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446" r:id="rId6"/>
    <p:sldId id="445" r:id="rId7"/>
    <p:sldId id="412" r:id="rId8"/>
    <p:sldId id="448" r:id="rId9"/>
    <p:sldId id="452" r:id="rId10"/>
    <p:sldId id="455" r:id="rId11"/>
    <p:sldId id="460" r:id="rId12"/>
    <p:sldId id="458" r:id="rId13"/>
    <p:sldId id="459" r:id="rId14"/>
    <p:sldId id="450" r:id="rId15"/>
    <p:sldId id="426" r:id="rId16"/>
    <p:sldId id="449" r:id="rId17"/>
    <p:sldId id="454" r:id="rId18"/>
    <p:sldId id="457" r:id="rId1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ci Martin EFK" initials="KME" lastIdx="2" clrIdx="0">
    <p:extLst>
      <p:ext uri="{19B8F6BF-5375-455C-9EA6-DF929625EA0E}">
        <p15:presenceInfo xmlns:p15="http://schemas.microsoft.com/office/powerpoint/2012/main" userId="Koci Martin EFK" providerId="None"/>
      </p:ext>
    </p:extLst>
  </p:cmAuthor>
  <p:cmAuthor id="2" name="Zweidler, Reinhard" initials="ZR" lastIdx="2" clrIdx="1">
    <p:extLst>
      <p:ext uri="{19B8F6BF-5375-455C-9EA6-DF929625EA0E}">
        <p15:presenceInfo xmlns:p15="http://schemas.microsoft.com/office/powerpoint/2012/main" userId="S::Reinhard.Zweidler@ebp.ch::5f738b9f-4738-4175-ba6f-5a6b3cc4f82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6F6"/>
    <a:srgbClr val="E7E6E6"/>
    <a:srgbClr val="D1B6AB"/>
    <a:srgbClr val="C00000"/>
    <a:srgbClr val="D0CECE"/>
    <a:srgbClr val="FFFFFF"/>
    <a:srgbClr val="FFF1C5"/>
    <a:srgbClr val="860000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1458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jamin Buser" userId="a36f2911-2c1c-43af-ba0a-c905eb4e6d11" providerId="ADAL" clId="{CD6576CB-F0A7-40BE-8823-69AC2CEF0EEC}"/>
    <pc:docChg chg="modSld">
      <pc:chgData name="Benjamin Buser" userId="a36f2911-2c1c-43af-ba0a-c905eb4e6d11" providerId="ADAL" clId="{CD6576CB-F0A7-40BE-8823-69AC2CEF0EEC}" dt="2024-08-29T11:34:37.012" v="1" actId="20577"/>
      <pc:docMkLst>
        <pc:docMk/>
      </pc:docMkLst>
      <pc:sldChg chg="modSp mod">
        <pc:chgData name="Benjamin Buser" userId="a36f2911-2c1c-43af-ba0a-c905eb4e6d11" providerId="ADAL" clId="{CD6576CB-F0A7-40BE-8823-69AC2CEF0EEC}" dt="2024-08-29T11:34:37.012" v="1" actId="20577"/>
        <pc:sldMkLst>
          <pc:docMk/>
          <pc:sldMk cId="3096490396" sldId="256"/>
        </pc:sldMkLst>
        <pc:spChg chg="mod">
          <ac:chgData name="Benjamin Buser" userId="a36f2911-2c1c-43af-ba0a-c905eb4e6d11" providerId="ADAL" clId="{CD6576CB-F0A7-40BE-8823-69AC2CEF0EEC}" dt="2024-08-29T11:34:37.012" v="1" actId="20577"/>
          <ac:spMkLst>
            <pc:docMk/>
            <pc:sldMk cId="3096490396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D9746-F83E-43E2-B7A0-0C0413129B91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1564-46E8-40DF-81B0-B78B6602D0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150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FEC76-6B57-4909-AD13-A888B1451506}" type="datetimeFigureOut">
              <a:rPr lang="de-DE" smtClean="0"/>
              <a:t>02.09.2024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8BE97-5FEE-4DDE-B13F-B4FA3CB48B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30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BE97-5FEE-4DDE-B13F-B4FA3CB48BD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04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496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261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6957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961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14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870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455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896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614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69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761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4CB9A-386A-404B-B176-312302C6E49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388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455" y="2864373"/>
            <a:ext cx="9144000" cy="924630"/>
          </a:xfrm>
        </p:spPr>
        <p:txBody>
          <a:bodyPr>
            <a:normAutofit fontScale="90000"/>
          </a:bodyPr>
          <a:lstStyle/>
          <a:p>
            <a:br>
              <a:rPr lang="de-CH" dirty="0">
                <a:latin typeface="Arial" panose="020B0604020202020204" pitchFamily="34" charset="0"/>
              </a:rPr>
            </a:br>
            <a:r>
              <a:rPr lang="de-CH" dirty="0">
                <a:latin typeface="Arial" panose="020B0604020202020204" pitchFamily="34" charset="0"/>
              </a:rPr>
              <a:t>SEVAL-Arbeitsgruppe Ausschreibungen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687" y="4684650"/>
            <a:ext cx="9144000" cy="671647"/>
          </a:xfrm>
        </p:spPr>
        <p:txBody>
          <a:bodyPr/>
          <a:lstStyle/>
          <a:p>
            <a:r>
              <a:rPr lang="de-CH" dirty="0">
                <a:latin typeface="Arial" panose="020B0604020202020204" pitchFamily="34" charset="0"/>
              </a:rPr>
              <a:t>Methodenatelier</a:t>
            </a:r>
            <a:r>
              <a:rPr lang="de-CH">
                <a:latin typeface="Arial" panose="020B0604020202020204" pitchFamily="34" charset="0"/>
              </a:rPr>
              <a:t>, 29.8.2024</a:t>
            </a:r>
            <a:endParaRPr lang="de-CH" dirty="0">
              <a:latin typeface="Arial" panose="020B0604020202020204" pitchFamily="34" charset="0"/>
            </a:endParaRPr>
          </a:p>
        </p:txBody>
      </p:sp>
      <p:graphicFrame>
        <p:nvGraphicFramePr>
          <p:cNvPr id="5" name="Tabelle 7">
            <a:extLst>
              <a:ext uri="{FF2B5EF4-FFF2-40B4-BE49-F238E27FC236}">
                <a16:creationId xmlns:a16="http://schemas.microsoft.com/office/drawing/2014/main" id="{62D21B5A-B5B5-033A-78B6-F6C56771C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409199"/>
              </p:ext>
            </p:extLst>
          </p:nvPr>
        </p:nvGraphicFramePr>
        <p:xfrm>
          <a:off x="758456" y="6345203"/>
          <a:ext cx="1058648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4659">
                  <a:extLst>
                    <a:ext uri="{9D8B030D-6E8A-4147-A177-3AD203B41FA5}">
                      <a16:colId xmlns:a16="http://schemas.microsoft.com/office/drawing/2014/main" val="525091968"/>
                    </a:ext>
                  </a:extLst>
                </a:gridCol>
                <a:gridCol w="3391824">
                  <a:extLst>
                    <a:ext uri="{9D8B030D-6E8A-4147-A177-3AD203B41FA5}">
                      <a16:colId xmlns:a16="http://schemas.microsoft.com/office/drawing/2014/main" val="6543026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CH" b="0" dirty="0">
                          <a:solidFill>
                            <a:schemeClr val="tx1"/>
                          </a:solidFill>
                        </a:rPr>
                        <a:t>Benjamin Buser, Stefan Rieder mit Mitwirkung von Patrick Zenhäusern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01800" indent="92075" algn="l"/>
                      <a:endParaRPr lang="de-CH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64140"/>
                  </a:ext>
                </a:extLst>
              </a:tr>
            </a:tbl>
          </a:graphicData>
        </a:graphic>
      </p:graphicFrame>
      <p:pic>
        <p:nvPicPr>
          <p:cNvPr id="11" name="Grafik 10">
            <a:extLst>
              <a:ext uri="{FF2B5EF4-FFF2-40B4-BE49-F238E27FC236}">
                <a16:creationId xmlns:a16="http://schemas.microsoft.com/office/drawing/2014/main" id="{09336D3F-2EB4-4B1A-241B-D310F38A3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39" y="552297"/>
            <a:ext cx="2050352" cy="966767"/>
          </a:xfrm>
          <a:prstGeom prst="rect">
            <a:avLst/>
          </a:prstGeom>
        </p:spPr>
      </p:pic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4C7FCC1-C725-93BE-A351-8A252B678351}"/>
              </a:ext>
            </a:extLst>
          </p:cNvPr>
          <p:cNvCxnSpPr/>
          <p:nvPr/>
        </p:nvCxnSpPr>
        <p:spPr>
          <a:xfrm>
            <a:off x="839972" y="6251944"/>
            <a:ext cx="1050496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490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DB81024C-DBC3-D9C3-850C-160872C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0" y="960000"/>
            <a:ext cx="10920947" cy="432000"/>
          </a:xfrm>
        </p:spPr>
        <p:txBody>
          <a:bodyPr>
            <a:normAutofit fontScale="90000"/>
          </a:bodyPr>
          <a:lstStyle/>
          <a:p>
            <a:r>
              <a:rPr lang="de-CH" b="1" dirty="0">
                <a:solidFill>
                  <a:srgbClr val="C00000"/>
                </a:solidFill>
              </a:rPr>
              <a:t>Diskussion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A323797D-C581-1C68-9185-6ADD42121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93" y="1653870"/>
            <a:ext cx="10400414" cy="476890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e-DE" dirty="0"/>
              <a:t>Welche Erfahrungen haben Sie hierzu?</a:t>
            </a:r>
          </a:p>
          <a:p>
            <a:pPr>
              <a:spcBef>
                <a:spcPts val="1800"/>
              </a:spcBef>
            </a:pPr>
            <a:r>
              <a:rPr lang="de-DE" dirty="0"/>
              <a:t>Welche sind aus Ihrer Sicht die wichtigsten Aspekte</a:t>
            </a:r>
          </a:p>
          <a:p>
            <a:pPr>
              <a:spcBef>
                <a:spcPts val="1800"/>
              </a:spcBef>
            </a:pPr>
            <a:r>
              <a:rPr lang="de-DE" dirty="0"/>
              <a:t>Welche weitere Hilfestellung würden Sie sinnvoll finden?</a:t>
            </a:r>
            <a:endParaRPr lang="de-CH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6F70E9F-20F8-ACE7-3253-12B82859C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29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96132" y="938012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Runde 2: Leistungsbewertung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Erfahrung Smiley Bewertung">
            <a:extLst>
              <a:ext uri="{FF2B5EF4-FFF2-40B4-BE49-F238E27FC236}">
                <a16:creationId xmlns:a16="http://schemas.microsoft.com/office/drawing/2014/main" id="{27D5AA1F-12C5-EF9F-0C74-BBE68F435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12" y="1652595"/>
            <a:ext cx="10809766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993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29979" y="982117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Runde 2: Leistungsbewertung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sp>
        <p:nvSpPr>
          <p:cNvPr id="5" name="Inhaltsplatzhalter 9">
            <a:extLst>
              <a:ext uri="{FF2B5EF4-FFF2-40B4-BE49-F238E27FC236}">
                <a16:creationId xmlns:a16="http://schemas.microsoft.com/office/drawing/2014/main" id="{FD757252-433E-23EF-3A7D-08ADAD01117D}"/>
              </a:ext>
            </a:extLst>
          </p:cNvPr>
          <p:cNvSpPr txBox="1">
            <a:spLocks/>
          </p:cNvSpPr>
          <p:nvPr/>
        </p:nvSpPr>
        <p:spPr>
          <a:xfrm>
            <a:off x="907311" y="1731590"/>
            <a:ext cx="10809767" cy="4567603"/>
          </a:xfrm>
          <a:prstGeom prst="rect">
            <a:avLst/>
          </a:prstGeom>
          <a:solidFill>
            <a:srgbClr val="FDF6F6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dirty="0"/>
              <a:t>Hinweise zur guten Praxis Zuschlagskriterien</a:t>
            </a:r>
          </a:p>
          <a:p>
            <a:r>
              <a:rPr lang="de-DE" dirty="0"/>
              <a:t>Transparenz</a:t>
            </a:r>
          </a:p>
          <a:p>
            <a:r>
              <a:rPr lang="de-DE" dirty="0"/>
              <a:t>Keine Subjektivität und Interpretationsspielräume</a:t>
            </a:r>
          </a:p>
          <a:p>
            <a:r>
              <a:rPr lang="de-DE" dirty="0"/>
              <a:t>Eindeutigkeit</a:t>
            </a:r>
          </a:p>
          <a:p>
            <a:r>
              <a:rPr lang="de-DE" dirty="0"/>
              <a:t>Diskriminierungsfrei und Wettbewerbsneutral</a:t>
            </a:r>
          </a:p>
          <a:p>
            <a:r>
              <a:rPr lang="de-DE" dirty="0"/>
              <a:t>Kein hochspezifisches Vorwissen oder Referenzen</a:t>
            </a:r>
          </a:p>
          <a:p>
            <a:r>
              <a:rPr lang="de-DE" dirty="0"/>
              <a:t>Nachhaltigkeitsaspekte</a:t>
            </a:r>
          </a:p>
          <a:p>
            <a:r>
              <a:rPr lang="de-DE" dirty="0"/>
              <a:t>Komplexität und Zeitbedarf</a:t>
            </a:r>
          </a:p>
          <a:p>
            <a:r>
              <a:rPr lang="de-DE" dirty="0"/>
              <a:t>Externe Unterstützung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403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29979" y="982117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Runde 2: Leistungsbewertung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sp>
        <p:nvSpPr>
          <p:cNvPr id="5" name="Inhaltsplatzhalter 9">
            <a:extLst>
              <a:ext uri="{FF2B5EF4-FFF2-40B4-BE49-F238E27FC236}">
                <a16:creationId xmlns:a16="http://schemas.microsoft.com/office/drawing/2014/main" id="{FD757252-433E-23EF-3A7D-08ADAD01117D}"/>
              </a:ext>
            </a:extLst>
          </p:cNvPr>
          <p:cNvSpPr txBox="1">
            <a:spLocks/>
          </p:cNvSpPr>
          <p:nvPr/>
        </p:nvSpPr>
        <p:spPr>
          <a:xfrm>
            <a:off x="907311" y="1731591"/>
            <a:ext cx="10809767" cy="4445372"/>
          </a:xfrm>
          <a:prstGeom prst="rect">
            <a:avLst/>
          </a:prstGeom>
          <a:solidFill>
            <a:srgbClr val="FDF6F6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dirty="0"/>
              <a:t>Hinweise zur guten Praxis Taxation und Gewichtung</a:t>
            </a:r>
          </a:p>
          <a:p>
            <a:r>
              <a:rPr lang="de-DE" dirty="0"/>
              <a:t>Punktesysteme auf qualitative und quantitative Merkmale aufsetzen</a:t>
            </a:r>
          </a:p>
          <a:p>
            <a:r>
              <a:rPr lang="de-DE" dirty="0"/>
              <a:t>Qualitative Aspekte sollen qualitativ formulierte Kriterien und Punktesysteme erhalten</a:t>
            </a:r>
          </a:p>
          <a:p>
            <a:r>
              <a:rPr lang="de-DE" dirty="0"/>
              <a:t>Binäre Taxation nur für Eignungskriterien verwenden</a:t>
            </a:r>
          </a:p>
          <a:p>
            <a:r>
              <a:rPr lang="de-DE" dirty="0"/>
              <a:t>Gewichtungen an Bedeutung der Einzelleistungen ausrichten</a:t>
            </a:r>
          </a:p>
          <a:p>
            <a:r>
              <a:rPr lang="de-DE" dirty="0"/>
              <a:t>Gewichtungen lenken den Wettbewerb auf bestimmte Aspekte</a:t>
            </a:r>
          </a:p>
          <a:p>
            <a:r>
              <a:rPr lang="de-DE" dirty="0"/>
              <a:t>Gewichtungen und Taxation aufeinander abstimmen</a:t>
            </a:r>
          </a:p>
          <a:p>
            <a:r>
              <a:rPr lang="de-DE" dirty="0"/>
              <a:t>Wirkungen von Taxation und Gewichtungen vorab simulieren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5126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DB81024C-DBC3-D9C3-850C-160872C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0" y="960000"/>
            <a:ext cx="10920947" cy="432000"/>
          </a:xfrm>
        </p:spPr>
        <p:txBody>
          <a:bodyPr>
            <a:normAutofit fontScale="90000"/>
          </a:bodyPr>
          <a:lstStyle/>
          <a:p>
            <a:r>
              <a:rPr lang="de-CH" b="1" dirty="0">
                <a:solidFill>
                  <a:srgbClr val="C00000"/>
                </a:solidFill>
              </a:rPr>
              <a:t>Merksätze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A323797D-C581-1C68-9185-6ADD42121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93" y="1653870"/>
            <a:ext cx="10400414" cy="476890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e-DE" dirty="0"/>
              <a:t>Zuschlagskriterien sind eindeutig und fördern den Wettbewerb</a:t>
            </a:r>
          </a:p>
          <a:p>
            <a:pPr>
              <a:spcBef>
                <a:spcPts val="1800"/>
              </a:spcBef>
            </a:pPr>
            <a:r>
              <a:rPr lang="de-DE" dirty="0"/>
              <a:t>Zuschlagskriterien dürfen qualitativ formuliert sein, wenn die Beurteilung eines Kriteriums nur qualitativ erfolgen kann</a:t>
            </a:r>
          </a:p>
          <a:p>
            <a:pPr>
              <a:spcBef>
                <a:spcPts val="1800"/>
              </a:spcBef>
            </a:pPr>
            <a:r>
              <a:rPr lang="de-DE" dirty="0"/>
              <a:t>Die Bewertung erfolgt qualitativ und quantitativ</a:t>
            </a:r>
          </a:p>
          <a:p>
            <a:pPr>
              <a:spcBef>
                <a:spcPts val="1800"/>
              </a:spcBef>
            </a:pPr>
            <a:r>
              <a:rPr lang="de-DE" dirty="0"/>
              <a:t>Taxation und Gewichtungen sind aufeinander abgestimmt</a:t>
            </a:r>
            <a:endParaRPr lang="de-CH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6F70E9F-20F8-ACE7-3253-12B82859C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71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DB81024C-DBC3-D9C3-850C-160872C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0" y="960000"/>
            <a:ext cx="10920947" cy="432000"/>
          </a:xfrm>
        </p:spPr>
        <p:txBody>
          <a:bodyPr>
            <a:normAutofit fontScale="90000"/>
          </a:bodyPr>
          <a:lstStyle/>
          <a:p>
            <a:r>
              <a:rPr lang="de-CH" b="1" dirty="0">
                <a:solidFill>
                  <a:srgbClr val="C00000"/>
                </a:solidFill>
              </a:rPr>
              <a:t>Diskussion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A323797D-C581-1C68-9185-6ADD42121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93" y="1653870"/>
            <a:ext cx="10400414" cy="476890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e-DE" dirty="0"/>
              <a:t>Welche Erfahrungen haben Sie hierzu?</a:t>
            </a:r>
          </a:p>
          <a:p>
            <a:pPr>
              <a:spcBef>
                <a:spcPts val="1800"/>
              </a:spcBef>
            </a:pPr>
            <a:r>
              <a:rPr lang="de-DE" dirty="0"/>
              <a:t>Welche sind aus Ihrer Sicht die wichtigsten Aspekte</a:t>
            </a:r>
          </a:p>
          <a:p>
            <a:pPr>
              <a:spcBef>
                <a:spcPts val="1800"/>
              </a:spcBef>
            </a:pPr>
            <a:r>
              <a:rPr lang="de-DE" dirty="0"/>
              <a:t>Welche weitere Hilfestellung würden Sie sinnvoll finden?</a:t>
            </a:r>
            <a:endParaRPr lang="de-CH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6F70E9F-20F8-ACE7-3253-12B82859C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7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DB81024C-DBC3-D9C3-850C-160872C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0" y="960000"/>
            <a:ext cx="10920947" cy="432000"/>
          </a:xfrm>
        </p:spPr>
        <p:txBody>
          <a:bodyPr>
            <a:normAutofit fontScale="90000"/>
          </a:bodyPr>
          <a:lstStyle/>
          <a:p>
            <a:r>
              <a:rPr lang="de-CH" b="1" dirty="0">
                <a:solidFill>
                  <a:srgbClr val="C00000"/>
                </a:solidFill>
              </a:rPr>
              <a:t>Ziele des Ateliers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A323797D-C581-1C68-9185-6ADD42121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93" y="1653870"/>
            <a:ext cx="10400414" cy="476890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de-DE" dirty="0"/>
              <a:t>Die </a:t>
            </a:r>
            <a:r>
              <a:rPr lang="de-DE" dirty="0" err="1"/>
              <a:t>Teilnehmer:innen</a:t>
            </a:r>
            <a:r>
              <a:rPr lang="de-DE" dirty="0"/>
              <a:t> erhalten Einblick in das SEVAL-Vademecum „Ausschreibungen“ und dessen Anwendung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de-DE" dirty="0"/>
              <a:t>Ausgewählte Inhalte des Vademecums werden gemeinsam inhaltlich gespiegelt</a:t>
            </a:r>
          </a:p>
          <a:p>
            <a:pPr marL="0" indent="0">
              <a:spcAft>
                <a:spcPts val="600"/>
              </a:spcAft>
              <a:buNone/>
            </a:pPr>
            <a:endParaRPr lang="de-CH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6F70E9F-20F8-ACE7-3253-12B82859C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313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DB81024C-DBC3-D9C3-850C-160872C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0" y="960000"/>
            <a:ext cx="10920947" cy="432000"/>
          </a:xfrm>
        </p:spPr>
        <p:txBody>
          <a:bodyPr>
            <a:normAutofit fontScale="90000"/>
          </a:bodyPr>
          <a:lstStyle/>
          <a:p>
            <a:r>
              <a:rPr lang="de-CH" b="1" dirty="0">
                <a:solidFill>
                  <a:srgbClr val="C00000"/>
                </a:solidFill>
              </a:rPr>
              <a:t>Programm </a:t>
            </a:r>
            <a:endParaRPr lang="de-CH" b="1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A323797D-C581-1C68-9185-6ADD42121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93" y="1653870"/>
            <a:ext cx="10400414" cy="476890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de-CH" dirty="0"/>
              <a:t>Einführung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de-DE" sz="2000" dirty="0"/>
              <a:t>Idee und Zielsetzungen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de-DE" sz="2000" dirty="0"/>
              <a:t>Aufbau und Inhalte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de-DE" sz="2000" dirty="0"/>
              <a:t>Anwendungsbeispiel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de-DE" dirty="0"/>
              <a:t>Kurzinput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de-CH"/>
              <a:t>Diskussion</a:t>
            </a:r>
            <a:endParaRPr lang="de-CH" dirty="0"/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de-CH" dirty="0"/>
              <a:t>Abschluss und Ausblick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endParaRPr lang="de-CH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6F70E9F-20F8-ACE7-3253-12B82859C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58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96132" y="938012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Zielsetzung der AG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0CC2299-E910-9F32-DF75-D350091208D7}"/>
              </a:ext>
            </a:extLst>
          </p:cNvPr>
          <p:cNvSpPr txBox="1"/>
          <p:nvPr/>
        </p:nvSpPr>
        <p:spPr>
          <a:xfrm>
            <a:off x="907312" y="1630017"/>
            <a:ext cx="105662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CH" sz="2000" dirty="0"/>
              <a:t>Erstellen eines </a:t>
            </a:r>
            <a:r>
              <a:rPr lang="de-CH" sz="2000" b="1" dirty="0"/>
              <a:t>Vademecums</a:t>
            </a:r>
            <a:r>
              <a:rPr lang="de-CH" sz="2000" dirty="0"/>
              <a:t> für die Ausschreibung von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CH" sz="2000" dirty="0"/>
              <a:t>sozialwissenschaftlichen Mandaten allgemein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CH" sz="2000" dirty="0"/>
              <a:t>Evaluationen im Speziellen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de-CH" sz="2000" dirty="0"/>
          </a:p>
          <a:p>
            <a:pPr marL="514350" indent="-514350">
              <a:buFont typeface="+mj-lt"/>
              <a:buAutoNum type="arabicPeriod"/>
            </a:pPr>
            <a:r>
              <a:rPr lang="de-CH" sz="2000" dirty="0"/>
              <a:t>Vademecum soll auf bestehenden Grundlagen aufbauen, insbesondere </a:t>
            </a:r>
            <a:r>
              <a:rPr lang="de-CH" sz="2000" b="1" dirty="0"/>
              <a:t>TRIAS</a:t>
            </a:r>
            <a:r>
              <a:rPr lang="de-CH" sz="2000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de-CH" sz="2000" dirty="0"/>
          </a:p>
          <a:p>
            <a:pPr marL="514350" indent="-514350">
              <a:buFont typeface="+mj-lt"/>
              <a:buAutoNum type="arabicPeriod"/>
            </a:pPr>
            <a:r>
              <a:rPr lang="de-CH" sz="2000" dirty="0"/>
              <a:t>Vademecum soll bestehende Grundlagen ergänzen </a:t>
            </a:r>
            <a:r>
              <a:rPr lang="de-DE" sz="2000" dirty="0"/>
              <a:t>und für Aufträge im Bereich </a:t>
            </a:r>
            <a:r>
              <a:rPr lang="de-DE" sz="2000" b="1" dirty="0"/>
              <a:t>Sozialwissenschaften</a:t>
            </a:r>
            <a:r>
              <a:rPr lang="de-DE" sz="2000" dirty="0"/>
              <a:t> sowie </a:t>
            </a:r>
            <a:r>
              <a:rPr lang="de-DE" sz="2000" b="1" dirty="0"/>
              <a:t>Evaluation</a:t>
            </a:r>
            <a:r>
              <a:rPr lang="de-DE" sz="2000" dirty="0"/>
              <a:t> spezifizieren</a:t>
            </a:r>
            <a:endParaRPr lang="de-CH" sz="2000" dirty="0"/>
          </a:p>
          <a:p>
            <a:pPr marL="514350" indent="-514350">
              <a:buFont typeface="+mj-lt"/>
              <a:buAutoNum type="arabicPeriod"/>
            </a:pPr>
            <a:endParaRPr lang="de-CH" sz="2000" dirty="0"/>
          </a:p>
          <a:p>
            <a:pPr marL="514350" indent="-514350">
              <a:buFont typeface="+mj-lt"/>
              <a:buAutoNum type="arabicPeriod"/>
            </a:pPr>
            <a:r>
              <a:rPr lang="de-CH" sz="2000" dirty="0"/>
              <a:t>Vademecum soll ein </a:t>
            </a:r>
            <a:r>
              <a:rPr lang="de-CH" sz="2000" b="1" dirty="0"/>
              <a:t>Hilfsmittel</a:t>
            </a:r>
            <a:r>
              <a:rPr lang="de-CH" sz="2000" dirty="0"/>
              <a:t> sein, das 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CH" sz="2000" dirty="0"/>
              <a:t>Handlungsspielräume bei Ausschreibungen aufzeigt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CH" sz="2000" dirty="0"/>
              <a:t>Gute Beispiele nennt, die verwendet werden können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CH" sz="2000" dirty="0"/>
              <a:t>Hilfestellung bei Problemen bietet</a:t>
            </a:r>
          </a:p>
          <a:p>
            <a:pPr marL="514350" indent="-514350">
              <a:buFont typeface="+mj-lt"/>
              <a:buAutoNum type="arabicPeriod"/>
            </a:pP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44724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96132" y="938012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Aufbau und Inhalte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999195D-57CA-C102-9F4C-52D09F329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312" y="1731591"/>
            <a:ext cx="3099593" cy="43851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B2DF6575-18C1-9987-2C94-22AB13BBF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1731591"/>
            <a:ext cx="6611678" cy="4445372"/>
          </a:xfrm>
        </p:spPr>
        <p:txBody>
          <a:bodyPr/>
          <a:lstStyle/>
          <a:p>
            <a:r>
              <a:rPr lang="de-DE" dirty="0"/>
              <a:t>Entlang eine Vergabeverfahrens aufgebaut</a:t>
            </a:r>
          </a:p>
          <a:p>
            <a:r>
              <a:rPr lang="de-DE" dirty="0" err="1"/>
              <a:t>Referenzierung</a:t>
            </a:r>
            <a:r>
              <a:rPr lang="de-DE" dirty="0"/>
              <a:t> auf BÖB/IVÖB und TRIAS</a:t>
            </a:r>
          </a:p>
          <a:p>
            <a:r>
              <a:rPr lang="de-DE" dirty="0"/>
              <a:t>Hinweise zur guten Praxis, inkl. Merksätzen</a:t>
            </a:r>
          </a:p>
          <a:p>
            <a:r>
              <a:rPr lang="de-DE" dirty="0"/>
              <a:t>Verweis Grundlagen und Hilfsmittel</a:t>
            </a:r>
          </a:p>
          <a:p>
            <a:r>
              <a:rPr lang="de-DE" dirty="0"/>
              <a:t>Beispiel, insb. Preisbewertung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980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96132" y="938012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Runde 1: Pflichtenheft und Strukturvorgaben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Erfahrung Smiley Bewertung">
            <a:extLst>
              <a:ext uri="{FF2B5EF4-FFF2-40B4-BE49-F238E27FC236}">
                <a16:creationId xmlns:a16="http://schemas.microsoft.com/office/drawing/2014/main" id="{27D5AA1F-12C5-EF9F-0C74-BBE68F435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11" y="1652595"/>
            <a:ext cx="10809767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55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29979" y="982117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Runde 1: Pflichtenheft und Strukturvorgabe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sp>
        <p:nvSpPr>
          <p:cNvPr id="5" name="Inhaltsplatzhalter 9">
            <a:extLst>
              <a:ext uri="{FF2B5EF4-FFF2-40B4-BE49-F238E27FC236}">
                <a16:creationId xmlns:a16="http://schemas.microsoft.com/office/drawing/2014/main" id="{FD757252-433E-23EF-3A7D-08ADAD01117D}"/>
              </a:ext>
            </a:extLst>
          </p:cNvPr>
          <p:cNvSpPr txBox="1">
            <a:spLocks/>
          </p:cNvSpPr>
          <p:nvPr/>
        </p:nvSpPr>
        <p:spPr>
          <a:xfrm>
            <a:off x="907311" y="1731591"/>
            <a:ext cx="10809767" cy="4445372"/>
          </a:xfrm>
          <a:prstGeom prst="rect">
            <a:avLst/>
          </a:prstGeom>
          <a:solidFill>
            <a:srgbClr val="FDF6F6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dirty="0"/>
              <a:t>Hinweise zur guten Praxis zum Leistungsbeschrieb</a:t>
            </a:r>
          </a:p>
          <a:p>
            <a:r>
              <a:rPr lang="de-DE" dirty="0"/>
              <a:t>Evaluationsgegenstand: Für Dritte verständlich beschreiben</a:t>
            </a:r>
          </a:p>
          <a:p>
            <a:r>
              <a:rPr lang="de-DE" dirty="0"/>
              <a:t>Evaluationszweck: Motivation, Adressat und Verwendung der Evaluation </a:t>
            </a:r>
          </a:p>
          <a:p>
            <a:r>
              <a:rPr lang="de-DE" dirty="0"/>
              <a:t>Evaluationsfragen: Was soll evaluiert werden, was nicht?</a:t>
            </a:r>
          </a:p>
          <a:p>
            <a:r>
              <a:rPr lang="de-DE" dirty="0"/>
              <a:t>Leistungsbeschrieb i.e.S.: Nach Möglichkeit keine Vorgabe Evaluationsmethode</a:t>
            </a:r>
          </a:p>
          <a:p>
            <a:r>
              <a:rPr lang="de-DE" dirty="0"/>
              <a:t>Zeitplan: Informationen zu Meilensteinen und wichtigen Terminen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170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A54F88E-C667-695C-CD9B-168AACCE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1E960C53-21EC-2761-2B4D-359FE6E6F757}"/>
              </a:ext>
            </a:extLst>
          </p:cNvPr>
          <p:cNvSpPr txBox="1">
            <a:spLocks/>
          </p:cNvSpPr>
          <p:nvPr/>
        </p:nvSpPr>
        <p:spPr>
          <a:xfrm>
            <a:off x="729979" y="982117"/>
            <a:ext cx="10920947" cy="43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4000" b="1" dirty="0">
                <a:solidFill>
                  <a:srgbClr val="C00000"/>
                </a:solidFill>
              </a:rPr>
              <a:t>Runde 1: Pflichtenheft und Strukturvorgabe</a:t>
            </a:r>
            <a:endParaRPr lang="de-CH" sz="3200" b="1" i="1" dirty="0">
              <a:solidFill>
                <a:srgbClr val="C00000"/>
              </a:solidFill>
            </a:endParaRPr>
          </a:p>
        </p:txBody>
      </p:sp>
      <p:sp>
        <p:nvSpPr>
          <p:cNvPr id="5" name="Inhaltsplatzhalter 9">
            <a:extLst>
              <a:ext uri="{FF2B5EF4-FFF2-40B4-BE49-F238E27FC236}">
                <a16:creationId xmlns:a16="http://schemas.microsoft.com/office/drawing/2014/main" id="{FD757252-433E-23EF-3A7D-08ADAD01117D}"/>
              </a:ext>
            </a:extLst>
          </p:cNvPr>
          <p:cNvSpPr txBox="1">
            <a:spLocks/>
          </p:cNvSpPr>
          <p:nvPr/>
        </p:nvSpPr>
        <p:spPr>
          <a:xfrm>
            <a:off x="841159" y="1723555"/>
            <a:ext cx="10809767" cy="4445372"/>
          </a:xfrm>
          <a:prstGeom prst="rect">
            <a:avLst/>
          </a:prstGeom>
          <a:solidFill>
            <a:srgbClr val="FDF6F6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dirty="0"/>
              <a:t>Hinweise zur guten Praxis zu formale Vorgaben für Offerte</a:t>
            </a:r>
            <a:endParaRPr lang="de-DE" dirty="0"/>
          </a:p>
          <a:p>
            <a:r>
              <a:rPr lang="de-DE" dirty="0"/>
              <a:t>Angebotsstruktur: Form </a:t>
            </a:r>
            <a:r>
              <a:rPr lang="de-DE" dirty="0" err="1"/>
              <a:t>follows</a:t>
            </a:r>
            <a:r>
              <a:rPr lang="de-DE" dirty="0"/>
              <a:t> </a:t>
            </a:r>
            <a:r>
              <a:rPr lang="de-DE" dirty="0" err="1"/>
              <a:t>function</a:t>
            </a:r>
            <a:r>
              <a:rPr lang="de-DE" dirty="0"/>
              <a:t> (keine starren Vorgaben, Vergleichbarkeit mittels zwingenden Inhalten sicherstellen)</a:t>
            </a:r>
          </a:p>
          <a:p>
            <a:r>
              <a:rPr lang="de-DE" dirty="0"/>
              <a:t>Seitenvorgaben: Umfang eines Vorgehensbeschriebs ist </a:t>
            </a:r>
            <a:r>
              <a:rPr lang="de-DE" dirty="0" err="1"/>
              <a:t>verhältnismässig</a:t>
            </a:r>
            <a:r>
              <a:rPr lang="de-DE" dirty="0"/>
              <a:t> zur Komplexität des Vorhabens</a:t>
            </a:r>
          </a:p>
          <a:p>
            <a:r>
              <a:rPr lang="de-DE" dirty="0"/>
              <a:t>Formulare: Verzicht, wenn Text in einem Dokument zielführend ist</a:t>
            </a:r>
          </a:p>
          <a:p>
            <a:r>
              <a:rPr lang="de-DE" dirty="0"/>
              <a:t>Einbezug Vergabestelle: Bereitschaft zur Mitwirkung offenlegen</a:t>
            </a:r>
          </a:p>
          <a:p>
            <a:r>
              <a:rPr lang="de-DE" dirty="0"/>
              <a:t>Vorgabe Kostenrahmen: Angabe für Qualitätswettbewerb wichtig</a:t>
            </a:r>
          </a:p>
          <a:p>
            <a:r>
              <a:rPr lang="de-DE" dirty="0"/>
              <a:t>Referenzen: Nicht Anzahl, sondern Relevanz und Qualität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161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DB81024C-DBC3-D9C3-850C-160872C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0" y="960000"/>
            <a:ext cx="10920947" cy="432000"/>
          </a:xfrm>
        </p:spPr>
        <p:txBody>
          <a:bodyPr>
            <a:normAutofit fontScale="90000"/>
          </a:bodyPr>
          <a:lstStyle/>
          <a:p>
            <a:r>
              <a:rPr lang="de-CH" b="1" dirty="0">
                <a:solidFill>
                  <a:srgbClr val="C00000"/>
                </a:solidFill>
              </a:rPr>
              <a:t>Merksätze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0C19721-A39F-EBBD-5BC3-53AD8853C11C}"/>
              </a:ext>
            </a:extLst>
          </p:cNvPr>
          <p:cNvCxnSpPr>
            <a:cxnSpLocks/>
          </p:cNvCxnSpPr>
          <p:nvPr/>
        </p:nvCxnSpPr>
        <p:spPr>
          <a:xfrm>
            <a:off x="907312" y="1438940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41565E2-955D-DF67-CD3F-0D5867BCCA65}"/>
              </a:ext>
            </a:extLst>
          </p:cNvPr>
          <p:cNvCxnSpPr>
            <a:cxnSpLocks/>
          </p:cNvCxnSpPr>
          <p:nvPr/>
        </p:nvCxnSpPr>
        <p:spPr>
          <a:xfrm>
            <a:off x="691116" y="6478366"/>
            <a:ext cx="10809767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65CF23FA-A236-18F3-DAA9-1BDC505D0C61}"/>
              </a:ext>
            </a:extLst>
          </p:cNvPr>
          <p:cNvSpPr txBox="1">
            <a:spLocks/>
          </p:cNvSpPr>
          <p:nvPr/>
        </p:nvSpPr>
        <p:spPr>
          <a:xfrm>
            <a:off x="592717" y="6527997"/>
            <a:ext cx="853312" cy="1386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4C465-5752-4FCC-B624-48CC9DD12E01}" type="datetime1">
              <a:rPr lang="de-CH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02.09.2024</a:t>
            </a:fld>
            <a:endParaRPr lang="de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ußzeilenplatzhalter 5">
            <a:extLst>
              <a:ext uri="{FF2B5EF4-FFF2-40B4-BE49-F238E27FC236}">
                <a16:creationId xmlns:a16="http://schemas.microsoft.com/office/drawing/2014/main" id="{2166F01F-7422-6088-8FDB-4574A29C549E}"/>
              </a:ext>
            </a:extLst>
          </p:cNvPr>
          <p:cNvSpPr txBox="1">
            <a:spLocks/>
          </p:cNvSpPr>
          <p:nvPr/>
        </p:nvSpPr>
        <p:spPr>
          <a:xfrm>
            <a:off x="1328511" y="6528014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AG Ausschreibungen</a:t>
            </a:r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9E0EED35-CBBC-1169-CE2C-02426BCF2E74}"/>
              </a:ext>
            </a:extLst>
          </p:cNvPr>
          <p:cNvSpPr txBox="1">
            <a:spLocks/>
          </p:cNvSpPr>
          <p:nvPr/>
        </p:nvSpPr>
        <p:spPr>
          <a:xfrm>
            <a:off x="4091204" y="6525307"/>
            <a:ext cx="3052103" cy="188228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000" dirty="0">
                <a:latin typeface="Arial" panose="020B0604020202020204" pitchFamily="34" charset="0"/>
                <a:cs typeface="Arial" panose="020B0604020202020204" pitchFamily="34" charset="0"/>
              </a:rPr>
              <a:t>|    Stefan Rieder; Benjamin Buser</a:t>
            </a:r>
          </a:p>
        </p:txBody>
      </p:sp>
      <p:sp>
        <p:nvSpPr>
          <p:cNvPr id="19" name="Inhaltsplatzhalter 2">
            <a:extLst>
              <a:ext uri="{FF2B5EF4-FFF2-40B4-BE49-F238E27FC236}">
                <a16:creationId xmlns:a16="http://schemas.microsoft.com/office/drawing/2014/main" id="{A323797D-C581-1C68-9185-6ADD42121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93" y="1653870"/>
            <a:ext cx="10400414" cy="4768903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1800"/>
              </a:spcBef>
              <a:spcAft>
                <a:spcPts val="800"/>
              </a:spcAft>
            </a:pPr>
            <a:r>
              <a:rPr lang="de-CH" dirty="0"/>
              <a:t>Der Evaluationsgegenstand mit Motivation und Kontext wird für Aussenstehende verständlich beschrieben</a:t>
            </a:r>
          </a:p>
          <a:p>
            <a:pPr lvl="0">
              <a:spcBef>
                <a:spcPts val="1800"/>
              </a:spcBef>
              <a:spcAft>
                <a:spcPts val="800"/>
              </a:spcAft>
            </a:pPr>
            <a:r>
              <a:rPr lang="de-CH" dirty="0"/>
              <a:t>Zielgruppen, Erwartungen an Evaluationsergebnisse und weitere Verwendung der Ergebnisse sind bekannt</a:t>
            </a:r>
          </a:p>
          <a:p>
            <a:pPr>
              <a:spcBef>
                <a:spcPts val="1800"/>
              </a:spcBef>
              <a:spcAft>
                <a:spcPts val="800"/>
              </a:spcAft>
            </a:pPr>
            <a:r>
              <a:rPr lang="de-CH" dirty="0"/>
              <a:t>Leistungsbeschriebe folgen einem funktionalen Vorgehen und lassen die Methode offen so weit als möglich</a:t>
            </a:r>
          </a:p>
          <a:p>
            <a:pPr>
              <a:spcBef>
                <a:spcPts val="1800"/>
              </a:spcBef>
              <a:spcAft>
                <a:spcPts val="800"/>
              </a:spcAft>
            </a:pPr>
            <a:r>
              <a:rPr lang="de-CH" dirty="0" err="1"/>
              <a:t>Offertvorgaben</a:t>
            </a:r>
            <a:r>
              <a:rPr lang="de-CH" dirty="0"/>
              <a:t> sind auf vergleichbare Rahmenbedingungen und Inhalte ausgerichtet</a:t>
            </a:r>
          </a:p>
          <a:p>
            <a:pPr>
              <a:spcBef>
                <a:spcPts val="1800"/>
              </a:spcBef>
              <a:spcAft>
                <a:spcPts val="800"/>
              </a:spcAft>
            </a:pPr>
            <a:r>
              <a:rPr lang="de-CH" dirty="0"/>
              <a:t>Formulare für </a:t>
            </a:r>
            <a:r>
              <a:rPr lang="de-CH" dirty="0" err="1"/>
              <a:t>Offertstellung</a:t>
            </a:r>
            <a:r>
              <a:rPr lang="de-CH" dirty="0"/>
              <a:t> und Beilagen sind nutzerfreundlich</a:t>
            </a:r>
          </a:p>
          <a:p>
            <a:pPr>
              <a:spcBef>
                <a:spcPts val="1800"/>
              </a:spcBef>
            </a:pPr>
            <a:endParaRPr lang="de-CH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56F70E9F-20F8-ACE7-3253-12B82859C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811" y="230882"/>
            <a:ext cx="1231268" cy="58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90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FEC7CDA-A75C-475E-91BB-28D611124670}" vid="{9929A8DE-BDB2-415D-ADFE-DDECAC969A6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35d274f-f044-4e47-9344-7b14ceacc62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36FE325D965E408F62D14D54CC69D1" ma:contentTypeVersion="18" ma:contentTypeDescription="Ein neues Dokument erstellen." ma:contentTypeScope="" ma:versionID="740d3fd905cb527ad1655dba3f935d57">
  <xsd:schema xmlns:xsd="http://www.w3.org/2001/XMLSchema" xmlns:xs="http://www.w3.org/2001/XMLSchema" xmlns:p="http://schemas.microsoft.com/office/2006/metadata/properties" xmlns:ns3="735d274f-f044-4e47-9344-7b14ceacc62f" xmlns:ns4="d11ecd08-c953-40f8-925a-5d4dcd2bf3dc" targetNamespace="http://schemas.microsoft.com/office/2006/metadata/properties" ma:root="true" ma:fieldsID="faebf27a5c9f44d91db24447b3bc6900" ns3:_="" ns4:_="">
    <xsd:import namespace="735d274f-f044-4e47-9344-7b14ceacc62f"/>
    <xsd:import namespace="d11ecd08-c953-40f8-925a-5d4dcd2bf3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d274f-f044-4e47-9344-7b14ceacc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1ecd08-c953-40f8-925a-5d4dcd2bf3d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2F568E-E143-4C0B-B7F2-31F9BDE6DED0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d11ecd08-c953-40f8-925a-5d4dcd2bf3dc"/>
    <ds:schemaRef ds:uri="http://purl.org/dc/elements/1.1/"/>
    <ds:schemaRef ds:uri="735d274f-f044-4e47-9344-7b14ceacc62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24985BA-F9FC-4DDA-A64C-003B389DB4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5d274f-f044-4e47-9344-7b14ceacc62f"/>
    <ds:schemaRef ds:uri="d11ecd08-c953-40f8-925a-5d4dcd2bf3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F8B486-5F16-4732-96E5-96C50C85DB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649</Words>
  <Application>Microsoft Office PowerPoint</Application>
  <PresentationFormat>Breitbild</PresentationFormat>
  <Paragraphs>131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Office</vt:lpstr>
      <vt:lpstr> SEVAL-Arbeitsgruppe Ausschreibungen</vt:lpstr>
      <vt:lpstr>Ziele des Ateliers</vt:lpstr>
      <vt:lpstr>Programm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Merksätze</vt:lpstr>
      <vt:lpstr>Diskussion</vt:lpstr>
      <vt:lpstr>PowerPoint-Präsentation</vt:lpstr>
      <vt:lpstr>PowerPoint-Präsentation</vt:lpstr>
      <vt:lpstr>PowerPoint-Präsentation</vt:lpstr>
      <vt:lpstr>Merksätze</vt:lpstr>
      <vt:lpstr>Diskussion</vt:lpstr>
    </vt:vector>
  </TitlesOfParts>
  <Company>Bundesverwaltung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SEVAL Beratungsstelle</dc:title>
  <dc:creator>Koci Martin EFK</dc:creator>
  <cp:lastModifiedBy>Benjamin Buser</cp:lastModifiedBy>
  <cp:revision>91</cp:revision>
  <cp:lastPrinted>2024-08-28T19:33:16Z</cp:lastPrinted>
  <dcterms:created xsi:type="dcterms:W3CDTF">2022-08-15T12:18:58Z</dcterms:created>
  <dcterms:modified xsi:type="dcterms:W3CDTF">2024-09-02T15:26:05Z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0x010100D336FE325D965E408F62D14D54CC69D1</vt:lpwstr>
  </property>
</Properties>
</file>