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3"/>
  </p:sldMasterIdLst>
  <p:notesMasterIdLst>
    <p:notesMasterId r:id="rId19"/>
  </p:notesMasterIdLst>
  <p:handoutMasterIdLst>
    <p:handoutMasterId r:id="rId20"/>
  </p:handoutMasterIdLst>
  <p:sldIdLst>
    <p:sldId id="357" r:id="rId4"/>
    <p:sldId id="362" r:id="rId5"/>
    <p:sldId id="381" r:id="rId6"/>
    <p:sldId id="369" r:id="rId7"/>
    <p:sldId id="380" r:id="rId8"/>
    <p:sldId id="311" r:id="rId9"/>
    <p:sldId id="371" r:id="rId10"/>
    <p:sldId id="373" r:id="rId11"/>
    <p:sldId id="378" r:id="rId12"/>
    <p:sldId id="374" r:id="rId13"/>
    <p:sldId id="372" r:id="rId14"/>
    <p:sldId id="375" r:id="rId15"/>
    <p:sldId id="376" r:id="rId16"/>
    <p:sldId id="377" r:id="rId17"/>
    <p:sldId id="360" r:id="rId18"/>
  </p:sldIdLst>
  <p:sldSz cx="12192000" cy="6858000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9A49322F-406E-4521-934A-6F0F678BE29E}">
          <p14:sldIdLst>
            <p14:sldId id="357"/>
            <p14:sldId id="362"/>
            <p14:sldId id="381"/>
            <p14:sldId id="369"/>
            <p14:sldId id="380"/>
            <p14:sldId id="311"/>
            <p14:sldId id="371"/>
            <p14:sldId id="373"/>
            <p14:sldId id="378"/>
            <p14:sldId id="374"/>
            <p14:sldId id="372"/>
            <p14:sldId id="375"/>
            <p14:sldId id="376"/>
            <p14:sldId id="377"/>
            <p14:sldId id="3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un Bettina EFK" initials="BBE" lastIdx="3" clrIdx="0">
    <p:extLst>
      <p:ext uri="{19B8F6BF-5375-455C-9EA6-DF929625EA0E}">
        <p15:presenceInfo xmlns:p15="http://schemas.microsoft.com/office/powerpoint/2012/main" userId="Braun Bettina EFK" providerId="None"/>
      </p:ext>
    </p:extLst>
  </p:cmAuthor>
  <p:cmAuthor id="2" name="Braun Bettina EFK" initials="BBE [2]" lastIdx="10" clrIdx="1">
    <p:extLst>
      <p:ext uri="{19B8F6BF-5375-455C-9EA6-DF929625EA0E}">
        <p15:presenceInfo xmlns:p15="http://schemas.microsoft.com/office/powerpoint/2012/main" userId="S-1-5-21-3993060671-4215906946-993041443-2792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7A4"/>
    <a:srgbClr val="FAE03D"/>
    <a:srgbClr val="F0DCA5"/>
    <a:srgbClr val="D1D2D4"/>
    <a:srgbClr val="56BDBD"/>
    <a:srgbClr val="FDEA78"/>
    <a:srgbClr val="F6E6BF"/>
    <a:srgbClr val="DFE0E0"/>
    <a:srgbClr val="9DD4D5"/>
    <a:srgbClr val="FDF3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52" autoAdjust="0"/>
    <p:restoredTop sz="85294" autoAdjust="0"/>
  </p:normalViewPr>
  <p:slideViewPr>
    <p:cSldViewPr snapToGrid="0">
      <p:cViewPr varScale="1">
        <p:scale>
          <a:sx n="65" d="100"/>
          <a:sy n="65" d="100"/>
        </p:scale>
        <p:origin x="834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7" d="100"/>
          <a:sy n="47" d="100"/>
        </p:scale>
        <p:origin x="278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1.xml"/><Relationship Id="rId21" Type="http://schemas.openxmlformats.org/officeDocument/2006/relationships/commentAuthors" Target="comment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B78101-9AB0-472A-AAD6-FDEC08A10037}" type="datetimeFigureOut">
              <a:rPr lang="fr-CH" smtClean="0"/>
              <a:t>20.09.2023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6F565-83F1-47B0-A7D6-74DA0FB4CDF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3870600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E829F-02A0-41D0-B4EF-EEEFF3AD05D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5E37AE-A36A-4B6B-A87E-04B69C4A767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87792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573371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1 </a:t>
            </a:r>
            <a:r>
              <a:rPr lang="de-CH" dirty="0" err="1"/>
              <a:t>Un</a:t>
            </a:r>
            <a:r>
              <a:rPr lang="de-CH" dirty="0"/>
              <a:t> </a:t>
            </a:r>
            <a:r>
              <a:rPr lang="de-CH" dirty="0" err="1"/>
              <a:t>système</a:t>
            </a:r>
            <a:r>
              <a:rPr lang="de-CH" dirty="0"/>
              <a:t> </a:t>
            </a:r>
            <a:r>
              <a:rPr lang="de-CH" dirty="0" err="1"/>
              <a:t>qui</a:t>
            </a:r>
            <a:r>
              <a:rPr lang="de-CH" dirty="0"/>
              <a:t> </a:t>
            </a:r>
            <a:r>
              <a:rPr lang="de-CH" dirty="0" err="1"/>
              <a:t>incite</a:t>
            </a:r>
            <a:r>
              <a:rPr lang="de-CH" dirty="0"/>
              <a:t> </a:t>
            </a:r>
            <a:r>
              <a:rPr lang="de-CH" dirty="0" err="1"/>
              <a:t>les</a:t>
            </a:r>
            <a:r>
              <a:rPr lang="de-CH" dirty="0"/>
              <a:t> </a:t>
            </a:r>
            <a:r>
              <a:rPr lang="de-CH" dirty="0" err="1"/>
              <a:t>entreprises</a:t>
            </a:r>
            <a:r>
              <a:rPr lang="de-CH" dirty="0"/>
              <a:t> à fixer des </a:t>
            </a:r>
            <a:r>
              <a:rPr lang="de-CH" dirty="0" err="1"/>
              <a:t>objectifs</a:t>
            </a:r>
            <a:r>
              <a:rPr lang="de-CH" dirty="0"/>
              <a:t> </a:t>
            </a:r>
            <a:r>
              <a:rPr lang="de-CH" dirty="0" err="1"/>
              <a:t>les</a:t>
            </a:r>
            <a:r>
              <a:rPr lang="de-CH" dirty="0"/>
              <a:t> plus </a:t>
            </a:r>
            <a:r>
              <a:rPr lang="de-CH" dirty="0" err="1"/>
              <a:t>bas</a:t>
            </a:r>
            <a:r>
              <a:rPr lang="de-CH" dirty="0"/>
              <a:t> possible</a:t>
            </a:r>
          </a:p>
          <a:p>
            <a:r>
              <a:rPr lang="de-CH" dirty="0"/>
              <a:t>2 Des </a:t>
            </a:r>
            <a:r>
              <a:rPr lang="de-CH" dirty="0" err="1"/>
              <a:t>subventionnées</a:t>
            </a:r>
            <a:r>
              <a:rPr lang="de-CH" dirty="0"/>
              <a:t> </a:t>
            </a:r>
            <a:r>
              <a:rPr lang="de-CH" dirty="0" err="1"/>
              <a:t>peu</a:t>
            </a:r>
            <a:r>
              <a:rPr lang="de-CH" dirty="0"/>
              <a:t> </a:t>
            </a:r>
            <a:r>
              <a:rPr lang="de-CH" dirty="0" err="1"/>
              <a:t>coordonnées</a:t>
            </a:r>
            <a:r>
              <a:rPr lang="de-CH" dirty="0"/>
              <a:t> et des </a:t>
            </a:r>
            <a:r>
              <a:rPr lang="de-CH" dirty="0" err="1"/>
              <a:t>montants</a:t>
            </a:r>
            <a:r>
              <a:rPr lang="de-CH" dirty="0"/>
              <a:t> très variables </a:t>
            </a:r>
            <a:r>
              <a:rPr lang="de-CH" dirty="0" err="1"/>
              <a:t>suivant</a:t>
            </a:r>
            <a:r>
              <a:rPr lang="de-CH" dirty="0"/>
              <a:t> </a:t>
            </a:r>
            <a:r>
              <a:rPr lang="de-CH" dirty="0" err="1"/>
              <a:t>les</a:t>
            </a:r>
            <a:r>
              <a:rPr lang="de-CH" dirty="0"/>
              <a:t> </a:t>
            </a:r>
            <a:r>
              <a:rPr lang="de-CH" dirty="0" err="1"/>
              <a:t>cantons</a:t>
            </a:r>
            <a:r>
              <a:rPr lang="de-CH" dirty="0"/>
              <a:t> – </a:t>
            </a:r>
            <a:r>
              <a:rPr lang="de-CH" dirty="0" err="1"/>
              <a:t>il</a:t>
            </a:r>
            <a:r>
              <a:rPr lang="de-CH" dirty="0"/>
              <a:t> </a:t>
            </a:r>
            <a:r>
              <a:rPr lang="de-CH" dirty="0" err="1"/>
              <a:t>est</a:t>
            </a:r>
            <a:r>
              <a:rPr lang="de-CH" dirty="0"/>
              <a:t> </a:t>
            </a:r>
            <a:r>
              <a:rPr lang="de-CH" dirty="0" err="1"/>
              <a:t>bien</a:t>
            </a:r>
            <a:r>
              <a:rPr lang="de-CH" dirty="0"/>
              <a:t> plus rentable de </a:t>
            </a:r>
            <a:r>
              <a:rPr lang="de-CH" dirty="0" err="1"/>
              <a:t>subventionner</a:t>
            </a:r>
            <a:r>
              <a:rPr lang="de-CH" dirty="0"/>
              <a:t> des gros </a:t>
            </a:r>
            <a:r>
              <a:rPr lang="de-CH" dirty="0" err="1"/>
              <a:t>projets</a:t>
            </a:r>
            <a:endParaRPr lang="de-CH" dirty="0"/>
          </a:p>
          <a:p>
            <a:r>
              <a:rPr lang="de-CH" dirty="0"/>
              <a:t>3. </a:t>
            </a:r>
            <a:r>
              <a:rPr lang="de-CH" dirty="0" err="1"/>
              <a:t>Les</a:t>
            </a:r>
            <a:r>
              <a:rPr lang="de-CH" dirty="0"/>
              <a:t> </a:t>
            </a:r>
            <a:r>
              <a:rPr lang="de-CH" dirty="0" err="1"/>
              <a:t>importateurs</a:t>
            </a:r>
            <a:r>
              <a:rPr lang="de-CH" dirty="0"/>
              <a:t> et </a:t>
            </a:r>
            <a:r>
              <a:rPr lang="de-CH" dirty="0" err="1"/>
              <a:t>leur</a:t>
            </a:r>
            <a:r>
              <a:rPr lang="de-CH" dirty="0"/>
              <a:t> </a:t>
            </a:r>
            <a:r>
              <a:rPr lang="de-CH" dirty="0" err="1"/>
              <a:t>lobby</a:t>
            </a:r>
            <a:r>
              <a:rPr lang="de-CH" dirty="0"/>
              <a:t> à fixer des </a:t>
            </a:r>
            <a:r>
              <a:rPr lang="de-CH" dirty="0" err="1"/>
              <a:t>exceptions</a:t>
            </a:r>
            <a:r>
              <a:rPr lang="de-CH" dirty="0"/>
              <a:t> et des </a:t>
            </a:r>
            <a:r>
              <a:rPr lang="de-CH" dirty="0" err="1"/>
              <a:t>règles</a:t>
            </a:r>
            <a:r>
              <a:rPr lang="de-CH" dirty="0"/>
              <a:t> </a:t>
            </a:r>
            <a:r>
              <a:rPr lang="de-CH" dirty="0" err="1"/>
              <a:t>techniques</a:t>
            </a:r>
            <a:r>
              <a:rPr lang="de-CH" dirty="0"/>
              <a:t>, </a:t>
            </a:r>
            <a:r>
              <a:rPr lang="de-CH" dirty="0" err="1"/>
              <a:t>notamment</a:t>
            </a:r>
            <a:r>
              <a:rPr lang="de-CH" dirty="0"/>
              <a:t> au </a:t>
            </a:r>
            <a:r>
              <a:rPr lang="de-CH" dirty="0" err="1"/>
              <a:t>niveau</a:t>
            </a:r>
            <a:r>
              <a:rPr lang="de-CH" dirty="0"/>
              <a:t> du </a:t>
            </a:r>
            <a:r>
              <a:rPr lang="de-CH" dirty="0" err="1"/>
              <a:t>poids</a:t>
            </a:r>
            <a:r>
              <a:rPr lang="de-CH" dirty="0"/>
              <a:t> des </a:t>
            </a:r>
            <a:r>
              <a:rPr lang="de-CH" dirty="0" err="1"/>
              <a:t>véhicules</a:t>
            </a:r>
            <a:r>
              <a:rPr lang="de-CH" dirty="0"/>
              <a:t> </a:t>
            </a:r>
            <a:r>
              <a:rPr lang="de-CH" dirty="0" err="1"/>
              <a:t>qui</a:t>
            </a:r>
            <a:r>
              <a:rPr lang="de-CH" dirty="0"/>
              <a:t> </a:t>
            </a:r>
            <a:r>
              <a:rPr lang="de-CH" dirty="0" err="1"/>
              <a:t>permettent</a:t>
            </a:r>
            <a:r>
              <a:rPr lang="de-CH" dirty="0"/>
              <a:t> de </a:t>
            </a:r>
            <a:r>
              <a:rPr lang="de-CH" dirty="0" err="1"/>
              <a:t>réduire</a:t>
            </a:r>
            <a:r>
              <a:rPr lang="de-CH" dirty="0"/>
              <a:t> </a:t>
            </a:r>
            <a:r>
              <a:rPr lang="de-CH" dirty="0" err="1"/>
              <a:t>nettement</a:t>
            </a:r>
            <a:r>
              <a:rPr lang="de-CH" dirty="0"/>
              <a:t> </a:t>
            </a:r>
            <a:r>
              <a:rPr lang="de-CH" dirty="0" err="1"/>
              <a:t>l’efficacité</a:t>
            </a:r>
            <a:r>
              <a:rPr lang="de-CH" dirty="0"/>
              <a:t>. Grâce à Tesla on </a:t>
            </a:r>
            <a:r>
              <a:rPr lang="de-CH" dirty="0" err="1"/>
              <a:t>peut</a:t>
            </a:r>
            <a:r>
              <a:rPr lang="de-CH" dirty="0"/>
              <a:t> </a:t>
            </a:r>
            <a:r>
              <a:rPr lang="de-CH" dirty="0" err="1"/>
              <a:t>importer</a:t>
            </a:r>
            <a:r>
              <a:rPr lang="de-CH" dirty="0"/>
              <a:t> plus de 4x4 </a:t>
            </a:r>
            <a:r>
              <a:rPr lang="de-CH" dirty="0" err="1"/>
              <a:t>lourds</a:t>
            </a:r>
            <a:endParaRPr lang="de-CH" dirty="0"/>
          </a:p>
          <a:p>
            <a:r>
              <a:rPr lang="de-CH" dirty="0"/>
              <a:t>4. Des </a:t>
            </a:r>
            <a:r>
              <a:rPr lang="de-CH" dirty="0" err="1"/>
              <a:t>subventions</a:t>
            </a:r>
            <a:r>
              <a:rPr lang="de-CH" dirty="0"/>
              <a:t> </a:t>
            </a:r>
            <a:r>
              <a:rPr lang="de-CH" dirty="0" err="1"/>
              <a:t>beaucoup</a:t>
            </a:r>
            <a:r>
              <a:rPr lang="de-CH" dirty="0"/>
              <a:t> </a:t>
            </a:r>
            <a:r>
              <a:rPr lang="de-CH" dirty="0" err="1"/>
              <a:t>trop</a:t>
            </a:r>
            <a:r>
              <a:rPr lang="de-CH" dirty="0"/>
              <a:t> </a:t>
            </a:r>
            <a:r>
              <a:rPr lang="de-CH" dirty="0" err="1"/>
              <a:t>généreuses</a:t>
            </a:r>
            <a:r>
              <a:rPr lang="de-CH" dirty="0"/>
              <a:t> </a:t>
            </a:r>
            <a:r>
              <a:rPr lang="de-CH" dirty="0" err="1"/>
              <a:t>compte</a:t>
            </a:r>
            <a:r>
              <a:rPr lang="de-CH" dirty="0"/>
              <a:t> </a:t>
            </a:r>
            <a:r>
              <a:rPr lang="de-CH" dirty="0" err="1"/>
              <a:t>tenu</a:t>
            </a:r>
            <a:r>
              <a:rPr lang="de-CH" dirty="0"/>
              <a:t> des </a:t>
            </a:r>
            <a:r>
              <a:rPr lang="de-CH" dirty="0" err="1"/>
              <a:t>coûts</a:t>
            </a:r>
            <a:r>
              <a:rPr lang="de-CH" dirty="0"/>
              <a:t> et de la </a:t>
            </a:r>
            <a:r>
              <a:rPr lang="de-CH" dirty="0" err="1"/>
              <a:t>faible</a:t>
            </a:r>
            <a:r>
              <a:rPr lang="de-CH" dirty="0"/>
              <a:t> </a:t>
            </a:r>
            <a:r>
              <a:rPr lang="de-CH" dirty="0" err="1"/>
              <a:t>productivité</a:t>
            </a:r>
            <a:r>
              <a:rPr lang="de-CH" dirty="0"/>
              <a:t> des </a:t>
            </a:r>
            <a:r>
              <a:rPr lang="de-CH" dirty="0" err="1"/>
              <a:t>installations</a:t>
            </a:r>
            <a:r>
              <a:rPr lang="de-CH" dirty="0"/>
              <a:t> de </a:t>
            </a:r>
            <a:r>
              <a:rPr lang="de-CH" dirty="0" err="1"/>
              <a:t>biogaz</a:t>
            </a:r>
            <a:r>
              <a:rPr lang="de-CH" dirty="0"/>
              <a:t>. Il </a:t>
            </a:r>
            <a:r>
              <a:rPr lang="de-CH" dirty="0" err="1"/>
              <a:t>est</a:t>
            </a:r>
            <a:r>
              <a:rPr lang="de-CH" dirty="0"/>
              <a:t> </a:t>
            </a:r>
            <a:r>
              <a:rPr lang="de-CH" dirty="0" err="1"/>
              <a:t>bien</a:t>
            </a:r>
            <a:r>
              <a:rPr lang="de-CH" dirty="0"/>
              <a:t> plus </a:t>
            </a:r>
            <a:r>
              <a:rPr lang="de-CH" dirty="0" err="1"/>
              <a:t>efficace</a:t>
            </a:r>
            <a:r>
              <a:rPr lang="de-CH" dirty="0"/>
              <a:t> de </a:t>
            </a:r>
            <a:r>
              <a:rPr lang="de-CH" dirty="0" err="1"/>
              <a:t>subventionner</a:t>
            </a:r>
            <a:r>
              <a:rPr lang="de-CH" dirty="0"/>
              <a:t> des gros </a:t>
            </a:r>
            <a:r>
              <a:rPr lang="de-CH" dirty="0" err="1"/>
              <a:t>projets</a:t>
            </a:r>
            <a:r>
              <a:rPr lang="de-CH" dirty="0"/>
              <a:t> </a:t>
            </a:r>
          </a:p>
          <a:p>
            <a:r>
              <a:rPr lang="de-CH" dirty="0"/>
              <a:t>5. Schweizer Emissionshandelssystem schafft kaum Reduktionsanreize / </a:t>
            </a:r>
            <a:r>
              <a:rPr lang="fr-CH" dirty="0" err="1"/>
              <a:t>Falls</a:t>
            </a:r>
            <a:r>
              <a:rPr lang="fr-CH" dirty="0"/>
              <a:t> „</a:t>
            </a:r>
            <a:r>
              <a:rPr lang="fr-CH" dirty="0" err="1"/>
              <a:t>Tamoil</a:t>
            </a:r>
            <a:r>
              <a:rPr lang="fr-CH" dirty="0"/>
              <a:t>“ / </a:t>
            </a:r>
            <a:r>
              <a:rPr lang="fr-CH" dirty="0" err="1"/>
              <a:t>Alleingang</a:t>
            </a:r>
            <a:r>
              <a:rPr lang="fr-CH" dirty="0"/>
              <a:t> </a:t>
            </a:r>
            <a:r>
              <a:rPr lang="fr-CH" dirty="0" err="1"/>
              <a:t>zu</a:t>
            </a:r>
            <a:r>
              <a:rPr lang="fr-CH" dirty="0"/>
              <a:t> </a:t>
            </a:r>
            <a:r>
              <a:rPr lang="fr-CH" dirty="0" err="1"/>
              <a:t>überdenken</a:t>
            </a:r>
            <a:endParaRPr lang="fr-CH" dirty="0"/>
          </a:p>
          <a:p>
            <a:r>
              <a:rPr lang="de-CH" dirty="0"/>
              <a:t>6. Die Energieeinsparungen der betrachteten Massnahmen werden im Modell überschätz</a:t>
            </a:r>
          </a:p>
          <a:p>
            <a:r>
              <a:rPr lang="de-CH" dirty="0"/>
              <a:t>7</a:t>
            </a:r>
            <a:r>
              <a:rPr lang="fr-CH" dirty="0"/>
              <a:t>. Positive </a:t>
            </a:r>
            <a:r>
              <a:rPr lang="fr-CH" dirty="0" err="1"/>
              <a:t>Wirkung</a:t>
            </a:r>
            <a:r>
              <a:rPr lang="fr-CH" dirty="0"/>
              <a:t> der VOC </a:t>
            </a:r>
            <a:r>
              <a:rPr lang="fr-CH" dirty="0" err="1"/>
              <a:t>wurden</a:t>
            </a:r>
            <a:r>
              <a:rPr lang="fr-CH" dirty="0"/>
              <a:t> </a:t>
            </a:r>
            <a:r>
              <a:rPr lang="fr-CH" dirty="0" err="1"/>
              <a:t>nachgewiesen</a:t>
            </a:r>
            <a:r>
              <a:rPr lang="fr-CH" dirty="0"/>
              <a:t> </a:t>
            </a:r>
            <a:r>
              <a:rPr lang="fr-CH" dirty="0" err="1"/>
              <a:t>insbesonders</a:t>
            </a:r>
            <a:r>
              <a:rPr lang="fr-CH" dirty="0"/>
              <a:t> in den 5 </a:t>
            </a:r>
            <a:r>
              <a:rPr lang="fr-CH" dirty="0" err="1"/>
              <a:t>ersten</a:t>
            </a:r>
            <a:r>
              <a:rPr lang="fr-CH" dirty="0"/>
              <a:t> </a:t>
            </a:r>
            <a:r>
              <a:rPr lang="fr-CH" dirty="0" err="1"/>
              <a:t>Jahren</a:t>
            </a:r>
            <a:r>
              <a:rPr lang="fr-CH" dirty="0"/>
              <a:t> </a:t>
            </a:r>
            <a:r>
              <a:rPr lang="fr-CH" dirty="0" err="1"/>
              <a:t>seit</a:t>
            </a:r>
            <a:r>
              <a:rPr lang="fr-CH" dirty="0"/>
              <a:t> 2000. </a:t>
            </a:r>
            <a:r>
              <a:rPr lang="fr-CH" dirty="0" err="1"/>
              <a:t>Viele</a:t>
            </a:r>
            <a:r>
              <a:rPr lang="fr-CH" dirty="0"/>
              <a:t> </a:t>
            </a:r>
            <a:r>
              <a:rPr lang="fr-CH" dirty="0" err="1"/>
              <a:t>Unternehmen</a:t>
            </a:r>
            <a:r>
              <a:rPr lang="fr-CH" dirty="0"/>
              <a:t> </a:t>
            </a:r>
            <a:r>
              <a:rPr lang="fr-CH" dirty="0" err="1"/>
              <a:t>haben</a:t>
            </a:r>
            <a:r>
              <a:rPr lang="fr-CH" dirty="0"/>
              <a:t> </a:t>
            </a:r>
            <a:r>
              <a:rPr lang="fr-CH" dirty="0" err="1"/>
              <a:t>Massnahmen</a:t>
            </a:r>
            <a:r>
              <a:rPr lang="fr-CH" dirty="0"/>
              <a:t> </a:t>
            </a:r>
            <a:r>
              <a:rPr lang="fr-CH" dirty="0" err="1"/>
              <a:t>getroffen</a:t>
            </a:r>
            <a:r>
              <a:rPr lang="fr-CH" dirty="0"/>
              <a:t>. Aber </a:t>
            </a:r>
            <a:r>
              <a:rPr lang="fr-CH" dirty="0" err="1"/>
              <a:t>nach</a:t>
            </a:r>
            <a:r>
              <a:rPr lang="fr-CH" dirty="0"/>
              <a:t> </a:t>
            </a:r>
            <a:r>
              <a:rPr lang="fr-CH" dirty="0" err="1"/>
              <a:t>mehreren</a:t>
            </a:r>
            <a:r>
              <a:rPr lang="fr-CH" dirty="0"/>
              <a:t> </a:t>
            </a:r>
            <a:r>
              <a:rPr lang="fr-CH" dirty="0" err="1"/>
              <a:t>Jahren</a:t>
            </a:r>
            <a:r>
              <a:rPr lang="fr-CH" dirty="0"/>
              <a:t> </a:t>
            </a:r>
            <a:r>
              <a:rPr lang="fr-CH" dirty="0" err="1"/>
              <a:t>scheinen</a:t>
            </a:r>
            <a:r>
              <a:rPr lang="fr-CH" dirty="0"/>
              <a:t> </a:t>
            </a:r>
            <a:r>
              <a:rPr lang="fr-CH" dirty="0" err="1"/>
              <a:t>andere</a:t>
            </a:r>
            <a:r>
              <a:rPr lang="fr-CH" dirty="0"/>
              <a:t> </a:t>
            </a:r>
            <a:r>
              <a:rPr lang="fr-CH" dirty="0" err="1"/>
              <a:t>Massnahmen</a:t>
            </a:r>
            <a:r>
              <a:rPr lang="fr-CH" dirty="0"/>
              <a:t> </a:t>
            </a:r>
            <a:r>
              <a:rPr lang="fr-CH" dirty="0" err="1"/>
              <a:t>wirksamer</a:t>
            </a:r>
            <a:r>
              <a:rPr lang="fr-CH" dirty="0"/>
              <a:t> </a:t>
            </a:r>
            <a:r>
              <a:rPr lang="fr-CH" dirty="0" err="1"/>
              <a:t>oder</a:t>
            </a:r>
            <a:r>
              <a:rPr lang="fr-CH" dirty="0"/>
              <a:t> </a:t>
            </a:r>
            <a:r>
              <a:rPr lang="fr-CH" dirty="0" err="1"/>
              <a:t>wirtschaftlicher</a:t>
            </a:r>
            <a:r>
              <a:rPr lang="fr-CH" dirty="0"/>
              <a:t> </a:t>
            </a:r>
            <a:r>
              <a:rPr lang="fr-CH" dirty="0" err="1"/>
              <a:t>als</a:t>
            </a:r>
            <a:r>
              <a:rPr lang="fr-CH" dirty="0"/>
              <a:t> die </a:t>
            </a:r>
            <a:r>
              <a:rPr lang="fr-CH" dirty="0" err="1"/>
              <a:t>Lenkungsabgabe</a:t>
            </a:r>
            <a:r>
              <a:rPr lang="fr-CH" dirty="0"/>
              <a:t> </a:t>
            </a:r>
            <a:r>
              <a:rPr lang="fr-CH" dirty="0" err="1"/>
              <a:t>selber</a:t>
            </a:r>
            <a:r>
              <a:rPr lang="fr-CH" dirty="0"/>
              <a:t>, </a:t>
            </a:r>
            <a:r>
              <a:rPr lang="fr-CH" dirty="0" err="1"/>
              <a:t>ohne</a:t>
            </a:r>
            <a:r>
              <a:rPr lang="fr-CH" dirty="0"/>
              <a:t> </a:t>
            </a:r>
            <a:r>
              <a:rPr lang="fr-CH" dirty="0" err="1"/>
              <a:t>dass</a:t>
            </a:r>
            <a:r>
              <a:rPr lang="fr-CH" dirty="0"/>
              <a:t> die </a:t>
            </a:r>
            <a:r>
              <a:rPr lang="fr-CH" dirty="0" err="1"/>
              <a:t>Unternehmen</a:t>
            </a:r>
            <a:r>
              <a:rPr lang="fr-CH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4136775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1 </a:t>
            </a:r>
            <a:r>
              <a:rPr lang="de-CH" dirty="0" err="1"/>
              <a:t>Un</a:t>
            </a:r>
            <a:r>
              <a:rPr lang="de-CH" dirty="0"/>
              <a:t> </a:t>
            </a:r>
            <a:r>
              <a:rPr lang="de-CH" dirty="0" err="1"/>
              <a:t>système</a:t>
            </a:r>
            <a:r>
              <a:rPr lang="de-CH" dirty="0"/>
              <a:t> </a:t>
            </a:r>
            <a:r>
              <a:rPr lang="de-CH" dirty="0" err="1"/>
              <a:t>qui</a:t>
            </a:r>
            <a:r>
              <a:rPr lang="de-CH" dirty="0"/>
              <a:t> </a:t>
            </a:r>
            <a:r>
              <a:rPr lang="de-CH" dirty="0" err="1"/>
              <a:t>incite</a:t>
            </a:r>
            <a:r>
              <a:rPr lang="de-CH" dirty="0"/>
              <a:t> </a:t>
            </a:r>
            <a:r>
              <a:rPr lang="de-CH" dirty="0" err="1"/>
              <a:t>les</a:t>
            </a:r>
            <a:r>
              <a:rPr lang="de-CH" dirty="0"/>
              <a:t> </a:t>
            </a:r>
            <a:r>
              <a:rPr lang="de-CH" dirty="0" err="1"/>
              <a:t>entreprises</a:t>
            </a:r>
            <a:r>
              <a:rPr lang="de-CH" dirty="0"/>
              <a:t> à fixer des </a:t>
            </a:r>
            <a:r>
              <a:rPr lang="de-CH" dirty="0" err="1"/>
              <a:t>objectifs</a:t>
            </a:r>
            <a:r>
              <a:rPr lang="de-CH" dirty="0"/>
              <a:t> </a:t>
            </a:r>
            <a:r>
              <a:rPr lang="de-CH" dirty="0" err="1"/>
              <a:t>les</a:t>
            </a:r>
            <a:r>
              <a:rPr lang="de-CH" dirty="0"/>
              <a:t> plus </a:t>
            </a:r>
            <a:r>
              <a:rPr lang="de-CH" dirty="0" err="1"/>
              <a:t>bas</a:t>
            </a:r>
            <a:r>
              <a:rPr lang="de-CH" dirty="0"/>
              <a:t> possible</a:t>
            </a:r>
          </a:p>
          <a:p>
            <a:r>
              <a:rPr lang="de-CH" dirty="0"/>
              <a:t>2 Des </a:t>
            </a:r>
            <a:r>
              <a:rPr lang="de-CH" dirty="0" err="1"/>
              <a:t>subventionnées</a:t>
            </a:r>
            <a:r>
              <a:rPr lang="de-CH" dirty="0"/>
              <a:t> </a:t>
            </a:r>
            <a:r>
              <a:rPr lang="de-CH" dirty="0" err="1"/>
              <a:t>peu</a:t>
            </a:r>
            <a:r>
              <a:rPr lang="de-CH" dirty="0"/>
              <a:t> </a:t>
            </a:r>
            <a:r>
              <a:rPr lang="de-CH" dirty="0" err="1"/>
              <a:t>coordonnées</a:t>
            </a:r>
            <a:r>
              <a:rPr lang="de-CH" dirty="0"/>
              <a:t> et des </a:t>
            </a:r>
            <a:r>
              <a:rPr lang="de-CH" dirty="0" err="1"/>
              <a:t>montants</a:t>
            </a:r>
            <a:r>
              <a:rPr lang="de-CH" dirty="0"/>
              <a:t> très variables </a:t>
            </a:r>
            <a:r>
              <a:rPr lang="de-CH" dirty="0" err="1"/>
              <a:t>suivant</a:t>
            </a:r>
            <a:r>
              <a:rPr lang="de-CH" dirty="0"/>
              <a:t> </a:t>
            </a:r>
            <a:r>
              <a:rPr lang="de-CH" dirty="0" err="1"/>
              <a:t>les</a:t>
            </a:r>
            <a:r>
              <a:rPr lang="de-CH" dirty="0"/>
              <a:t> </a:t>
            </a:r>
            <a:r>
              <a:rPr lang="de-CH" dirty="0" err="1"/>
              <a:t>cantons</a:t>
            </a:r>
            <a:r>
              <a:rPr lang="de-CH" dirty="0"/>
              <a:t> – </a:t>
            </a:r>
            <a:r>
              <a:rPr lang="de-CH" dirty="0" err="1"/>
              <a:t>il</a:t>
            </a:r>
            <a:r>
              <a:rPr lang="de-CH" dirty="0"/>
              <a:t> </a:t>
            </a:r>
            <a:r>
              <a:rPr lang="de-CH" dirty="0" err="1"/>
              <a:t>est</a:t>
            </a:r>
            <a:r>
              <a:rPr lang="de-CH" dirty="0"/>
              <a:t> </a:t>
            </a:r>
            <a:r>
              <a:rPr lang="de-CH" dirty="0" err="1"/>
              <a:t>bien</a:t>
            </a:r>
            <a:r>
              <a:rPr lang="de-CH" dirty="0"/>
              <a:t> plus rentable de </a:t>
            </a:r>
            <a:r>
              <a:rPr lang="de-CH" dirty="0" err="1"/>
              <a:t>subventionner</a:t>
            </a:r>
            <a:r>
              <a:rPr lang="de-CH" dirty="0"/>
              <a:t> des gros </a:t>
            </a:r>
            <a:r>
              <a:rPr lang="de-CH" dirty="0" err="1"/>
              <a:t>projets</a:t>
            </a:r>
            <a:endParaRPr lang="de-CH" dirty="0"/>
          </a:p>
          <a:p>
            <a:r>
              <a:rPr lang="de-CH" dirty="0"/>
              <a:t>3. </a:t>
            </a:r>
            <a:r>
              <a:rPr lang="de-CH" dirty="0" err="1"/>
              <a:t>Les</a:t>
            </a:r>
            <a:r>
              <a:rPr lang="de-CH" dirty="0"/>
              <a:t> </a:t>
            </a:r>
            <a:r>
              <a:rPr lang="de-CH" dirty="0" err="1"/>
              <a:t>importateurs</a:t>
            </a:r>
            <a:r>
              <a:rPr lang="de-CH" dirty="0"/>
              <a:t> et </a:t>
            </a:r>
            <a:r>
              <a:rPr lang="de-CH" dirty="0" err="1"/>
              <a:t>leur</a:t>
            </a:r>
            <a:r>
              <a:rPr lang="de-CH" dirty="0"/>
              <a:t> </a:t>
            </a:r>
            <a:r>
              <a:rPr lang="de-CH" dirty="0" err="1"/>
              <a:t>lobby</a:t>
            </a:r>
            <a:r>
              <a:rPr lang="de-CH" dirty="0"/>
              <a:t> à fixer des </a:t>
            </a:r>
            <a:r>
              <a:rPr lang="de-CH" dirty="0" err="1"/>
              <a:t>exceptions</a:t>
            </a:r>
            <a:r>
              <a:rPr lang="de-CH" dirty="0"/>
              <a:t> et des </a:t>
            </a:r>
            <a:r>
              <a:rPr lang="de-CH" dirty="0" err="1"/>
              <a:t>règles</a:t>
            </a:r>
            <a:r>
              <a:rPr lang="de-CH" dirty="0"/>
              <a:t> </a:t>
            </a:r>
            <a:r>
              <a:rPr lang="de-CH" dirty="0" err="1"/>
              <a:t>techniques</a:t>
            </a:r>
            <a:r>
              <a:rPr lang="de-CH" dirty="0"/>
              <a:t>, </a:t>
            </a:r>
            <a:r>
              <a:rPr lang="de-CH" dirty="0" err="1"/>
              <a:t>notamment</a:t>
            </a:r>
            <a:r>
              <a:rPr lang="de-CH" dirty="0"/>
              <a:t> au </a:t>
            </a:r>
            <a:r>
              <a:rPr lang="de-CH" dirty="0" err="1"/>
              <a:t>niveau</a:t>
            </a:r>
            <a:r>
              <a:rPr lang="de-CH" dirty="0"/>
              <a:t> du </a:t>
            </a:r>
            <a:r>
              <a:rPr lang="de-CH" dirty="0" err="1"/>
              <a:t>poids</a:t>
            </a:r>
            <a:r>
              <a:rPr lang="de-CH" dirty="0"/>
              <a:t> des </a:t>
            </a:r>
            <a:r>
              <a:rPr lang="de-CH" dirty="0" err="1"/>
              <a:t>véhicules</a:t>
            </a:r>
            <a:r>
              <a:rPr lang="de-CH" dirty="0"/>
              <a:t> </a:t>
            </a:r>
            <a:r>
              <a:rPr lang="de-CH" dirty="0" err="1"/>
              <a:t>qui</a:t>
            </a:r>
            <a:r>
              <a:rPr lang="de-CH" dirty="0"/>
              <a:t> </a:t>
            </a:r>
            <a:r>
              <a:rPr lang="de-CH" dirty="0" err="1"/>
              <a:t>permettent</a:t>
            </a:r>
            <a:r>
              <a:rPr lang="de-CH" dirty="0"/>
              <a:t> de </a:t>
            </a:r>
            <a:r>
              <a:rPr lang="de-CH" dirty="0" err="1"/>
              <a:t>réduire</a:t>
            </a:r>
            <a:r>
              <a:rPr lang="de-CH" dirty="0"/>
              <a:t> </a:t>
            </a:r>
            <a:r>
              <a:rPr lang="de-CH" dirty="0" err="1"/>
              <a:t>nettement</a:t>
            </a:r>
            <a:r>
              <a:rPr lang="de-CH" dirty="0"/>
              <a:t> </a:t>
            </a:r>
            <a:r>
              <a:rPr lang="de-CH" dirty="0" err="1"/>
              <a:t>l’efficacité</a:t>
            </a:r>
            <a:r>
              <a:rPr lang="de-CH" dirty="0"/>
              <a:t>. Grâce à Tesla on </a:t>
            </a:r>
            <a:r>
              <a:rPr lang="de-CH" dirty="0" err="1"/>
              <a:t>peut</a:t>
            </a:r>
            <a:r>
              <a:rPr lang="de-CH" dirty="0"/>
              <a:t> </a:t>
            </a:r>
            <a:r>
              <a:rPr lang="de-CH" dirty="0" err="1"/>
              <a:t>importer</a:t>
            </a:r>
            <a:r>
              <a:rPr lang="de-CH" dirty="0"/>
              <a:t> plus de 4x4 </a:t>
            </a:r>
            <a:r>
              <a:rPr lang="de-CH" dirty="0" err="1"/>
              <a:t>lourds</a:t>
            </a:r>
            <a:endParaRPr lang="de-CH" dirty="0"/>
          </a:p>
          <a:p>
            <a:r>
              <a:rPr lang="de-CH" dirty="0"/>
              <a:t>4. Des </a:t>
            </a:r>
            <a:r>
              <a:rPr lang="de-CH" dirty="0" err="1"/>
              <a:t>subventions</a:t>
            </a:r>
            <a:r>
              <a:rPr lang="de-CH" dirty="0"/>
              <a:t> </a:t>
            </a:r>
            <a:r>
              <a:rPr lang="de-CH" dirty="0" err="1"/>
              <a:t>beaucoup</a:t>
            </a:r>
            <a:r>
              <a:rPr lang="de-CH" dirty="0"/>
              <a:t> </a:t>
            </a:r>
            <a:r>
              <a:rPr lang="de-CH" dirty="0" err="1"/>
              <a:t>trop</a:t>
            </a:r>
            <a:r>
              <a:rPr lang="de-CH" dirty="0"/>
              <a:t> </a:t>
            </a:r>
            <a:r>
              <a:rPr lang="de-CH" dirty="0" err="1"/>
              <a:t>généreuses</a:t>
            </a:r>
            <a:r>
              <a:rPr lang="de-CH" dirty="0"/>
              <a:t> </a:t>
            </a:r>
            <a:r>
              <a:rPr lang="de-CH" dirty="0" err="1"/>
              <a:t>compte</a:t>
            </a:r>
            <a:r>
              <a:rPr lang="de-CH" dirty="0"/>
              <a:t> </a:t>
            </a:r>
            <a:r>
              <a:rPr lang="de-CH" dirty="0" err="1"/>
              <a:t>tenu</a:t>
            </a:r>
            <a:r>
              <a:rPr lang="de-CH" dirty="0"/>
              <a:t> des </a:t>
            </a:r>
            <a:r>
              <a:rPr lang="de-CH" dirty="0" err="1"/>
              <a:t>coûts</a:t>
            </a:r>
            <a:r>
              <a:rPr lang="de-CH" dirty="0"/>
              <a:t> et de la </a:t>
            </a:r>
            <a:r>
              <a:rPr lang="de-CH" dirty="0" err="1"/>
              <a:t>faible</a:t>
            </a:r>
            <a:r>
              <a:rPr lang="de-CH" dirty="0"/>
              <a:t> </a:t>
            </a:r>
            <a:r>
              <a:rPr lang="de-CH" dirty="0" err="1"/>
              <a:t>productivité</a:t>
            </a:r>
            <a:r>
              <a:rPr lang="de-CH" dirty="0"/>
              <a:t> des </a:t>
            </a:r>
            <a:r>
              <a:rPr lang="de-CH" dirty="0" err="1"/>
              <a:t>installations</a:t>
            </a:r>
            <a:r>
              <a:rPr lang="de-CH" dirty="0"/>
              <a:t> de </a:t>
            </a:r>
            <a:r>
              <a:rPr lang="de-CH" dirty="0" err="1"/>
              <a:t>biogaz</a:t>
            </a:r>
            <a:r>
              <a:rPr lang="de-CH" dirty="0"/>
              <a:t>. Il </a:t>
            </a:r>
            <a:r>
              <a:rPr lang="de-CH" dirty="0" err="1"/>
              <a:t>est</a:t>
            </a:r>
            <a:r>
              <a:rPr lang="de-CH" dirty="0"/>
              <a:t> </a:t>
            </a:r>
            <a:r>
              <a:rPr lang="de-CH" dirty="0" err="1"/>
              <a:t>bien</a:t>
            </a:r>
            <a:r>
              <a:rPr lang="de-CH" dirty="0"/>
              <a:t> plus </a:t>
            </a:r>
            <a:r>
              <a:rPr lang="de-CH" dirty="0" err="1"/>
              <a:t>efficace</a:t>
            </a:r>
            <a:r>
              <a:rPr lang="de-CH" dirty="0"/>
              <a:t> de </a:t>
            </a:r>
            <a:r>
              <a:rPr lang="de-CH" dirty="0" err="1"/>
              <a:t>subventionner</a:t>
            </a:r>
            <a:r>
              <a:rPr lang="de-CH" dirty="0"/>
              <a:t> des gros </a:t>
            </a:r>
            <a:r>
              <a:rPr lang="de-CH" dirty="0" err="1"/>
              <a:t>projets</a:t>
            </a:r>
            <a:r>
              <a:rPr lang="de-CH" dirty="0"/>
              <a:t> </a:t>
            </a:r>
          </a:p>
          <a:p>
            <a:r>
              <a:rPr lang="de-CH" dirty="0"/>
              <a:t>5. Schweizer Emissionshandelssystem schafft kaum Reduktionsanreize / </a:t>
            </a:r>
            <a:r>
              <a:rPr lang="fr-CH" dirty="0" err="1"/>
              <a:t>Falls</a:t>
            </a:r>
            <a:r>
              <a:rPr lang="fr-CH" dirty="0"/>
              <a:t> „</a:t>
            </a:r>
            <a:r>
              <a:rPr lang="fr-CH" dirty="0" err="1"/>
              <a:t>Tamoil</a:t>
            </a:r>
            <a:r>
              <a:rPr lang="fr-CH" dirty="0"/>
              <a:t>“ / </a:t>
            </a:r>
            <a:r>
              <a:rPr lang="fr-CH" dirty="0" err="1"/>
              <a:t>Alleingang</a:t>
            </a:r>
            <a:r>
              <a:rPr lang="fr-CH" dirty="0"/>
              <a:t> </a:t>
            </a:r>
            <a:r>
              <a:rPr lang="fr-CH" dirty="0" err="1"/>
              <a:t>zu</a:t>
            </a:r>
            <a:r>
              <a:rPr lang="fr-CH" dirty="0"/>
              <a:t> </a:t>
            </a:r>
            <a:r>
              <a:rPr lang="fr-CH" dirty="0" err="1"/>
              <a:t>überdenken</a:t>
            </a:r>
            <a:endParaRPr lang="fr-CH" dirty="0"/>
          </a:p>
          <a:p>
            <a:r>
              <a:rPr lang="de-CH" dirty="0"/>
              <a:t>6. Die Energieeinsparungen der betrachteten Massnahmen werden im Modell überschätz</a:t>
            </a:r>
          </a:p>
          <a:p>
            <a:r>
              <a:rPr lang="de-CH" dirty="0"/>
              <a:t>7</a:t>
            </a:r>
            <a:r>
              <a:rPr lang="fr-CH" dirty="0"/>
              <a:t>. Positive </a:t>
            </a:r>
            <a:r>
              <a:rPr lang="fr-CH" dirty="0" err="1"/>
              <a:t>Wirkung</a:t>
            </a:r>
            <a:r>
              <a:rPr lang="fr-CH" dirty="0"/>
              <a:t> der VOC </a:t>
            </a:r>
            <a:r>
              <a:rPr lang="fr-CH" dirty="0" err="1"/>
              <a:t>wurden</a:t>
            </a:r>
            <a:r>
              <a:rPr lang="fr-CH" dirty="0"/>
              <a:t> </a:t>
            </a:r>
            <a:r>
              <a:rPr lang="fr-CH" dirty="0" err="1"/>
              <a:t>nachgewiesen</a:t>
            </a:r>
            <a:r>
              <a:rPr lang="fr-CH" dirty="0"/>
              <a:t> </a:t>
            </a:r>
            <a:r>
              <a:rPr lang="fr-CH" dirty="0" err="1"/>
              <a:t>insbesonders</a:t>
            </a:r>
            <a:r>
              <a:rPr lang="fr-CH" dirty="0"/>
              <a:t> in den 5 </a:t>
            </a:r>
            <a:r>
              <a:rPr lang="fr-CH" dirty="0" err="1"/>
              <a:t>ersten</a:t>
            </a:r>
            <a:r>
              <a:rPr lang="fr-CH" dirty="0"/>
              <a:t> </a:t>
            </a:r>
            <a:r>
              <a:rPr lang="fr-CH" dirty="0" err="1"/>
              <a:t>Jahren</a:t>
            </a:r>
            <a:r>
              <a:rPr lang="fr-CH" dirty="0"/>
              <a:t> </a:t>
            </a:r>
            <a:r>
              <a:rPr lang="fr-CH" dirty="0" err="1"/>
              <a:t>seit</a:t>
            </a:r>
            <a:r>
              <a:rPr lang="fr-CH" dirty="0"/>
              <a:t> 2000. </a:t>
            </a:r>
            <a:r>
              <a:rPr lang="fr-CH" dirty="0" err="1"/>
              <a:t>Viele</a:t>
            </a:r>
            <a:r>
              <a:rPr lang="fr-CH" dirty="0"/>
              <a:t> </a:t>
            </a:r>
            <a:r>
              <a:rPr lang="fr-CH" dirty="0" err="1"/>
              <a:t>Unternehmen</a:t>
            </a:r>
            <a:r>
              <a:rPr lang="fr-CH" dirty="0"/>
              <a:t> </a:t>
            </a:r>
            <a:r>
              <a:rPr lang="fr-CH" dirty="0" err="1"/>
              <a:t>haben</a:t>
            </a:r>
            <a:r>
              <a:rPr lang="fr-CH" dirty="0"/>
              <a:t> </a:t>
            </a:r>
            <a:r>
              <a:rPr lang="fr-CH" dirty="0" err="1"/>
              <a:t>Massnahmen</a:t>
            </a:r>
            <a:r>
              <a:rPr lang="fr-CH" dirty="0"/>
              <a:t> </a:t>
            </a:r>
            <a:r>
              <a:rPr lang="fr-CH" dirty="0" err="1"/>
              <a:t>getroffen</a:t>
            </a:r>
            <a:r>
              <a:rPr lang="fr-CH" dirty="0"/>
              <a:t>. Aber </a:t>
            </a:r>
            <a:r>
              <a:rPr lang="fr-CH" dirty="0" err="1"/>
              <a:t>nach</a:t>
            </a:r>
            <a:r>
              <a:rPr lang="fr-CH" dirty="0"/>
              <a:t> </a:t>
            </a:r>
            <a:r>
              <a:rPr lang="fr-CH" dirty="0" err="1"/>
              <a:t>mehreren</a:t>
            </a:r>
            <a:r>
              <a:rPr lang="fr-CH" dirty="0"/>
              <a:t> </a:t>
            </a:r>
            <a:r>
              <a:rPr lang="fr-CH" dirty="0" err="1"/>
              <a:t>Jahren</a:t>
            </a:r>
            <a:r>
              <a:rPr lang="fr-CH" dirty="0"/>
              <a:t> </a:t>
            </a:r>
            <a:r>
              <a:rPr lang="fr-CH" dirty="0" err="1"/>
              <a:t>scheinen</a:t>
            </a:r>
            <a:r>
              <a:rPr lang="fr-CH" dirty="0"/>
              <a:t> </a:t>
            </a:r>
            <a:r>
              <a:rPr lang="fr-CH" dirty="0" err="1"/>
              <a:t>andere</a:t>
            </a:r>
            <a:r>
              <a:rPr lang="fr-CH" dirty="0"/>
              <a:t> </a:t>
            </a:r>
            <a:r>
              <a:rPr lang="fr-CH" dirty="0" err="1"/>
              <a:t>Massnahmen</a:t>
            </a:r>
            <a:r>
              <a:rPr lang="fr-CH" dirty="0"/>
              <a:t> </a:t>
            </a:r>
            <a:r>
              <a:rPr lang="fr-CH" dirty="0" err="1"/>
              <a:t>wirksamer</a:t>
            </a:r>
            <a:r>
              <a:rPr lang="fr-CH" dirty="0"/>
              <a:t> </a:t>
            </a:r>
            <a:r>
              <a:rPr lang="fr-CH" dirty="0" err="1"/>
              <a:t>oder</a:t>
            </a:r>
            <a:r>
              <a:rPr lang="fr-CH" dirty="0"/>
              <a:t> </a:t>
            </a:r>
            <a:r>
              <a:rPr lang="fr-CH" dirty="0" err="1"/>
              <a:t>wirtschaftlicher</a:t>
            </a:r>
            <a:r>
              <a:rPr lang="fr-CH" dirty="0"/>
              <a:t> </a:t>
            </a:r>
            <a:r>
              <a:rPr lang="fr-CH" dirty="0" err="1"/>
              <a:t>als</a:t>
            </a:r>
            <a:r>
              <a:rPr lang="fr-CH" dirty="0"/>
              <a:t> die </a:t>
            </a:r>
            <a:r>
              <a:rPr lang="fr-CH" dirty="0" err="1"/>
              <a:t>Lenkungsabgabe</a:t>
            </a:r>
            <a:r>
              <a:rPr lang="fr-CH" dirty="0"/>
              <a:t> </a:t>
            </a:r>
            <a:r>
              <a:rPr lang="fr-CH" dirty="0" err="1"/>
              <a:t>selber</a:t>
            </a:r>
            <a:r>
              <a:rPr lang="fr-CH" dirty="0"/>
              <a:t>, </a:t>
            </a:r>
            <a:r>
              <a:rPr lang="fr-CH" dirty="0" err="1"/>
              <a:t>ohne</a:t>
            </a:r>
            <a:r>
              <a:rPr lang="fr-CH" dirty="0"/>
              <a:t> </a:t>
            </a:r>
            <a:r>
              <a:rPr lang="fr-CH" dirty="0" err="1"/>
              <a:t>dass</a:t>
            </a:r>
            <a:r>
              <a:rPr lang="fr-CH" dirty="0"/>
              <a:t> die </a:t>
            </a:r>
            <a:r>
              <a:rPr lang="fr-CH" dirty="0" err="1"/>
              <a:t>Unternehmen</a:t>
            </a:r>
            <a:r>
              <a:rPr lang="fr-CH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007252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fr-CH" sz="1200" b="1" dirty="0"/>
              <a:t>A. Type de politique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fr-CH" sz="1200" dirty="0"/>
              <a:t>1.	Politique délimitée ou susceptible d’être délimitée (questions évaluatives précises).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fr-CH" sz="1200" dirty="0"/>
              <a:t>2.	Politique déployant des effets externes à l'administration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fr-CH" sz="1200" dirty="0"/>
              <a:t>3.	Politique ayant des outputs ou des effets mesurables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fr-CH" sz="1200" dirty="0"/>
              <a:t>4.	Marge de manœuvre de la Confédération suffisante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5"/>
            </a:pPr>
            <a:r>
              <a:rPr lang="fr-CH" sz="1200" dirty="0"/>
              <a:t>Exemplarité du thème</a:t>
            </a:r>
          </a:p>
          <a:p>
            <a:pPr marL="609600" indent="-609600">
              <a:buFontTx/>
              <a:buNone/>
            </a:pPr>
            <a:r>
              <a:rPr lang="fr-CH" sz="1200" b="1" dirty="0"/>
              <a:t>B. Agenda politique</a:t>
            </a:r>
          </a:p>
          <a:p>
            <a:pPr marL="609600" indent="-609600">
              <a:buFontTx/>
              <a:buNone/>
            </a:pPr>
            <a:r>
              <a:rPr lang="fr-CH" sz="1200" dirty="0"/>
              <a:t>6.	Politique ayant pu déployer ses effets depuis quelques années.</a:t>
            </a:r>
          </a:p>
          <a:p>
            <a:pPr marL="609600" indent="-609600">
              <a:buFontTx/>
              <a:buNone/>
            </a:pPr>
            <a:r>
              <a:rPr lang="fr-CH" sz="1200" dirty="0"/>
              <a:t>7.	Résultats disponibles suffisamment tôt dans le cadre de l’adoption ou de la révision d’une législation ou d’un crédit d’engagement.</a:t>
            </a:r>
          </a:p>
          <a:p>
            <a:pPr marL="609600" indent="-609600">
              <a:buFontTx/>
              <a:buNone/>
            </a:pPr>
            <a:r>
              <a:rPr lang="fr-CH" sz="1200" dirty="0"/>
              <a:t>8.	Pas d’étude similaire publiée ces dernières années ou effectivement programmée à court terme.</a:t>
            </a:r>
            <a:br>
              <a:rPr lang="fr-CH" sz="1200" dirty="0"/>
            </a:br>
            <a:endParaRPr lang="fr-CH" sz="1200" dirty="0"/>
          </a:p>
          <a:p>
            <a:pPr marL="609600" indent="-609600">
              <a:buFontTx/>
              <a:buNone/>
            </a:pPr>
            <a:r>
              <a:rPr lang="fr-CH" sz="1200" b="1" dirty="0"/>
              <a:t>C. Mission du CDF</a:t>
            </a:r>
          </a:p>
          <a:p>
            <a:pPr marL="609600" indent="-609600">
              <a:buFontTx/>
              <a:buNone/>
            </a:pPr>
            <a:r>
              <a:rPr lang="fr-CH" sz="1200" dirty="0"/>
              <a:t>9.	Enjeu financier important (plus de dix millions de francs par an).</a:t>
            </a:r>
          </a:p>
          <a:p>
            <a:pPr marL="609600" indent="-609600">
              <a:buFontTx/>
              <a:buNone/>
            </a:pPr>
            <a:r>
              <a:rPr lang="fr-CH" sz="1200" dirty="0"/>
              <a:t>10.	Avantages liés à la situation du CDF (thème pour lequel le CDF peut apporter davantage qu'un autre organe en raison de ses compétences, son indépendance et son accès aux informations).</a:t>
            </a:r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97037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/>
              <a:t>Windows of </a:t>
            </a:r>
            <a:r>
              <a:rPr lang="fr-CH" dirty="0" err="1"/>
              <a:t>opportunity</a:t>
            </a:r>
            <a:r>
              <a:rPr lang="fr-CH" dirty="0"/>
              <a:t> essentielle pour une contribution utile</a:t>
            </a:r>
          </a:p>
        </p:txBody>
      </p:sp>
    </p:spTree>
    <p:extLst>
      <p:ext uri="{BB962C8B-B14F-4D97-AF65-F5344CB8AC3E}">
        <p14:creationId xmlns:p14="http://schemas.microsoft.com/office/powerpoint/2010/main" val="3521342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DF_Pag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F55FE97F-06D3-4B1D-8800-B2E14AE7B7C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91819" y="236166"/>
            <a:ext cx="3362758" cy="1095024"/>
          </a:xfrm>
          <a:prstGeom prst="rect">
            <a:avLst/>
          </a:prstGeom>
        </p:spPr>
      </p:pic>
      <p:sp>
        <p:nvSpPr>
          <p:cNvPr id="5" name="Textplatzhalter 3">
            <a:extLst>
              <a:ext uri="{FF2B5EF4-FFF2-40B4-BE49-F238E27FC236}">
                <a16:creationId xmlns:a16="http://schemas.microsoft.com/office/drawing/2014/main" id="{FB9F04D1-148A-44DE-8257-199B60747E6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00001" y="3221224"/>
            <a:ext cx="10561371" cy="573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/>
            </a:lvl1pPr>
          </a:lstStyle>
          <a:p>
            <a:pPr lvl="0"/>
            <a:r>
              <a:rPr lang="fr-CH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rPr>
              <a:t>Sous-titre</a:t>
            </a:r>
            <a:endParaRPr lang="de-CH" dirty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467B76E0-EACA-43FB-9279-5575923D40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00001" y="2395631"/>
            <a:ext cx="10561371" cy="825593"/>
          </a:xfrm>
          <a:prstGeom prst="rect">
            <a:avLst/>
          </a:prstGeom>
        </p:spPr>
        <p:txBody>
          <a:bodyPr/>
          <a:lstStyle>
            <a:lvl1pPr>
              <a:defRPr sz="5400" b="1"/>
            </a:lvl1pPr>
          </a:lstStyle>
          <a:p>
            <a:r>
              <a:rPr lang="fr-CH" noProof="0" dirty="0"/>
              <a:t>Titre de la présentation</a:t>
            </a:r>
          </a:p>
        </p:txBody>
      </p:sp>
      <p:sp>
        <p:nvSpPr>
          <p:cNvPr id="8" name="Textplatzhalter 12">
            <a:extLst>
              <a:ext uri="{FF2B5EF4-FFF2-40B4-BE49-F238E27FC236}">
                <a16:creationId xmlns:a16="http://schemas.microsoft.com/office/drawing/2014/main" id="{6F207791-00D2-4A94-A0EB-7A7D4645957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00002" y="4258795"/>
            <a:ext cx="8616122" cy="94138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400"/>
              </a:lnSpc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lang="fr-CH" sz="2800" noProof="0" dirty="0"/>
              <a:t>Prénom, Nom</a:t>
            </a:r>
            <a:br>
              <a:rPr lang="fr-CH" sz="2800" noProof="0" dirty="0"/>
            </a:br>
            <a:r>
              <a:rPr lang="fr-CH" sz="2800" noProof="0" dirty="0"/>
              <a:t>Lieu, date</a:t>
            </a:r>
            <a:endParaRPr lang="fr-CH" noProof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2C1577A-F8A5-4BE0-9B24-917E0EDFDF9F}"/>
              </a:ext>
            </a:extLst>
          </p:cNvPr>
          <p:cNvSpPr/>
          <p:nvPr userDrawn="1"/>
        </p:nvSpPr>
        <p:spPr>
          <a:xfrm>
            <a:off x="11372850" y="6229350"/>
            <a:ext cx="581727" cy="39248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74962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DF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 userDrawn="1"/>
        </p:nvPicPr>
        <p:blipFill rotWithShape="1">
          <a:blip r:embed="rId2"/>
          <a:srcRect l="77971" b="38539"/>
          <a:stretch/>
        </p:blipFill>
        <p:spPr>
          <a:xfrm>
            <a:off x="11414539" y="216352"/>
            <a:ext cx="564120" cy="508100"/>
          </a:xfrm>
          <a:prstGeom prst="rect">
            <a:avLst/>
          </a:prstGeom>
        </p:spPr>
      </p:pic>
      <p:sp>
        <p:nvSpPr>
          <p:cNvPr id="8" name="Textplatzhalter 12">
            <a:extLst>
              <a:ext uri="{FF2B5EF4-FFF2-40B4-BE49-F238E27FC236}">
                <a16:creationId xmlns:a16="http://schemas.microsoft.com/office/drawing/2014/main" id="{B9CE52D9-3E3D-4E61-A09D-DCB28FB6571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00113" y="1771650"/>
            <a:ext cx="10439400" cy="4468813"/>
          </a:xfrm>
          <a:prstGeom prst="rect">
            <a:avLst/>
          </a:prstGeom>
        </p:spPr>
        <p:txBody>
          <a:bodyPr/>
          <a:lstStyle>
            <a:lvl1pPr marL="268288" indent="-268288">
              <a:defRPr sz="2200"/>
            </a:lvl1pPr>
            <a:lvl2pPr marL="538163" indent="-269875">
              <a:defRPr/>
            </a:lvl2pPr>
            <a:lvl3pPr marL="806450" indent="-268288">
              <a:defRPr/>
            </a:lvl3pPr>
            <a:lvl4pPr marL="1076325" indent="-269875">
              <a:defRPr/>
            </a:lvl4pPr>
            <a:lvl5pPr marL="1344613" indent="-268288">
              <a:defRPr/>
            </a:lvl5pPr>
          </a:lstStyle>
          <a:p>
            <a:pPr lvl="0"/>
            <a:r>
              <a:rPr lang="fr-FR" noProof="0" dirty="0"/>
              <a:t>Cliquez pour modifier les styles du texte du masque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  <a:endParaRPr lang="fr-CH" noProof="0" dirty="0"/>
          </a:p>
        </p:txBody>
      </p:sp>
      <p:sp>
        <p:nvSpPr>
          <p:cNvPr id="10" name="Titel 3">
            <a:extLst>
              <a:ext uri="{FF2B5EF4-FFF2-40B4-BE49-F238E27FC236}">
                <a16:creationId xmlns:a16="http://schemas.microsoft.com/office/drawing/2014/main" id="{50F57313-69E3-48C2-8C19-6BC014E1D3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00001" y="540000"/>
            <a:ext cx="10514538" cy="1154393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r>
              <a:rPr lang="fr-CH" noProof="0" dirty="0"/>
              <a:t>Titre / Contenu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1029612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DF_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 userDrawn="1"/>
        </p:nvPicPr>
        <p:blipFill rotWithShape="1">
          <a:blip r:embed="rId2"/>
          <a:srcRect l="77971" b="38539"/>
          <a:stretch/>
        </p:blipFill>
        <p:spPr>
          <a:xfrm>
            <a:off x="11414539" y="216352"/>
            <a:ext cx="564120" cy="508100"/>
          </a:xfrm>
          <a:prstGeom prst="rect">
            <a:avLst/>
          </a:prstGeom>
        </p:spPr>
      </p:pic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D55E2F8B-EAB9-410F-A513-90FABF85880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00001" y="1772400"/>
            <a:ext cx="10439999" cy="4467275"/>
          </a:xfrm>
          <a:prstGeom prst="rect">
            <a:avLst/>
          </a:prstGeom>
        </p:spPr>
        <p:txBody>
          <a:bodyPr>
            <a:normAutofit/>
          </a:bodyPr>
          <a:lstStyle>
            <a:lvl1pPr marL="376238" indent="-663575">
              <a:tabLst/>
              <a:defRPr/>
            </a:lvl1pPr>
            <a:lvl2pPr marL="376238" indent="-663575">
              <a:tabLst/>
              <a:defRPr/>
            </a:lvl2pPr>
            <a:lvl3pPr marL="376238" indent="-663575">
              <a:tabLst/>
              <a:defRPr/>
            </a:lvl3pPr>
            <a:lvl4pPr marL="0" indent="0">
              <a:tabLst/>
              <a:defRPr/>
            </a:lvl4pPr>
            <a:lvl5pPr marL="0" indent="0">
              <a:tabLst/>
              <a:defRPr/>
            </a:lvl5pPr>
          </a:lstStyle>
          <a:p>
            <a:pPr marL="0" lvl="0" indent="-288000">
              <a:lnSpc>
                <a:spcPts val="2800"/>
              </a:lnSpc>
              <a:spcBef>
                <a:spcPts val="900"/>
              </a:spcBef>
              <a:spcAft>
                <a:spcPts val="600"/>
              </a:spcAft>
            </a:pPr>
            <a:r>
              <a:rPr lang="fr-FR" sz="2200" noProof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Cliquez pour modifier les styles du texte du masque</a:t>
            </a:r>
            <a:endParaRPr lang="fr-FR" sz="2200" noProof="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539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DF_Contenu_ EFK_2_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3">
            <a:extLst>
              <a:ext uri="{FF2B5EF4-FFF2-40B4-BE49-F238E27FC236}">
                <a16:creationId xmlns:a16="http://schemas.microsoft.com/office/drawing/2014/main" id="{7E8F7279-F390-43BD-B949-B85AFAA41C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00001" y="540000"/>
            <a:ext cx="10514538" cy="1154393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r>
              <a:rPr lang="fr-CH" noProof="0" dirty="0"/>
              <a:t>Titre / Contenu de la présentation</a:t>
            </a:r>
          </a:p>
        </p:txBody>
      </p:sp>
      <p:sp>
        <p:nvSpPr>
          <p:cNvPr id="13" name="Inhaltsplatzhalter 2">
            <a:extLst>
              <a:ext uri="{FF2B5EF4-FFF2-40B4-BE49-F238E27FC236}">
                <a16:creationId xmlns:a16="http://schemas.microsoft.com/office/drawing/2014/main" id="{9791414F-6165-4BF0-863C-9F01A58B7460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308506" y="1787667"/>
            <a:ext cx="5106033" cy="4512331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CH" dirty="0"/>
          </a:p>
        </p:txBody>
      </p:sp>
      <p:sp>
        <p:nvSpPr>
          <p:cNvPr id="14" name="Inhaltsplatzhalter 2">
            <a:extLst>
              <a:ext uri="{FF2B5EF4-FFF2-40B4-BE49-F238E27FC236}">
                <a16:creationId xmlns:a16="http://schemas.microsoft.com/office/drawing/2014/main" id="{B766042C-F620-490F-A1D6-4DDE39E8890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99998" y="1788457"/>
            <a:ext cx="5196001" cy="4512331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CH" dirty="0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F229596E-66E1-4B95-AE58-F1A36E003F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77971" b="38539"/>
          <a:stretch/>
        </p:blipFill>
        <p:spPr>
          <a:xfrm>
            <a:off x="11414539" y="216352"/>
            <a:ext cx="564120" cy="50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709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DF_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507DBAA5-81AF-4485-88D9-F10AA0009BA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00000" y="1770529"/>
            <a:ext cx="10440000" cy="45294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200"/>
            </a:lvl1pPr>
          </a:lstStyle>
          <a:p>
            <a:pPr marL="0" lvl="0" indent="-288000">
              <a:lnSpc>
                <a:spcPts val="2800"/>
              </a:lnSpc>
              <a:spcBef>
                <a:spcPts val="900"/>
              </a:spcBef>
              <a:spcAft>
                <a:spcPts val="600"/>
              </a:spcAft>
            </a:pPr>
            <a:r>
              <a:rPr lang="fr-FR" noProof="0" dirty="0"/>
              <a:t>Cliquez pour modifier les styles du texte du masque</a:t>
            </a:r>
          </a:p>
        </p:txBody>
      </p:sp>
      <p:sp>
        <p:nvSpPr>
          <p:cNvPr id="11" name="Titel 3">
            <a:extLst>
              <a:ext uri="{FF2B5EF4-FFF2-40B4-BE49-F238E27FC236}">
                <a16:creationId xmlns:a16="http://schemas.microsoft.com/office/drawing/2014/main" id="{FF535848-047C-4EB4-8D2C-E61A1D0730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00001" y="540000"/>
            <a:ext cx="10514538" cy="1154393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r>
              <a:rPr lang="fr-CH" noProof="0" dirty="0"/>
              <a:t>Titre / Contenu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8399835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numéro de diapositive 4"/>
          <p:cNvSpPr txBox="1">
            <a:spLocks noGrp="1"/>
          </p:cNvSpPr>
          <p:nvPr userDrawn="1"/>
        </p:nvSpPr>
        <p:spPr bwMode="auto">
          <a:xfrm>
            <a:off x="11292000" y="6299999"/>
            <a:ext cx="838200" cy="342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743CB031-BE68-4D5F-86B6-1F3BF4532B74}" type="slidenum">
              <a:rPr lang="fr-CH" sz="2400" b="1" noProof="0" smtClean="0">
                <a:solidFill>
                  <a:schemeClr val="tx1"/>
                </a:solidFill>
                <a:latin typeface="+mn-lt"/>
              </a:rPr>
              <a:pPr algn="ctr"/>
              <a:t>‹N°›</a:t>
            </a:fld>
            <a:endParaRPr lang="fr-CH" sz="2400" b="1" noProof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A51CC11B-BE52-4D6D-B5DA-2D4177602FB7}"/>
              </a:ext>
            </a:extLst>
          </p:cNvPr>
          <p:cNvSpPr txBox="1">
            <a:spLocks/>
          </p:cNvSpPr>
          <p:nvPr userDrawn="1"/>
        </p:nvSpPr>
        <p:spPr>
          <a:xfrm>
            <a:off x="900000" y="540000"/>
            <a:ext cx="10440000" cy="720000"/>
          </a:xfrm>
          <a:prstGeom prst="rect">
            <a:avLst/>
          </a:prstGeom>
        </p:spPr>
        <p:txBody>
          <a:bodyPr/>
          <a:lstStyle>
            <a:lvl1pPr algn="l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0" kern="120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endParaRPr lang="de-CH" b="1" dirty="0"/>
          </a:p>
        </p:txBody>
      </p:sp>
      <p:sp>
        <p:nvSpPr>
          <p:cNvPr id="13" name="Inhaltsplatzhalter 2">
            <a:extLst>
              <a:ext uri="{FF2B5EF4-FFF2-40B4-BE49-F238E27FC236}">
                <a16:creationId xmlns:a16="http://schemas.microsoft.com/office/drawing/2014/main" id="{036FA87C-B1FE-4876-B635-3BD8AA424DC2}"/>
              </a:ext>
            </a:extLst>
          </p:cNvPr>
          <p:cNvSpPr txBox="1">
            <a:spLocks/>
          </p:cNvSpPr>
          <p:nvPr userDrawn="1"/>
        </p:nvSpPr>
        <p:spPr>
          <a:xfrm>
            <a:off x="900000" y="1619999"/>
            <a:ext cx="10440000" cy="4680000"/>
          </a:xfrm>
          <a:prstGeom prst="rect">
            <a:avLst/>
          </a:prstGeom>
        </p:spPr>
        <p:txBody>
          <a:bodyPr>
            <a:norm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1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3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9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1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4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800"/>
              </a:lnSpc>
              <a:spcBef>
                <a:spcPts val="900"/>
              </a:spcBef>
              <a:spcAft>
                <a:spcPts val="600"/>
              </a:spcAft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33886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2" r:id="rId4"/>
    <p:sldLayoutId id="2147483656" r:id="rId5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sldNum="0" hd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b="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1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90000"/>
        </a:lnSpc>
        <a:spcBef>
          <a:spcPts val="375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90000"/>
        </a:lnSpc>
        <a:spcBef>
          <a:spcPts val="375"/>
        </a:spcBef>
        <a:buClr>
          <a:srgbClr val="C0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Clr>
          <a:srgbClr val="C00000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A26F339A-A6BF-4ED9-A4EA-A8A9F85A6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01" y="2395631"/>
            <a:ext cx="10859877" cy="3090769"/>
          </a:xfrm>
        </p:spPr>
        <p:txBody>
          <a:bodyPr/>
          <a:lstStyle/>
          <a:p>
            <a:r>
              <a:rPr lang="fr-CH" dirty="0"/>
              <a:t>Contribution à une politique climatique fondée sur des preuves </a:t>
            </a:r>
            <a:br>
              <a:rPr lang="fr-CH" dirty="0"/>
            </a:br>
            <a:r>
              <a:rPr lang="fr-CH" dirty="0"/>
              <a:t>Rôle du Contrôle fédéral des finances </a:t>
            </a:r>
            <a:endParaRPr lang="de-CH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F8213C05-147D-41C5-AC71-157067F713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00001" y="5358390"/>
            <a:ext cx="8616122" cy="941388"/>
          </a:xfrm>
        </p:spPr>
        <p:txBody>
          <a:bodyPr/>
          <a:lstStyle/>
          <a:p>
            <a:r>
              <a:rPr lang="fr-CH" b="0" i="0" dirty="0">
                <a:solidFill>
                  <a:srgbClr val="212529"/>
                </a:solidFill>
                <a:effectLst/>
                <a:latin typeface="Circular-Pro"/>
              </a:rPr>
              <a:t>Emmanuel Sangra</a:t>
            </a:r>
          </a:p>
          <a:p>
            <a:r>
              <a:rPr lang="fr-CH" b="0" i="0" dirty="0">
                <a:solidFill>
                  <a:srgbClr val="212529"/>
                </a:solidFill>
                <a:effectLst/>
                <a:latin typeface="Circular-Pro"/>
              </a:rPr>
              <a:t>Workshop 4 - Congrès SEVAL</a:t>
            </a:r>
            <a:r>
              <a:rPr lang="fr-CH" dirty="0">
                <a:solidFill>
                  <a:srgbClr val="212529"/>
                </a:solidFill>
                <a:latin typeface="Circular-Pro"/>
              </a:rPr>
              <a:t> - 31.8.2023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37587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A821D2C-5123-422C-B44E-2A336BE574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CH" b="1" dirty="0"/>
              <a:t>Identification des stakeholders</a:t>
            </a:r>
            <a:br>
              <a:rPr lang="fr-CH" dirty="0"/>
            </a:br>
            <a:r>
              <a:rPr lang="fr-CH" dirty="0"/>
              <a:t>choix de thèmes, préparation </a:t>
            </a:r>
          </a:p>
          <a:p>
            <a:r>
              <a:rPr lang="fr-CH" b="1" dirty="0"/>
              <a:t>Stakeholders comme source d’information</a:t>
            </a:r>
            <a:br>
              <a:rPr lang="fr-CH" dirty="0"/>
            </a:br>
            <a:r>
              <a:rPr lang="fr-CH" dirty="0"/>
              <a:t>interviews (en moyenne 30 interviews par évaluation), sondages, </a:t>
            </a:r>
          </a:p>
          <a:p>
            <a:r>
              <a:rPr lang="fr-CH" b="1" dirty="0"/>
              <a:t>Stakeholders en tant que participant à l’organisation du projet</a:t>
            </a:r>
            <a:br>
              <a:rPr lang="fr-CH" dirty="0"/>
            </a:br>
            <a:r>
              <a:rPr lang="fr-CH" dirty="0"/>
              <a:t>interviews, sondages, parfois groupes d’accompagnements</a:t>
            </a:r>
          </a:p>
          <a:p>
            <a:r>
              <a:rPr lang="fr-CH" b="1" dirty="0"/>
              <a:t>Stakeholders en tant qu’assurance qualité des résultats </a:t>
            </a:r>
            <a:br>
              <a:rPr lang="fr-CH" dirty="0"/>
            </a:br>
            <a:r>
              <a:rPr lang="fr-CH" dirty="0"/>
              <a:t>consultation (discussion des résultats, discussion du rapport – systématiquement avec les offices et les membres des groupes d’accompagnement) </a:t>
            </a:r>
            <a:br>
              <a:rPr lang="fr-CH" dirty="0"/>
            </a:br>
            <a:r>
              <a:rPr lang="fr-CH" dirty="0"/>
              <a:t>si pas de groupe d’accompagnement, envoi d’extraits du rapport </a:t>
            </a:r>
          </a:p>
          <a:p>
            <a:r>
              <a:rPr lang="fr-CH" b="1" dirty="0"/>
              <a:t>Stakeholder en tant que soutien à la mise en œuvre des résultats </a:t>
            </a:r>
            <a:br>
              <a:rPr lang="fr-CH" dirty="0"/>
            </a:br>
            <a:r>
              <a:rPr lang="fr-CH" dirty="0"/>
              <a:t>possibilité d’intégrer dans le rapport une prise de position générale / prise de position sur les recommandations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D47CDB13-0357-449C-A501-22679B50D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CDF - Intégration des stakeholders</a:t>
            </a:r>
            <a:br>
              <a:rPr lang="fr-CH" dirty="0"/>
            </a:b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127981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15AE432B-5454-4A4A-ACE2-E87F0CC5F3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H" b="1" dirty="0"/>
              <a:t>«Preuves fondés scientifiquement»</a:t>
            </a:r>
          </a:p>
          <a:p>
            <a:r>
              <a:rPr lang="fr-CH" dirty="0"/>
              <a:t>Recours systématique à la triangulation des méthodes : entre 4 et 5 modules méthodologiques différents par évaluation (interviews, analyses quantitatives, sondage, études de cas, comparaisons internationales, etc.)</a:t>
            </a:r>
          </a:p>
          <a:p>
            <a:r>
              <a:rPr lang="fr-CH" dirty="0"/>
              <a:t>Très rarement des expérimentations contrôlées randomisées (RCT)</a:t>
            </a:r>
          </a:p>
          <a:p>
            <a:r>
              <a:rPr lang="fr-CH" dirty="0"/>
              <a:t>Rapports soumis à de nombreuses consultations (interne, offices concernés, acteurs externes)</a:t>
            </a:r>
          </a:p>
          <a:p>
            <a:endParaRPr lang="fr-CH" dirty="0">
              <a:solidFill>
                <a:srgbClr val="151921"/>
              </a:solidFill>
              <a:latin typeface="Moderat"/>
            </a:endParaRP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BEE526D6-22F2-4F7C-878F-330B47F5D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CDF – Résultats fiables</a:t>
            </a:r>
          </a:p>
        </p:txBody>
      </p:sp>
    </p:spTree>
    <p:extLst>
      <p:ext uri="{BB962C8B-B14F-4D97-AF65-F5344CB8AC3E}">
        <p14:creationId xmlns:p14="http://schemas.microsoft.com/office/powerpoint/2010/main" val="2607257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8C51E8D-4B90-4F7B-B28B-77DD29F866D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H" b="1" dirty="0"/>
              <a:t>Indépendance</a:t>
            </a:r>
          </a:p>
          <a:p>
            <a:r>
              <a:rPr lang="fr-CH" dirty="0"/>
              <a:t>Autonomie financière et organisationnelle</a:t>
            </a:r>
          </a:p>
          <a:p>
            <a:r>
              <a:rPr lang="fr-CH" dirty="0"/>
              <a:t>Ressources affectées au projet</a:t>
            </a:r>
          </a:p>
          <a:p>
            <a:r>
              <a:rPr lang="fr-CH" dirty="0"/>
              <a:t>Choix du thème et des questions</a:t>
            </a:r>
          </a:p>
          <a:p>
            <a:r>
              <a:rPr lang="fr-CH" dirty="0"/>
              <a:t>Connaissances préalables</a:t>
            </a:r>
          </a:p>
          <a:p>
            <a:r>
              <a:rPr lang="fr-CH" dirty="0"/>
              <a:t>Accès aux informations</a:t>
            </a:r>
          </a:p>
          <a:p>
            <a:r>
              <a:rPr lang="fr-CH" dirty="0"/>
              <a:t>Rédaction «efficace» du rapport</a:t>
            </a:r>
          </a:p>
          <a:p>
            <a:endParaRPr lang="fr-CH" dirty="0"/>
          </a:p>
          <a:p>
            <a:pPr marL="0" indent="0">
              <a:buNone/>
            </a:pPr>
            <a:r>
              <a:rPr lang="fr-CH" b="1" dirty="0"/>
              <a:t>Publication et médiatisation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3D652D68-4730-491C-AFA3-F3C17F49C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CDF - crédibilité de l’évaluation</a:t>
            </a:r>
            <a:br>
              <a:rPr lang="fr-CH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endParaRPr lang="fr-CH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B75077B-6AE2-4E83-AC4F-3185E49028A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224954" y="1694393"/>
            <a:ext cx="5752293" cy="4310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988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B61518D-ED21-452C-BDEF-2045F4A28FE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00113" y="1771650"/>
            <a:ext cx="4610721" cy="4468813"/>
          </a:xfrm>
        </p:spPr>
        <p:txBody>
          <a:bodyPr/>
          <a:lstStyle/>
          <a:p>
            <a:r>
              <a:rPr lang="fr-CH" dirty="0"/>
              <a:t>Discussion préalables avec les offices et les membres des groupes d’accompagnement de pistes pour des recommandations</a:t>
            </a:r>
          </a:p>
          <a:p>
            <a:r>
              <a:rPr lang="fr-CH" dirty="0"/>
              <a:t>Un certain know how dans la façon de formuler et d’adresser des recommandations</a:t>
            </a:r>
          </a:p>
          <a:p>
            <a:r>
              <a:rPr lang="fr-CH" dirty="0"/>
              <a:t>Fixation de priorités suivant les recommandations</a:t>
            </a:r>
          </a:p>
          <a:p>
            <a:r>
              <a:rPr lang="fr-CH" dirty="0"/>
              <a:t>Les offices évalués prennent position sur les recommandations et, si elles sont acceptées, </a:t>
            </a:r>
            <a:r>
              <a:rPr lang="fr-CH" dirty="0" err="1"/>
              <a:t>établis-sent</a:t>
            </a:r>
            <a:r>
              <a:rPr lang="fr-CH" dirty="0"/>
              <a:t> une date de mise en œuvre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B9807E1A-C490-4B97-9348-60E3E1C5F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617257"/>
            <a:ext cx="10514538" cy="1154393"/>
          </a:xfrm>
        </p:spPr>
        <p:txBody>
          <a:bodyPr/>
          <a:lstStyle/>
          <a:p>
            <a:r>
              <a:rPr lang="fr-CH" dirty="0"/>
              <a:t>CDF - Pertinence des recommandations</a:t>
            </a:r>
            <a:br>
              <a:rPr lang="fr-CH" dirty="0"/>
            </a:br>
            <a:endParaRPr lang="fr-CH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E753F8E-2FFB-4DCA-9ED7-50D633F05B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838752"/>
            <a:ext cx="5487977" cy="4717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241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B61518D-ED21-452C-BDEF-2045F4A28FE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CH" dirty="0"/>
              <a:t>Lorsque la date de mise en œuvre est atteinte – monitoring digital – demande à l’office d’expliquer ce qui a été fait</a:t>
            </a:r>
          </a:p>
          <a:p>
            <a:r>
              <a:rPr lang="fr-CH" dirty="0"/>
              <a:t>Recommandations prioritaires non mise en œuvre rappelées chaque année dans le rapport d’activité</a:t>
            </a:r>
          </a:p>
          <a:p>
            <a:r>
              <a:rPr lang="fr-CH" dirty="0"/>
              <a:t>Follow-up des recommandations dans le cadre d’une étude spécifique ou d’un audit subséquent qui est publié</a:t>
            </a:r>
          </a:p>
          <a:p>
            <a:pPr marL="0" indent="0">
              <a:buNone/>
            </a:pPr>
            <a:endParaRPr lang="fr-CH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B9807E1A-C490-4B97-9348-60E3E1C5F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CDF - Suivi des recommandations</a:t>
            </a:r>
            <a:br>
              <a:rPr lang="fr-CH" dirty="0"/>
            </a:b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7937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3F390DCF-09DC-4413-BF82-EEEC3AE0B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00" y="540000"/>
            <a:ext cx="10440000" cy="720000"/>
          </a:xfrm>
          <a:prstGeom prst="rect">
            <a:avLst/>
          </a:prstGeom>
        </p:spPr>
        <p:txBody>
          <a:bodyPr/>
          <a:lstStyle/>
          <a:p>
            <a:r>
              <a:rPr lang="fr-CH" dirty="0"/>
              <a:t>Avantages / inconvénients du CDF (avis du CDF à discuter!)</a:t>
            </a:r>
            <a:endParaRPr lang="fr-CH" sz="3200" b="1" dirty="0"/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F9B9B58F-AEFD-45A9-BF8A-36503EDD15B1}"/>
              </a:ext>
            </a:extLst>
          </p:cNvPr>
          <p:cNvSpPr txBox="1">
            <a:spLocks/>
          </p:cNvSpPr>
          <p:nvPr/>
        </p:nvSpPr>
        <p:spPr>
          <a:xfrm>
            <a:off x="900000" y="1619999"/>
            <a:ext cx="10440000" cy="4680000"/>
          </a:xfrm>
          <a:prstGeom prst="rect">
            <a:avLst/>
          </a:prstGeom>
        </p:spPr>
        <p:txBody>
          <a:bodyPr>
            <a:norm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1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3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9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1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4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 indent="-269875">
              <a:spcBef>
                <a:spcPts val="900"/>
              </a:spcBef>
              <a:spcAft>
                <a:spcPts val="600"/>
              </a:spcAft>
              <a:tabLst>
                <a:tab pos="1616075" algn="l"/>
              </a:tabLst>
            </a:pPr>
            <a:endParaRPr lang="fr-CH" sz="22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269875" indent="-269875">
              <a:spcBef>
                <a:spcPts val="900"/>
              </a:spcBef>
              <a:spcAft>
                <a:spcPts val="600"/>
              </a:spcAft>
              <a:tabLst>
                <a:tab pos="1616075" algn="l"/>
              </a:tabLst>
            </a:pPr>
            <a:endParaRPr lang="fr-CH" sz="22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169AA7DE-3B8E-4DC4-98A5-F9F7908CAA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96525"/>
              </p:ext>
            </p:extLst>
          </p:nvPr>
        </p:nvGraphicFramePr>
        <p:xfrm>
          <a:off x="852000" y="1417438"/>
          <a:ext cx="10589724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8155">
                  <a:extLst>
                    <a:ext uri="{9D8B030D-6E8A-4147-A177-3AD203B41FA5}">
                      <a16:colId xmlns:a16="http://schemas.microsoft.com/office/drawing/2014/main" val="1779705570"/>
                    </a:ext>
                  </a:extLst>
                </a:gridCol>
                <a:gridCol w="2708031">
                  <a:extLst>
                    <a:ext uri="{9D8B030D-6E8A-4147-A177-3AD203B41FA5}">
                      <a16:colId xmlns:a16="http://schemas.microsoft.com/office/drawing/2014/main" val="64574450"/>
                    </a:ext>
                  </a:extLst>
                </a:gridCol>
                <a:gridCol w="2813538">
                  <a:extLst>
                    <a:ext uri="{9D8B030D-6E8A-4147-A177-3AD203B41FA5}">
                      <a16:colId xmlns:a16="http://schemas.microsoft.com/office/drawing/2014/main" val="2219990638"/>
                    </a:ext>
                  </a:extLst>
                </a:gridCol>
              </a:tblGrid>
              <a:tr h="164513">
                <a:tc>
                  <a:txBody>
                    <a:bodyPr/>
                    <a:lstStyle/>
                    <a:p>
                      <a:endParaRPr lang="fr-CH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400" dirty="0">
                          <a:latin typeface="+mn-lt"/>
                        </a:rPr>
                        <a:t>CDF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400" dirty="0">
                          <a:latin typeface="+mn-lt"/>
                        </a:rPr>
                        <a:t>Office + bureau privé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2297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spcBef>
                          <a:spcPts val="9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616075" algn="l"/>
                        </a:tabLst>
                      </a:pPr>
                      <a:r>
                        <a:rPr lang="fr-CH" sz="2400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Focalisation adéquate de l’objet évalué</a:t>
                      </a:r>
                      <a:endParaRPr lang="fr-CH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900"/>
                        </a:spcBef>
                        <a:spcAft>
                          <a:spcPts val="600"/>
                        </a:spcAft>
                        <a:buFontTx/>
                        <a:buNone/>
                        <a:tabLst>
                          <a:tab pos="1616075" algn="l"/>
                        </a:tabLst>
                      </a:pPr>
                      <a:r>
                        <a:rPr lang="fr-CH" sz="2400" dirty="0">
                          <a:latin typeface="+mn-lt"/>
                        </a:rPr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400" dirty="0">
                          <a:latin typeface="+mn-lt"/>
                        </a:rPr>
                        <a:t>- 2 si opposition </a:t>
                      </a:r>
                      <a:r>
                        <a:rPr lang="fr-CH" sz="2400" dirty="0" err="1">
                          <a:latin typeface="+mn-lt"/>
                        </a:rPr>
                        <a:t>int</a:t>
                      </a:r>
                      <a:r>
                        <a:rPr lang="fr-CH" sz="2400" dirty="0">
                          <a:latin typeface="+mn-lt"/>
                        </a:rPr>
                        <a:t>.</a:t>
                      </a:r>
                      <a:br>
                        <a:rPr lang="fr-CH" sz="2400" dirty="0">
                          <a:latin typeface="+mn-lt"/>
                        </a:rPr>
                      </a:br>
                      <a:r>
                        <a:rPr lang="fr-CH" sz="2400" dirty="0">
                          <a:latin typeface="+mn-lt"/>
                        </a:rPr>
                        <a:t>+2 si volonté d’</a:t>
                      </a:r>
                      <a:r>
                        <a:rPr lang="fr-CH" sz="2400" dirty="0" err="1">
                          <a:latin typeface="+mn-lt"/>
                        </a:rPr>
                        <a:t>appr</a:t>
                      </a:r>
                      <a:r>
                        <a:rPr lang="fr-CH" sz="2400" dirty="0">
                          <a:latin typeface="+mn-lt"/>
                        </a:rPr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1624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spcBef>
                          <a:spcPts val="9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616075" algn="l"/>
                        </a:tabLst>
                      </a:pPr>
                      <a:r>
                        <a:rPr lang="fr-CH" sz="2400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Prise en compte de l’agenda politique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9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616075" algn="l"/>
                        </a:tabLst>
                      </a:pPr>
                      <a:r>
                        <a:rPr lang="fr-CH" sz="2400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846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spcBef>
                          <a:spcPts val="9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616075" algn="l"/>
                        </a:tabLst>
                      </a:pPr>
                      <a:r>
                        <a:rPr lang="fr-CH" sz="2400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Connaissance du thème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9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616075" algn="l"/>
                        </a:tabLst>
                      </a:pPr>
                      <a:r>
                        <a:rPr lang="fr-CH" sz="2400" dirty="0">
                          <a:latin typeface="+mn-lt"/>
                        </a:rPr>
                        <a:t>-1</a:t>
                      </a:r>
                      <a:endParaRPr lang="fr-CH" sz="2400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45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spcBef>
                          <a:spcPts val="9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616075" algn="l"/>
                        </a:tabLst>
                      </a:pPr>
                      <a:r>
                        <a:rPr lang="fr-CH" sz="2400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Compétences métier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9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616075" algn="l"/>
                        </a:tabLst>
                      </a:pPr>
                      <a:r>
                        <a:rPr lang="fr-CH" sz="2400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405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spcBef>
                          <a:spcPts val="9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616075" algn="l"/>
                        </a:tabLst>
                      </a:pPr>
                      <a:r>
                        <a:rPr lang="fr-CH" sz="2400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Intégration des stakeholders</a:t>
                      </a:r>
                      <a:endParaRPr lang="fr-CH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9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616075" algn="l"/>
                        </a:tabLst>
                      </a:pPr>
                      <a:r>
                        <a:rPr lang="fr-CH" sz="2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675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spcBef>
                          <a:spcPts val="9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616075" algn="l"/>
                        </a:tabLst>
                      </a:pPr>
                      <a:r>
                        <a:rPr lang="fr-CH" sz="2400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Résultats fiables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9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616075" algn="l"/>
                        </a:tabLst>
                      </a:pPr>
                      <a:r>
                        <a:rPr lang="fr-CH" sz="2400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925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spcBef>
                          <a:spcPts val="9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616075" algn="l"/>
                        </a:tabLst>
                      </a:pPr>
                      <a:r>
                        <a:rPr lang="fr-CH" sz="2400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Crédibilité de l’évaluation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9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616075" algn="l"/>
                        </a:tabLst>
                      </a:pPr>
                      <a:r>
                        <a:rPr lang="fr-CH" sz="2400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400" dirty="0">
                          <a:latin typeface="+mn-lt"/>
                        </a:rPr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166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spcBef>
                          <a:spcPts val="9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616075" algn="l"/>
                        </a:tabLst>
                      </a:pPr>
                      <a:r>
                        <a:rPr lang="fr-CH" sz="2400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Pertinence des recommandations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9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616075" algn="l"/>
                        </a:tabLst>
                      </a:pPr>
                      <a:r>
                        <a:rPr lang="fr-CH" sz="2400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2767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400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Suivi des recommandations</a:t>
                      </a:r>
                      <a:endParaRPr lang="fr-CH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400" dirty="0">
                          <a:latin typeface="+mn-lt"/>
                        </a:rPr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554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6806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3F390DCF-09DC-4413-BF82-EEEC3AE0B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00" y="540000"/>
            <a:ext cx="10440000" cy="720000"/>
          </a:xfrm>
          <a:prstGeom prst="rect">
            <a:avLst/>
          </a:prstGeom>
        </p:spPr>
        <p:txBody>
          <a:bodyPr/>
          <a:lstStyle/>
          <a:p>
            <a:r>
              <a:rPr lang="fr-CH" sz="3200" b="1" dirty="0"/>
              <a:t>Des </a:t>
            </a:r>
            <a:r>
              <a:rPr lang="fr-CH" dirty="0"/>
              <a:t>é</a:t>
            </a:r>
            <a:r>
              <a:rPr lang="fr-CH" sz="3200" b="1" dirty="0"/>
              <a:t>valuations critiques dans le domaine climatique </a:t>
            </a: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F9B9B58F-AEFD-45A9-BF8A-36503EDD15B1}"/>
              </a:ext>
            </a:extLst>
          </p:cNvPr>
          <p:cNvSpPr txBox="1">
            <a:spLocks/>
          </p:cNvSpPr>
          <p:nvPr/>
        </p:nvSpPr>
        <p:spPr>
          <a:xfrm>
            <a:off x="900000" y="1489372"/>
            <a:ext cx="10322183" cy="4127658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1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3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9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1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4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363" indent="-360363">
              <a:lnSpc>
                <a:spcPct val="110000"/>
              </a:lnSpc>
              <a:spcBef>
                <a:spcPts val="900"/>
              </a:spcBef>
              <a:spcAft>
                <a:spcPts val="600"/>
              </a:spcAft>
              <a:buFont typeface="+mj-lt"/>
              <a:buAutoNum type="arabicPeriod"/>
              <a:tabLst>
                <a:tab pos="1616075" algn="l"/>
              </a:tabLst>
            </a:pPr>
            <a:r>
              <a:rPr lang="de-CH" sz="96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Wirksamkeit der Befreiung der Unternehmen von der CO2-Abgabe – bald fertig</a:t>
            </a:r>
          </a:p>
          <a:p>
            <a:pPr marL="360363" indent="-360363">
              <a:lnSpc>
                <a:spcPct val="110000"/>
              </a:lnSpc>
              <a:spcBef>
                <a:spcPts val="900"/>
              </a:spcBef>
              <a:spcAft>
                <a:spcPts val="600"/>
              </a:spcAft>
              <a:buFont typeface="+mj-lt"/>
              <a:buAutoNum type="arabicPeriod"/>
              <a:tabLst>
                <a:tab pos="1616075" algn="l"/>
              </a:tabLst>
            </a:pPr>
            <a:r>
              <a:rPr lang="de-CH" sz="96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Subventionen an grosse Photovoltaikanlage 7/2023</a:t>
            </a:r>
          </a:p>
          <a:p>
            <a:pPr marL="360363" indent="-360363">
              <a:lnSpc>
                <a:spcPct val="110000"/>
              </a:lnSpc>
              <a:spcBef>
                <a:spcPts val="900"/>
              </a:spcBef>
              <a:spcAft>
                <a:spcPts val="600"/>
              </a:spcAft>
              <a:buFont typeface="+mj-lt"/>
              <a:buAutoNum type="arabicPeriod"/>
              <a:tabLst>
                <a:tab pos="1616075" algn="l"/>
              </a:tabLst>
            </a:pPr>
            <a:r>
              <a:rPr lang="de-CH" sz="96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Wirksamkeit der CO2-Sanktionen für neue Personen- und Lieferwagen 2/2023</a:t>
            </a:r>
          </a:p>
          <a:p>
            <a:pPr marL="360363" indent="-360363">
              <a:lnSpc>
                <a:spcPct val="110000"/>
              </a:lnSpc>
              <a:spcBef>
                <a:spcPts val="900"/>
              </a:spcBef>
              <a:spcAft>
                <a:spcPts val="600"/>
              </a:spcAft>
              <a:buFont typeface="+mj-lt"/>
              <a:buAutoNum type="arabicPeriod"/>
              <a:tabLst>
                <a:tab pos="1616075" algn="l"/>
              </a:tabLst>
            </a:pPr>
            <a:r>
              <a:rPr lang="de-CH" sz="96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Förderung von landwirtschaftlichen Biogasanlagen – Koordination, Wirksamkeit und der Wirtschaftlichkeit für die Betreiber 5/2018</a:t>
            </a:r>
          </a:p>
          <a:p>
            <a:pPr marL="360363" indent="-360363">
              <a:lnSpc>
                <a:spcPct val="110000"/>
              </a:lnSpc>
              <a:spcBef>
                <a:spcPts val="900"/>
              </a:spcBef>
              <a:spcAft>
                <a:spcPts val="600"/>
              </a:spcAft>
              <a:buFont typeface="+mj-lt"/>
              <a:buAutoNum type="arabicPeriod"/>
              <a:tabLst>
                <a:tab pos="1616075" algn="l"/>
              </a:tabLst>
            </a:pPr>
            <a:r>
              <a:rPr lang="de-CH" sz="96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Emissionshandelssystems - Evaluation der Lenkungswirkung 3/2017</a:t>
            </a:r>
          </a:p>
          <a:p>
            <a:pPr marL="360363" indent="-360363">
              <a:lnSpc>
                <a:spcPct val="110000"/>
              </a:lnSpc>
              <a:spcBef>
                <a:spcPts val="900"/>
              </a:spcBef>
              <a:spcAft>
                <a:spcPts val="600"/>
              </a:spcAft>
              <a:buFont typeface="+mj-lt"/>
              <a:buAutoNum type="arabicPeriod"/>
              <a:tabLst>
                <a:tab pos="1616075" algn="l"/>
              </a:tabLst>
            </a:pPr>
            <a:r>
              <a:rPr lang="de-CH" sz="96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Gebäudeprogramm von Bund und Kantonen - Evaluation des Schätzmodells zur Berechnung der CO2- und Energiewirkungen der Fördermassnahmen 2/2014</a:t>
            </a:r>
          </a:p>
          <a:p>
            <a:pPr marL="360363" indent="-360363">
              <a:lnSpc>
                <a:spcPct val="110000"/>
              </a:lnSpc>
              <a:spcBef>
                <a:spcPts val="900"/>
              </a:spcBef>
              <a:spcAft>
                <a:spcPts val="600"/>
              </a:spcAft>
              <a:buFont typeface="+mj-lt"/>
              <a:buAutoNum type="arabicPeriod"/>
              <a:tabLst>
                <a:tab pos="1616075" algn="l"/>
              </a:tabLst>
            </a:pPr>
            <a:r>
              <a:rPr lang="de-CH" sz="96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Lenkungsabgabe auf flüchtigen organischen Verbindungen (VOC) 1/2008</a:t>
            </a:r>
          </a:p>
        </p:txBody>
      </p:sp>
    </p:spTree>
    <p:extLst>
      <p:ext uri="{BB962C8B-B14F-4D97-AF65-F5344CB8AC3E}">
        <p14:creationId xmlns:p14="http://schemas.microsoft.com/office/powerpoint/2010/main" val="2701604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6E0461A2-4F4D-4B29-B1F1-03BBB54C54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00113" y="2111619"/>
            <a:ext cx="10439400" cy="4468813"/>
          </a:xfrm>
        </p:spPr>
        <p:txBody>
          <a:bodyPr/>
          <a:lstStyle/>
          <a:p>
            <a:endParaRPr lang="fr-CH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8FE0959C-7D8B-4A2F-B957-5F8298181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F61720C-2114-437A-A414-7C4B1A8C75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897"/>
          <a:stretch/>
        </p:blipFill>
        <p:spPr>
          <a:xfrm>
            <a:off x="777461" y="644769"/>
            <a:ext cx="6957261" cy="5767754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77D10C77-0743-4FDC-B8CF-08858E72E6D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28" t="-1550" r="5183" b="1550"/>
          <a:stretch/>
        </p:blipFill>
        <p:spPr>
          <a:xfrm>
            <a:off x="3864009" y="2431278"/>
            <a:ext cx="3993365" cy="378195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C6EB6898-E298-4532-8C1C-E024114DA7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1942" y="937484"/>
            <a:ext cx="3820058" cy="5182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328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3F390DCF-09DC-4413-BF82-EEEC3AE0B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00" y="540000"/>
            <a:ext cx="10440000" cy="720000"/>
          </a:xfrm>
          <a:prstGeom prst="rect">
            <a:avLst/>
          </a:prstGeom>
        </p:spPr>
        <p:txBody>
          <a:bodyPr/>
          <a:lstStyle/>
          <a:p>
            <a:r>
              <a:rPr lang="fr-CH" sz="3200" b="1" dirty="0"/>
              <a:t>La politique climatique, un domaine à haut risque… </a:t>
            </a: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F9B9B58F-AEFD-45A9-BF8A-36503EDD15B1}"/>
              </a:ext>
            </a:extLst>
          </p:cNvPr>
          <p:cNvSpPr txBox="1">
            <a:spLocks/>
          </p:cNvSpPr>
          <p:nvPr/>
        </p:nvSpPr>
        <p:spPr>
          <a:xfrm>
            <a:off x="900000" y="1471955"/>
            <a:ext cx="10942230" cy="5155268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1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3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9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1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4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 indent="-269875">
              <a:lnSpc>
                <a:spcPct val="110000"/>
              </a:lnSpc>
              <a:spcBef>
                <a:spcPts val="900"/>
              </a:spcBef>
              <a:spcAft>
                <a:spcPts val="600"/>
              </a:spcAft>
              <a:tabLst>
                <a:tab pos="1616075" algn="l"/>
              </a:tabLst>
            </a:pPr>
            <a:r>
              <a:rPr lang="fr-CH" sz="96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Fixation d’objectifs chiffrés à long terme avant d’avoir adopté les mesures</a:t>
            </a:r>
          </a:p>
          <a:p>
            <a:pPr marL="269875" indent="-269875">
              <a:lnSpc>
                <a:spcPct val="110000"/>
              </a:lnSpc>
              <a:spcBef>
                <a:spcPts val="900"/>
              </a:spcBef>
              <a:spcAft>
                <a:spcPts val="600"/>
              </a:spcAft>
              <a:tabLst>
                <a:tab pos="1616075" algn="l"/>
              </a:tabLst>
            </a:pPr>
            <a:r>
              <a:rPr lang="fr-CH" sz="96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Lois vagues, parfois contradictoires - points essentiels réglés dans des ordonnances, circulaires administratives ou règlements émis par des acteurs privés</a:t>
            </a:r>
          </a:p>
          <a:p>
            <a:pPr marL="269875" indent="-269875">
              <a:lnSpc>
                <a:spcPct val="110000"/>
              </a:lnSpc>
              <a:spcBef>
                <a:spcPts val="900"/>
              </a:spcBef>
              <a:spcAft>
                <a:spcPts val="600"/>
              </a:spcAft>
              <a:tabLst>
                <a:tab pos="1616075" algn="l"/>
              </a:tabLst>
            </a:pPr>
            <a:r>
              <a:rPr lang="fr-CH" sz="96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De nombreuses exceptions ou atténuations préservant les intérêts de différents stakeholders</a:t>
            </a:r>
          </a:p>
          <a:p>
            <a:pPr marL="269875" indent="-269875">
              <a:lnSpc>
                <a:spcPct val="110000"/>
              </a:lnSpc>
              <a:spcBef>
                <a:spcPts val="900"/>
              </a:spcBef>
              <a:spcAft>
                <a:spcPts val="600"/>
              </a:spcAft>
              <a:tabLst>
                <a:tab pos="1616075" algn="l"/>
              </a:tabLst>
            </a:pPr>
            <a:r>
              <a:rPr lang="fr-CH" sz="96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Des mesures très diverses suivant les secteurs et en général très techniques </a:t>
            </a:r>
          </a:p>
          <a:p>
            <a:pPr marL="269875" indent="-269875">
              <a:lnSpc>
                <a:spcPct val="110000"/>
              </a:lnSpc>
              <a:spcBef>
                <a:spcPts val="900"/>
              </a:spcBef>
              <a:spcAft>
                <a:spcPts val="600"/>
              </a:spcAft>
              <a:tabLst>
                <a:tab pos="1616075" algn="l"/>
              </a:tabLst>
            </a:pPr>
            <a:r>
              <a:rPr lang="fr-CH" sz="96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Une mise en œuvre souvent déléguée à des acteurs privés</a:t>
            </a:r>
          </a:p>
          <a:p>
            <a:pPr marL="269875" indent="-269875">
              <a:lnSpc>
                <a:spcPct val="110000"/>
              </a:lnSpc>
              <a:spcBef>
                <a:spcPts val="900"/>
              </a:spcBef>
              <a:spcAft>
                <a:spcPts val="600"/>
              </a:spcAft>
              <a:tabLst>
                <a:tab pos="1616075" algn="l"/>
              </a:tabLst>
            </a:pPr>
            <a:r>
              <a:rPr lang="fr-CH" sz="96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Une tendance des administrations à montrer les résultats positifs</a:t>
            </a:r>
          </a:p>
          <a:p>
            <a:pPr marL="269875" indent="-269875">
              <a:lnSpc>
                <a:spcPct val="110000"/>
              </a:lnSpc>
              <a:spcBef>
                <a:spcPts val="900"/>
              </a:spcBef>
              <a:spcAft>
                <a:spcPts val="600"/>
              </a:spcAft>
              <a:tabLst>
                <a:tab pos="1616075" algn="l"/>
              </a:tabLst>
            </a:pPr>
            <a:r>
              <a:rPr lang="fr-CH" sz="96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Un avantage : un inventaire national et international permettant de comparer l’évolution des gaz à effet de serre </a:t>
            </a:r>
          </a:p>
          <a:p>
            <a:pPr marL="0" indent="0">
              <a:lnSpc>
                <a:spcPct val="110000"/>
              </a:lnSpc>
              <a:spcBef>
                <a:spcPts val="900"/>
              </a:spcBef>
              <a:spcAft>
                <a:spcPts val="600"/>
              </a:spcAft>
              <a:buNone/>
              <a:tabLst>
                <a:tab pos="1166813" algn="l"/>
              </a:tabLst>
            </a:pPr>
            <a:r>
              <a:rPr lang="fr-CH" sz="9600" b="1" dirty="0"/>
              <a:t>	</a:t>
            </a:r>
            <a:r>
              <a:rPr lang="fr-CH" sz="9600" b="1" dirty="0">
                <a:solidFill>
                  <a:srgbClr val="C00000"/>
                </a:solidFill>
              </a:rPr>
              <a:t>→</a:t>
            </a:r>
            <a:r>
              <a:rPr lang="fr-CH" sz="9600" b="1" dirty="0">
                <a:solidFill>
                  <a:srgbClr val="FF0000"/>
                </a:solidFill>
              </a:rPr>
              <a:t> </a:t>
            </a:r>
            <a:r>
              <a:rPr lang="fr-CH" sz="12800" b="1" dirty="0"/>
              <a:t>un domaine nécessitant des évaluations externes…</a:t>
            </a:r>
            <a:endParaRPr lang="fr-CH" sz="128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503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3F390DCF-09DC-4413-BF82-EEEC3AE0B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00" y="540000"/>
            <a:ext cx="10440000" cy="720000"/>
          </a:xfrm>
          <a:prstGeom prst="rect">
            <a:avLst/>
          </a:prstGeom>
        </p:spPr>
        <p:txBody>
          <a:bodyPr/>
          <a:lstStyle/>
          <a:p>
            <a:r>
              <a:rPr lang="fr-CH" sz="3200" b="1" dirty="0"/>
              <a:t>Rôle du Contrôle fédéral des finances (CDF)</a:t>
            </a: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F9B9B58F-AEFD-45A9-BF8A-36503EDD15B1}"/>
              </a:ext>
            </a:extLst>
          </p:cNvPr>
          <p:cNvSpPr txBox="1">
            <a:spLocks/>
          </p:cNvSpPr>
          <p:nvPr/>
        </p:nvSpPr>
        <p:spPr>
          <a:xfrm>
            <a:off x="900000" y="1489371"/>
            <a:ext cx="10322183" cy="5106301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1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3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9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1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4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900"/>
              </a:spcBef>
              <a:spcAft>
                <a:spcPts val="600"/>
              </a:spcAft>
              <a:buNone/>
              <a:tabLst>
                <a:tab pos="1616075" algn="l"/>
              </a:tabLst>
            </a:pPr>
            <a:r>
              <a:rPr lang="fr-CH" sz="96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Art. 5 de la loi fédérale sur le contrôle des finances…  </a:t>
            </a:r>
          </a:p>
          <a:p>
            <a:pPr>
              <a:lnSpc>
                <a:spcPct val="110000"/>
              </a:lnSpc>
              <a:spcBef>
                <a:spcPts val="900"/>
              </a:spcBef>
              <a:spcAft>
                <a:spcPts val="600"/>
              </a:spcAft>
              <a:tabLst>
                <a:tab pos="1616075" algn="l"/>
              </a:tabLst>
            </a:pPr>
            <a:r>
              <a:rPr lang="fr-CH" sz="96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 Le CDF exerce la surveillance financière selon les critères de la régularité, </a:t>
            </a:r>
            <a:br>
              <a:rPr lang="fr-CH" sz="96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fr-CH" sz="96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de la légalité et de la </a:t>
            </a:r>
            <a:r>
              <a:rPr lang="fr-CH" sz="96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rentabilité</a:t>
            </a:r>
            <a:r>
              <a:rPr lang="fr-CH" sz="96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900"/>
              </a:spcBef>
              <a:spcAft>
                <a:spcPts val="600"/>
              </a:spcAft>
              <a:tabLst>
                <a:tab pos="1616075" algn="l"/>
              </a:tabLst>
            </a:pPr>
            <a:r>
              <a:rPr lang="fr-CH" sz="96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 Au titre des contrôles de rentabilité, le CDF examine:</a:t>
            </a:r>
            <a:br>
              <a:rPr lang="fr-CH" sz="96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fr-CH" sz="96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 a. si les ressources sont employées de manière économe,</a:t>
            </a:r>
            <a:br>
              <a:rPr lang="fr-CH" sz="96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fr-CH" sz="96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 b. si la relation entre coûts et </a:t>
            </a:r>
            <a:r>
              <a:rPr lang="fr-CH" sz="96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utilité </a:t>
            </a:r>
            <a:r>
              <a:rPr lang="fr-CH" sz="96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est avantageuse,</a:t>
            </a:r>
            <a:br>
              <a:rPr lang="fr-CH" sz="96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fr-CH" sz="96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 c. si les dépenses consenties ont </a:t>
            </a:r>
            <a:r>
              <a:rPr lang="fr-CH" sz="96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l’effet escompté.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FR" sz="9600" dirty="0"/>
              <a:t>« Evaluer la mise en </a:t>
            </a:r>
            <a:r>
              <a:rPr lang="fr-FR" sz="9600" dirty="0" err="1"/>
              <a:t>oeuvre</a:t>
            </a:r>
            <a:r>
              <a:rPr lang="fr-FR" sz="9600" dirty="0"/>
              <a:t> et les effets de politiques et de mesures fédérales à fortes implications financières, puis proposer des solutions visant à rendre l'action de la Confédération plus efficace ».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FR" sz="9600" dirty="0"/>
              <a:t>« Fournir aux autorités et aux offices fédéraux des informations </a:t>
            </a:r>
            <a:r>
              <a:rPr lang="fr-FR" sz="9600" b="1" dirty="0"/>
              <a:t>indépendantes</a:t>
            </a:r>
            <a:r>
              <a:rPr lang="fr-FR" sz="9600" dirty="0"/>
              <a:t>, </a:t>
            </a:r>
            <a:r>
              <a:rPr lang="fr-FR" sz="9600" b="1" dirty="0"/>
              <a:t>incontestées </a:t>
            </a:r>
            <a:r>
              <a:rPr lang="fr-FR" sz="9600" dirty="0"/>
              <a:t>et </a:t>
            </a:r>
            <a:r>
              <a:rPr lang="fr-FR" sz="9600" b="1" dirty="0"/>
              <a:t>synthétiques </a:t>
            </a:r>
            <a:r>
              <a:rPr lang="fr-FR" sz="9600" dirty="0"/>
              <a:t>dans une perspective </a:t>
            </a:r>
            <a:r>
              <a:rPr lang="fr-FR" sz="9600" b="1" dirty="0"/>
              <a:t>supra-sectorielle</a:t>
            </a:r>
            <a:r>
              <a:rPr lang="fr-FR" sz="9600" dirty="0"/>
              <a:t> et débouchant sur des appréciations et des recommandations </a:t>
            </a:r>
            <a:r>
              <a:rPr lang="fr-FR" sz="9600" b="1" dirty="0"/>
              <a:t>utiles</a:t>
            </a:r>
            <a:r>
              <a:rPr lang="fr-FR" sz="9600" dirty="0"/>
              <a:t> et </a:t>
            </a:r>
            <a:r>
              <a:rPr lang="fr-FR" sz="9600" b="1" dirty="0"/>
              <a:t>opérationnelles </a:t>
            </a:r>
            <a:r>
              <a:rPr lang="fr-FR" sz="9600" dirty="0"/>
              <a:t>» </a:t>
            </a:r>
          </a:p>
        </p:txBody>
      </p:sp>
    </p:spTree>
    <p:extLst>
      <p:ext uri="{BB962C8B-B14F-4D97-AF65-F5344CB8AC3E}">
        <p14:creationId xmlns:p14="http://schemas.microsoft.com/office/powerpoint/2010/main" val="409777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3F390DCF-09DC-4413-BF82-EEEC3AE0B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00" y="540000"/>
            <a:ext cx="10440000" cy="720000"/>
          </a:xfrm>
          <a:prstGeom prst="rect">
            <a:avLst/>
          </a:prstGeom>
        </p:spPr>
        <p:txBody>
          <a:bodyPr/>
          <a:lstStyle/>
          <a:p>
            <a:r>
              <a:rPr lang="fr-CH" sz="3200" b="1" dirty="0"/>
              <a:t>Eléments conditionnant une contribution utile</a:t>
            </a:r>
            <a:br>
              <a:rPr lang="fr-CH" sz="3200" b="1" dirty="0"/>
            </a:br>
            <a:endParaRPr lang="fr-CH" sz="3200" b="1" dirty="0"/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F9B9B58F-AEFD-45A9-BF8A-36503EDD15B1}"/>
              </a:ext>
            </a:extLst>
          </p:cNvPr>
          <p:cNvSpPr txBox="1">
            <a:spLocks/>
          </p:cNvSpPr>
          <p:nvPr/>
        </p:nvSpPr>
        <p:spPr>
          <a:xfrm>
            <a:off x="900000" y="1485086"/>
            <a:ext cx="10440000" cy="537291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1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3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9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1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4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900"/>
              </a:spcBef>
              <a:spcAft>
                <a:spcPts val="600"/>
              </a:spcAft>
              <a:buNone/>
              <a:tabLst>
                <a:tab pos="1616075" algn="l"/>
              </a:tabLst>
            </a:pPr>
            <a:r>
              <a:rPr lang="fr-CH" b="1" i="0" dirty="0">
                <a:effectLst/>
                <a:latin typeface="Circular-Pro"/>
              </a:rPr>
              <a:t>«Contribution pour une politique publique fondée sur les preuves»</a:t>
            </a:r>
          </a:p>
          <a:p>
            <a:pPr marL="0" indent="0">
              <a:spcBef>
                <a:spcPts val="900"/>
              </a:spcBef>
              <a:spcAft>
                <a:spcPts val="600"/>
              </a:spcAft>
              <a:buNone/>
              <a:tabLst>
                <a:tab pos="1616075" algn="l"/>
              </a:tabLst>
            </a:pPr>
            <a:r>
              <a:rPr lang="fr-CH" i="0" dirty="0">
                <a:effectLst/>
                <a:latin typeface="Circular-Pro"/>
              </a:rPr>
              <a:t>Deux critères :  </a:t>
            </a:r>
            <a:r>
              <a:rPr lang="fr-CH" b="0" i="0" dirty="0">
                <a:solidFill>
                  <a:srgbClr val="D32B2B"/>
                </a:solidFill>
                <a:effectLst/>
                <a:latin typeface="Circular-Pro"/>
              </a:rPr>
              <a:t>Qualité, scientificité des résultats / </a:t>
            </a:r>
            <a:r>
              <a:rPr lang="fr-CH" b="0" i="0" dirty="0">
                <a:solidFill>
                  <a:srgbClr val="00B050"/>
                </a:solidFill>
                <a:effectLst/>
                <a:latin typeface="Circular-Pro"/>
              </a:rPr>
              <a:t>Utilité de l’évaluation</a:t>
            </a:r>
          </a:p>
          <a:p>
            <a:pPr marL="0" indent="0">
              <a:spcBef>
                <a:spcPts val="900"/>
              </a:spcBef>
              <a:spcAft>
                <a:spcPts val="600"/>
              </a:spcAft>
              <a:buNone/>
              <a:tabLst>
                <a:tab pos="1616075" algn="l"/>
              </a:tabLst>
            </a:pPr>
            <a:endParaRPr lang="fr-CH" b="0" i="0" dirty="0">
              <a:solidFill>
                <a:srgbClr val="00B050"/>
              </a:solidFill>
              <a:effectLst/>
              <a:latin typeface="Circular-Pro"/>
            </a:endParaRPr>
          </a:p>
          <a:p>
            <a:pPr marL="457200" indent="-457200">
              <a:spcBef>
                <a:spcPts val="900"/>
              </a:spcBef>
              <a:spcAft>
                <a:spcPts val="600"/>
              </a:spcAft>
              <a:buFont typeface="+mj-lt"/>
              <a:buAutoNum type="arabicPeriod"/>
              <a:tabLst>
                <a:tab pos="1616075" algn="l"/>
              </a:tabLst>
            </a:pPr>
            <a:r>
              <a:rPr lang="fr-CH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Focalisation adéquate de l’objet évalué </a:t>
            </a:r>
            <a:r>
              <a:rPr lang="fr-CH" b="0" i="0" dirty="0">
                <a:solidFill>
                  <a:srgbClr val="00B050"/>
                </a:solidFill>
                <a:effectLst/>
                <a:latin typeface="Circular-Pro"/>
              </a:rPr>
              <a:t>Utilité </a:t>
            </a:r>
            <a:endParaRPr lang="fr-CH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900"/>
              </a:spcBef>
              <a:spcAft>
                <a:spcPts val="600"/>
              </a:spcAft>
              <a:buFont typeface="+mj-lt"/>
              <a:buAutoNum type="arabicPeriod"/>
              <a:tabLst>
                <a:tab pos="1616075" algn="l"/>
              </a:tabLst>
            </a:pPr>
            <a:r>
              <a:rPr lang="fr-CH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Prise en compte de l’agenda politique </a:t>
            </a:r>
            <a:r>
              <a:rPr lang="fr-CH" b="0" i="0" dirty="0">
                <a:solidFill>
                  <a:srgbClr val="00B050"/>
                </a:solidFill>
                <a:effectLst/>
                <a:latin typeface="Circular-Pro"/>
              </a:rPr>
              <a:t>Utilité </a:t>
            </a:r>
            <a:endParaRPr lang="fr-CH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900"/>
              </a:spcBef>
              <a:spcAft>
                <a:spcPts val="600"/>
              </a:spcAft>
              <a:buFont typeface="+mj-lt"/>
              <a:buAutoNum type="arabicPeriod"/>
              <a:tabLst>
                <a:tab pos="1616075" algn="l"/>
              </a:tabLst>
            </a:pPr>
            <a:r>
              <a:rPr lang="fr-CH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Connaissance du thème </a:t>
            </a:r>
            <a:r>
              <a:rPr lang="fr-CH" b="0" i="0" dirty="0">
                <a:solidFill>
                  <a:srgbClr val="D32B2B"/>
                </a:solidFill>
                <a:effectLst/>
                <a:latin typeface="Circular-Pro"/>
              </a:rPr>
              <a:t>Qualité</a:t>
            </a:r>
            <a:endParaRPr lang="fr-CH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900"/>
              </a:spcBef>
              <a:spcAft>
                <a:spcPts val="600"/>
              </a:spcAft>
              <a:buFont typeface="+mj-lt"/>
              <a:buAutoNum type="arabicPeriod"/>
              <a:tabLst>
                <a:tab pos="1616075" algn="l"/>
              </a:tabLst>
            </a:pPr>
            <a:r>
              <a:rPr lang="fr-CH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Compétences métier </a:t>
            </a:r>
            <a:r>
              <a:rPr lang="fr-CH" b="0" i="0" dirty="0">
                <a:solidFill>
                  <a:srgbClr val="00B050"/>
                </a:solidFill>
                <a:effectLst/>
                <a:latin typeface="Circular-Pro"/>
              </a:rPr>
              <a:t>Utilité </a:t>
            </a:r>
            <a:endParaRPr lang="fr-CH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900"/>
              </a:spcBef>
              <a:spcAft>
                <a:spcPts val="600"/>
              </a:spcAft>
              <a:buFont typeface="+mj-lt"/>
              <a:buAutoNum type="arabicPeriod"/>
              <a:tabLst>
                <a:tab pos="1616075" algn="l"/>
              </a:tabLst>
            </a:pPr>
            <a:r>
              <a:rPr lang="fr-CH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Intégration des stakeholders </a:t>
            </a:r>
            <a:r>
              <a:rPr lang="fr-CH" b="0" i="0" dirty="0">
                <a:solidFill>
                  <a:srgbClr val="00B050"/>
                </a:solidFill>
                <a:effectLst/>
                <a:latin typeface="Circular-Pro"/>
              </a:rPr>
              <a:t>Utilité </a:t>
            </a:r>
            <a:endParaRPr lang="fr-CH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900"/>
              </a:spcBef>
              <a:spcAft>
                <a:spcPts val="600"/>
              </a:spcAft>
              <a:buFont typeface="+mj-lt"/>
              <a:buAutoNum type="arabicPeriod"/>
              <a:tabLst>
                <a:tab pos="1616075" algn="l"/>
              </a:tabLst>
            </a:pPr>
            <a:r>
              <a:rPr lang="fr-CH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Résultats fiables </a:t>
            </a:r>
            <a:r>
              <a:rPr lang="fr-CH" b="0" i="0" dirty="0">
                <a:solidFill>
                  <a:srgbClr val="D32B2B"/>
                </a:solidFill>
                <a:effectLst/>
                <a:latin typeface="Circular-Pro"/>
              </a:rPr>
              <a:t>Qualité</a:t>
            </a:r>
            <a:endParaRPr lang="fr-CH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900"/>
              </a:spcBef>
              <a:spcAft>
                <a:spcPts val="600"/>
              </a:spcAft>
              <a:buFont typeface="+mj-lt"/>
              <a:buAutoNum type="arabicPeriod"/>
              <a:tabLst>
                <a:tab pos="1616075" algn="l"/>
              </a:tabLst>
            </a:pPr>
            <a:r>
              <a:rPr lang="fr-CH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Crédibilité de l’évaluation </a:t>
            </a:r>
            <a:r>
              <a:rPr lang="fr-CH" b="0" i="0" dirty="0">
                <a:solidFill>
                  <a:srgbClr val="00B050"/>
                </a:solidFill>
                <a:effectLst/>
                <a:latin typeface="Circular-Pro"/>
              </a:rPr>
              <a:t>Utilité </a:t>
            </a:r>
            <a:endParaRPr lang="fr-CH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900"/>
              </a:spcBef>
              <a:spcAft>
                <a:spcPts val="600"/>
              </a:spcAft>
              <a:buFont typeface="+mj-lt"/>
              <a:buAutoNum type="arabicPeriod"/>
              <a:tabLst>
                <a:tab pos="1616075" algn="l"/>
              </a:tabLst>
            </a:pPr>
            <a:r>
              <a:rPr lang="fr-CH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Pertinence des recommandations </a:t>
            </a:r>
            <a:r>
              <a:rPr lang="fr-CH" b="0" i="0" dirty="0">
                <a:solidFill>
                  <a:srgbClr val="00B050"/>
                </a:solidFill>
                <a:effectLst/>
                <a:latin typeface="Circular-Pro"/>
              </a:rPr>
              <a:t>Utilité </a:t>
            </a:r>
            <a:endParaRPr lang="fr-CH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900"/>
              </a:spcBef>
              <a:spcAft>
                <a:spcPts val="600"/>
              </a:spcAft>
              <a:buFont typeface="+mj-lt"/>
              <a:buAutoNum type="arabicPeriod"/>
              <a:tabLst>
                <a:tab pos="1616075" algn="l"/>
              </a:tabLst>
            </a:pPr>
            <a:r>
              <a:rPr lang="fr-CH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Suivi des recommandations </a:t>
            </a:r>
            <a:r>
              <a:rPr lang="fr-CH" b="0" i="0" dirty="0">
                <a:solidFill>
                  <a:srgbClr val="00B050"/>
                </a:solidFill>
                <a:effectLst/>
                <a:latin typeface="Circular-Pro"/>
              </a:rPr>
              <a:t>Utilité </a:t>
            </a:r>
            <a:endParaRPr lang="fr-CH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269875" indent="-269875">
              <a:spcBef>
                <a:spcPts val="900"/>
              </a:spcBef>
              <a:spcAft>
                <a:spcPts val="600"/>
              </a:spcAft>
              <a:tabLst>
                <a:tab pos="1616075" algn="l"/>
              </a:tabLst>
            </a:pPr>
            <a:endParaRPr lang="fr-CH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693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B7062A83-8C62-4B45-BD6D-4B48376BEA6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H" dirty="0"/>
              <a:t>Le CDF établit lui-même son programme annuel!</a:t>
            </a:r>
          </a:p>
          <a:p>
            <a:pPr marL="0" indent="0">
              <a:buNone/>
            </a:pPr>
            <a:r>
              <a:rPr lang="fr-CH" dirty="0"/>
              <a:t>Trouver le bon thème au bon moment…</a:t>
            </a:r>
          </a:p>
          <a:p>
            <a:r>
              <a:rPr lang="fr-CH" dirty="0"/>
              <a:t>Analyser les risques de la Confédération… </a:t>
            </a:r>
          </a:p>
          <a:p>
            <a:r>
              <a:rPr lang="fr-CH" dirty="0"/>
              <a:t>Générer suffisamment d’idées de thèmes</a:t>
            </a:r>
          </a:p>
          <a:p>
            <a:r>
              <a:rPr lang="fr-CH" dirty="0"/>
              <a:t>Explorations de thèmes (8 -12 jours) : respects des critères de choix</a:t>
            </a:r>
          </a:p>
          <a:p>
            <a:r>
              <a:rPr lang="fr-CH" dirty="0"/>
              <a:t>Préparation importante (40-60 jours) : focalisation, questions, critères d’appréciation…</a:t>
            </a:r>
            <a:br>
              <a:rPr lang="fr-CH" dirty="0"/>
            </a:br>
            <a:r>
              <a:rPr lang="fr-CH" dirty="0"/>
              <a:t>dans un deuxième temps : méthodes, design et démarche</a:t>
            </a:r>
          </a:p>
          <a:p>
            <a:pPr marL="0" indent="0">
              <a:buNone/>
            </a:pPr>
            <a:r>
              <a:rPr lang="fr-CH" dirty="0"/>
              <a:t>Focalisation est essentielle</a:t>
            </a:r>
          </a:p>
          <a:p>
            <a:r>
              <a:rPr lang="fr-CH" dirty="0"/>
              <a:t>«Qui trop étreint, mal embrasse»</a:t>
            </a:r>
          </a:p>
          <a:p>
            <a:r>
              <a:rPr lang="fr-CH" dirty="0"/>
              <a:t>«Il y a juste trop de preuves pour que quiconque puisse en tenir compte" </a:t>
            </a:r>
            <a:r>
              <a:rPr lang="fr-CH" dirty="0" err="1"/>
              <a:t>Cairney</a:t>
            </a:r>
            <a:r>
              <a:rPr lang="fr-CH" dirty="0"/>
              <a:t> P. </a:t>
            </a:r>
            <a:r>
              <a:rPr lang="en-US" dirty="0"/>
              <a:t>The Politics of Evidence-Based Policy Making</a:t>
            </a:r>
            <a:endParaRPr lang="fr-CH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A16685ED-BDC6-4714-BEC6-50AD66E53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CDF - Focalisation adéquate de l’objet évalué</a:t>
            </a:r>
            <a:br>
              <a:rPr lang="fr-CH" dirty="0"/>
            </a:br>
            <a:br>
              <a:rPr lang="fr-CH" dirty="0"/>
            </a:b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76889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CF33678C-D355-43ED-B200-1331B757A76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H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Agenda</a:t>
            </a:r>
            <a:endParaRPr lang="fr-CH" b="1" dirty="0"/>
          </a:p>
          <a:p>
            <a:r>
              <a:rPr lang="fr-CH" dirty="0"/>
              <a:t>Résultats disponibles suffisamment tôt : arriver en tous les cas deux ans avant une révision de loi, d’ordonnance, d’un nouveau crédit d’engagement et du renouvellement d’une convention de prestations</a:t>
            </a:r>
          </a:p>
          <a:p>
            <a:r>
              <a:rPr lang="fr-CH" dirty="0"/>
              <a:t>Politique ayant pu déployer ses effets depuis deux, trois ans</a:t>
            </a:r>
          </a:p>
          <a:p>
            <a:r>
              <a:rPr lang="fr-CH" dirty="0"/>
              <a:t>Pas d’évaluation ou d’étude de qualité sur le thème choisi publiée ces dernières années ou effectivement programmée à court terme.</a:t>
            </a:r>
          </a:p>
          <a:p>
            <a:pPr marL="0" indent="0">
              <a:buNone/>
            </a:pPr>
            <a:r>
              <a:rPr lang="fr-CH" b="1" dirty="0"/>
              <a:t>Connaissances du thème</a:t>
            </a:r>
          </a:p>
          <a:p>
            <a:r>
              <a:rPr lang="fr-CH" dirty="0"/>
              <a:t>Le CDF couvre l’ensemble des politiques fédérales</a:t>
            </a:r>
          </a:p>
          <a:p>
            <a:r>
              <a:rPr lang="fr-CH" dirty="0"/>
              <a:t>Le CDF ne peut pas se spécialiser sur quelques politiques</a:t>
            </a:r>
          </a:p>
          <a:p>
            <a:r>
              <a:rPr lang="fr-CH" dirty="0"/>
              <a:t>Le CDF est relativement éloigné de l’action</a:t>
            </a:r>
          </a:p>
          <a:p>
            <a:r>
              <a:rPr lang="fr-CH" dirty="0"/>
              <a:t>Le CDF n’est pas forcément le bienvenu dans un office</a:t>
            </a:r>
          </a:p>
          <a:p>
            <a:pPr marL="0" indent="0">
              <a:buNone/>
            </a:pPr>
            <a:endParaRPr lang="fr-CH" b="1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705F3DE7-9D8D-40A6-B412-85BC975BE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CDF - Agenda politique et connaissances du thème</a:t>
            </a:r>
            <a:br>
              <a:rPr lang="fr-CH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638562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B58D887C-CD69-4D6A-B5C0-C43614B47C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00001" y="1612237"/>
            <a:ext cx="10439400" cy="4468813"/>
          </a:xfrm>
        </p:spPr>
        <p:txBody>
          <a:bodyPr/>
          <a:lstStyle/>
          <a:p>
            <a:pPr marL="0" indent="0">
              <a:buNone/>
            </a:pPr>
            <a:r>
              <a:rPr lang="fr-CH" b="1" dirty="0"/>
              <a:t>Equipe expérimentée</a:t>
            </a:r>
          </a:p>
          <a:p>
            <a:r>
              <a:rPr lang="fr-CH" dirty="0"/>
              <a:t>~10 collaborateurs, deux stagiaires-juniors – formation et expérience très diverses</a:t>
            </a:r>
          </a:p>
          <a:p>
            <a:r>
              <a:rPr lang="fr-CH" dirty="0"/>
              <a:t>Possibilité de travailler avec d’autres collègues au CDF</a:t>
            </a:r>
          </a:p>
          <a:p>
            <a:r>
              <a:rPr lang="fr-CH" dirty="0"/>
              <a:t>Possible de donner des mandats externes</a:t>
            </a:r>
          </a:p>
          <a:p>
            <a:r>
              <a:rPr lang="fr-CH" dirty="0"/>
              <a:t>Collègues ayant souvent une expérience importante</a:t>
            </a:r>
          </a:p>
          <a:p>
            <a:r>
              <a:rPr lang="fr-CH" dirty="0"/>
              <a:t>Compétences méthodologiques variées</a:t>
            </a:r>
          </a:p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r>
              <a:rPr lang="fr-CH" b="1" dirty="0"/>
              <a:t>Gestion de projet</a:t>
            </a:r>
          </a:p>
          <a:p>
            <a:r>
              <a:rPr lang="fr-CH" dirty="0"/>
              <a:t>Budget temps plutôt important</a:t>
            </a:r>
          </a:p>
          <a:p>
            <a:r>
              <a:rPr lang="fr-CH" dirty="0"/>
              <a:t>Contrôle de qualité strict</a:t>
            </a:r>
          </a:p>
          <a:p>
            <a:pPr marL="0" indent="0">
              <a:buNone/>
            </a:pPr>
            <a:endParaRPr lang="fr-CH" b="1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2ABD61BC-F97B-4E9F-BF7E-1A4BDD07D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900"/>
              </a:spcBef>
              <a:spcAft>
                <a:spcPts val="600"/>
              </a:spcAft>
              <a:tabLst>
                <a:tab pos="1616075" algn="l"/>
              </a:tabLst>
            </a:pPr>
            <a:r>
              <a:rPr lang="fr-CH" dirty="0"/>
              <a:t>CDF - C</a:t>
            </a:r>
            <a:r>
              <a:rPr lang="fr-CH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ompétences métier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256200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_EFK_f" id="{0F1407C8-19FF-4B15-9345-758535369851}" vid="{3818ED18-D712-4697-A08F-375CA6BE0163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Application xmlns="http://www.sap.com/cof/ao/powerpoint/application">
  <com.sap.ip.bi.pioneer>
    <Version>4</Version>
    <AAO_Revision>2.8.1500.99164</AAO_Revision>
    <RefreshOnOpen>False</RefreshOnOpen>
    <PlanningModeSetToChangeMode>True</PlanningModeSetToChangeMode>
    <Cleaned>False</Cleaned>
    <ForcePromptOnInitialRefresh>False</ForcePromptOnInitialRefresh>
    <StorePromptsInDocument>True</StorePromptsInDocument>
    <MergeVariables>False</MergeVariables>
    <RefreshPlanningObjectsOnRefreshAll>True</RefreshPlanningObjectsOnRefreshAll>
    <Items/>
  </com.sap.ip.bi.pioneer>
</Application>
</file>

<file path=customXml/item2.xml><?xml version="1.0" encoding="utf-8"?>
<Application xmlns="http://www.sap.com/cof/powerpoint/application">
  <Version>2</Version>
  <Revision>2.8.1500.99164</Revision>
</Application>
</file>

<file path=customXml/itemProps1.xml><?xml version="1.0" encoding="utf-8"?>
<ds:datastoreItem xmlns:ds="http://schemas.openxmlformats.org/officeDocument/2006/customXml" ds:itemID="{75BACB8F-F697-4FBF-AF76-A08932193073}">
  <ds:schemaRefs>
    <ds:schemaRef ds:uri="http://www.sap.com/cof/ao/powerpoint/application"/>
  </ds:schemaRefs>
</ds:datastoreItem>
</file>

<file path=customXml/itemProps2.xml><?xml version="1.0" encoding="utf-8"?>
<ds:datastoreItem xmlns:ds="http://schemas.openxmlformats.org/officeDocument/2006/customXml" ds:itemID="{10C14E78-F72F-4F39-9E50-89C7CA2AD1CE}">
  <ds:schemaRefs>
    <ds:schemaRef ds:uri="http://www.sap.com/cof/powerpoint/applic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 CDF_f</Template>
  <TotalTime>0</TotalTime>
  <Words>1681</Words>
  <Application>Microsoft Office PowerPoint</Application>
  <PresentationFormat>Grand écran</PresentationFormat>
  <Paragraphs>158</Paragraphs>
  <Slides>15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Circular-Pro</vt:lpstr>
      <vt:lpstr>Moderat</vt:lpstr>
      <vt:lpstr>Office</vt:lpstr>
      <vt:lpstr>Contribution à une politique climatique fondée sur des preuves  Rôle du Contrôle fédéral des finances </vt:lpstr>
      <vt:lpstr>Des évaluations critiques dans le domaine climatique </vt:lpstr>
      <vt:lpstr>Présentation PowerPoint</vt:lpstr>
      <vt:lpstr>La politique climatique, un domaine à haut risque… </vt:lpstr>
      <vt:lpstr>Rôle du Contrôle fédéral des finances (CDF)</vt:lpstr>
      <vt:lpstr>Eléments conditionnant une contribution utile </vt:lpstr>
      <vt:lpstr>CDF - Focalisation adéquate de l’objet évalué  </vt:lpstr>
      <vt:lpstr>CDF - Agenda politique et connaissances du thème </vt:lpstr>
      <vt:lpstr>CDF - Compétences métier</vt:lpstr>
      <vt:lpstr>CDF - Intégration des stakeholders </vt:lpstr>
      <vt:lpstr>CDF – Résultats fiables</vt:lpstr>
      <vt:lpstr>CDF - crédibilité de l’évaluation </vt:lpstr>
      <vt:lpstr>CDF - Pertinence des recommandations </vt:lpstr>
      <vt:lpstr>CDF - Suivi des recommandations </vt:lpstr>
      <vt:lpstr>Avantages / inconvénients du CDF (avis du CDF à discuter!)</vt:lpstr>
    </vt:vector>
  </TitlesOfParts>
  <Company>Bundesverwaltung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Contribution à une politique climatique fondée sur des preuves  Rôle du Contrôle fédéral des finances</dc:title>
  <dc:creator>Sangra Emmanuel EFK</dc:creator>
  <cp:lastModifiedBy>ZADORY Patrick Olivier</cp:lastModifiedBy>
  <cp:revision>67</cp:revision>
  <cp:lastPrinted>2023-08-18T06:42:42Z</cp:lastPrinted>
  <dcterms:created xsi:type="dcterms:W3CDTF">2023-08-11T15:27:08Z</dcterms:created>
  <dcterms:modified xsi:type="dcterms:W3CDTF">2023-09-20T07:35:12Z</dcterms:modified>
</cp:coreProperties>
</file>