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
  </p:notesMasterIdLst>
  <p:handoutMasterIdLst>
    <p:handoutMasterId r:id="rId13"/>
  </p:handoutMasterIdLst>
  <p:sldIdLst>
    <p:sldId id="256" r:id="rId5"/>
    <p:sldId id="726" r:id="rId6"/>
    <p:sldId id="753" r:id="rId7"/>
    <p:sldId id="728" r:id="rId8"/>
    <p:sldId id="754" r:id="rId9"/>
    <p:sldId id="755" r:id="rId10"/>
    <p:sldId id="752" r:id="rId11"/>
  </p:sldIdLst>
  <p:sldSz cx="9144000" cy="5143500" type="screen16x9"/>
  <p:notesSz cx="6724650" cy="9874250"/>
  <p:defaultTextStyle>
    <a:defPPr>
      <a:defRPr lang="de-CH"/>
    </a:defPPr>
    <a:lvl1pPr algn="l" rtl="0" eaLnBrk="0" fontAlgn="base" hangingPunct="0">
      <a:spcBef>
        <a:spcPct val="0"/>
      </a:spcBef>
      <a:spcAft>
        <a:spcPct val="0"/>
      </a:spcAft>
      <a:defRPr sz="1800" kern="1200">
        <a:solidFill>
          <a:schemeClr val="tx1"/>
        </a:solidFill>
        <a:latin typeface="Times" pitchFamily="18" charset="0"/>
        <a:ea typeface="+mn-ea"/>
        <a:cs typeface="+mn-cs"/>
      </a:defRPr>
    </a:lvl1pPr>
    <a:lvl2pPr marL="342900" algn="l" rtl="0" eaLnBrk="0" fontAlgn="base" hangingPunct="0">
      <a:spcBef>
        <a:spcPct val="0"/>
      </a:spcBef>
      <a:spcAft>
        <a:spcPct val="0"/>
      </a:spcAft>
      <a:defRPr sz="1800" kern="1200">
        <a:solidFill>
          <a:schemeClr val="tx1"/>
        </a:solidFill>
        <a:latin typeface="Times" pitchFamily="18" charset="0"/>
        <a:ea typeface="+mn-ea"/>
        <a:cs typeface="+mn-cs"/>
      </a:defRPr>
    </a:lvl2pPr>
    <a:lvl3pPr marL="685800" algn="l" rtl="0" eaLnBrk="0" fontAlgn="base" hangingPunct="0">
      <a:spcBef>
        <a:spcPct val="0"/>
      </a:spcBef>
      <a:spcAft>
        <a:spcPct val="0"/>
      </a:spcAft>
      <a:defRPr sz="1800" kern="1200">
        <a:solidFill>
          <a:schemeClr val="tx1"/>
        </a:solidFill>
        <a:latin typeface="Times" pitchFamily="18" charset="0"/>
        <a:ea typeface="+mn-ea"/>
        <a:cs typeface="+mn-cs"/>
      </a:defRPr>
    </a:lvl3pPr>
    <a:lvl4pPr marL="1028700" algn="l" rtl="0" eaLnBrk="0" fontAlgn="base" hangingPunct="0">
      <a:spcBef>
        <a:spcPct val="0"/>
      </a:spcBef>
      <a:spcAft>
        <a:spcPct val="0"/>
      </a:spcAft>
      <a:defRPr sz="1800" kern="1200">
        <a:solidFill>
          <a:schemeClr val="tx1"/>
        </a:solidFill>
        <a:latin typeface="Times" pitchFamily="18" charset="0"/>
        <a:ea typeface="+mn-ea"/>
        <a:cs typeface="+mn-cs"/>
      </a:defRPr>
    </a:lvl4pPr>
    <a:lvl5pPr marL="1371600" algn="l" rtl="0" eaLnBrk="0" fontAlgn="base" hangingPunct="0">
      <a:spcBef>
        <a:spcPct val="0"/>
      </a:spcBef>
      <a:spcAft>
        <a:spcPct val="0"/>
      </a:spcAft>
      <a:defRPr sz="1800" kern="1200">
        <a:solidFill>
          <a:schemeClr val="tx1"/>
        </a:solidFill>
        <a:latin typeface="Times" pitchFamily="18" charset="0"/>
        <a:ea typeface="+mn-ea"/>
        <a:cs typeface="+mn-cs"/>
      </a:defRPr>
    </a:lvl5pPr>
    <a:lvl6pPr marL="1714500" algn="l" defTabSz="685800" rtl="0" eaLnBrk="1" latinLnBrk="0" hangingPunct="1">
      <a:defRPr sz="1800" kern="1200">
        <a:solidFill>
          <a:schemeClr val="tx1"/>
        </a:solidFill>
        <a:latin typeface="Times" pitchFamily="18" charset="0"/>
        <a:ea typeface="+mn-ea"/>
        <a:cs typeface="+mn-cs"/>
      </a:defRPr>
    </a:lvl6pPr>
    <a:lvl7pPr marL="2057400" algn="l" defTabSz="685800" rtl="0" eaLnBrk="1" latinLnBrk="0" hangingPunct="1">
      <a:defRPr sz="1800" kern="1200">
        <a:solidFill>
          <a:schemeClr val="tx1"/>
        </a:solidFill>
        <a:latin typeface="Times" pitchFamily="18" charset="0"/>
        <a:ea typeface="+mn-ea"/>
        <a:cs typeface="+mn-cs"/>
      </a:defRPr>
    </a:lvl7pPr>
    <a:lvl8pPr marL="2400300" algn="l" defTabSz="685800" rtl="0" eaLnBrk="1" latinLnBrk="0" hangingPunct="1">
      <a:defRPr sz="1800" kern="1200">
        <a:solidFill>
          <a:schemeClr val="tx1"/>
        </a:solidFill>
        <a:latin typeface="Times" pitchFamily="18" charset="0"/>
        <a:ea typeface="+mn-ea"/>
        <a:cs typeface="+mn-cs"/>
      </a:defRPr>
    </a:lvl8pPr>
    <a:lvl9pPr marL="2743200" algn="l" defTabSz="685800" rtl="0" eaLnBrk="1" latinLnBrk="0" hangingPunct="1">
      <a:defRPr sz="18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701" userDrawn="1">
          <p15:clr>
            <a:srgbClr val="A4A3A4"/>
          </p15:clr>
        </p15:guide>
        <p15:guide id="2" orient="horz" pos="191" userDrawn="1">
          <p15:clr>
            <a:srgbClr val="A4A3A4"/>
          </p15:clr>
        </p15:guide>
        <p15:guide id="3" orient="horz" pos="327" userDrawn="1">
          <p15:clr>
            <a:srgbClr val="A4A3A4"/>
          </p15:clr>
        </p15:guide>
        <p15:guide id="4" orient="horz" pos="293" userDrawn="1">
          <p15:clr>
            <a:srgbClr val="A4A3A4"/>
          </p15:clr>
        </p15:guide>
        <p15:guide id="8" pos="5556"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her Raphael BAFU" initials="BRB" lastIdx="21" clrIdx="0">
    <p:extLst>
      <p:ext uri="{19B8F6BF-5375-455C-9EA6-DF929625EA0E}">
        <p15:presenceInfo xmlns:p15="http://schemas.microsoft.com/office/powerpoint/2012/main" userId="S-1-5-21-3993060671-4215906946-993041443-72466" providerId="AD"/>
      </p:ext>
    </p:extLst>
  </p:cmAuthor>
  <p:cmAuthor id="2" name="Schuler Roland BAFU" initials="SRB" lastIdx="36" clrIdx="1">
    <p:extLst>
      <p:ext uri="{19B8F6BF-5375-455C-9EA6-DF929625EA0E}">
        <p15:presenceInfo xmlns:p15="http://schemas.microsoft.com/office/powerpoint/2012/main" userId="S-1-5-21-3993060671-4215906946-993041443-561115" providerId="AD"/>
      </p:ext>
    </p:extLst>
  </p:cmAuthor>
  <p:cmAuthor id="3" name="Ramer Roger BAFU" initials="RRB" lastIdx="1" clrIdx="2">
    <p:extLst>
      <p:ext uri="{19B8F6BF-5375-455C-9EA6-DF929625EA0E}">
        <p15:presenceInfo xmlns:p15="http://schemas.microsoft.com/office/powerpoint/2012/main" userId="S-1-5-21-3993060671-4215906946-993041443-161768" providerId="AD"/>
      </p:ext>
    </p:extLst>
  </p:cmAuthor>
  <p:cmAuthor id="4" name="Burkard Reto BAFU" initials="BRB" lastIdx="6" clrIdx="3">
    <p:extLst>
      <p:ext uri="{19B8F6BF-5375-455C-9EA6-DF929625EA0E}">
        <p15:presenceInfo xmlns:p15="http://schemas.microsoft.com/office/powerpoint/2012/main" userId="S-1-5-21-3993060671-4215906946-993041443-25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181E"/>
    <a:srgbClr val="F0F5FD"/>
    <a:srgbClr val="E8F0F8"/>
    <a:srgbClr val="E6E6E6"/>
    <a:srgbClr val="DDDDDD"/>
    <a:srgbClr val="C0C0C0"/>
    <a:srgbClr val="B2B2B2"/>
    <a:srgbClr val="9AD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201" autoAdjust="0"/>
  </p:normalViewPr>
  <p:slideViewPr>
    <p:cSldViewPr snapToGrid="0" showGuides="1">
      <p:cViewPr varScale="1">
        <p:scale>
          <a:sx n="80" d="100"/>
          <a:sy n="80" d="100"/>
        </p:scale>
        <p:origin x="1296" y="60"/>
      </p:cViewPr>
      <p:guideLst>
        <p:guide orient="horz" pos="701"/>
        <p:guide orient="horz" pos="191"/>
        <p:guide orient="horz" pos="327"/>
        <p:guide orient="horz" pos="293"/>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1" d="100"/>
          <a:sy n="91" d="100"/>
        </p:scale>
        <p:origin x="3710" y="72"/>
      </p:cViewPr>
      <p:guideLst>
        <p:guide orient="horz" pos="3110"/>
        <p:guide pos="211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14539"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defRPr sz="1200"/>
            </a:lvl1pPr>
          </a:lstStyle>
          <a:p>
            <a:endParaRPr lang="en-GB" dirty="0">
              <a:latin typeface="Arial" panose="020B0604020202020204" pitchFamily="34" charset="0"/>
              <a:cs typeface="Arial" panose="020B0604020202020204" pitchFamily="34" charset="0"/>
            </a:endParaRPr>
          </a:p>
        </p:txBody>
      </p:sp>
      <p:sp>
        <p:nvSpPr>
          <p:cNvPr id="20483" name="Rectangle 3"/>
          <p:cNvSpPr>
            <a:spLocks noGrp="1" noChangeArrowheads="1"/>
          </p:cNvSpPr>
          <p:nvPr>
            <p:ph type="dt" sz="quarter" idx="1"/>
          </p:nvPr>
        </p:nvSpPr>
        <p:spPr bwMode="auto">
          <a:xfrm>
            <a:off x="3810112" y="0"/>
            <a:ext cx="2914538"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lgn="r">
              <a:defRPr sz="1200"/>
            </a:lvl1pPr>
          </a:lstStyle>
          <a:p>
            <a:endParaRPr lang="en-GB">
              <a:latin typeface="Arial" panose="020B0604020202020204" pitchFamily="34" charset="0"/>
              <a:cs typeface="Arial" panose="020B0604020202020204" pitchFamily="34" charset="0"/>
            </a:endParaRPr>
          </a:p>
        </p:txBody>
      </p:sp>
      <p:sp>
        <p:nvSpPr>
          <p:cNvPr id="20484" name="Rectangle 4"/>
          <p:cNvSpPr>
            <a:spLocks noGrp="1" noChangeArrowheads="1"/>
          </p:cNvSpPr>
          <p:nvPr>
            <p:ph type="ftr" sz="quarter" idx="2"/>
          </p:nvPr>
        </p:nvSpPr>
        <p:spPr bwMode="auto">
          <a:xfrm>
            <a:off x="1" y="9380537"/>
            <a:ext cx="2914539"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defRPr sz="1200"/>
            </a:lvl1pPr>
          </a:lstStyle>
          <a:p>
            <a:endParaRPr lang="en-GB">
              <a:latin typeface="Arial" panose="020B0604020202020204" pitchFamily="34" charset="0"/>
              <a:cs typeface="Arial" panose="020B0604020202020204" pitchFamily="34" charset="0"/>
            </a:endParaRPr>
          </a:p>
        </p:txBody>
      </p:sp>
      <p:sp>
        <p:nvSpPr>
          <p:cNvPr id="20485" name="Rectangle 5"/>
          <p:cNvSpPr>
            <a:spLocks noGrp="1" noChangeArrowheads="1"/>
          </p:cNvSpPr>
          <p:nvPr>
            <p:ph type="sldNum" sz="quarter" idx="3"/>
          </p:nvPr>
        </p:nvSpPr>
        <p:spPr bwMode="auto">
          <a:xfrm>
            <a:off x="3810112" y="9380537"/>
            <a:ext cx="2914538"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lgn="r">
              <a:defRPr sz="1200"/>
            </a:lvl1pPr>
          </a:lstStyle>
          <a:p>
            <a:fld id="{4F6F22B0-5AB4-4534-A196-09D5FD40838C}" type="slidenum">
              <a:rPr lang="en-GB">
                <a:latin typeface="Arial" panose="020B0604020202020204" pitchFamily="34" charset="0"/>
                <a:cs typeface="Arial" panose="020B0604020202020204" pitchFamily="34" charset="0"/>
              </a:rPr>
              <a:pPr/>
              <a:t>‹N°›</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37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4539"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endParaRPr lang="de-CH" dirty="0"/>
          </a:p>
        </p:txBody>
      </p:sp>
      <p:sp>
        <p:nvSpPr>
          <p:cNvPr id="8195" name="Rectangle 3"/>
          <p:cNvSpPr>
            <a:spLocks noGrp="1" noChangeArrowheads="1"/>
          </p:cNvSpPr>
          <p:nvPr>
            <p:ph type="dt" idx="1"/>
          </p:nvPr>
        </p:nvSpPr>
        <p:spPr bwMode="auto">
          <a:xfrm>
            <a:off x="3810112" y="0"/>
            <a:ext cx="2914538" cy="4937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endParaRPr lang="de-CH"/>
          </a:p>
        </p:txBody>
      </p:sp>
      <p:sp>
        <p:nvSpPr>
          <p:cNvPr id="8196" name="Rectangle 4"/>
          <p:cNvSpPr>
            <a:spLocks noGrp="1" noRot="1" noChangeAspect="1" noChangeArrowheads="1" noTextEdit="1"/>
          </p:cNvSpPr>
          <p:nvPr>
            <p:ph type="sldImg" idx="2"/>
          </p:nvPr>
        </p:nvSpPr>
        <p:spPr bwMode="auto">
          <a:xfrm>
            <a:off x="73025" y="741363"/>
            <a:ext cx="6578600" cy="37020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38900" y="4690269"/>
            <a:ext cx="5570290" cy="4443413"/>
          </a:xfrm>
          <a:prstGeom prst="rect">
            <a:avLst/>
          </a:prstGeom>
          <a:noFill/>
          <a:ln w="9525">
            <a:noFill/>
            <a:miter lim="800000"/>
            <a:headEnd/>
            <a:tailEnd/>
          </a:ln>
          <a:effectLst/>
        </p:spPr>
        <p:txBody>
          <a:bodyPr vert="horz" wrap="square" lIns="90882" tIns="45441" rIns="90882" bIns="45441"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198" name="Rectangle 6"/>
          <p:cNvSpPr>
            <a:spLocks noGrp="1" noChangeArrowheads="1"/>
          </p:cNvSpPr>
          <p:nvPr>
            <p:ph type="ftr" sz="quarter" idx="4"/>
          </p:nvPr>
        </p:nvSpPr>
        <p:spPr bwMode="auto">
          <a:xfrm>
            <a:off x="1" y="9380537"/>
            <a:ext cx="2914539"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endParaRPr lang="de-CH"/>
          </a:p>
        </p:txBody>
      </p:sp>
      <p:sp>
        <p:nvSpPr>
          <p:cNvPr id="8199" name="Rectangle 7"/>
          <p:cNvSpPr>
            <a:spLocks noGrp="1" noChangeArrowheads="1"/>
          </p:cNvSpPr>
          <p:nvPr>
            <p:ph type="sldNum" sz="quarter" idx="5"/>
          </p:nvPr>
        </p:nvSpPr>
        <p:spPr bwMode="auto">
          <a:xfrm>
            <a:off x="3810112" y="9380537"/>
            <a:ext cx="2914538" cy="493713"/>
          </a:xfrm>
          <a:prstGeom prst="rect">
            <a:avLst/>
          </a:prstGeom>
          <a:noFill/>
          <a:ln w="9525">
            <a:noFill/>
            <a:miter lim="800000"/>
            <a:headEnd/>
            <a:tailEnd/>
          </a:ln>
          <a:effectLst/>
        </p:spPr>
        <p:txBody>
          <a:bodyPr vert="horz" wrap="square" lIns="90882" tIns="45441" rIns="90882" bIns="45441"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FF9673C1-B10B-4A71-96FC-7B6CB81AABD2}" type="slidenum">
              <a:rPr lang="de-CH" smtClean="0"/>
              <a:pPr/>
              <a:t>‹N°›</a:t>
            </a:fld>
            <a:endParaRPr lang="de-CH"/>
          </a:p>
        </p:txBody>
      </p:sp>
    </p:spTree>
    <p:extLst>
      <p:ext uri="{BB962C8B-B14F-4D97-AF65-F5344CB8AC3E}">
        <p14:creationId xmlns:p14="http://schemas.microsoft.com/office/powerpoint/2010/main" val="28481911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342900" algn="l" rtl="0" fontAlgn="base">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2pPr>
    <a:lvl3pPr marL="685800" algn="l" rtl="0" fontAlgn="base">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3pPr>
    <a:lvl4pPr marL="1028700" algn="l" rtl="0" fontAlgn="base">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4pPr>
    <a:lvl5pPr marL="1371600" algn="l" rtl="0" fontAlgn="base">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0" dirty="0">
                <a:effectLst/>
                <a:latin typeface="Arial" panose="020B0604020202020204" pitchFamily="34" charset="0"/>
              </a:rPr>
              <a:t>Aktuelles</a:t>
            </a:r>
            <a:r>
              <a:rPr lang="de-CH" sz="1800" b="1" dirty="0">
                <a:effectLst/>
                <a:latin typeface="Arial" panose="020B0604020202020204" pitchFamily="34" charset="0"/>
              </a:rPr>
              <a:t> CO2-Gesetz </a:t>
            </a:r>
            <a:r>
              <a:rPr lang="de-CH" sz="1800" dirty="0">
                <a:effectLst/>
                <a:latin typeface="Arial" panose="020B0604020202020204" pitchFamily="34" charset="0"/>
              </a:rPr>
              <a:t>läuft noch bis 2024. Ist eigentlich immer noch das Gesetz von 2012. Wurde seitdem mehrmals (und teils recht kurzfristig verlängert).</a:t>
            </a:r>
          </a:p>
          <a:p>
            <a:endParaRPr lang="de-CH" sz="1800" dirty="0">
              <a:effectLst/>
              <a:latin typeface="Arial" panose="020B0604020202020204" pitchFamily="34" charset="0"/>
            </a:endParaRPr>
          </a:p>
          <a:p>
            <a:r>
              <a:rPr lang="de-CH" dirty="0"/>
              <a:t>Parlament berät momentan eine Revision des CO2-Gesetzes. Ist der «Ersatz» für das Gesetz, das 2021 vom Volk abgelehnt wurde. </a:t>
            </a:r>
            <a:r>
              <a:rPr lang="de-CH" dirty="0" err="1"/>
              <a:t>Departementsleitung</a:t>
            </a:r>
            <a:r>
              <a:rPr lang="de-CH" dirty="0"/>
              <a:t> wollte nach der Ablehnung sehr rasch mit einer neuen Vorlage kommen </a:t>
            </a:r>
            <a:r>
              <a:rPr lang="de-CH" dirty="0">
                <a:sym typeface="Wingdings" panose="05000000000000000000" pitchFamily="2" charset="2"/>
              </a:rPr>
              <a:t> musste innerhalb weniger Monate konzipiert werden. Zeitplan dennoch eng. Inkrafttreten eigentlich 1.1.2025. Unsicher, ob das reicht.</a:t>
            </a:r>
          </a:p>
          <a:p>
            <a:endParaRPr lang="de-CH" dirty="0">
              <a:sym typeface="Wingdings" panose="05000000000000000000" pitchFamily="2" charset="2"/>
            </a:endParaRPr>
          </a:p>
          <a:p>
            <a:r>
              <a:rPr lang="de-CH" dirty="0">
                <a:sym typeface="Wingdings" panose="05000000000000000000" pitchFamily="2" charset="2"/>
              </a:rPr>
              <a:t>Zu jedem Gesetz gehört eine Verordnung. Wird oft parallel zur parlamentarischen Beratung gemacht. Revidierte CO2-Verordnung also eigentlich auch auf 1.1.2025. Wird aber vermutlich verspätet in Kraft gesetzt</a:t>
            </a:r>
          </a:p>
          <a:p>
            <a:endParaRPr lang="de-CH" dirty="0">
              <a:sym typeface="Wingdings" panose="05000000000000000000" pitchFamily="2" charset="2"/>
            </a:endParaRPr>
          </a:p>
          <a:p>
            <a:r>
              <a:rPr lang="de-CH" dirty="0"/>
              <a:t>Zweites Geschäft ist das </a:t>
            </a:r>
            <a:r>
              <a:rPr lang="de-CH" b="1" dirty="0"/>
              <a:t>Klima- und Innovationsgesetz</a:t>
            </a:r>
            <a:r>
              <a:rPr lang="de-CH" dirty="0"/>
              <a:t>. (</a:t>
            </a:r>
            <a:r>
              <a:rPr lang="de-CH" dirty="0">
                <a:sym typeface="Wingdings" panose="05000000000000000000" pitchFamily="2" charset="2"/>
              </a:rPr>
              <a:t> Abstimmung vom 18. Juni 2023). War ein indirekter Gegenvorschlag zur Gletscher-Initiative. Ausgelöst durch eine Parlamentarische Initiative (angenommen November 2021).  Rund ein Jahr später dann vom Parlament verabschiedet. Auch hier ist Tempo also sehr hoch.</a:t>
            </a:r>
          </a:p>
          <a:p>
            <a:endParaRPr lang="de-CH" dirty="0">
              <a:sym typeface="Wingdings" panose="05000000000000000000" pitchFamily="2" charset="2"/>
            </a:endParaRPr>
          </a:p>
          <a:p>
            <a:pPr marL="171450" indent="-171450">
              <a:buFont typeface="Wingdings" panose="05000000000000000000" pitchFamily="2" charset="2"/>
              <a:buChar char="à"/>
            </a:pPr>
            <a:r>
              <a:rPr lang="de-CH" b="1" dirty="0">
                <a:sym typeface="Wingdings" panose="05000000000000000000" pitchFamily="2" charset="2"/>
              </a:rPr>
              <a:t>Viele Geschäfte gleichzeitig. Umfeld ist komplex, viele Unsicherheiten, Prozesse laufen oft nicht «idealtypisch». Hat Auswirkungen auf mögliche Rolle von Evaluationen.</a:t>
            </a:r>
          </a:p>
          <a:p>
            <a:pPr marL="171450" indent="-171450">
              <a:buFont typeface="Wingdings" panose="05000000000000000000" pitchFamily="2" charset="2"/>
              <a:buChar char="à"/>
            </a:pPr>
            <a:endParaRPr lang="de-CH" sz="1000" b="0" dirty="0">
              <a:sym typeface="Wingdings" panose="05000000000000000000" pitchFamily="2" charset="2"/>
            </a:endParaRPr>
          </a:p>
          <a:p>
            <a:pPr marL="0" indent="0">
              <a:buFont typeface="Wingdings" panose="05000000000000000000" pitchFamily="2" charset="2"/>
              <a:buNone/>
            </a:pPr>
            <a:r>
              <a:rPr lang="de-CH" sz="1000" b="0" dirty="0">
                <a:sym typeface="Wingdings" panose="05000000000000000000" pitchFamily="2" charset="2"/>
              </a:rPr>
              <a:t>Wenn Prozess aber tatsächlich so abläuft, wie er sollte, haben Evaluationen natürlich eine sehr wichtige Rolle  Veranschaulichen am Beispiel der nächsten Revision des CO2-Gesetzes für die Zeit nach 2030.</a:t>
            </a:r>
            <a:endParaRPr lang="de-CH" b="1"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FF9673C1-B10B-4A71-96FC-7B6CB81AABD2}" type="slidenum">
              <a:rPr lang="de-CH" smtClean="0"/>
              <a:pPr/>
              <a:t>2</a:t>
            </a:fld>
            <a:endParaRPr lang="de-CH"/>
          </a:p>
        </p:txBody>
      </p:sp>
    </p:spTree>
    <p:extLst>
      <p:ext uri="{BB962C8B-B14F-4D97-AF65-F5344CB8AC3E}">
        <p14:creationId xmlns:p14="http://schemas.microsoft.com/office/powerpoint/2010/main" val="175695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dirty="0">
                <a:effectLst/>
                <a:latin typeface="Arial" panose="020B0604020202020204" pitchFamily="34" charset="0"/>
              </a:rPr>
              <a:t>Arbeiten an einem Gesetz dauern in der Regel mehrere Jahre. </a:t>
            </a:r>
          </a:p>
          <a:p>
            <a:endParaRPr lang="de-CH" sz="1800" dirty="0">
              <a:effectLst/>
              <a:latin typeface="Arial" panose="020B0604020202020204" pitchFamily="34" charset="0"/>
            </a:endParaRPr>
          </a:p>
          <a:p>
            <a:r>
              <a:rPr lang="de-CH" sz="1800" dirty="0">
                <a:effectLst/>
                <a:latin typeface="Arial" panose="020B0604020202020204" pitchFamily="34" charset="0"/>
              </a:rPr>
              <a:t>Revision des Co2-Gesetzes startet nächstes Jahr. </a:t>
            </a:r>
          </a:p>
          <a:p>
            <a:endParaRPr lang="de-CH" sz="1800" dirty="0">
              <a:effectLst/>
              <a:latin typeface="Arial" panose="020B0604020202020204" pitchFamily="34" charset="0"/>
            </a:endParaRPr>
          </a:p>
          <a:p>
            <a:r>
              <a:rPr lang="de-CH" sz="1800" dirty="0">
                <a:effectLst/>
                <a:latin typeface="Arial" panose="020B0604020202020204" pitchFamily="34" charset="0"/>
              </a:rPr>
              <a:t>Erste Phase (hier mit «Vorarbeit» zusammengefasst) ist primär verwaltungsintern. Federführendes Amt (hier das BAFU) erarbeitet einen Vorschlag (wichtigste Stakeholder und Ämter werden einbezogen).</a:t>
            </a:r>
          </a:p>
          <a:p>
            <a:r>
              <a:rPr lang="de-CH" sz="1800" dirty="0">
                <a:effectLst/>
                <a:latin typeface="Arial" panose="020B0604020202020204" pitchFamily="34" charset="0"/>
                <a:sym typeface="Wingdings" panose="05000000000000000000" pitchFamily="2" charset="2"/>
              </a:rPr>
              <a:t> </a:t>
            </a:r>
            <a:r>
              <a:rPr lang="de-CH" sz="1800" b="1" dirty="0">
                <a:effectLst/>
                <a:latin typeface="Arial" panose="020B0604020202020204" pitchFamily="34" charset="0"/>
                <a:sym typeface="Wingdings" panose="05000000000000000000" pitchFamily="2" charset="2"/>
              </a:rPr>
              <a:t>In dieser Phase ist Gestaltungsspielraum relativ gross. Wichtig, dass man sich auf ein solides Fundament abstützen kann. </a:t>
            </a:r>
            <a:r>
              <a:rPr lang="de-CH" sz="1800" b="0" dirty="0">
                <a:effectLst/>
                <a:latin typeface="Arial" panose="020B0604020202020204" pitchFamily="34" charset="0"/>
                <a:sym typeface="Wingdings" panose="05000000000000000000" pitchFamily="2" charset="2"/>
              </a:rPr>
              <a:t>Mit RFA/VOBU gibt es auch Instrument, das Abschätzung der Auswirkungen vorschreibt. </a:t>
            </a:r>
            <a:endParaRPr lang="de-CH" sz="1800" b="1" dirty="0">
              <a:effectLst/>
              <a:latin typeface="Arial" panose="020B0604020202020204" pitchFamily="34" charset="0"/>
            </a:endParaRPr>
          </a:p>
          <a:p>
            <a:endParaRPr lang="de-CH" sz="1800" dirty="0">
              <a:effectLst/>
              <a:latin typeface="Arial" panose="020B0604020202020204" pitchFamily="34" charset="0"/>
            </a:endParaRPr>
          </a:p>
          <a:p>
            <a:r>
              <a:rPr lang="de-CH" sz="1800" dirty="0">
                <a:effectLst/>
                <a:latin typeface="Arial" panose="020B0604020202020204" pitchFamily="34" charset="0"/>
              </a:rPr>
              <a:t>Danach erste ÄK, Überarbeitung. Dann in den Bundesrat, und anschliessend in die Vernehmlassung. Ab hier ist Vorlage «öffentlich» </a:t>
            </a:r>
            <a:r>
              <a:rPr lang="de-CH" sz="1800" dirty="0">
                <a:effectLst/>
                <a:latin typeface="Arial" panose="020B0604020202020204" pitchFamily="34" charset="0"/>
                <a:sym typeface="Wingdings" panose="05000000000000000000" pitchFamily="2" charset="2"/>
              </a:rPr>
              <a:t> führt oft zu zahlreichen Anpassungen und Überarbeitungen.  </a:t>
            </a:r>
          </a:p>
          <a:p>
            <a:endParaRPr lang="de-CH" sz="1800" dirty="0">
              <a:effectLst/>
              <a:latin typeface="Arial" panose="020B0604020202020204" pitchFamily="34" charset="0"/>
              <a:sym typeface="Wingdings" panose="05000000000000000000" pitchFamily="2" charset="2"/>
            </a:endParaRPr>
          </a:p>
          <a:p>
            <a:r>
              <a:rPr lang="de-CH" sz="1800" dirty="0">
                <a:effectLst/>
                <a:latin typeface="Arial" panose="020B0604020202020204" pitchFamily="34" charset="0"/>
                <a:sym typeface="Wingdings" panose="05000000000000000000" pitchFamily="2" charset="2"/>
              </a:rPr>
              <a:t>Nach VNL wird Botschaft erarbeitet  Pflichtkapitel: Vorgeschlagene Lösung begründen; geprüfte Alternativen aufzeigen; Auswirkungen darlegen 2. ÄK, dann Verabschiedung durch BR. </a:t>
            </a:r>
          </a:p>
          <a:p>
            <a:endParaRPr lang="de-CH" sz="1800" dirty="0">
              <a:effectLst/>
              <a:latin typeface="Arial" panose="020B0604020202020204" pitchFamily="34" charset="0"/>
              <a:sym typeface="Wingdings" panose="05000000000000000000" pitchFamily="2" charset="2"/>
            </a:endParaRPr>
          </a:p>
          <a:p>
            <a:r>
              <a:rPr lang="de-CH" sz="1800" dirty="0">
                <a:effectLst/>
                <a:latin typeface="Arial" panose="020B0604020202020204" pitchFamily="34" charset="0"/>
                <a:sym typeface="Wingdings" panose="05000000000000000000" pitchFamily="2" charset="2"/>
              </a:rPr>
              <a:t>Anschliessend übernimmt das Parlament. Auch dort verändert sich die Vorlage oft nochmals stark. In dieser Phase bleibt aber kaum mehr Zeit für tiefgreifende Untersuchungen. Sitzungen der Kommissionen oft eng getaktet, in der Regel sind rasch Antworten gefordert. </a:t>
            </a:r>
            <a:r>
              <a:rPr lang="de-CH" sz="1800" dirty="0">
                <a:effectLst/>
                <a:latin typeface="Arial" panose="020B0604020202020204" pitchFamily="34" charset="0"/>
              </a:rPr>
              <a:t> </a:t>
            </a:r>
          </a:p>
          <a:p>
            <a:endParaRPr lang="de-CH" sz="1800" dirty="0">
              <a:effectLst/>
              <a:latin typeface="Arial" panose="020B0604020202020204" pitchFamily="34" charset="0"/>
            </a:endParaRPr>
          </a:p>
          <a:p>
            <a:r>
              <a:rPr lang="de-CH" sz="1800" dirty="0">
                <a:effectLst/>
                <a:latin typeface="Arial" panose="020B0604020202020204" pitchFamily="34" charset="0"/>
                <a:sym typeface="Wingdings" panose="05000000000000000000" pitchFamily="2" charset="2"/>
              </a:rPr>
              <a:t> Evaluationen sind </a:t>
            </a:r>
            <a:r>
              <a:rPr lang="de-CH" sz="1800" b="1" dirty="0">
                <a:effectLst/>
                <a:latin typeface="Arial" panose="020B0604020202020204" pitchFamily="34" charset="0"/>
                <a:sym typeface="Wingdings" panose="05000000000000000000" pitchFamily="2" charset="2"/>
              </a:rPr>
              <a:t>in erster Linie am Anfang sehr wichtig</a:t>
            </a:r>
            <a:r>
              <a:rPr lang="de-CH" sz="1800" dirty="0">
                <a:effectLst/>
                <a:latin typeface="Arial" panose="020B0604020202020204" pitchFamily="34" charset="0"/>
                <a:sym typeface="Wingdings" panose="05000000000000000000" pitchFamily="2" charset="2"/>
              </a:rPr>
              <a:t>. Dort werden die wichtigsten Pflöcke eingeschlagen. Auch wenn sich Vorlage oft noch stark verändert, haben </a:t>
            </a:r>
            <a:r>
              <a:rPr lang="de-CH" sz="1800" b="1" dirty="0">
                <a:effectLst/>
                <a:latin typeface="Arial" panose="020B0604020202020204" pitchFamily="34" charset="0"/>
                <a:sym typeface="Wingdings" panose="05000000000000000000" pitchFamily="2" charset="2"/>
              </a:rPr>
              <a:t>zentrale Elemente vielfach Bestand</a:t>
            </a:r>
            <a:r>
              <a:rPr lang="de-CH" sz="1800" dirty="0">
                <a:effectLst/>
                <a:latin typeface="Arial" panose="020B0604020202020204" pitchFamily="34" charset="0"/>
                <a:sym typeface="Wingdings" panose="05000000000000000000" pitchFamily="2" charset="2"/>
              </a:rPr>
              <a:t>. Das gilt insbesondere dann, wenn sie sich auf ein wissenschaftliches Fundament stützen. </a:t>
            </a:r>
            <a:endParaRPr lang="de-CH" dirty="0"/>
          </a:p>
        </p:txBody>
      </p:sp>
      <p:sp>
        <p:nvSpPr>
          <p:cNvPr id="4" name="Foliennummernplatzhalter 3"/>
          <p:cNvSpPr>
            <a:spLocks noGrp="1"/>
          </p:cNvSpPr>
          <p:nvPr>
            <p:ph type="sldNum" sz="quarter" idx="5"/>
          </p:nvPr>
        </p:nvSpPr>
        <p:spPr/>
        <p:txBody>
          <a:bodyPr/>
          <a:lstStyle/>
          <a:p>
            <a:fld id="{FF9673C1-B10B-4A71-96FC-7B6CB81AABD2}" type="slidenum">
              <a:rPr lang="de-CH" smtClean="0"/>
              <a:pPr/>
              <a:t>3</a:t>
            </a:fld>
            <a:endParaRPr lang="de-CH"/>
          </a:p>
        </p:txBody>
      </p:sp>
    </p:spTree>
    <p:extLst>
      <p:ext uri="{BB962C8B-B14F-4D97-AF65-F5344CB8AC3E}">
        <p14:creationId xmlns:p14="http://schemas.microsoft.com/office/powerpoint/2010/main" val="140768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heisst das für Weiterentwicklung </a:t>
            </a:r>
            <a:r>
              <a:rPr lang="de-CH" dirty="0" err="1"/>
              <a:t>KliPo</a:t>
            </a:r>
            <a:r>
              <a:rPr lang="de-CH" dirty="0"/>
              <a:t>?</a:t>
            </a:r>
          </a:p>
          <a:p>
            <a:endParaRPr lang="de-CH" dirty="0"/>
          </a:p>
          <a:p>
            <a:r>
              <a:rPr lang="de-CH" dirty="0"/>
              <a:t>Slide zeigt das Instrumentarium der Klimapolitik. Blau = heutiges CO2-Gesetz, grün = neue Elemente gemäss laufender Revision</a:t>
            </a:r>
          </a:p>
          <a:p>
            <a:endParaRPr lang="de-CH" dirty="0"/>
          </a:p>
          <a:p>
            <a:pPr marL="171450" indent="-171450">
              <a:buFont typeface="Wingdings" panose="05000000000000000000" pitchFamily="2" charset="2"/>
              <a:buChar char="à"/>
            </a:pPr>
            <a:r>
              <a:rPr lang="de-CH" dirty="0">
                <a:sym typeface="Wingdings" panose="05000000000000000000" pitchFamily="2" charset="2"/>
              </a:rPr>
              <a:t>Viele unterschiedliche Instrumente (marktbasierte Instrumente, Vorschriften, Subventionen…). Kompliziertes Gebilde. Zudem historisch gewachsen, reflektiert Interessen verschiedener Lobbys   politisch immer schwierig, von Bestehendem abzuweichen.</a:t>
            </a:r>
          </a:p>
          <a:p>
            <a:pPr marL="171450" indent="-171450">
              <a:buFont typeface="Wingdings" panose="05000000000000000000" pitchFamily="2" charset="2"/>
              <a:buChar char="à"/>
            </a:pPr>
            <a:endParaRPr lang="de-CH" dirty="0">
              <a:sym typeface="Wingdings" panose="05000000000000000000" pitchFamily="2" charset="2"/>
            </a:endParaRPr>
          </a:p>
          <a:p>
            <a:pPr marL="171450" indent="-171450">
              <a:buFont typeface="Wingdings" panose="05000000000000000000" pitchFamily="2" charset="2"/>
              <a:buChar char="à"/>
            </a:pPr>
            <a:r>
              <a:rPr lang="de-CH" dirty="0"/>
              <a:t>Genau das ist aber notwendig. Klimaschutzgesetz gibt Ziel Netto-Null-Emissionen 2050 vor. Gesetzgebung nach 2030 muss auf dieses Ziel ausgerichtet sein. Änderungen sind nötig. Müssen aber gut abgestützt sein.</a:t>
            </a:r>
          </a:p>
        </p:txBody>
      </p:sp>
      <p:sp>
        <p:nvSpPr>
          <p:cNvPr id="4" name="Foliennummernplatzhalter 3"/>
          <p:cNvSpPr>
            <a:spLocks noGrp="1"/>
          </p:cNvSpPr>
          <p:nvPr>
            <p:ph type="sldNum" sz="quarter" idx="5"/>
          </p:nvPr>
        </p:nvSpPr>
        <p:spPr/>
        <p:txBody>
          <a:bodyPr/>
          <a:lstStyle/>
          <a:p>
            <a:fld id="{FF9673C1-B10B-4A71-96FC-7B6CB81AABD2}" type="slidenum">
              <a:rPr lang="de-CH" smtClean="0"/>
              <a:pPr/>
              <a:t>4</a:t>
            </a:fld>
            <a:endParaRPr lang="de-CH"/>
          </a:p>
        </p:txBody>
      </p:sp>
    </p:spTree>
    <p:extLst>
      <p:ext uri="{BB962C8B-B14F-4D97-AF65-F5344CB8AC3E}">
        <p14:creationId xmlns:p14="http://schemas.microsoft.com/office/powerpoint/2010/main" val="77849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Für Weiterentwicklung sind verschiedene Arten von Evaluationen relevant:</a:t>
            </a:r>
          </a:p>
          <a:p>
            <a:pPr marL="171450" indent="-171450">
              <a:buFontTx/>
              <a:buChar char="-"/>
            </a:pPr>
            <a:r>
              <a:rPr lang="de-CH" dirty="0"/>
              <a:t>Bei neuen Instrumenten: Abschätzung möglicher künftiger Auswirkungen </a:t>
            </a:r>
            <a:r>
              <a:rPr lang="de-CH" dirty="0">
                <a:sym typeface="Wingdings" panose="05000000000000000000" pitchFamily="2" charset="2"/>
              </a:rPr>
              <a:t> RFA/VOBU</a:t>
            </a:r>
          </a:p>
          <a:p>
            <a:pPr marL="171450" indent="-171450">
              <a:buFontTx/>
              <a:buChar char="-"/>
            </a:pPr>
            <a:r>
              <a:rPr lang="de-CH" dirty="0">
                <a:sym typeface="Wingdings" panose="05000000000000000000" pitchFamily="2" charset="2"/>
              </a:rPr>
              <a:t>In unserem Fall ebenfalls wichtig: Ex-post-Evaluationen bestehender Massnahmen. Wenn Massnahme weitergeführt werden soll, müssen wir zeigen können, weshalb es sie weiterhin braucht (und wo sie verbessert werden könnte). Falls nicht mehr weitergeführt, müssen wir zeigen können, weshalb es sie nicht mehr braucht.</a:t>
            </a:r>
          </a:p>
          <a:p>
            <a:pPr marL="171450" indent="-171450">
              <a:buFontTx/>
              <a:buChar char="-"/>
            </a:pPr>
            <a:endParaRPr lang="de-CH" dirty="0">
              <a:sym typeface="Wingdings" panose="05000000000000000000" pitchFamily="2" charset="2"/>
            </a:endParaRPr>
          </a:p>
          <a:p>
            <a:pPr marL="0" indent="0">
              <a:buFontTx/>
              <a:buNone/>
            </a:pPr>
            <a:r>
              <a:rPr lang="de-CH" dirty="0"/>
              <a:t> Wie erwähnt ist Timing wichtig. Evaluationen müssen früh vorliegen. Während Vernehmlassung können sie allenfalls auch noch Rolle spielen (bei Vorschlägen von aussen). Danach ist zu spät.</a:t>
            </a:r>
          </a:p>
          <a:p>
            <a:pPr marL="0" indent="0">
              <a:buFontTx/>
              <a:buNone/>
            </a:pPr>
            <a:endParaRPr lang="de-CH" dirty="0"/>
          </a:p>
          <a:p>
            <a:pPr marL="0" indent="0">
              <a:buFontTx/>
              <a:buNone/>
            </a:pPr>
            <a:r>
              <a:rPr lang="de-CH" dirty="0"/>
              <a:t>Voraussetzungen…</a:t>
            </a:r>
          </a:p>
          <a:p>
            <a:pPr marL="0" indent="0">
              <a:buFontTx/>
              <a:buNone/>
            </a:pPr>
            <a:endParaRPr lang="de-CH" dirty="0"/>
          </a:p>
          <a:p>
            <a:pPr marL="0" indent="0">
              <a:buFontTx/>
              <a:buNone/>
            </a:pPr>
            <a:r>
              <a:rPr lang="de-CH" dirty="0"/>
              <a:t>Bei Empfehlungen spielt Absender eine wichtige Rolle. EFK hat politisch eine hohe Glaubwürdigkeit </a:t>
            </a:r>
            <a:r>
              <a:rPr lang="de-CH" dirty="0">
                <a:sym typeface="Wingdings" panose="05000000000000000000" pitchFamily="2" charset="2"/>
              </a:rPr>
              <a:t> das ist dann hilfreich, wenn es darum geht, Anpassungen an bestehenden Instrumenten zu machen.</a:t>
            </a:r>
            <a:r>
              <a:rPr lang="de-CH" dirty="0"/>
              <a:t> </a:t>
            </a:r>
          </a:p>
        </p:txBody>
      </p:sp>
      <p:sp>
        <p:nvSpPr>
          <p:cNvPr id="4" name="Foliennummernplatzhalter 3"/>
          <p:cNvSpPr>
            <a:spLocks noGrp="1"/>
          </p:cNvSpPr>
          <p:nvPr>
            <p:ph type="sldNum" sz="quarter" idx="5"/>
          </p:nvPr>
        </p:nvSpPr>
        <p:spPr/>
        <p:txBody>
          <a:bodyPr/>
          <a:lstStyle/>
          <a:p>
            <a:fld id="{FF9673C1-B10B-4A71-96FC-7B6CB81AABD2}" type="slidenum">
              <a:rPr lang="de-CH" smtClean="0"/>
              <a:pPr/>
              <a:t>5</a:t>
            </a:fld>
            <a:endParaRPr lang="de-CH"/>
          </a:p>
        </p:txBody>
      </p:sp>
    </p:spTree>
    <p:extLst>
      <p:ext uri="{BB962C8B-B14F-4D97-AF65-F5344CB8AC3E}">
        <p14:creationId xmlns:p14="http://schemas.microsoft.com/office/powerpoint/2010/main" val="86037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Evaluationen für uns in der anstehenden Revision besonders wichtig, weil Vorlage relativ grundlegend angepasst werden muss. </a:t>
            </a:r>
          </a:p>
          <a:p>
            <a:endParaRPr lang="de-CH" dirty="0"/>
          </a:p>
          <a:p>
            <a:endParaRPr lang="de-CH" dirty="0"/>
          </a:p>
        </p:txBody>
      </p:sp>
      <p:sp>
        <p:nvSpPr>
          <p:cNvPr id="4" name="Foliennummernplatzhalter 3"/>
          <p:cNvSpPr>
            <a:spLocks noGrp="1"/>
          </p:cNvSpPr>
          <p:nvPr>
            <p:ph type="sldNum" sz="quarter" idx="5"/>
          </p:nvPr>
        </p:nvSpPr>
        <p:spPr/>
        <p:txBody>
          <a:bodyPr/>
          <a:lstStyle/>
          <a:p>
            <a:fld id="{FF9673C1-B10B-4A71-96FC-7B6CB81AABD2}" type="slidenum">
              <a:rPr lang="de-CH" smtClean="0"/>
              <a:pPr/>
              <a:t>6</a:t>
            </a:fld>
            <a:endParaRPr lang="de-CH"/>
          </a:p>
        </p:txBody>
      </p:sp>
    </p:spTree>
    <p:extLst>
      <p:ext uri="{BB962C8B-B14F-4D97-AF65-F5344CB8AC3E}">
        <p14:creationId xmlns:p14="http://schemas.microsoft.com/office/powerpoint/2010/main" val="2014856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9" t="4211" r="4866" b="11776"/>
          <a:stretch/>
        </p:blipFill>
        <p:spPr>
          <a:xfrm>
            <a:off x="1022288" y="261833"/>
            <a:ext cx="1497807" cy="382191"/>
          </a:xfrm>
          <a:prstGeom prst="rect">
            <a:avLst/>
          </a:prstGeom>
        </p:spPr>
      </p:pic>
      <p:sp>
        <p:nvSpPr>
          <p:cNvPr id="23554" name="Rectangle 2"/>
          <p:cNvSpPr>
            <a:spLocks noGrp="1" noChangeArrowheads="1"/>
          </p:cNvSpPr>
          <p:nvPr>
            <p:ph type="ctrTitle" hasCustomPrompt="1"/>
          </p:nvPr>
        </p:nvSpPr>
        <p:spPr>
          <a:xfrm>
            <a:off x="1295401" y="1736202"/>
            <a:ext cx="7164387" cy="1935866"/>
          </a:xfrm>
        </p:spPr>
        <p:txBody>
          <a:bodyPr tIns="0"/>
          <a:lstStyle>
            <a:lvl1pPr>
              <a:lnSpc>
                <a:spcPts val="6000"/>
              </a:lnSpc>
              <a:defRPr sz="5200"/>
            </a:lvl1pPr>
          </a:lstStyle>
          <a:p>
            <a:r>
              <a:rPr lang="de-CH" noProof="0"/>
              <a:t>[Titel der Präsentation]</a:t>
            </a:r>
          </a:p>
        </p:txBody>
      </p:sp>
      <p:sp>
        <p:nvSpPr>
          <p:cNvPr id="3" name="Textplatzhalter 2"/>
          <p:cNvSpPr>
            <a:spLocks noGrp="1"/>
          </p:cNvSpPr>
          <p:nvPr>
            <p:ph type="body" sz="quarter" idx="10"/>
          </p:nvPr>
        </p:nvSpPr>
        <p:spPr>
          <a:xfrm>
            <a:off x="1295401" y="3888919"/>
            <a:ext cx="7164388" cy="876518"/>
          </a:xfrm>
        </p:spPr>
        <p:txBody>
          <a:bodyPr tIns="0"/>
          <a:lstStyle>
            <a:lvl1pPr marL="0" indent="0" algn="l">
              <a:lnSpc>
                <a:spcPts val="4200"/>
              </a:lnSpc>
              <a:spcAft>
                <a:spcPts val="0"/>
              </a:spcAft>
              <a:buNone/>
              <a:defRPr sz="3200"/>
            </a:lvl1pPr>
          </a:lstStyle>
          <a:p>
            <a:pPr lvl="0"/>
            <a:endParaRPr lang="de-CH" dirty="0"/>
          </a:p>
        </p:txBody>
      </p:sp>
      <p:sp>
        <p:nvSpPr>
          <p:cNvPr id="8" name="Text Box 32"/>
          <p:cNvSpPr txBox="1">
            <a:spLocks noChangeArrowheads="1"/>
          </p:cNvSpPr>
          <p:nvPr userDrawn="1"/>
        </p:nvSpPr>
        <p:spPr bwMode="auto">
          <a:xfrm>
            <a:off x="3429000" y="261834"/>
            <a:ext cx="5043668" cy="410369"/>
          </a:xfrm>
          <a:prstGeom prst="rect">
            <a:avLst/>
          </a:prstGeom>
          <a:noFill/>
          <a:ln w="9525">
            <a:noFill/>
            <a:miter lim="800000"/>
            <a:headEnd/>
            <a:tailEnd/>
          </a:ln>
          <a:effectLst/>
        </p:spPr>
        <p:txBody>
          <a:bodyPr wrap="square" lIns="0" tIns="0" rIns="0" bIns="0">
            <a:spAutoFit/>
          </a:bodyPr>
          <a:lstStyle/>
          <a:p>
            <a:pPr>
              <a:lnSpc>
                <a:spcPts val="750"/>
              </a:lnSpc>
              <a:spcBef>
                <a:spcPts val="0"/>
              </a:spcBef>
              <a:spcAft>
                <a:spcPts val="0"/>
              </a:spcAft>
            </a:pPr>
            <a:r>
              <a:rPr lang="de-CH" sz="600" b="0">
                <a:latin typeface="Arial" charset="0"/>
              </a:rPr>
              <a:t>Eidgenössisches Departement für Umwelt, Verkehr,</a:t>
            </a:r>
            <a:br/>
            <a:r>
              <a:rPr lang="de-CH" sz="600" b="0">
                <a:latin typeface="Arial" charset="0"/>
              </a:rPr>
              <a:t>Energie und Kommunikation UVEK</a:t>
            </a:r>
            <a:endParaRPr lang="de-CH" sz="600" b="0" dirty="0">
              <a:latin typeface="Arial" charset="0"/>
            </a:endParaRPr>
          </a:p>
          <a:p>
            <a:pPr marL="0" marR="0" lvl="0" indent="0" algn="l" defTabSz="685800" rtl="0" eaLnBrk="0" fontAlgn="base" latinLnBrk="0" hangingPunct="0">
              <a:lnSpc>
                <a:spcPts val="750"/>
              </a:lnSpc>
              <a:spcBef>
                <a:spcPts val="0"/>
              </a:spcBef>
              <a:spcAft>
                <a:spcPct val="0"/>
              </a:spcAft>
              <a:buClrTx/>
              <a:buSzTx/>
              <a:buFontTx/>
              <a:buNone/>
              <a:tabLst/>
              <a:defRPr/>
            </a:pPr>
            <a:r>
              <a:rPr lang="de-CH" sz="600" b="1">
                <a:latin typeface="Arial" charset="0"/>
              </a:rPr>
              <a:t>Bundesamt für Umwelt BAFU</a:t>
            </a:r>
          </a:p>
          <a:p>
            <a:pPr marL="0" marR="0" lvl="0" indent="0" algn="l" defTabSz="685800" rtl="0" eaLnBrk="0" fontAlgn="base" latinLnBrk="0" hangingPunct="0">
              <a:lnSpc>
                <a:spcPts val="750"/>
              </a:lnSpc>
              <a:spcBef>
                <a:spcPts val="0"/>
              </a:spcBef>
              <a:spcAft>
                <a:spcPct val="0"/>
              </a:spcAft>
              <a:buClrTx/>
              <a:buSzTx/>
              <a:buFontTx/>
              <a:buNone/>
              <a:tabLst/>
              <a:defRPr/>
            </a:pPr>
            <a:r>
              <a:rPr lang="de-CH" sz="600" b="0">
                <a:latin typeface="Arial" charset="0"/>
              </a:rPr>
              <a:t>Abteilung Klima</a:t>
            </a:r>
          </a:p>
          <a:p>
            <a:pPr marL="0" marR="0" lvl="0" indent="0" algn="l" defTabSz="685800" rtl="0" eaLnBrk="0" fontAlgn="base" latinLnBrk="0" hangingPunct="0">
              <a:lnSpc>
                <a:spcPts val="750"/>
              </a:lnSpc>
              <a:spcBef>
                <a:spcPts val="0"/>
              </a:spcBef>
              <a:spcAft>
                <a:spcPct val="0"/>
              </a:spcAft>
              <a:buClrTx/>
              <a:buSzTx/>
              <a:buFontTx/>
              <a:buNone/>
              <a:tabLst/>
              <a:defRPr/>
            </a:pPr>
            <a:endParaRPr lang="de-CH" sz="600" b="0" dirty="0">
              <a:latin typeface="Arial" charset="0"/>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5329" userDrawn="1">
          <p15:clr>
            <a:srgbClr val="FBAE40"/>
          </p15:clr>
        </p15:guide>
        <p15:guide id="3" orient="horz" pos="174" userDrawn="1">
          <p15:clr>
            <a:srgbClr val="FBAE40"/>
          </p15:clr>
        </p15:guide>
        <p15:guide id="4" orient="horz" pos="1161" userDrawn="1">
          <p15:clr>
            <a:srgbClr val="FBAE40"/>
          </p15:clr>
        </p15:guide>
        <p15:guide id="5" orient="horz" pos="2488" userDrawn="1">
          <p15:clr>
            <a:srgbClr val="FBAE40"/>
          </p15:clr>
        </p15:guide>
        <p15:guide id="6" pos="8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4" name="Inhaltsplatzhalter 3"/>
          <p:cNvSpPr>
            <a:spLocks noGrp="1"/>
          </p:cNvSpPr>
          <p:nvPr>
            <p:ph sz="quarter" idx="10"/>
          </p:nvPr>
        </p:nvSpPr>
        <p:spPr>
          <a:xfrm>
            <a:off x="1295401" y="1087041"/>
            <a:ext cx="7490222" cy="3394959"/>
          </a:xfrm>
        </p:spPr>
        <p:txBody>
          <a:bodyPr/>
          <a:lstStyle/>
          <a:p>
            <a:pPr lvl="0"/>
            <a:r>
              <a:rPr lang="de-CH" noProof="0" dirty="0"/>
              <a:t>Formatvorlagen des Textmasters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3" name="Foliennummernplatzhalter 2"/>
          <p:cNvSpPr>
            <a:spLocks noGrp="1"/>
          </p:cNvSpPr>
          <p:nvPr>
            <p:ph type="sldNum" sz="quarter" idx="11"/>
          </p:nvPr>
        </p:nvSpPr>
        <p:spPr/>
        <p:txBody>
          <a:bodyPr/>
          <a:lstStyle/>
          <a:p>
            <a:fld id="{7D21FFDD-132D-4B5B-AD6B-BCC06A41D268}" type="slidenum">
              <a:rPr lang="de-CH" smtClean="0"/>
              <a:pPr/>
              <a:t>‹N°›</a:t>
            </a:fld>
            <a:endParaRPr lang="de-CH" dirty="0"/>
          </a:p>
        </p:txBody>
      </p:sp>
      <p:sp>
        <p:nvSpPr>
          <p:cNvPr id="6" name="Titel 5"/>
          <p:cNvSpPr>
            <a:spLocks noGrp="1"/>
          </p:cNvSpPr>
          <p:nvPr>
            <p:ph type="title"/>
          </p:nvPr>
        </p:nvSpPr>
        <p:spPr/>
        <p:txBody>
          <a:bodyPr/>
          <a:lstStyle/>
          <a:p>
            <a:r>
              <a:rPr lang="de-CH" noProof="0" dirty="0"/>
              <a:t>Titelmasterformat durch Klicken bearbeiten</a:t>
            </a:r>
          </a:p>
        </p:txBody>
      </p:sp>
      <p:sp>
        <p:nvSpPr>
          <p:cNvPr id="8" name="Fußzeilenplatzhalter 3">
            <a:extLst>
              <a:ext uri="{FF2B5EF4-FFF2-40B4-BE49-F238E27FC236}">
                <a16:creationId xmlns:a16="http://schemas.microsoft.com/office/drawing/2014/main" id="{BDD70066-72FE-41CE-9529-31EA188D07C7}"/>
              </a:ext>
            </a:extLst>
          </p:cNvPr>
          <p:cNvSpPr>
            <a:spLocks noGrp="1"/>
          </p:cNvSpPr>
          <p:nvPr>
            <p:ph type="ftr" sz="quarter" idx="3"/>
          </p:nvPr>
        </p:nvSpPr>
        <p:spPr>
          <a:xfrm>
            <a:off x="1295400" y="4755375"/>
            <a:ext cx="4328833" cy="129046"/>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de-CH"/>
              <a:t>Name der Präsentation • Untertitel</a:t>
            </a:r>
            <a:endParaRPr lang="de-CH" dirty="0"/>
          </a:p>
        </p:txBody>
      </p:sp>
    </p:spTree>
    <p:extLst>
      <p:ext uri="{BB962C8B-B14F-4D97-AF65-F5344CB8AC3E}">
        <p14:creationId xmlns:p14="http://schemas.microsoft.com/office/powerpoint/2010/main" val="7648935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haltsseite + Logo + Hierarchiestufen">
    <p:spTree>
      <p:nvGrpSpPr>
        <p:cNvPr id="1" name=""/>
        <p:cNvGrpSpPr/>
        <p:nvPr/>
      </p:nvGrpSpPr>
      <p:grpSpPr>
        <a:xfrm>
          <a:off x="0" y="0"/>
          <a:ext cx="0" cy="0"/>
          <a:chOff x="0" y="0"/>
          <a:chExt cx="0" cy="0"/>
        </a:xfrm>
      </p:grpSpPr>
      <p:sp>
        <p:nvSpPr>
          <p:cNvPr id="2" name="Titel 1"/>
          <p:cNvSpPr>
            <a:spLocks noGrp="1"/>
          </p:cNvSpPr>
          <p:nvPr>
            <p:ph type="title"/>
          </p:nvPr>
        </p:nvSpPr>
        <p:spPr>
          <a:xfrm>
            <a:off x="1302110" y="865718"/>
            <a:ext cx="7477552" cy="675000"/>
          </a:xfrm>
        </p:spPr>
        <p:txBody>
          <a:bodyPr/>
          <a:lstStyle/>
          <a:p>
            <a:r>
              <a:rPr lang="de-DE"/>
              <a:t>Titelmasterformat durch Klicken bearbeiten</a:t>
            </a:r>
            <a:endParaRPr lang="de-CH" dirty="0"/>
          </a:p>
        </p:txBody>
      </p:sp>
      <p:sp>
        <p:nvSpPr>
          <p:cNvPr id="12" name="Inhaltsplatzhalter 3"/>
          <p:cNvSpPr>
            <a:spLocks noGrp="1"/>
          </p:cNvSpPr>
          <p:nvPr>
            <p:ph sz="quarter" idx="13"/>
          </p:nvPr>
        </p:nvSpPr>
        <p:spPr>
          <a:xfrm>
            <a:off x="1295400" y="1740049"/>
            <a:ext cx="7484423" cy="2748608"/>
          </a:xfrm>
        </p:spPr>
        <p:txBody>
          <a:bodyPr/>
          <a:lstStyle/>
          <a:p>
            <a:pPr lvl="0"/>
            <a:r>
              <a:rPr lang="de-CH" noProof="0"/>
              <a:t>Formatvorlagen des Textmasters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3" name="Foliennummernplatzhalter 2"/>
          <p:cNvSpPr>
            <a:spLocks noGrp="1"/>
          </p:cNvSpPr>
          <p:nvPr>
            <p:ph type="sldNum" sz="quarter" idx="11"/>
          </p:nvPr>
        </p:nvSpPr>
        <p:spPr/>
        <p:txBody>
          <a:bodyPr/>
          <a:lstStyle/>
          <a:p>
            <a:fld id="{7D21FFDD-132D-4B5B-AD6B-BCC06A41D268}" type="slidenum">
              <a:rPr lang="de-CH" smtClean="0"/>
              <a:pPr/>
              <a:t>‹N°›</a:t>
            </a:fld>
            <a:endParaRPr lang="de-CH" dirty="0"/>
          </a:p>
        </p:txBody>
      </p:sp>
      <p:sp>
        <p:nvSpPr>
          <p:cNvPr id="5" name="Fußzeilenplatzhalter 4"/>
          <p:cNvSpPr>
            <a:spLocks noGrp="1"/>
          </p:cNvSpPr>
          <p:nvPr>
            <p:ph type="ftr" sz="quarter" idx="12"/>
          </p:nvPr>
        </p:nvSpPr>
        <p:spPr/>
        <p:txBody>
          <a:bodyPr/>
          <a:lstStyle>
            <a:lvl1pPr>
              <a:defRPr b="1"/>
            </a:lvl1pPr>
          </a:lstStyle>
          <a:p>
            <a:r>
              <a:rPr lang="de-CH" noProof="0"/>
              <a:t>Name der Präsentation • Untertitel</a:t>
            </a:r>
          </a:p>
        </p:txBody>
      </p:sp>
      <p:sp>
        <p:nvSpPr>
          <p:cNvPr id="14" name="Line 40"/>
          <p:cNvSpPr>
            <a:spLocks noChangeShapeType="1"/>
          </p:cNvSpPr>
          <p:nvPr userDrawn="1"/>
        </p:nvSpPr>
        <p:spPr bwMode="auto">
          <a:xfrm flipH="1">
            <a:off x="1295399" y="4697379"/>
            <a:ext cx="7489826" cy="0"/>
          </a:xfrm>
          <a:prstGeom prst="line">
            <a:avLst/>
          </a:prstGeom>
          <a:noFill/>
          <a:ln w="9525">
            <a:solidFill>
              <a:schemeClr val="tx1"/>
            </a:solidFill>
            <a:round/>
            <a:headEnd/>
            <a:tailEnd/>
          </a:ln>
          <a:effectLst/>
        </p:spPr>
        <p:txBody>
          <a:bodyPr/>
          <a:lstStyle/>
          <a:p>
            <a:endParaRPr lang="de-CH" sz="1800"/>
          </a:p>
        </p:txBody>
      </p:sp>
      <p:pic>
        <p:nvPicPr>
          <p:cNvPr id="13" name="Grafik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9" t="4211" r="4866" b="11776"/>
          <a:stretch/>
        </p:blipFill>
        <p:spPr>
          <a:xfrm>
            <a:off x="1022288" y="261833"/>
            <a:ext cx="1497807" cy="382191"/>
          </a:xfrm>
          <a:prstGeom prst="rect">
            <a:avLst/>
          </a:prstGeom>
        </p:spPr>
      </p:pic>
      <p:sp>
        <p:nvSpPr>
          <p:cNvPr id="15" name="Text Box 32"/>
          <p:cNvSpPr txBox="1">
            <a:spLocks noChangeArrowheads="1"/>
          </p:cNvSpPr>
          <p:nvPr userDrawn="1"/>
        </p:nvSpPr>
        <p:spPr bwMode="auto">
          <a:xfrm>
            <a:off x="3429000" y="261834"/>
            <a:ext cx="5043668" cy="410369"/>
          </a:xfrm>
          <a:prstGeom prst="rect">
            <a:avLst/>
          </a:prstGeom>
          <a:noFill/>
          <a:ln w="9525">
            <a:noFill/>
            <a:miter lim="800000"/>
            <a:headEnd/>
            <a:tailEnd/>
          </a:ln>
          <a:effectLst/>
        </p:spPr>
        <p:txBody>
          <a:bodyPr wrap="square" lIns="0" tIns="0" rIns="0" bIns="0">
            <a:spAutoFit/>
          </a:bodyPr>
          <a:lstStyle/>
          <a:p>
            <a:pPr>
              <a:lnSpc>
                <a:spcPts val="750"/>
              </a:lnSpc>
              <a:spcBef>
                <a:spcPts val="0"/>
              </a:spcBef>
              <a:spcAft>
                <a:spcPts val="0"/>
              </a:spcAft>
            </a:pPr>
            <a:r>
              <a:rPr lang="de-CH" sz="600" b="0">
                <a:latin typeface="Arial" charset="0"/>
              </a:rPr>
              <a:t>Eidgenössisches Departement für Umwelt, Verkehr,</a:t>
            </a:r>
            <a:br/>
            <a:r>
              <a:rPr lang="de-CH" sz="600" b="0">
                <a:latin typeface="Arial" charset="0"/>
              </a:rPr>
              <a:t>Energie und Kommunikation UVEK</a:t>
            </a:r>
            <a:endParaRPr lang="de-CH" sz="600" b="0" dirty="0">
              <a:latin typeface="Arial" charset="0"/>
            </a:endParaRPr>
          </a:p>
          <a:p>
            <a:pPr marL="0" marR="0" lvl="0" indent="0" algn="l" defTabSz="685800" rtl="0" eaLnBrk="0" fontAlgn="base" latinLnBrk="0" hangingPunct="0">
              <a:lnSpc>
                <a:spcPts val="750"/>
              </a:lnSpc>
              <a:spcBef>
                <a:spcPts val="0"/>
              </a:spcBef>
              <a:spcAft>
                <a:spcPct val="0"/>
              </a:spcAft>
              <a:buClrTx/>
              <a:buSzTx/>
              <a:buFontTx/>
              <a:buNone/>
              <a:tabLst/>
              <a:defRPr/>
            </a:pPr>
            <a:r>
              <a:rPr lang="de-CH" sz="600" b="1">
                <a:latin typeface="Arial" charset="0"/>
              </a:rPr>
              <a:t>Bundesamt für Umwelt BAFU</a:t>
            </a:r>
          </a:p>
          <a:p>
            <a:pPr marL="0" marR="0" lvl="0" indent="0" algn="l" defTabSz="685800" rtl="0" eaLnBrk="0" fontAlgn="base" latinLnBrk="0" hangingPunct="0">
              <a:lnSpc>
                <a:spcPts val="750"/>
              </a:lnSpc>
              <a:spcBef>
                <a:spcPts val="0"/>
              </a:spcBef>
              <a:spcAft>
                <a:spcPct val="0"/>
              </a:spcAft>
              <a:buClrTx/>
              <a:buSzTx/>
              <a:buFontTx/>
              <a:buNone/>
              <a:tabLst/>
              <a:defRPr/>
            </a:pPr>
            <a:r>
              <a:rPr lang="de-CH" sz="600" b="0">
                <a:latin typeface="Arial" charset="0"/>
              </a:rPr>
              <a:t>Abteilung Klima</a:t>
            </a:r>
          </a:p>
          <a:p>
            <a:pPr marL="0" marR="0" lvl="0" indent="0" algn="l" defTabSz="685800" rtl="0" eaLnBrk="0" fontAlgn="base" latinLnBrk="0" hangingPunct="0">
              <a:lnSpc>
                <a:spcPts val="750"/>
              </a:lnSpc>
              <a:spcBef>
                <a:spcPts val="0"/>
              </a:spcBef>
              <a:spcAft>
                <a:spcPct val="0"/>
              </a:spcAft>
              <a:buClrTx/>
              <a:buSzTx/>
              <a:buFontTx/>
              <a:buNone/>
              <a:tabLst/>
              <a:defRPr/>
            </a:pPr>
            <a:endParaRPr lang="de-CH" sz="600" b="0" dirty="0">
              <a:latin typeface="Arial" charset="0"/>
            </a:endParaRPr>
          </a:p>
        </p:txBody>
      </p:sp>
      <p:sp>
        <p:nvSpPr>
          <p:cNvPr id="10" name="Textplatzhalter 2">
            <a:extLst>
              <a:ext uri="{FF2B5EF4-FFF2-40B4-BE49-F238E27FC236}">
                <a16:creationId xmlns:a16="http://schemas.microsoft.com/office/drawing/2014/main" id="{4159EA15-259F-49FD-9AAE-2A45C8040435}"/>
              </a:ext>
            </a:extLst>
          </p:cNvPr>
          <p:cNvSpPr txBox="1">
            <a:spLocks/>
          </p:cNvSpPr>
          <p:nvPr userDrawn="1"/>
        </p:nvSpPr>
        <p:spPr>
          <a:xfrm>
            <a:off x="1295400" y="4894151"/>
            <a:ext cx="4328833" cy="137132"/>
          </a:xfrm>
          <a:prstGeom prst="rect">
            <a:avLst/>
          </a:prstGeom>
        </p:spPr>
        <p:txBody>
          <a:bodyPr lIns="0" tIns="0" rIns="0" bIns="0"/>
          <a:lstStyle>
            <a:lvl1pPr marL="0" indent="0" algn="l" rtl="0" eaLnBrk="1" fontAlgn="base" hangingPunct="1">
              <a:lnSpc>
                <a:spcPts val="2600"/>
              </a:lnSpc>
              <a:spcBef>
                <a:spcPts val="0"/>
              </a:spcBef>
              <a:spcAft>
                <a:spcPts val="0"/>
              </a:spcAft>
              <a:buFont typeface="Arial" panose="020B0604020202020204" pitchFamily="34" charset="0"/>
              <a:buNone/>
              <a:defRPr sz="21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marR="0" lvl="0" indent="0" algn="l" defTabSz="685800" rtl="0" eaLnBrk="1" fontAlgn="base" latinLnBrk="0" hangingPunct="1">
              <a:lnSpc>
                <a:spcPts val="1200"/>
              </a:lnSpc>
              <a:spcBef>
                <a:spcPts val="0"/>
              </a:spcBef>
              <a:spcAft>
                <a:spcPts val="0"/>
              </a:spcAft>
              <a:buClrTx/>
              <a:buSzTx/>
              <a:buFont typeface="Arial" panose="020B0604020202020204" pitchFamily="34" charset="0"/>
              <a:buNone/>
              <a:tabLst/>
              <a:defRPr/>
            </a:pPr>
            <a:r>
              <a:rPr lang="de-CH" sz="900" baseline="0">
                <a:latin typeface="+mn-lt"/>
              </a:rPr>
              <a:t> </a:t>
            </a:r>
            <a:r>
              <a:rPr lang="de-CH" sz="900" b="0" kern="1200">
                <a:latin typeface="+mn-lt"/>
              </a:rPr>
              <a:t> </a:t>
            </a:r>
            <a:endParaRPr lang="de-CH" sz="900" b="0" baseline="0" dirty="0">
              <a:latin typeface="+mn-lt"/>
            </a:endParaRPr>
          </a:p>
        </p:txBody>
      </p:sp>
    </p:spTree>
    <p:extLst>
      <p:ext uri="{BB962C8B-B14F-4D97-AF65-F5344CB8AC3E}">
        <p14:creationId xmlns:p14="http://schemas.microsoft.com/office/powerpoint/2010/main" val="2597586966"/>
      </p:ext>
    </p:extLst>
  </p:cSld>
  <p:clrMapOvr>
    <a:masterClrMapping/>
  </p:clrMapOvr>
  <p:extLst>
    <p:ext uri="{DCECCB84-F9BA-43D5-87BE-67443E8EF086}">
      <p15:sldGuideLst xmlns:p15="http://schemas.microsoft.com/office/powerpoint/2012/main">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noProof="0" dirty="0"/>
              <a:t>Titelmasterformat durch Klicken bearbeiten</a:t>
            </a:r>
          </a:p>
        </p:txBody>
      </p:sp>
      <p:sp>
        <p:nvSpPr>
          <p:cNvPr id="5" name="Inhaltsplatzhalter 2"/>
          <p:cNvSpPr>
            <a:spLocks noGrp="1"/>
          </p:cNvSpPr>
          <p:nvPr>
            <p:ph idx="1"/>
          </p:nvPr>
        </p:nvSpPr>
        <p:spPr>
          <a:xfrm>
            <a:off x="1295401" y="1087041"/>
            <a:ext cx="3672000" cy="3394959"/>
          </a:xfrm>
        </p:spPr>
        <p:txBody>
          <a:bodyPr/>
          <a:lstStyle/>
          <a:p>
            <a:pPr lvl="0"/>
            <a:r>
              <a:rPr lang="de-CH" noProof="0" dirty="0"/>
              <a:t>Formatvorlagen des Textmasters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7" name="Inhaltsplatzhalter 2"/>
          <p:cNvSpPr>
            <a:spLocks noGrp="1"/>
          </p:cNvSpPr>
          <p:nvPr>
            <p:ph idx="10"/>
          </p:nvPr>
        </p:nvSpPr>
        <p:spPr>
          <a:xfrm>
            <a:off x="5113020" y="1087041"/>
            <a:ext cx="3672000" cy="3394959"/>
          </a:xfrm>
        </p:spPr>
        <p:txBody>
          <a:bodyPr/>
          <a:lstStyle/>
          <a:p>
            <a:pPr lvl="0"/>
            <a:r>
              <a:rPr lang="de-CH" noProof="0" dirty="0"/>
              <a:t>Formatvorlagen des Textmasters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3" name="Foliennummernplatzhalter 2"/>
          <p:cNvSpPr>
            <a:spLocks noGrp="1"/>
          </p:cNvSpPr>
          <p:nvPr>
            <p:ph type="sldNum" sz="quarter" idx="11"/>
          </p:nvPr>
        </p:nvSpPr>
        <p:spPr/>
        <p:txBody>
          <a:bodyPr/>
          <a:lstStyle/>
          <a:p>
            <a:fld id="{7D21FFDD-132D-4B5B-AD6B-BCC06A41D268}" type="slidenum">
              <a:rPr lang="de-CH" smtClean="0"/>
              <a:pPr/>
              <a:t>‹N°›</a:t>
            </a:fld>
            <a:endParaRPr lang="de-CH" dirty="0"/>
          </a:p>
        </p:txBody>
      </p:sp>
      <p:sp>
        <p:nvSpPr>
          <p:cNvPr id="9" name="Fußzeilenplatzhalter 3">
            <a:extLst>
              <a:ext uri="{FF2B5EF4-FFF2-40B4-BE49-F238E27FC236}">
                <a16:creationId xmlns:a16="http://schemas.microsoft.com/office/drawing/2014/main" id="{FF855126-0716-4016-9DA5-77760BE1A058}"/>
              </a:ext>
            </a:extLst>
          </p:cNvPr>
          <p:cNvSpPr>
            <a:spLocks noGrp="1"/>
          </p:cNvSpPr>
          <p:nvPr>
            <p:ph type="ftr" sz="quarter" idx="3"/>
          </p:nvPr>
        </p:nvSpPr>
        <p:spPr>
          <a:xfrm>
            <a:off x="1295400" y="4755375"/>
            <a:ext cx="4328833" cy="129046"/>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de-CH"/>
              <a:t>Name der Präsentation • Untertitel</a:t>
            </a:r>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noProof="0" dirty="0"/>
              <a:t>Titelmasterformat durch Klicken bearbeiten</a:t>
            </a:r>
          </a:p>
        </p:txBody>
      </p:sp>
      <p:sp>
        <p:nvSpPr>
          <p:cNvPr id="3" name="Foliennummernplatzhalter 2"/>
          <p:cNvSpPr>
            <a:spLocks noGrp="1"/>
          </p:cNvSpPr>
          <p:nvPr>
            <p:ph type="sldNum" sz="quarter" idx="10"/>
          </p:nvPr>
        </p:nvSpPr>
        <p:spPr/>
        <p:txBody>
          <a:bodyPr/>
          <a:lstStyle/>
          <a:p>
            <a:fld id="{7D21FFDD-132D-4B5B-AD6B-BCC06A41D268}" type="slidenum">
              <a:rPr lang="de-CH" smtClean="0"/>
              <a:pPr/>
              <a:t>‹N°›</a:t>
            </a:fld>
            <a:endParaRPr lang="de-CH" dirty="0"/>
          </a:p>
        </p:txBody>
      </p:sp>
      <p:sp>
        <p:nvSpPr>
          <p:cNvPr id="6" name="Fußzeilenplatzhalter 3">
            <a:extLst>
              <a:ext uri="{FF2B5EF4-FFF2-40B4-BE49-F238E27FC236}">
                <a16:creationId xmlns:a16="http://schemas.microsoft.com/office/drawing/2014/main" id="{23E8E262-5F9E-4467-A3E5-8192597C1C06}"/>
              </a:ext>
            </a:extLst>
          </p:cNvPr>
          <p:cNvSpPr>
            <a:spLocks noGrp="1"/>
          </p:cNvSpPr>
          <p:nvPr>
            <p:ph type="ftr" sz="quarter" idx="3"/>
          </p:nvPr>
        </p:nvSpPr>
        <p:spPr>
          <a:xfrm>
            <a:off x="1295400" y="4755375"/>
            <a:ext cx="4328833" cy="129046"/>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de-CH"/>
              <a:t>Name der Präsentation • Untertitel</a:t>
            </a:r>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7D21FFDD-132D-4B5B-AD6B-BCC06A41D268}" type="slidenum">
              <a:rPr lang="de-CH" smtClean="0"/>
              <a:pPr/>
              <a:t>‹N°›</a:t>
            </a:fld>
            <a:endParaRPr lang="de-CH" dirty="0"/>
          </a:p>
        </p:txBody>
      </p:sp>
      <p:sp>
        <p:nvSpPr>
          <p:cNvPr id="5" name="Fußzeilenplatzhalter 3">
            <a:extLst>
              <a:ext uri="{FF2B5EF4-FFF2-40B4-BE49-F238E27FC236}">
                <a16:creationId xmlns:a16="http://schemas.microsoft.com/office/drawing/2014/main" id="{B8BF08CE-4B45-4A39-8965-CD7FAB622E51}"/>
              </a:ext>
            </a:extLst>
          </p:cNvPr>
          <p:cNvSpPr>
            <a:spLocks noGrp="1"/>
          </p:cNvSpPr>
          <p:nvPr>
            <p:ph type="ftr" sz="quarter" idx="3"/>
          </p:nvPr>
        </p:nvSpPr>
        <p:spPr>
          <a:xfrm>
            <a:off x="1295400" y="4755375"/>
            <a:ext cx="4328833" cy="129046"/>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de-CH"/>
              <a:t>Name der Präsentation • Untertitel</a:t>
            </a:r>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8" cstate="print">
            <a:extLst>
              <a:ext uri="{28A0092B-C50C-407E-A947-70E740481C1C}">
                <a14:useLocalDpi xmlns:a14="http://schemas.microsoft.com/office/drawing/2010/main" val="0"/>
              </a:ext>
            </a:extLst>
          </a:blip>
          <a:srcRect l="1817" t="4402" r="84985" b="43721"/>
          <a:stretch/>
        </p:blipFill>
        <p:spPr>
          <a:xfrm>
            <a:off x="359569" y="260084"/>
            <a:ext cx="211789" cy="235994"/>
          </a:xfrm>
          <a:prstGeom prst="rect">
            <a:avLst/>
          </a:prstGeom>
        </p:spPr>
      </p:pic>
      <p:sp>
        <p:nvSpPr>
          <p:cNvPr id="2" name="Foliennummernplatzhalter 1"/>
          <p:cNvSpPr>
            <a:spLocks noGrp="1"/>
          </p:cNvSpPr>
          <p:nvPr>
            <p:ph type="sldNum" sz="quarter" idx="4"/>
          </p:nvPr>
        </p:nvSpPr>
        <p:spPr>
          <a:xfrm>
            <a:off x="8328627" y="4755374"/>
            <a:ext cx="445214" cy="136190"/>
          </a:xfrm>
          <a:prstGeom prst="rect">
            <a:avLst/>
          </a:prstGeom>
          <a:noFill/>
          <a:ln>
            <a:noFill/>
          </a:ln>
        </p:spPr>
        <p:txBody>
          <a:bodyPr vert="horz" lIns="0" tIns="0" rIns="0" bIns="45720" rtlCol="0" anchor="t"/>
          <a:lstStyle>
            <a:lvl1pPr algn="r">
              <a:defRPr sz="900">
                <a:solidFill>
                  <a:schemeClr val="tx1"/>
                </a:solidFill>
                <a:latin typeface="+mn-lt"/>
              </a:defRPr>
            </a:lvl1pPr>
          </a:lstStyle>
          <a:p>
            <a:fld id="{7D21FFDD-132D-4B5B-AD6B-BCC06A41D268}" type="slidenum">
              <a:rPr lang="de-CH" smtClean="0"/>
              <a:pPr/>
              <a:t>‹N°›</a:t>
            </a:fld>
            <a:endParaRPr lang="de-CH" dirty="0"/>
          </a:p>
        </p:txBody>
      </p:sp>
      <p:sp>
        <p:nvSpPr>
          <p:cNvPr id="1051" name="Rectangle 27"/>
          <p:cNvSpPr>
            <a:spLocks noGrp="1" noChangeArrowheads="1"/>
          </p:cNvSpPr>
          <p:nvPr>
            <p:ph type="title"/>
          </p:nvPr>
        </p:nvSpPr>
        <p:spPr bwMode="auto">
          <a:xfrm>
            <a:off x="1295401" y="209121"/>
            <a:ext cx="7479623" cy="67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de-CH" noProof="0" dirty="0"/>
          </a:p>
        </p:txBody>
      </p:sp>
      <p:sp>
        <p:nvSpPr>
          <p:cNvPr id="1052" name="Rectangle 28"/>
          <p:cNvSpPr>
            <a:spLocks noGrp="1" noChangeArrowheads="1"/>
          </p:cNvSpPr>
          <p:nvPr>
            <p:ph type="body" idx="1"/>
          </p:nvPr>
        </p:nvSpPr>
        <p:spPr bwMode="auto">
          <a:xfrm>
            <a:off x="1295440" y="1082041"/>
            <a:ext cx="7478401" cy="340002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dirty="0"/>
              <a:t>Klicken Sie, um die Formate des Vorlagentextes zu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 </a:t>
            </a:r>
          </a:p>
        </p:txBody>
      </p:sp>
      <p:sp>
        <p:nvSpPr>
          <p:cNvPr id="1064" name="Line 40"/>
          <p:cNvSpPr>
            <a:spLocks noChangeShapeType="1"/>
          </p:cNvSpPr>
          <p:nvPr/>
        </p:nvSpPr>
        <p:spPr bwMode="auto">
          <a:xfrm flipH="1">
            <a:off x="1295399" y="4697379"/>
            <a:ext cx="7489826" cy="0"/>
          </a:xfrm>
          <a:prstGeom prst="line">
            <a:avLst/>
          </a:prstGeom>
          <a:noFill/>
          <a:ln w="9525">
            <a:solidFill>
              <a:schemeClr val="tx1"/>
            </a:solidFill>
            <a:round/>
            <a:headEnd/>
            <a:tailEnd/>
          </a:ln>
          <a:effectLst/>
        </p:spPr>
        <p:txBody>
          <a:bodyPr/>
          <a:lstStyle/>
          <a:p>
            <a:endParaRPr lang="de-CH" sz="1800"/>
          </a:p>
        </p:txBody>
      </p:sp>
      <p:sp>
        <p:nvSpPr>
          <p:cNvPr id="10" name="Fußzeilenplatzhalter 3"/>
          <p:cNvSpPr>
            <a:spLocks noGrp="1"/>
          </p:cNvSpPr>
          <p:nvPr>
            <p:ph type="ftr" sz="quarter" idx="3"/>
          </p:nvPr>
        </p:nvSpPr>
        <p:spPr>
          <a:xfrm>
            <a:off x="1295400" y="4755374"/>
            <a:ext cx="6774013" cy="136141"/>
          </a:xfrm>
          <a:prstGeom prst="rect">
            <a:avLst/>
          </a:prstGeom>
        </p:spPr>
        <p:txBody>
          <a:bodyPr vert="horz" lIns="0" tIns="0" rIns="0" bIns="0" rtlCol="0" anchor="t"/>
          <a:lstStyle>
            <a:lvl1pPr algn="l">
              <a:lnSpc>
                <a:spcPts val="1200"/>
              </a:lnSpc>
              <a:defRPr sz="900" b="1">
                <a:solidFill>
                  <a:schemeClr val="tx1"/>
                </a:solidFill>
                <a:latin typeface="+mn-lt"/>
              </a:defRPr>
            </a:lvl1pPr>
          </a:lstStyle>
          <a:p>
            <a:r>
              <a:rPr lang="de-CH" dirty="0"/>
              <a:t>Das Klima und Innovationsgesetz • </a:t>
            </a:r>
            <a:r>
              <a:rPr lang="de-CH" b="0" dirty="0"/>
              <a:t>Bundesamt für Umwelt BAFU, Abteilung Klima</a:t>
            </a:r>
            <a:endParaRPr lang="de-CH" dirty="0"/>
          </a:p>
        </p:txBody>
      </p:sp>
      <p:sp>
        <p:nvSpPr>
          <p:cNvPr id="11" name="Textplatzhalter 2"/>
          <p:cNvSpPr txBox="1">
            <a:spLocks/>
          </p:cNvSpPr>
          <p:nvPr userDrawn="1"/>
        </p:nvSpPr>
        <p:spPr>
          <a:xfrm>
            <a:off x="1295400" y="4894151"/>
            <a:ext cx="4328833" cy="137132"/>
          </a:xfrm>
          <a:prstGeom prst="rect">
            <a:avLst/>
          </a:prstGeom>
        </p:spPr>
        <p:txBody>
          <a:bodyPr lIns="0" tIns="0" rIns="0" bIns="0"/>
          <a:lstStyle>
            <a:lvl1pPr marL="0" indent="0" algn="l" rtl="0" eaLnBrk="1" fontAlgn="base" hangingPunct="1">
              <a:lnSpc>
                <a:spcPts val="2600"/>
              </a:lnSpc>
              <a:spcBef>
                <a:spcPts val="0"/>
              </a:spcBef>
              <a:spcAft>
                <a:spcPts val="0"/>
              </a:spcAft>
              <a:buFont typeface="Arial" panose="020B0604020202020204" pitchFamily="34" charset="0"/>
              <a:buNone/>
              <a:defRPr sz="2100">
                <a:solidFill>
                  <a:schemeClr val="tx1"/>
                </a:solidFill>
                <a:latin typeface="+mn-lt"/>
                <a:ea typeface="+mn-ea"/>
                <a:cs typeface="+mn-cs"/>
              </a:defRPr>
            </a:lvl1pPr>
            <a:lvl2pPr marL="538163"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806450"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1076325" indent="-269875"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344613" indent="-268288"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marR="0" lvl="0" indent="0" algn="l" defTabSz="685800" rtl="0" eaLnBrk="1" fontAlgn="base" latinLnBrk="0" hangingPunct="1">
              <a:lnSpc>
                <a:spcPts val="1200"/>
              </a:lnSpc>
              <a:spcBef>
                <a:spcPts val="0"/>
              </a:spcBef>
              <a:spcAft>
                <a:spcPts val="0"/>
              </a:spcAft>
              <a:buClrTx/>
              <a:buSzTx/>
              <a:buFont typeface="Arial" panose="020B0604020202020204" pitchFamily="34" charset="0"/>
              <a:buNone/>
              <a:tabLst/>
              <a:defRPr/>
            </a:pPr>
            <a:r>
              <a:rPr lang="de-CH" sz="900" baseline="0">
                <a:latin typeface="+mn-lt"/>
              </a:rPr>
              <a:t> </a:t>
            </a:r>
            <a:r>
              <a:rPr lang="de-CH" sz="900" b="0" kern="1200">
                <a:latin typeface="+mn-lt"/>
              </a:rPr>
              <a:t> </a:t>
            </a:r>
            <a:endParaRPr lang="de-CH" sz="900" b="0" baseline="0"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54" r:id="rId5"/>
    <p:sldLayoutId id="2147483655" r:id="rId6"/>
  </p:sldLayoutIdLst>
  <p:hf hdr="0" dt="0"/>
  <p:txStyles>
    <p:titleStyle>
      <a:lvl1pPr algn="l" rtl="0" eaLnBrk="1" fontAlgn="base" hangingPunct="1">
        <a:lnSpc>
          <a:spcPts val="3600"/>
        </a:lnSpc>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201216" indent="-201216" algn="l" rtl="0" eaLnBrk="1" fontAlgn="base" hangingPunct="1">
        <a:lnSpc>
          <a:spcPts val="2600"/>
        </a:lnSpc>
        <a:spcBef>
          <a:spcPts val="0"/>
        </a:spcBef>
        <a:spcAft>
          <a:spcPts val="0"/>
        </a:spcAft>
        <a:buFont typeface="Arial" panose="020B0604020202020204" pitchFamily="34" charset="0"/>
        <a:buChar char="•"/>
        <a:defRPr sz="2100">
          <a:solidFill>
            <a:schemeClr val="tx1"/>
          </a:solidFill>
          <a:latin typeface="+mn-lt"/>
          <a:ea typeface="+mn-ea"/>
          <a:cs typeface="+mn-cs"/>
        </a:defRPr>
      </a:lvl1pPr>
      <a:lvl2pPr marL="403622" indent="-202406"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2pPr>
      <a:lvl3pPr marL="604838" indent="-201216"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3pPr>
      <a:lvl4pPr marL="807244" indent="-202406"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4pPr>
      <a:lvl5pPr marL="1008460" indent="-201216" algn="l" rtl="0" eaLnBrk="1" fontAlgn="base" hangingPunct="1">
        <a:lnSpc>
          <a:spcPts val="2600"/>
        </a:lnSpc>
        <a:spcBef>
          <a:spcPts val="0"/>
        </a:spcBef>
        <a:spcAft>
          <a:spcPts val="0"/>
        </a:spcAft>
        <a:buClr>
          <a:schemeClr val="accent6"/>
        </a:buClr>
        <a:buFont typeface="Arial" panose="020B0604020202020204" pitchFamily="34" charset="0"/>
        <a:buChar char="•"/>
        <a:defRPr sz="2100">
          <a:solidFill>
            <a:schemeClr val="tx1"/>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26" userDrawn="1">
          <p15:clr>
            <a:srgbClr val="F26B43"/>
          </p15:clr>
        </p15:guide>
        <p15:guide id="3" orient="horz" pos="2957" userDrawn="1">
          <p15:clr>
            <a:srgbClr val="F26B43"/>
          </p15:clr>
        </p15:guide>
        <p15:guide id="5" pos="5534" userDrawn="1">
          <p15:clr>
            <a:srgbClr val="F26B43"/>
          </p15:clr>
        </p15:guide>
        <p15:guide id="7" orient="horz" pos="3117" userDrawn="1">
          <p15:clr>
            <a:srgbClr val="F26B43"/>
          </p15:clr>
        </p15:guide>
        <p15:guide id="8" orient="horz" pos="174" userDrawn="1">
          <p15:clr>
            <a:srgbClr val="F26B43"/>
          </p15:clr>
        </p15:guide>
        <p15:guide id="9" pos="816" userDrawn="1">
          <p15:clr>
            <a:srgbClr val="F26B43"/>
          </p15:clr>
        </p15:guide>
        <p15:guide id="10" orient="horz" pos="2828" userDrawn="1">
          <p15:clr>
            <a:srgbClr val="F26B43"/>
          </p15:clr>
        </p15:guide>
        <p15:guide id="11" orient="horz" pos="685" userDrawn="1">
          <p15:clr>
            <a:srgbClr val="F26B43"/>
          </p15:clr>
        </p15:guide>
        <p15:guide id="12" orient="horz" pos="2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008A5E3-45DD-4645-9FC1-9FECFA17AC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3670"/>
            <a:ext cx="9144000" cy="4109830"/>
          </a:xfrm>
          <a:prstGeom prst="rect">
            <a:avLst/>
          </a:prstGeom>
        </p:spPr>
      </p:pic>
      <p:sp>
        <p:nvSpPr>
          <p:cNvPr id="6" name="Titel 5">
            <a:extLst>
              <a:ext uri="{FF2B5EF4-FFF2-40B4-BE49-F238E27FC236}">
                <a16:creationId xmlns:a16="http://schemas.microsoft.com/office/drawing/2014/main" id="{A0B43197-2131-4FC0-AEC0-CFF6BA9886F2}"/>
              </a:ext>
            </a:extLst>
          </p:cNvPr>
          <p:cNvSpPr>
            <a:spLocks noGrp="1"/>
          </p:cNvSpPr>
          <p:nvPr>
            <p:ph type="ctrTitle"/>
          </p:nvPr>
        </p:nvSpPr>
        <p:spPr>
          <a:xfrm>
            <a:off x="0" y="1152719"/>
            <a:ext cx="9144000" cy="986182"/>
          </a:xfrm>
        </p:spPr>
        <p:txBody>
          <a:bodyPr/>
          <a:lstStyle/>
          <a:p>
            <a:pPr algn="ctr"/>
            <a:r>
              <a:rPr lang="de-CH" sz="3600" dirty="0">
                <a:solidFill>
                  <a:schemeClr val="bg1"/>
                </a:solidFill>
              </a:rPr>
              <a:t>Beitrag von Evaluationen zu einer evidenzbasierten Klimapolitik</a:t>
            </a:r>
            <a:br>
              <a:rPr lang="de-CH" sz="3600" dirty="0">
                <a:solidFill>
                  <a:schemeClr val="bg1"/>
                </a:solidFill>
              </a:rPr>
            </a:br>
            <a:endParaRPr lang="de-CH" sz="3600" dirty="0">
              <a:solidFill>
                <a:schemeClr val="bg1"/>
              </a:solidFill>
            </a:endParaRPr>
          </a:p>
        </p:txBody>
      </p:sp>
      <p:sp>
        <p:nvSpPr>
          <p:cNvPr id="4" name="Titel 5">
            <a:extLst>
              <a:ext uri="{FF2B5EF4-FFF2-40B4-BE49-F238E27FC236}">
                <a16:creationId xmlns:a16="http://schemas.microsoft.com/office/drawing/2014/main" id="{10DE0964-12E3-41AC-BD3F-44BFF397F046}"/>
              </a:ext>
            </a:extLst>
          </p:cNvPr>
          <p:cNvSpPr txBox="1">
            <a:spLocks/>
          </p:cNvSpPr>
          <p:nvPr/>
        </p:nvSpPr>
        <p:spPr bwMode="auto">
          <a:xfrm>
            <a:off x="0" y="4220708"/>
            <a:ext cx="9144000" cy="9861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ts val="6000"/>
              </a:lnSpc>
              <a:spcBef>
                <a:spcPct val="0"/>
              </a:spcBef>
              <a:spcAft>
                <a:spcPct val="0"/>
              </a:spcAft>
              <a:defRPr sz="52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a:lstStyle>
          <a:p>
            <a:pPr algn="ctr"/>
            <a:r>
              <a:rPr lang="de-CH" sz="1400" kern="0" dirty="0">
                <a:solidFill>
                  <a:schemeClr val="bg1"/>
                </a:solidFill>
              </a:rPr>
              <a:t>Dr. Roger Ramer, </a:t>
            </a:r>
            <a:r>
              <a:rPr lang="de-CH" sz="1400" kern="0" dirty="0" err="1">
                <a:solidFill>
                  <a:schemeClr val="bg1"/>
                </a:solidFill>
              </a:rPr>
              <a:t>stv</a:t>
            </a:r>
            <a:r>
              <a:rPr lang="de-CH" sz="1400" kern="0" dirty="0">
                <a:solidFill>
                  <a:schemeClr val="bg1"/>
                </a:solidFill>
              </a:rPr>
              <a:t>. Leiter Sektion Klimapolitik BAFU – SEVAL Kongress, 1.9.2023</a:t>
            </a:r>
          </a:p>
        </p:txBody>
      </p:sp>
    </p:spTree>
    <p:extLst>
      <p:ext uri="{BB962C8B-B14F-4D97-AF65-F5344CB8AC3E}">
        <p14:creationId xmlns:p14="http://schemas.microsoft.com/office/powerpoint/2010/main" val="31484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feil: nach rechts 57">
            <a:extLst>
              <a:ext uri="{FF2B5EF4-FFF2-40B4-BE49-F238E27FC236}">
                <a16:creationId xmlns:a16="http://schemas.microsoft.com/office/drawing/2014/main" id="{F87D49B0-E9A3-45D3-89C0-E9FBF9C37F1D}"/>
              </a:ext>
            </a:extLst>
          </p:cNvPr>
          <p:cNvSpPr/>
          <p:nvPr/>
        </p:nvSpPr>
        <p:spPr>
          <a:xfrm>
            <a:off x="8025616" y="2477449"/>
            <a:ext cx="1019857" cy="540000"/>
          </a:xfrm>
          <a:prstGeom prst="rightArrow">
            <a:avLst/>
          </a:prstGeom>
          <a:gradFill flip="none" rotWithShape="1">
            <a:gsLst>
              <a:gs pos="74000">
                <a:srgbClr val="FFC000"/>
              </a:gs>
              <a:gs pos="36000">
                <a:schemeClr val="bg1"/>
              </a:gs>
              <a:gs pos="100000">
                <a:srgbClr val="FFC000"/>
              </a:gs>
            </a:gsLst>
            <a:lin ang="0" scaled="1"/>
            <a:tileRect/>
          </a:gra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dirty="0" err="1"/>
          </a:p>
        </p:txBody>
      </p:sp>
      <p:sp>
        <p:nvSpPr>
          <p:cNvPr id="3" name="Foliennummernplatzhalter 2">
            <a:extLst>
              <a:ext uri="{FF2B5EF4-FFF2-40B4-BE49-F238E27FC236}">
                <a16:creationId xmlns:a16="http://schemas.microsoft.com/office/drawing/2014/main" id="{94214338-6F67-40D7-A343-8C77A142C71F}"/>
              </a:ext>
            </a:extLst>
          </p:cNvPr>
          <p:cNvSpPr>
            <a:spLocks noGrp="1"/>
          </p:cNvSpPr>
          <p:nvPr>
            <p:ph type="sldNum" sz="quarter" idx="11"/>
          </p:nvPr>
        </p:nvSpPr>
        <p:spPr/>
        <p:txBody>
          <a:bodyPr/>
          <a:lstStyle/>
          <a:p>
            <a:fld id="{7D21FFDD-132D-4B5B-AD6B-BCC06A41D268}" type="slidenum">
              <a:rPr lang="de-CH" smtClean="0"/>
              <a:pPr/>
              <a:t>2</a:t>
            </a:fld>
            <a:endParaRPr lang="de-CH" dirty="0"/>
          </a:p>
        </p:txBody>
      </p:sp>
      <p:sp>
        <p:nvSpPr>
          <p:cNvPr id="4" name="Titel 3">
            <a:extLst>
              <a:ext uri="{FF2B5EF4-FFF2-40B4-BE49-F238E27FC236}">
                <a16:creationId xmlns:a16="http://schemas.microsoft.com/office/drawing/2014/main" id="{E131904F-667C-429A-9907-E2F6A3733E19}"/>
              </a:ext>
            </a:extLst>
          </p:cNvPr>
          <p:cNvSpPr>
            <a:spLocks noGrp="1"/>
          </p:cNvSpPr>
          <p:nvPr>
            <p:ph type="title"/>
          </p:nvPr>
        </p:nvSpPr>
        <p:spPr/>
        <p:txBody>
          <a:bodyPr/>
          <a:lstStyle/>
          <a:p>
            <a:r>
              <a:rPr lang="de-CH" sz="2800" dirty="0"/>
              <a:t>Klimapolitische Geschäfte - Komplexes Umfeld, viele Unsicherheiten </a:t>
            </a:r>
          </a:p>
        </p:txBody>
      </p:sp>
      <p:grpSp>
        <p:nvGrpSpPr>
          <p:cNvPr id="46" name="Gruppieren 45">
            <a:extLst>
              <a:ext uri="{FF2B5EF4-FFF2-40B4-BE49-F238E27FC236}">
                <a16:creationId xmlns:a16="http://schemas.microsoft.com/office/drawing/2014/main" id="{ABCE7E21-FC6F-4504-AEBF-3394616D8D2B}"/>
              </a:ext>
            </a:extLst>
          </p:cNvPr>
          <p:cNvGrpSpPr/>
          <p:nvPr/>
        </p:nvGrpSpPr>
        <p:grpSpPr>
          <a:xfrm>
            <a:off x="542260" y="3466600"/>
            <a:ext cx="8231581" cy="573290"/>
            <a:chOff x="542260" y="2359098"/>
            <a:chExt cx="8231581" cy="573290"/>
          </a:xfrm>
        </p:grpSpPr>
        <p:cxnSp>
          <p:nvCxnSpPr>
            <p:cNvPr id="7" name="Gerade Verbindung mit Pfeil 6">
              <a:extLst>
                <a:ext uri="{FF2B5EF4-FFF2-40B4-BE49-F238E27FC236}">
                  <a16:creationId xmlns:a16="http://schemas.microsoft.com/office/drawing/2014/main" id="{9FFC1466-4401-445A-9EFB-9BF8FF975648}"/>
                </a:ext>
              </a:extLst>
            </p:cNvPr>
            <p:cNvCxnSpPr>
              <a:cxnSpLocks/>
            </p:cNvCxnSpPr>
            <p:nvPr/>
          </p:nvCxnSpPr>
          <p:spPr>
            <a:xfrm>
              <a:off x="542260" y="2571750"/>
              <a:ext cx="82315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7409C19C-BE31-40AD-93AF-12372BFC174D}"/>
                </a:ext>
              </a:extLst>
            </p:cNvPr>
            <p:cNvCxnSpPr>
              <a:cxnSpLocks/>
            </p:cNvCxnSpPr>
            <p:nvPr/>
          </p:nvCxnSpPr>
          <p:spPr>
            <a:xfrm>
              <a:off x="701749"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3" name="Gerader Verbinder 12">
              <a:extLst>
                <a:ext uri="{FF2B5EF4-FFF2-40B4-BE49-F238E27FC236}">
                  <a16:creationId xmlns:a16="http://schemas.microsoft.com/office/drawing/2014/main" id="{FAAC9603-3FE8-40E4-9E2F-8A3DA00D9537}"/>
                </a:ext>
              </a:extLst>
            </p:cNvPr>
            <p:cNvCxnSpPr>
              <a:cxnSpLocks/>
            </p:cNvCxnSpPr>
            <p:nvPr/>
          </p:nvCxnSpPr>
          <p:spPr>
            <a:xfrm>
              <a:off x="1354768"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4CC46B6D-BB60-4E5A-A57A-173306AF7F92}"/>
                </a:ext>
              </a:extLst>
            </p:cNvPr>
            <p:cNvCxnSpPr>
              <a:cxnSpLocks/>
            </p:cNvCxnSpPr>
            <p:nvPr/>
          </p:nvCxnSpPr>
          <p:spPr>
            <a:xfrm>
              <a:off x="2007787"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88EC1736-8664-4860-B82F-5B9DC87A4FE6}"/>
                </a:ext>
              </a:extLst>
            </p:cNvPr>
            <p:cNvCxnSpPr>
              <a:cxnSpLocks/>
            </p:cNvCxnSpPr>
            <p:nvPr/>
          </p:nvCxnSpPr>
          <p:spPr>
            <a:xfrm>
              <a:off x="2660806"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8AF7C9CE-5BD0-458A-88D0-620FBD30097F}"/>
                </a:ext>
              </a:extLst>
            </p:cNvPr>
            <p:cNvCxnSpPr>
              <a:cxnSpLocks/>
            </p:cNvCxnSpPr>
            <p:nvPr/>
          </p:nvCxnSpPr>
          <p:spPr>
            <a:xfrm>
              <a:off x="3313825"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B7F14B29-1DD5-4141-81C9-87C2C558B845}"/>
                </a:ext>
              </a:extLst>
            </p:cNvPr>
            <p:cNvCxnSpPr>
              <a:cxnSpLocks/>
            </p:cNvCxnSpPr>
            <p:nvPr/>
          </p:nvCxnSpPr>
          <p:spPr>
            <a:xfrm>
              <a:off x="3966844"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D71D6527-D9CA-4F99-B98F-B026A8222F03}"/>
                </a:ext>
              </a:extLst>
            </p:cNvPr>
            <p:cNvCxnSpPr>
              <a:cxnSpLocks/>
            </p:cNvCxnSpPr>
            <p:nvPr/>
          </p:nvCxnSpPr>
          <p:spPr>
            <a:xfrm>
              <a:off x="4619863"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FF022F8D-2388-42C8-8B8B-70100025FA1A}"/>
                </a:ext>
              </a:extLst>
            </p:cNvPr>
            <p:cNvCxnSpPr>
              <a:cxnSpLocks/>
            </p:cNvCxnSpPr>
            <p:nvPr/>
          </p:nvCxnSpPr>
          <p:spPr>
            <a:xfrm>
              <a:off x="5272882"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253FD16B-FC26-48DE-820C-CA4358B036D9}"/>
                </a:ext>
              </a:extLst>
            </p:cNvPr>
            <p:cNvCxnSpPr>
              <a:cxnSpLocks/>
            </p:cNvCxnSpPr>
            <p:nvPr/>
          </p:nvCxnSpPr>
          <p:spPr>
            <a:xfrm>
              <a:off x="5925901"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371FF50C-DDD8-4771-928C-3EE0AEAA399A}"/>
                </a:ext>
              </a:extLst>
            </p:cNvPr>
            <p:cNvCxnSpPr>
              <a:cxnSpLocks/>
            </p:cNvCxnSpPr>
            <p:nvPr/>
          </p:nvCxnSpPr>
          <p:spPr>
            <a:xfrm>
              <a:off x="6578920"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B54B275D-4F2B-43D6-8FF1-229683F5CE74}"/>
                </a:ext>
              </a:extLst>
            </p:cNvPr>
            <p:cNvCxnSpPr>
              <a:cxnSpLocks/>
            </p:cNvCxnSpPr>
            <p:nvPr/>
          </p:nvCxnSpPr>
          <p:spPr>
            <a:xfrm>
              <a:off x="7231939"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967A28D1-E9A9-45B0-B450-BA7C8BF5FF75}"/>
                </a:ext>
              </a:extLst>
            </p:cNvPr>
            <p:cNvCxnSpPr>
              <a:cxnSpLocks/>
            </p:cNvCxnSpPr>
            <p:nvPr/>
          </p:nvCxnSpPr>
          <p:spPr>
            <a:xfrm>
              <a:off x="7884958"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B00233F0-7AF3-45AD-ACA9-0D082D01FB4C}"/>
                </a:ext>
              </a:extLst>
            </p:cNvPr>
            <p:cNvCxnSpPr>
              <a:cxnSpLocks/>
            </p:cNvCxnSpPr>
            <p:nvPr/>
          </p:nvCxnSpPr>
          <p:spPr>
            <a:xfrm>
              <a:off x="8537974" y="2359098"/>
              <a:ext cx="0" cy="425303"/>
            </a:xfrm>
            <a:prstGeom prst="line">
              <a:avLst/>
            </a:prstGeom>
            <a:ln/>
          </p:spPr>
          <p:style>
            <a:lnRef idx="1">
              <a:schemeClr val="dk1"/>
            </a:lnRef>
            <a:fillRef idx="0">
              <a:schemeClr val="dk1"/>
            </a:fillRef>
            <a:effectRef idx="0">
              <a:schemeClr val="dk1"/>
            </a:effectRef>
            <a:fontRef idx="minor">
              <a:schemeClr val="tx1"/>
            </a:fontRef>
          </p:style>
        </p:cxnSp>
        <p:sp>
          <p:nvSpPr>
            <p:cNvPr id="25" name="Textfeld 24">
              <a:extLst>
                <a:ext uri="{FF2B5EF4-FFF2-40B4-BE49-F238E27FC236}">
                  <a16:creationId xmlns:a16="http://schemas.microsoft.com/office/drawing/2014/main" id="{D9A7BDF7-2E9F-44BA-B499-145B5CF9623F}"/>
                </a:ext>
              </a:extLst>
            </p:cNvPr>
            <p:cNvSpPr txBox="1"/>
            <p:nvPr/>
          </p:nvSpPr>
          <p:spPr>
            <a:xfrm>
              <a:off x="701748" y="2593834"/>
              <a:ext cx="653007" cy="338554"/>
            </a:xfrm>
            <a:prstGeom prst="rect">
              <a:avLst/>
            </a:prstGeom>
            <a:noFill/>
          </p:spPr>
          <p:txBody>
            <a:bodyPr wrap="square" rtlCol="0">
              <a:spAutoFit/>
            </a:bodyPr>
            <a:lstStyle/>
            <a:p>
              <a:r>
                <a:rPr lang="de-CH" sz="1600" dirty="0">
                  <a:latin typeface="+mn-lt"/>
                </a:rPr>
                <a:t>2023</a:t>
              </a:r>
            </a:p>
          </p:txBody>
        </p:sp>
        <p:sp>
          <p:nvSpPr>
            <p:cNvPr id="26" name="Textfeld 25">
              <a:extLst>
                <a:ext uri="{FF2B5EF4-FFF2-40B4-BE49-F238E27FC236}">
                  <a16:creationId xmlns:a16="http://schemas.microsoft.com/office/drawing/2014/main" id="{6D36685E-987F-4C27-9EFD-146D034EF8A8}"/>
                </a:ext>
              </a:extLst>
            </p:cNvPr>
            <p:cNvSpPr txBox="1"/>
            <p:nvPr/>
          </p:nvSpPr>
          <p:spPr>
            <a:xfrm>
              <a:off x="1354767" y="2593834"/>
              <a:ext cx="653007" cy="338554"/>
            </a:xfrm>
            <a:prstGeom prst="rect">
              <a:avLst/>
            </a:prstGeom>
            <a:noFill/>
          </p:spPr>
          <p:txBody>
            <a:bodyPr wrap="square" rtlCol="0">
              <a:spAutoFit/>
            </a:bodyPr>
            <a:lstStyle/>
            <a:p>
              <a:r>
                <a:rPr lang="de-CH" sz="1600" dirty="0">
                  <a:latin typeface="+mn-lt"/>
                </a:rPr>
                <a:t>2024</a:t>
              </a:r>
            </a:p>
          </p:txBody>
        </p:sp>
        <p:sp>
          <p:nvSpPr>
            <p:cNvPr id="27" name="Textfeld 26">
              <a:extLst>
                <a:ext uri="{FF2B5EF4-FFF2-40B4-BE49-F238E27FC236}">
                  <a16:creationId xmlns:a16="http://schemas.microsoft.com/office/drawing/2014/main" id="{6055A40C-C67E-4033-A2B5-AB889DB7FFCE}"/>
                </a:ext>
              </a:extLst>
            </p:cNvPr>
            <p:cNvSpPr txBox="1"/>
            <p:nvPr/>
          </p:nvSpPr>
          <p:spPr>
            <a:xfrm>
              <a:off x="2660805" y="2593834"/>
              <a:ext cx="653007" cy="338554"/>
            </a:xfrm>
            <a:prstGeom prst="rect">
              <a:avLst/>
            </a:prstGeom>
            <a:noFill/>
          </p:spPr>
          <p:txBody>
            <a:bodyPr wrap="square" rtlCol="0">
              <a:spAutoFit/>
            </a:bodyPr>
            <a:lstStyle/>
            <a:p>
              <a:r>
                <a:rPr lang="de-CH" sz="1600" dirty="0">
                  <a:latin typeface="+mn-lt"/>
                </a:rPr>
                <a:t>2026</a:t>
              </a:r>
            </a:p>
          </p:txBody>
        </p:sp>
        <p:sp>
          <p:nvSpPr>
            <p:cNvPr id="28" name="Textfeld 27">
              <a:extLst>
                <a:ext uri="{FF2B5EF4-FFF2-40B4-BE49-F238E27FC236}">
                  <a16:creationId xmlns:a16="http://schemas.microsoft.com/office/drawing/2014/main" id="{752C0DD0-06FE-4CA3-8665-779D00507549}"/>
                </a:ext>
              </a:extLst>
            </p:cNvPr>
            <p:cNvSpPr txBox="1"/>
            <p:nvPr/>
          </p:nvSpPr>
          <p:spPr>
            <a:xfrm>
              <a:off x="2007786" y="2593834"/>
              <a:ext cx="653007" cy="338554"/>
            </a:xfrm>
            <a:prstGeom prst="rect">
              <a:avLst/>
            </a:prstGeom>
            <a:noFill/>
          </p:spPr>
          <p:txBody>
            <a:bodyPr wrap="square" rtlCol="0">
              <a:spAutoFit/>
            </a:bodyPr>
            <a:lstStyle/>
            <a:p>
              <a:r>
                <a:rPr lang="de-CH" sz="1600" dirty="0">
                  <a:latin typeface="+mn-lt"/>
                </a:rPr>
                <a:t>2025</a:t>
              </a:r>
            </a:p>
          </p:txBody>
        </p:sp>
        <p:sp>
          <p:nvSpPr>
            <p:cNvPr id="29" name="Textfeld 28">
              <a:extLst>
                <a:ext uri="{FF2B5EF4-FFF2-40B4-BE49-F238E27FC236}">
                  <a16:creationId xmlns:a16="http://schemas.microsoft.com/office/drawing/2014/main" id="{B4AB3CBE-3DC5-41F2-B375-C0042073ACEC}"/>
                </a:ext>
              </a:extLst>
            </p:cNvPr>
            <p:cNvSpPr txBox="1"/>
            <p:nvPr/>
          </p:nvSpPr>
          <p:spPr>
            <a:xfrm>
              <a:off x="3313824" y="2593834"/>
              <a:ext cx="653007" cy="338554"/>
            </a:xfrm>
            <a:prstGeom prst="rect">
              <a:avLst/>
            </a:prstGeom>
            <a:noFill/>
          </p:spPr>
          <p:txBody>
            <a:bodyPr wrap="square" rtlCol="0">
              <a:spAutoFit/>
            </a:bodyPr>
            <a:lstStyle/>
            <a:p>
              <a:r>
                <a:rPr lang="de-CH" sz="1600" dirty="0">
                  <a:latin typeface="+mn-lt"/>
                </a:rPr>
                <a:t>2027</a:t>
              </a:r>
            </a:p>
          </p:txBody>
        </p:sp>
        <p:sp>
          <p:nvSpPr>
            <p:cNvPr id="30" name="Textfeld 29">
              <a:extLst>
                <a:ext uri="{FF2B5EF4-FFF2-40B4-BE49-F238E27FC236}">
                  <a16:creationId xmlns:a16="http://schemas.microsoft.com/office/drawing/2014/main" id="{CB3ADFA1-D95F-4D89-A7A2-8A24ACB76CA1}"/>
                </a:ext>
              </a:extLst>
            </p:cNvPr>
            <p:cNvSpPr txBox="1"/>
            <p:nvPr/>
          </p:nvSpPr>
          <p:spPr>
            <a:xfrm>
              <a:off x="3966843" y="2593834"/>
              <a:ext cx="653007" cy="338554"/>
            </a:xfrm>
            <a:prstGeom prst="rect">
              <a:avLst/>
            </a:prstGeom>
            <a:noFill/>
          </p:spPr>
          <p:txBody>
            <a:bodyPr wrap="square" rtlCol="0">
              <a:spAutoFit/>
            </a:bodyPr>
            <a:lstStyle/>
            <a:p>
              <a:r>
                <a:rPr lang="de-CH" sz="1600" dirty="0">
                  <a:latin typeface="+mn-lt"/>
                </a:rPr>
                <a:t>2028</a:t>
              </a:r>
            </a:p>
          </p:txBody>
        </p:sp>
        <p:sp>
          <p:nvSpPr>
            <p:cNvPr id="31" name="Textfeld 30">
              <a:extLst>
                <a:ext uri="{FF2B5EF4-FFF2-40B4-BE49-F238E27FC236}">
                  <a16:creationId xmlns:a16="http://schemas.microsoft.com/office/drawing/2014/main" id="{4F446121-836A-4FFD-862B-350358F71BD0}"/>
                </a:ext>
              </a:extLst>
            </p:cNvPr>
            <p:cNvSpPr txBox="1"/>
            <p:nvPr/>
          </p:nvSpPr>
          <p:spPr>
            <a:xfrm>
              <a:off x="4619862" y="2593834"/>
              <a:ext cx="653007" cy="338554"/>
            </a:xfrm>
            <a:prstGeom prst="rect">
              <a:avLst/>
            </a:prstGeom>
            <a:noFill/>
          </p:spPr>
          <p:txBody>
            <a:bodyPr wrap="square" rtlCol="0">
              <a:spAutoFit/>
            </a:bodyPr>
            <a:lstStyle/>
            <a:p>
              <a:r>
                <a:rPr lang="de-CH" sz="1600" dirty="0">
                  <a:latin typeface="+mn-lt"/>
                </a:rPr>
                <a:t>2029</a:t>
              </a:r>
            </a:p>
          </p:txBody>
        </p:sp>
        <p:sp>
          <p:nvSpPr>
            <p:cNvPr id="32" name="Textfeld 31">
              <a:extLst>
                <a:ext uri="{FF2B5EF4-FFF2-40B4-BE49-F238E27FC236}">
                  <a16:creationId xmlns:a16="http://schemas.microsoft.com/office/drawing/2014/main" id="{92A09BA4-E8CA-4CC0-9A9F-99D86E830D6C}"/>
                </a:ext>
              </a:extLst>
            </p:cNvPr>
            <p:cNvSpPr txBox="1"/>
            <p:nvPr/>
          </p:nvSpPr>
          <p:spPr>
            <a:xfrm>
              <a:off x="5925900" y="2593834"/>
              <a:ext cx="653007" cy="338554"/>
            </a:xfrm>
            <a:prstGeom prst="rect">
              <a:avLst/>
            </a:prstGeom>
            <a:noFill/>
          </p:spPr>
          <p:txBody>
            <a:bodyPr wrap="square" rtlCol="0">
              <a:spAutoFit/>
            </a:bodyPr>
            <a:lstStyle/>
            <a:p>
              <a:r>
                <a:rPr lang="de-CH" sz="1600" dirty="0">
                  <a:latin typeface="+mn-lt"/>
                </a:rPr>
                <a:t>2031</a:t>
              </a:r>
            </a:p>
          </p:txBody>
        </p:sp>
        <p:sp>
          <p:nvSpPr>
            <p:cNvPr id="33" name="Textfeld 32">
              <a:extLst>
                <a:ext uri="{FF2B5EF4-FFF2-40B4-BE49-F238E27FC236}">
                  <a16:creationId xmlns:a16="http://schemas.microsoft.com/office/drawing/2014/main" id="{3A8D26BB-8E92-419E-A150-5172844D3BC6}"/>
                </a:ext>
              </a:extLst>
            </p:cNvPr>
            <p:cNvSpPr txBox="1"/>
            <p:nvPr/>
          </p:nvSpPr>
          <p:spPr>
            <a:xfrm>
              <a:off x="5272881" y="2593834"/>
              <a:ext cx="653007" cy="338554"/>
            </a:xfrm>
            <a:prstGeom prst="rect">
              <a:avLst/>
            </a:prstGeom>
            <a:noFill/>
          </p:spPr>
          <p:txBody>
            <a:bodyPr wrap="square" rtlCol="0">
              <a:spAutoFit/>
            </a:bodyPr>
            <a:lstStyle/>
            <a:p>
              <a:r>
                <a:rPr lang="de-CH" sz="1600" dirty="0">
                  <a:latin typeface="+mn-lt"/>
                </a:rPr>
                <a:t>2030</a:t>
              </a:r>
            </a:p>
          </p:txBody>
        </p:sp>
        <p:sp>
          <p:nvSpPr>
            <p:cNvPr id="34" name="Textfeld 33">
              <a:extLst>
                <a:ext uri="{FF2B5EF4-FFF2-40B4-BE49-F238E27FC236}">
                  <a16:creationId xmlns:a16="http://schemas.microsoft.com/office/drawing/2014/main" id="{1B1ADAB4-4B80-4BC5-8FBD-9CFE3AD992BF}"/>
                </a:ext>
              </a:extLst>
            </p:cNvPr>
            <p:cNvSpPr txBox="1"/>
            <p:nvPr/>
          </p:nvSpPr>
          <p:spPr>
            <a:xfrm>
              <a:off x="7884958" y="2593834"/>
              <a:ext cx="653007" cy="338554"/>
            </a:xfrm>
            <a:prstGeom prst="rect">
              <a:avLst/>
            </a:prstGeom>
            <a:noFill/>
          </p:spPr>
          <p:txBody>
            <a:bodyPr wrap="square" rtlCol="0">
              <a:spAutoFit/>
            </a:bodyPr>
            <a:lstStyle/>
            <a:p>
              <a:r>
                <a:rPr lang="de-CH" sz="1600" dirty="0">
                  <a:latin typeface="+mn-lt"/>
                </a:rPr>
                <a:t>2034</a:t>
              </a:r>
            </a:p>
          </p:txBody>
        </p:sp>
        <p:sp>
          <p:nvSpPr>
            <p:cNvPr id="35" name="Textfeld 34">
              <a:extLst>
                <a:ext uri="{FF2B5EF4-FFF2-40B4-BE49-F238E27FC236}">
                  <a16:creationId xmlns:a16="http://schemas.microsoft.com/office/drawing/2014/main" id="{5D080FB7-58E1-46BE-BDB4-8259AA4388BB}"/>
                </a:ext>
              </a:extLst>
            </p:cNvPr>
            <p:cNvSpPr txBox="1"/>
            <p:nvPr/>
          </p:nvSpPr>
          <p:spPr>
            <a:xfrm>
              <a:off x="6578919" y="2593834"/>
              <a:ext cx="653007" cy="338554"/>
            </a:xfrm>
            <a:prstGeom prst="rect">
              <a:avLst/>
            </a:prstGeom>
            <a:noFill/>
          </p:spPr>
          <p:txBody>
            <a:bodyPr wrap="square" rtlCol="0">
              <a:spAutoFit/>
            </a:bodyPr>
            <a:lstStyle/>
            <a:p>
              <a:r>
                <a:rPr lang="de-CH" sz="1600" dirty="0">
                  <a:latin typeface="+mn-lt"/>
                </a:rPr>
                <a:t>2032</a:t>
              </a:r>
            </a:p>
          </p:txBody>
        </p:sp>
        <p:sp>
          <p:nvSpPr>
            <p:cNvPr id="36" name="Textfeld 35">
              <a:extLst>
                <a:ext uri="{FF2B5EF4-FFF2-40B4-BE49-F238E27FC236}">
                  <a16:creationId xmlns:a16="http://schemas.microsoft.com/office/drawing/2014/main" id="{AC367CF6-1ACF-4C3A-A291-1AEDA474B62B}"/>
                </a:ext>
              </a:extLst>
            </p:cNvPr>
            <p:cNvSpPr txBox="1"/>
            <p:nvPr/>
          </p:nvSpPr>
          <p:spPr>
            <a:xfrm>
              <a:off x="7231938" y="2593834"/>
              <a:ext cx="653007" cy="338554"/>
            </a:xfrm>
            <a:prstGeom prst="rect">
              <a:avLst/>
            </a:prstGeom>
            <a:noFill/>
          </p:spPr>
          <p:txBody>
            <a:bodyPr wrap="square" rtlCol="0">
              <a:spAutoFit/>
            </a:bodyPr>
            <a:lstStyle/>
            <a:p>
              <a:r>
                <a:rPr lang="de-CH" sz="1600" dirty="0">
                  <a:latin typeface="+mn-lt"/>
                </a:rPr>
                <a:t>2033</a:t>
              </a:r>
            </a:p>
          </p:txBody>
        </p:sp>
      </p:grpSp>
      <p:sp>
        <p:nvSpPr>
          <p:cNvPr id="47" name="Pfeil: nach rechts 46">
            <a:extLst>
              <a:ext uri="{FF2B5EF4-FFF2-40B4-BE49-F238E27FC236}">
                <a16:creationId xmlns:a16="http://schemas.microsoft.com/office/drawing/2014/main" id="{9601A9C8-AA6A-4C58-9C34-B578A3A07EC8}"/>
              </a:ext>
            </a:extLst>
          </p:cNvPr>
          <p:cNvSpPr/>
          <p:nvPr/>
        </p:nvSpPr>
        <p:spPr>
          <a:xfrm>
            <a:off x="361658" y="1049536"/>
            <a:ext cx="1614368" cy="540000"/>
          </a:xfrm>
          <a:prstGeom prst="rightArrow">
            <a:avLst/>
          </a:prstGeom>
          <a:gradFill flip="none" rotWithShape="1">
            <a:gsLst>
              <a:gs pos="10000">
                <a:schemeClr val="bg1"/>
              </a:gs>
              <a:gs pos="100000">
                <a:srgbClr val="00B050"/>
              </a:gs>
            </a:gsLst>
            <a:lin ang="0" scaled="1"/>
            <a:tileRect/>
          </a:gra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CO</a:t>
            </a:r>
            <a:r>
              <a:rPr lang="de-CH" sz="1400" baseline="-25000" dirty="0"/>
              <a:t>2</a:t>
            </a:r>
            <a:r>
              <a:rPr lang="de-CH" sz="1400" dirty="0"/>
              <a:t>-Gesetz</a:t>
            </a:r>
          </a:p>
        </p:txBody>
      </p:sp>
      <p:sp>
        <p:nvSpPr>
          <p:cNvPr id="49" name="Pfeil: nach rechts 48">
            <a:extLst>
              <a:ext uri="{FF2B5EF4-FFF2-40B4-BE49-F238E27FC236}">
                <a16:creationId xmlns:a16="http://schemas.microsoft.com/office/drawing/2014/main" id="{3EE1FDD2-326D-4594-AC3F-25CB84E3A89D}"/>
              </a:ext>
            </a:extLst>
          </p:cNvPr>
          <p:cNvSpPr/>
          <p:nvPr/>
        </p:nvSpPr>
        <p:spPr>
          <a:xfrm>
            <a:off x="2007773" y="1501810"/>
            <a:ext cx="3918108" cy="540000"/>
          </a:xfrm>
          <a:prstGeom prst="rightArrow">
            <a:avLst/>
          </a:prstGeom>
          <a:solidFill>
            <a:schemeClr val="accent2">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CO</a:t>
            </a:r>
            <a:r>
              <a:rPr lang="de-CH" sz="1400" baseline="-25000" dirty="0"/>
              <a:t>2</a:t>
            </a:r>
            <a:r>
              <a:rPr lang="de-CH" sz="1400" dirty="0"/>
              <a:t>-Gesetz nach 2024</a:t>
            </a:r>
          </a:p>
        </p:txBody>
      </p:sp>
      <p:sp>
        <p:nvSpPr>
          <p:cNvPr id="51" name="Pfeil: nach rechts 50">
            <a:extLst>
              <a:ext uri="{FF2B5EF4-FFF2-40B4-BE49-F238E27FC236}">
                <a16:creationId xmlns:a16="http://schemas.microsoft.com/office/drawing/2014/main" id="{BC7E969F-5731-4F20-9FF0-DE5F0EF908B7}"/>
              </a:ext>
            </a:extLst>
          </p:cNvPr>
          <p:cNvSpPr/>
          <p:nvPr/>
        </p:nvSpPr>
        <p:spPr>
          <a:xfrm>
            <a:off x="3676354" y="3988800"/>
            <a:ext cx="1630324" cy="540000"/>
          </a:xfrm>
          <a:prstGeom prst="rightArrow">
            <a:avLst/>
          </a:prstGeom>
          <a:solidFill>
            <a:schemeClr val="accent6">
              <a:lumMod val="60000"/>
              <a:lumOff val="4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200" dirty="0"/>
              <a:t>Parl. Beratung</a:t>
            </a:r>
          </a:p>
        </p:txBody>
      </p:sp>
      <p:sp>
        <p:nvSpPr>
          <p:cNvPr id="53" name="Pfeil: nach rechts 52">
            <a:extLst>
              <a:ext uri="{FF2B5EF4-FFF2-40B4-BE49-F238E27FC236}">
                <a16:creationId xmlns:a16="http://schemas.microsoft.com/office/drawing/2014/main" id="{3C500CC8-2024-4C85-930E-7B21D0E0E355}"/>
              </a:ext>
            </a:extLst>
          </p:cNvPr>
          <p:cNvSpPr/>
          <p:nvPr/>
        </p:nvSpPr>
        <p:spPr>
          <a:xfrm>
            <a:off x="8041305" y="2989391"/>
            <a:ext cx="1019857" cy="540000"/>
          </a:xfrm>
          <a:prstGeom prst="rightArrow">
            <a:avLst/>
          </a:prstGeom>
          <a:solidFill>
            <a:schemeClr val="accent3">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dirty="0" err="1"/>
          </a:p>
        </p:txBody>
      </p:sp>
      <p:sp>
        <p:nvSpPr>
          <p:cNvPr id="54" name="Pfeil: nach rechts 53">
            <a:extLst>
              <a:ext uri="{FF2B5EF4-FFF2-40B4-BE49-F238E27FC236}">
                <a16:creationId xmlns:a16="http://schemas.microsoft.com/office/drawing/2014/main" id="{725E9A1E-9B64-48CA-A5D6-72D0E89124A6}"/>
              </a:ext>
            </a:extLst>
          </p:cNvPr>
          <p:cNvSpPr/>
          <p:nvPr/>
        </p:nvSpPr>
        <p:spPr>
          <a:xfrm>
            <a:off x="2007773" y="2484205"/>
            <a:ext cx="6530190" cy="540000"/>
          </a:xfrm>
          <a:prstGeom prst="rightArrow">
            <a:avLst/>
          </a:prstGeom>
          <a:solidFill>
            <a:srgbClr val="FFC00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Klima- und Innovationsgesetz (KlG)</a:t>
            </a:r>
          </a:p>
        </p:txBody>
      </p:sp>
      <p:sp>
        <p:nvSpPr>
          <p:cNvPr id="56" name="Pfeil: nach rechts 55">
            <a:extLst>
              <a:ext uri="{FF2B5EF4-FFF2-40B4-BE49-F238E27FC236}">
                <a16:creationId xmlns:a16="http://schemas.microsoft.com/office/drawing/2014/main" id="{312C83BE-F369-4F52-B65F-D7D3ECC761AA}"/>
              </a:ext>
            </a:extLst>
          </p:cNvPr>
          <p:cNvSpPr/>
          <p:nvPr/>
        </p:nvSpPr>
        <p:spPr>
          <a:xfrm>
            <a:off x="8116186" y="4000958"/>
            <a:ext cx="944976" cy="540000"/>
          </a:xfrm>
          <a:prstGeom prst="right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dirty="0" err="1"/>
          </a:p>
        </p:txBody>
      </p:sp>
      <p:sp>
        <p:nvSpPr>
          <p:cNvPr id="52" name="Pfeil: nach rechts 51">
            <a:extLst>
              <a:ext uri="{FF2B5EF4-FFF2-40B4-BE49-F238E27FC236}">
                <a16:creationId xmlns:a16="http://schemas.microsoft.com/office/drawing/2014/main" id="{9345E90B-CA5E-4034-A610-4110C35395A8}"/>
              </a:ext>
            </a:extLst>
          </p:cNvPr>
          <p:cNvSpPr/>
          <p:nvPr/>
        </p:nvSpPr>
        <p:spPr>
          <a:xfrm>
            <a:off x="5925881" y="4001059"/>
            <a:ext cx="2612082" cy="540000"/>
          </a:xfrm>
          <a:prstGeom prst="rightArrow">
            <a:avLst/>
          </a:prstGeom>
          <a:solidFill>
            <a:schemeClr val="accent6">
              <a:lumMod val="7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CO</a:t>
            </a:r>
            <a:r>
              <a:rPr lang="de-CH" sz="1400" baseline="-25000" dirty="0"/>
              <a:t>2</a:t>
            </a:r>
            <a:r>
              <a:rPr lang="de-CH" sz="1400" dirty="0"/>
              <a:t>-Gesetz nach 2030</a:t>
            </a:r>
          </a:p>
        </p:txBody>
      </p:sp>
      <p:sp>
        <p:nvSpPr>
          <p:cNvPr id="57" name="Pfeil: nach rechts 56">
            <a:extLst>
              <a:ext uri="{FF2B5EF4-FFF2-40B4-BE49-F238E27FC236}">
                <a16:creationId xmlns:a16="http://schemas.microsoft.com/office/drawing/2014/main" id="{618D2DA7-302C-4DE6-B261-8E4ACAFFAC12}"/>
              </a:ext>
            </a:extLst>
          </p:cNvPr>
          <p:cNvSpPr/>
          <p:nvPr/>
        </p:nvSpPr>
        <p:spPr>
          <a:xfrm>
            <a:off x="701748" y="1522886"/>
            <a:ext cx="1039588" cy="540000"/>
          </a:xfrm>
          <a:prstGeom prst="rightArrow">
            <a:avLst/>
          </a:prstGeom>
          <a:solidFill>
            <a:schemeClr val="accent2">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900" dirty="0"/>
              <a:t>Parl. Beratung</a:t>
            </a:r>
            <a:endParaRPr lang="de-CH" sz="1200" dirty="0"/>
          </a:p>
        </p:txBody>
      </p:sp>
      <p:sp>
        <p:nvSpPr>
          <p:cNvPr id="61" name="Pfeil: nach rechts 60">
            <a:extLst>
              <a:ext uri="{FF2B5EF4-FFF2-40B4-BE49-F238E27FC236}">
                <a16:creationId xmlns:a16="http://schemas.microsoft.com/office/drawing/2014/main" id="{3253CCF4-A73B-4628-8835-4CFE23AD51B3}"/>
              </a:ext>
            </a:extLst>
          </p:cNvPr>
          <p:cNvSpPr/>
          <p:nvPr/>
        </p:nvSpPr>
        <p:spPr>
          <a:xfrm>
            <a:off x="2438477" y="4001059"/>
            <a:ext cx="1106569" cy="540000"/>
          </a:xfrm>
          <a:prstGeom prst="rightArrow">
            <a:avLst/>
          </a:prstGeom>
          <a:solidFill>
            <a:schemeClr val="accent6">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900" dirty="0"/>
              <a:t>VNL, Botschaft</a:t>
            </a:r>
          </a:p>
        </p:txBody>
      </p:sp>
      <p:sp>
        <p:nvSpPr>
          <p:cNvPr id="44" name="Pfeil: nach rechts 43">
            <a:extLst>
              <a:ext uri="{FF2B5EF4-FFF2-40B4-BE49-F238E27FC236}">
                <a16:creationId xmlns:a16="http://schemas.microsoft.com/office/drawing/2014/main" id="{7A3C8BB6-73B5-426D-A52B-E5B09F074300}"/>
              </a:ext>
            </a:extLst>
          </p:cNvPr>
          <p:cNvSpPr/>
          <p:nvPr/>
        </p:nvSpPr>
        <p:spPr>
          <a:xfrm>
            <a:off x="1354755" y="3988800"/>
            <a:ext cx="1015568" cy="540000"/>
          </a:xfrm>
          <a:prstGeom prst="rightArrow">
            <a:avLst/>
          </a:prstGeom>
          <a:solidFill>
            <a:schemeClr val="accent6">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900" dirty="0"/>
              <a:t>Vorarbeit</a:t>
            </a:r>
          </a:p>
        </p:txBody>
      </p:sp>
      <p:sp>
        <p:nvSpPr>
          <p:cNvPr id="45" name="Pfeil: nach rechts 44">
            <a:extLst>
              <a:ext uri="{FF2B5EF4-FFF2-40B4-BE49-F238E27FC236}">
                <a16:creationId xmlns:a16="http://schemas.microsoft.com/office/drawing/2014/main" id="{0820AB48-6776-4BCE-A1B5-FA546EF823A3}"/>
              </a:ext>
            </a:extLst>
          </p:cNvPr>
          <p:cNvSpPr/>
          <p:nvPr/>
        </p:nvSpPr>
        <p:spPr>
          <a:xfrm>
            <a:off x="2007772" y="2017577"/>
            <a:ext cx="3918105" cy="540000"/>
          </a:xfrm>
          <a:prstGeom prst="rightArrow">
            <a:avLst/>
          </a:prstGeom>
          <a:solidFill>
            <a:schemeClr val="accent2">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CO</a:t>
            </a:r>
            <a:r>
              <a:rPr lang="de-CH" sz="1400" baseline="-25000" dirty="0"/>
              <a:t>2</a:t>
            </a:r>
            <a:r>
              <a:rPr lang="de-CH" sz="1400" dirty="0"/>
              <a:t>-Verordnung</a:t>
            </a:r>
            <a:endParaRPr lang="de-CH" sz="2400" dirty="0"/>
          </a:p>
        </p:txBody>
      </p:sp>
      <p:sp>
        <p:nvSpPr>
          <p:cNvPr id="50" name="Pfeil: nach rechts 49">
            <a:extLst>
              <a:ext uri="{FF2B5EF4-FFF2-40B4-BE49-F238E27FC236}">
                <a16:creationId xmlns:a16="http://schemas.microsoft.com/office/drawing/2014/main" id="{7AE867C5-FF2F-4E09-A3CC-C1EA203F61F5}"/>
              </a:ext>
            </a:extLst>
          </p:cNvPr>
          <p:cNvSpPr/>
          <p:nvPr/>
        </p:nvSpPr>
        <p:spPr>
          <a:xfrm>
            <a:off x="1168842" y="2005224"/>
            <a:ext cx="834094" cy="540000"/>
          </a:xfrm>
          <a:prstGeom prst="rightArrow">
            <a:avLst/>
          </a:prstGeom>
          <a:solidFill>
            <a:schemeClr val="accent2">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900" dirty="0"/>
              <a:t>Vorarbeit</a:t>
            </a:r>
            <a:endParaRPr lang="de-CH" sz="1200" dirty="0"/>
          </a:p>
        </p:txBody>
      </p:sp>
      <p:sp>
        <p:nvSpPr>
          <p:cNvPr id="55" name="Pfeil: nach rechts 54">
            <a:extLst>
              <a:ext uri="{FF2B5EF4-FFF2-40B4-BE49-F238E27FC236}">
                <a16:creationId xmlns:a16="http://schemas.microsoft.com/office/drawing/2014/main" id="{97D49FD7-1ECD-428C-9AF5-5E7389C2D7F8}"/>
              </a:ext>
            </a:extLst>
          </p:cNvPr>
          <p:cNvSpPr/>
          <p:nvPr/>
        </p:nvSpPr>
        <p:spPr>
          <a:xfrm>
            <a:off x="2002936" y="2978618"/>
            <a:ext cx="6530190" cy="540000"/>
          </a:xfrm>
          <a:prstGeom prst="rightArrow">
            <a:avLst/>
          </a:prstGeom>
          <a:solidFill>
            <a:schemeClr val="accent3">
              <a:lumMod val="60000"/>
              <a:lumOff val="4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Verordnung zum Klima- und Innovationsgesetz</a:t>
            </a:r>
          </a:p>
        </p:txBody>
      </p:sp>
      <p:sp>
        <p:nvSpPr>
          <p:cNvPr id="60" name="Pfeil: nach rechts 59">
            <a:extLst>
              <a:ext uri="{FF2B5EF4-FFF2-40B4-BE49-F238E27FC236}">
                <a16:creationId xmlns:a16="http://schemas.microsoft.com/office/drawing/2014/main" id="{D5226A27-89A2-4604-BD0D-148FF152910D}"/>
              </a:ext>
            </a:extLst>
          </p:cNvPr>
          <p:cNvSpPr/>
          <p:nvPr/>
        </p:nvSpPr>
        <p:spPr>
          <a:xfrm>
            <a:off x="1295399" y="2970026"/>
            <a:ext cx="547881" cy="540000"/>
          </a:xfrm>
          <a:prstGeom prst="rightArrow">
            <a:avLst/>
          </a:prstGeom>
          <a:solidFill>
            <a:schemeClr val="accent3">
              <a:lumMod val="60000"/>
              <a:lumOff val="4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900" dirty="0"/>
              <a:t>VNL</a:t>
            </a:r>
            <a:endParaRPr lang="de-CH" sz="1200" dirty="0"/>
          </a:p>
        </p:txBody>
      </p:sp>
    </p:spTree>
    <p:extLst>
      <p:ext uri="{BB962C8B-B14F-4D97-AF65-F5344CB8AC3E}">
        <p14:creationId xmlns:p14="http://schemas.microsoft.com/office/powerpoint/2010/main" val="355615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4214338-6F67-40D7-A343-8C77A142C71F}"/>
              </a:ext>
            </a:extLst>
          </p:cNvPr>
          <p:cNvSpPr>
            <a:spLocks noGrp="1"/>
          </p:cNvSpPr>
          <p:nvPr>
            <p:ph type="sldNum" sz="quarter" idx="11"/>
          </p:nvPr>
        </p:nvSpPr>
        <p:spPr/>
        <p:txBody>
          <a:bodyPr/>
          <a:lstStyle/>
          <a:p>
            <a:fld id="{7D21FFDD-132D-4B5B-AD6B-BCC06A41D268}" type="slidenum">
              <a:rPr lang="de-CH" smtClean="0"/>
              <a:pPr/>
              <a:t>3</a:t>
            </a:fld>
            <a:endParaRPr lang="de-CH" dirty="0"/>
          </a:p>
        </p:txBody>
      </p:sp>
      <p:sp>
        <p:nvSpPr>
          <p:cNvPr id="4" name="Titel 3">
            <a:extLst>
              <a:ext uri="{FF2B5EF4-FFF2-40B4-BE49-F238E27FC236}">
                <a16:creationId xmlns:a16="http://schemas.microsoft.com/office/drawing/2014/main" id="{E131904F-667C-429A-9907-E2F6A3733E19}"/>
              </a:ext>
            </a:extLst>
          </p:cNvPr>
          <p:cNvSpPr>
            <a:spLocks noGrp="1"/>
          </p:cNvSpPr>
          <p:nvPr>
            <p:ph type="title"/>
          </p:nvPr>
        </p:nvSpPr>
        <p:spPr/>
        <p:txBody>
          <a:bodyPr/>
          <a:lstStyle/>
          <a:p>
            <a:r>
              <a:rPr lang="de-CH" sz="2800" dirty="0"/>
              <a:t>Gesetzgebungsprozess am Beispiel der Revision des CO</a:t>
            </a:r>
            <a:r>
              <a:rPr lang="de-CH" sz="2800" baseline="-25000" dirty="0"/>
              <a:t>2</a:t>
            </a:r>
            <a:r>
              <a:rPr lang="de-CH" sz="2800" dirty="0"/>
              <a:t>-Gesetzes</a:t>
            </a:r>
          </a:p>
        </p:txBody>
      </p:sp>
      <p:grpSp>
        <p:nvGrpSpPr>
          <p:cNvPr id="46" name="Gruppieren 45">
            <a:extLst>
              <a:ext uri="{FF2B5EF4-FFF2-40B4-BE49-F238E27FC236}">
                <a16:creationId xmlns:a16="http://schemas.microsoft.com/office/drawing/2014/main" id="{ABCE7E21-FC6F-4504-AEBF-3394616D8D2B}"/>
              </a:ext>
            </a:extLst>
          </p:cNvPr>
          <p:cNvGrpSpPr/>
          <p:nvPr/>
        </p:nvGrpSpPr>
        <p:grpSpPr>
          <a:xfrm>
            <a:off x="542260" y="1355688"/>
            <a:ext cx="8231581" cy="573290"/>
            <a:chOff x="542260" y="2359098"/>
            <a:chExt cx="8231581" cy="573290"/>
          </a:xfrm>
        </p:grpSpPr>
        <p:cxnSp>
          <p:nvCxnSpPr>
            <p:cNvPr id="7" name="Gerade Verbindung mit Pfeil 6">
              <a:extLst>
                <a:ext uri="{FF2B5EF4-FFF2-40B4-BE49-F238E27FC236}">
                  <a16:creationId xmlns:a16="http://schemas.microsoft.com/office/drawing/2014/main" id="{9FFC1466-4401-445A-9EFB-9BF8FF975648}"/>
                </a:ext>
              </a:extLst>
            </p:cNvPr>
            <p:cNvCxnSpPr>
              <a:cxnSpLocks/>
            </p:cNvCxnSpPr>
            <p:nvPr/>
          </p:nvCxnSpPr>
          <p:spPr>
            <a:xfrm>
              <a:off x="542260" y="2571750"/>
              <a:ext cx="82315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7409C19C-BE31-40AD-93AF-12372BFC174D}"/>
                </a:ext>
              </a:extLst>
            </p:cNvPr>
            <p:cNvCxnSpPr>
              <a:cxnSpLocks/>
            </p:cNvCxnSpPr>
            <p:nvPr/>
          </p:nvCxnSpPr>
          <p:spPr>
            <a:xfrm>
              <a:off x="701749"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3" name="Gerader Verbinder 12">
              <a:extLst>
                <a:ext uri="{FF2B5EF4-FFF2-40B4-BE49-F238E27FC236}">
                  <a16:creationId xmlns:a16="http://schemas.microsoft.com/office/drawing/2014/main" id="{FAAC9603-3FE8-40E4-9E2F-8A3DA00D9537}"/>
                </a:ext>
              </a:extLst>
            </p:cNvPr>
            <p:cNvCxnSpPr>
              <a:cxnSpLocks/>
            </p:cNvCxnSpPr>
            <p:nvPr/>
          </p:nvCxnSpPr>
          <p:spPr>
            <a:xfrm>
              <a:off x="1354768"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4CC46B6D-BB60-4E5A-A57A-173306AF7F92}"/>
                </a:ext>
              </a:extLst>
            </p:cNvPr>
            <p:cNvCxnSpPr>
              <a:cxnSpLocks/>
            </p:cNvCxnSpPr>
            <p:nvPr/>
          </p:nvCxnSpPr>
          <p:spPr>
            <a:xfrm>
              <a:off x="2007787"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88EC1736-8664-4860-B82F-5B9DC87A4FE6}"/>
                </a:ext>
              </a:extLst>
            </p:cNvPr>
            <p:cNvCxnSpPr>
              <a:cxnSpLocks/>
            </p:cNvCxnSpPr>
            <p:nvPr/>
          </p:nvCxnSpPr>
          <p:spPr>
            <a:xfrm>
              <a:off x="2660806"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8AF7C9CE-5BD0-458A-88D0-620FBD30097F}"/>
                </a:ext>
              </a:extLst>
            </p:cNvPr>
            <p:cNvCxnSpPr>
              <a:cxnSpLocks/>
            </p:cNvCxnSpPr>
            <p:nvPr/>
          </p:nvCxnSpPr>
          <p:spPr>
            <a:xfrm>
              <a:off x="3313825"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B7F14B29-1DD5-4141-81C9-87C2C558B845}"/>
                </a:ext>
              </a:extLst>
            </p:cNvPr>
            <p:cNvCxnSpPr>
              <a:cxnSpLocks/>
            </p:cNvCxnSpPr>
            <p:nvPr/>
          </p:nvCxnSpPr>
          <p:spPr>
            <a:xfrm>
              <a:off x="3966844"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D71D6527-D9CA-4F99-B98F-B026A8222F03}"/>
                </a:ext>
              </a:extLst>
            </p:cNvPr>
            <p:cNvCxnSpPr>
              <a:cxnSpLocks/>
            </p:cNvCxnSpPr>
            <p:nvPr/>
          </p:nvCxnSpPr>
          <p:spPr>
            <a:xfrm>
              <a:off x="4619863"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FF022F8D-2388-42C8-8B8B-70100025FA1A}"/>
                </a:ext>
              </a:extLst>
            </p:cNvPr>
            <p:cNvCxnSpPr>
              <a:cxnSpLocks/>
            </p:cNvCxnSpPr>
            <p:nvPr/>
          </p:nvCxnSpPr>
          <p:spPr>
            <a:xfrm>
              <a:off x="5272882"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253FD16B-FC26-48DE-820C-CA4358B036D9}"/>
                </a:ext>
              </a:extLst>
            </p:cNvPr>
            <p:cNvCxnSpPr>
              <a:cxnSpLocks/>
            </p:cNvCxnSpPr>
            <p:nvPr/>
          </p:nvCxnSpPr>
          <p:spPr>
            <a:xfrm>
              <a:off x="5925901"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371FF50C-DDD8-4771-928C-3EE0AEAA399A}"/>
                </a:ext>
              </a:extLst>
            </p:cNvPr>
            <p:cNvCxnSpPr>
              <a:cxnSpLocks/>
            </p:cNvCxnSpPr>
            <p:nvPr/>
          </p:nvCxnSpPr>
          <p:spPr>
            <a:xfrm>
              <a:off x="6578920"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B54B275D-4F2B-43D6-8FF1-229683F5CE74}"/>
                </a:ext>
              </a:extLst>
            </p:cNvPr>
            <p:cNvCxnSpPr>
              <a:cxnSpLocks/>
            </p:cNvCxnSpPr>
            <p:nvPr/>
          </p:nvCxnSpPr>
          <p:spPr>
            <a:xfrm>
              <a:off x="7231939"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967A28D1-E9A9-45B0-B450-BA7C8BF5FF75}"/>
                </a:ext>
              </a:extLst>
            </p:cNvPr>
            <p:cNvCxnSpPr>
              <a:cxnSpLocks/>
            </p:cNvCxnSpPr>
            <p:nvPr/>
          </p:nvCxnSpPr>
          <p:spPr>
            <a:xfrm>
              <a:off x="7884958" y="2359098"/>
              <a:ext cx="0" cy="425303"/>
            </a:xfrm>
            <a:prstGeom prst="line">
              <a:avLst/>
            </a:prstGeom>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B00233F0-7AF3-45AD-ACA9-0D082D01FB4C}"/>
                </a:ext>
              </a:extLst>
            </p:cNvPr>
            <p:cNvCxnSpPr>
              <a:cxnSpLocks/>
            </p:cNvCxnSpPr>
            <p:nvPr/>
          </p:nvCxnSpPr>
          <p:spPr>
            <a:xfrm>
              <a:off x="8537974" y="2359098"/>
              <a:ext cx="0" cy="425303"/>
            </a:xfrm>
            <a:prstGeom prst="line">
              <a:avLst/>
            </a:prstGeom>
            <a:ln/>
          </p:spPr>
          <p:style>
            <a:lnRef idx="1">
              <a:schemeClr val="dk1"/>
            </a:lnRef>
            <a:fillRef idx="0">
              <a:schemeClr val="dk1"/>
            </a:fillRef>
            <a:effectRef idx="0">
              <a:schemeClr val="dk1"/>
            </a:effectRef>
            <a:fontRef idx="minor">
              <a:schemeClr val="tx1"/>
            </a:fontRef>
          </p:style>
        </p:cxnSp>
        <p:sp>
          <p:nvSpPr>
            <p:cNvPr id="25" name="Textfeld 24">
              <a:extLst>
                <a:ext uri="{FF2B5EF4-FFF2-40B4-BE49-F238E27FC236}">
                  <a16:creationId xmlns:a16="http://schemas.microsoft.com/office/drawing/2014/main" id="{D9A7BDF7-2E9F-44BA-B499-145B5CF9623F}"/>
                </a:ext>
              </a:extLst>
            </p:cNvPr>
            <p:cNvSpPr txBox="1"/>
            <p:nvPr/>
          </p:nvSpPr>
          <p:spPr>
            <a:xfrm>
              <a:off x="701748" y="2593834"/>
              <a:ext cx="653007" cy="338554"/>
            </a:xfrm>
            <a:prstGeom prst="rect">
              <a:avLst/>
            </a:prstGeom>
            <a:noFill/>
          </p:spPr>
          <p:txBody>
            <a:bodyPr wrap="square" rtlCol="0">
              <a:spAutoFit/>
            </a:bodyPr>
            <a:lstStyle/>
            <a:p>
              <a:r>
                <a:rPr lang="de-CH" sz="1600" dirty="0">
                  <a:latin typeface="+mn-lt"/>
                </a:rPr>
                <a:t>2023</a:t>
              </a:r>
            </a:p>
          </p:txBody>
        </p:sp>
        <p:sp>
          <p:nvSpPr>
            <p:cNvPr id="26" name="Textfeld 25">
              <a:extLst>
                <a:ext uri="{FF2B5EF4-FFF2-40B4-BE49-F238E27FC236}">
                  <a16:creationId xmlns:a16="http://schemas.microsoft.com/office/drawing/2014/main" id="{6D36685E-987F-4C27-9EFD-146D034EF8A8}"/>
                </a:ext>
              </a:extLst>
            </p:cNvPr>
            <p:cNvSpPr txBox="1"/>
            <p:nvPr/>
          </p:nvSpPr>
          <p:spPr>
            <a:xfrm>
              <a:off x="1354767" y="2593834"/>
              <a:ext cx="653007" cy="338554"/>
            </a:xfrm>
            <a:prstGeom prst="rect">
              <a:avLst/>
            </a:prstGeom>
            <a:noFill/>
          </p:spPr>
          <p:txBody>
            <a:bodyPr wrap="square" rtlCol="0">
              <a:spAutoFit/>
            </a:bodyPr>
            <a:lstStyle/>
            <a:p>
              <a:r>
                <a:rPr lang="de-CH" sz="1600" dirty="0">
                  <a:latin typeface="+mn-lt"/>
                </a:rPr>
                <a:t>2024</a:t>
              </a:r>
            </a:p>
          </p:txBody>
        </p:sp>
        <p:sp>
          <p:nvSpPr>
            <p:cNvPr id="27" name="Textfeld 26">
              <a:extLst>
                <a:ext uri="{FF2B5EF4-FFF2-40B4-BE49-F238E27FC236}">
                  <a16:creationId xmlns:a16="http://schemas.microsoft.com/office/drawing/2014/main" id="{6055A40C-C67E-4033-A2B5-AB889DB7FFCE}"/>
                </a:ext>
              </a:extLst>
            </p:cNvPr>
            <p:cNvSpPr txBox="1"/>
            <p:nvPr/>
          </p:nvSpPr>
          <p:spPr>
            <a:xfrm>
              <a:off x="2660805" y="2593834"/>
              <a:ext cx="653007" cy="338554"/>
            </a:xfrm>
            <a:prstGeom prst="rect">
              <a:avLst/>
            </a:prstGeom>
            <a:noFill/>
          </p:spPr>
          <p:txBody>
            <a:bodyPr wrap="square" rtlCol="0">
              <a:spAutoFit/>
            </a:bodyPr>
            <a:lstStyle/>
            <a:p>
              <a:r>
                <a:rPr lang="de-CH" sz="1600" dirty="0">
                  <a:latin typeface="+mn-lt"/>
                </a:rPr>
                <a:t>2026</a:t>
              </a:r>
            </a:p>
          </p:txBody>
        </p:sp>
        <p:sp>
          <p:nvSpPr>
            <p:cNvPr id="28" name="Textfeld 27">
              <a:extLst>
                <a:ext uri="{FF2B5EF4-FFF2-40B4-BE49-F238E27FC236}">
                  <a16:creationId xmlns:a16="http://schemas.microsoft.com/office/drawing/2014/main" id="{752C0DD0-06FE-4CA3-8665-779D00507549}"/>
                </a:ext>
              </a:extLst>
            </p:cNvPr>
            <p:cNvSpPr txBox="1"/>
            <p:nvPr/>
          </p:nvSpPr>
          <p:spPr>
            <a:xfrm>
              <a:off x="2007786" y="2593834"/>
              <a:ext cx="653007" cy="338554"/>
            </a:xfrm>
            <a:prstGeom prst="rect">
              <a:avLst/>
            </a:prstGeom>
            <a:noFill/>
          </p:spPr>
          <p:txBody>
            <a:bodyPr wrap="square" rtlCol="0">
              <a:spAutoFit/>
            </a:bodyPr>
            <a:lstStyle/>
            <a:p>
              <a:r>
                <a:rPr lang="de-CH" sz="1600" dirty="0">
                  <a:latin typeface="+mn-lt"/>
                </a:rPr>
                <a:t>2025</a:t>
              </a:r>
            </a:p>
          </p:txBody>
        </p:sp>
        <p:sp>
          <p:nvSpPr>
            <p:cNvPr id="29" name="Textfeld 28">
              <a:extLst>
                <a:ext uri="{FF2B5EF4-FFF2-40B4-BE49-F238E27FC236}">
                  <a16:creationId xmlns:a16="http://schemas.microsoft.com/office/drawing/2014/main" id="{B4AB3CBE-3DC5-41F2-B375-C0042073ACEC}"/>
                </a:ext>
              </a:extLst>
            </p:cNvPr>
            <p:cNvSpPr txBox="1"/>
            <p:nvPr/>
          </p:nvSpPr>
          <p:spPr>
            <a:xfrm>
              <a:off x="3313824" y="2593834"/>
              <a:ext cx="653007" cy="338554"/>
            </a:xfrm>
            <a:prstGeom prst="rect">
              <a:avLst/>
            </a:prstGeom>
            <a:noFill/>
          </p:spPr>
          <p:txBody>
            <a:bodyPr wrap="square" rtlCol="0">
              <a:spAutoFit/>
            </a:bodyPr>
            <a:lstStyle/>
            <a:p>
              <a:r>
                <a:rPr lang="de-CH" sz="1600" dirty="0">
                  <a:latin typeface="+mn-lt"/>
                </a:rPr>
                <a:t>2027</a:t>
              </a:r>
            </a:p>
          </p:txBody>
        </p:sp>
        <p:sp>
          <p:nvSpPr>
            <p:cNvPr id="30" name="Textfeld 29">
              <a:extLst>
                <a:ext uri="{FF2B5EF4-FFF2-40B4-BE49-F238E27FC236}">
                  <a16:creationId xmlns:a16="http://schemas.microsoft.com/office/drawing/2014/main" id="{CB3ADFA1-D95F-4D89-A7A2-8A24ACB76CA1}"/>
                </a:ext>
              </a:extLst>
            </p:cNvPr>
            <p:cNvSpPr txBox="1"/>
            <p:nvPr/>
          </p:nvSpPr>
          <p:spPr>
            <a:xfrm>
              <a:off x="3966843" y="2593834"/>
              <a:ext cx="653007" cy="338554"/>
            </a:xfrm>
            <a:prstGeom prst="rect">
              <a:avLst/>
            </a:prstGeom>
            <a:noFill/>
          </p:spPr>
          <p:txBody>
            <a:bodyPr wrap="square" rtlCol="0">
              <a:spAutoFit/>
            </a:bodyPr>
            <a:lstStyle/>
            <a:p>
              <a:r>
                <a:rPr lang="de-CH" sz="1600" dirty="0">
                  <a:latin typeface="+mn-lt"/>
                </a:rPr>
                <a:t>2028</a:t>
              </a:r>
            </a:p>
          </p:txBody>
        </p:sp>
        <p:sp>
          <p:nvSpPr>
            <p:cNvPr id="31" name="Textfeld 30">
              <a:extLst>
                <a:ext uri="{FF2B5EF4-FFF2-40B4-BE49-F238E27FC236}">
                  <a16:creationId xmlns:a16="http://schemas.microsoft.com/office/drawing/2014/main" id="{4F446121-836A-4FFD-862B-350358F71BD0}"/>
                </a:ext>
              </a:extLst>
            </p:cNvPr>
            <p:cNvSpPr txBox="1"/>
            <p:nvPr/>
          </p:nvSpPr>
          <p:spPr>
            <a:xfrm>
              <a:off x="4619862" y="2593834"/>
              <a:ext cx="653007" cy="338554"/>
            </a:xfrm>
            <a:prstGeom prst="rect">
              <a:avLst/>
            </a:prstGeom>
            <a:noFill/>
          </p:spPr>
          <p:txBody>
            <a:bodyPr wrap="square" rtlCol="0">
              <a:spAutoFit/>
            </a:bodyPr>
            <a:lstStyle/>
            <a:p>
              <a:r>
                <a:rPr lang="de-CH" sz="1600" dirty="0">
                  <a:latin typeface="+mn-lt"/>
                </a:rPr>
                <a:t>2029</a:t>
              </a:r>
            </a:p>
          </p:txBody>
        </p:sp>
        <p:sp>
          <p:nvSpPr>
            <p:cNvPr id="32" name="Textfeld 31">
              <a:extLst>
                <a:ext uri="{FF2B5EF4-FFF2-40B4-BE49-F238E27FC236}">
                  <a16:creationId xmlns:a16="http://schemas.microsoft.com/office/drawing/2014/main" id="{92A09BA4-E8CA-4CC0-9A9F-99D86E830D6C}"/>
                </a:ext>
              </a:extLst>
            </p:cNvPr>
            <p:cNvSpPr txBox="1"/>
            <p:nvPr/>
          </p:nvSpPr>
          <p:spPr>
            <a:xfrm>
              <a:off x="5925900" y="2593834"/>
              <a:ext cx="653007" cy="338554"/>
            </a:xfrm>
            <a:prstGeom prst="rect">
              <a:avLst/>
            </a:prstGeom>
            <a:noFill/>
          </p:spPr>
          <p:txBody>
            <a:bodyPr wrap="square" rtlCol="0">
              <a:spAutoFit/>
            </a:bodyPr>
            <a:lstStyle/>
            <a:p>
              <a:r>
                <a:rPr lang="de-CH" sz="1600" dirty="0">
                  <a:latin typeface="+mn-lt"/>
                </a:rPr>
                <a:t>2031</a:t>
              </a:r>
            </a:p>
          </p:txBody>
        </p:sp>
        <p:sp>
          <p:nvSpPr>
            <p:cNvPr id="33" name="Textfeld 32">
              <a:extLst>
                <a:ext uri="{FF2B5EF4-FFF2-40B4-BE49-F238E27FC236}">
                  <a16:creationId xmlns:a16="http://schemas.microsoft.com/office/drawing/2014/main" id="{3A8D26BB-8E92-419E-A150-5172844D3BC6}"/>
                </a:ext>
              </a:extLst>
            </p:cNvPr>
            <p:cNvSpPr txBox="1"/>
            <p:nvPr/>
          </p:nvSpPr>
          <p:spPr>
            <a:xfrm>
              <a:off x="5272881" y="2593834"/>
              <a:ext cx="653007" cy="338554"/>
            </a:xfrm>
            <a:prstGeom prst="rect">
              <a:avLst/>
            </a:prstGeom>
            <a:noFill/>
          </p:spPr>
          <p:txBody>
            <a:bodyPr wrap="square" rtlCol="0">
              <a:spAutoFit/>
            </a:bodyPr>
            <a:lstStyle/>
            <a:p>
              <a:r>
                <a:rPr lang="de-CH" sz="1600" dirty="0">
                  <a:latin typeface="+mn-lt"/>
                </a:rPr>
                <a:t>2030</a:t>
              </a:r>
            </a:p>
          </p:txBody>
        </p:sp>
        <p:sp>
          <p:nvSpPr>
            <p:cNvPr id="34" name="Textfeld 33">
              <a:extLst>
                <a:ext uri="{FF2B5EF4-FFF2-40B4-BE49-F238E27FC236}">
                  <a16:creationId xmlns:a16="http://schemas.microsoft.com/office/drawing/2014/main" id="{1B1ADAB4-4B80-4BC5-8FBD-9CFE3AD992BF}"/>
                </a:ext>
              </a:extLst>
            </p:cNvPr>
            <p:cNvSpPr txBox="1"/>
            <p:nvPr/>
          </p:nvSpPr>
          <p:spPr>
            <a:xfrm>
              <a:off x="7884958" y="2593834"/>
              <a:ext cx="653007" cy="338554"/>
            </a:xfrm>
            <a:prstGeom prst="rect">
              <a:avLst/>
            </a:prstGeom>
            <a:noFill/>
          </p:spPr>
          <p:txBody>
            <a:bodyPr wrap="square" rtlCol="0">
              <a:spAutoFit/>
            </a:bodyPr>
            <a:lstStyle/>
            <a:p>
              <a:r>
                <a:rPr lang="de-CH" sz="1600" dirty="0">
                  <a:latin typeface="+mn-lt"/>
                </a:rPr>
                <a:t>2034</a:t>
              </a:r>
            </a:p>
          </p:txBody>
        </p:sp>
        <p:sp>
          <p:nvSpPr>
            <p:cNvPr id="35" name="Textfeld 34">
              <a:extLst>
                <a:ext uri="{FF2B5EF4-FFF2-40B4-BE49-F238E27FC236}">
                  <a16:creationId xmlns:a16="http://schemas.microsoft.com/office/drawing/2014/main" id="{5D080FB7-58E1-46BE-BDB4-8259AA4388BB}"/>
                </a:ext>
              </a:extLst>
            </p:cNvPr>
            <p:cNvSpPr txBox="1"/>
            <p:nvPr/>
          </p:nvSpPr>
          <p:spPr>
            <a:xfrm>
              <a:off x="6578919" y="2593834"/>
              <a:ext cx="653007" cy="338554"/>
            </a:xfrm>
            <a:prstGeom prst="rect">
              <a:avLst/>
            </a:prstGeom>
            <a:noFill/>
          </p:spPr>
          <p:txBody>
            <a:bodyPr wrap="square" rtlCol="0">
              <a:spAutoFit/>
            </a:bodyPr>
            <a:lstStyle/>
            <a:p>
              <a:r>
                <a:rPr lang="de-CH" sz="1600" dirty="0">
                  <a:latin typeface="+mn-lt"/>
                </a:rPr>
                <a:t>2032</a:t>
              </a:r>
            </a:p>
          </p:txBody>
        </p:sp>
        <p:sp>
          <p:nvSpPr>
            <p:cNvPr id="36" name="Textfeld 35">
              <a:extLst>
                <a:ext uri="{FF2B5EF4-FFF2-40B4-BE49-F238E27FC236}">
                  <a16:creationId xmlns:a16="http://schemas.microsoft.com/office/drawing/2014/main" id="{AC367CF6-1ACF-4C3A-A291-1AEDA474B62B}"/>
                </a:ext>
              </a:extLst>
            </p:cNvPr>
            <p:cNvSpPr txBox="1"/>
            <p:nvPr/>
          </p:nvSpPr>
          <p:spPr>
            <a:xfrm>
              <a:off x="7231938" y="2593834"/>
              <a:ext cx="653007" cy="338554"/>
            </a:xfrm>
            <a:prstGeom prst="rect">
              <a:avLst/>
            </a:prstGeom>
            <a:noFill/>
          </p:spPr>
          <p:txBody>
            <a:bodyPr wrap="square" rtlCol="0">
              <a:spAutoFit/>
            </a:bodyPr>
            <a:lstStyle/>
            <a:p>
              <a:r>
                <a:rPr lang="de-CH" sz="1600" dirty="0">
                  <a:latin typeface="+mn-lt"/>
                </a:rPr>
                <a:t>2033</a:t>
              </a:r>
            </a:p>
          </p:txBody>
        </p:sp>
      </p:grpSp>
      <p:sp>
        <p:nvSpPr>
          <p:cNvPr id="51" name="Pfeil: nach rechts 50">
            <a:extLst>
              <a:ext uri="{FF2B5EF4-FFF2-40B4-BE49-F238E27FC236}">
                <a16:creationId xmlns:a16="http://schemas.microsoft.com/office/drawing/2014/main" id="{BC7E969F-5731-4F20-9FF0-DE5F0EF908B7}"/>
              </a:ext>
            </a:extLst>
          </p:cNvPr>
          <p:cNvSpPr/>
          <p:nvPr/>
        </p:nvSpPr>
        <p:spPr>
          <a:xfrm>
            <a:off x="3550765" y="1928979"/>
            <a:ext cx="1630324" cy="679728"/>
          </a:xfrm>
          <a:prstGeom prst="rightArrow">
            <a:avLst/>
          </a:prstGeom>
          <a:solidFill>
            <a:schemeClr val="accent6">
              <a:lumMod val="60000"/>
              <a:lumOff val="4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200" dirty="0"/>
              <a:t>Parl. Beratung</a:t>
            </a:r>
          </a:p>
        </p:txBody>
      </p:sp>
      <p:sp>
        <p:nvSpPr>
          <p:cNvPr id="56" name="Pfeil: nach rechts 55">
            <a:extLst>
              <a:ext uri="{FF2B5EF4-FFF2-40B4-BE49-F238E27FC236}">
                <a16:creationId xmlns:a16="http://schemas.microsoft.com/office/drawing/2014/main" id="{312C83BE-F369-4F52-B65F-D7D3ECC761AA}"/>
              </a:ext>
            </a:extLst>
          </p:cNvPr>
          <p:cNvSpPr/>
          <p:nvPr/>
        </p:nvSpPr>
        <p:spPr>
          <a:xfrm>
            <a:off x="7973691" y="1933710"/>
            <a:ext cx="944976" cy="674997"/>
          </a:xfrm>
          <a:prstGeom prst="right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de-CH" dirty="0" err="1"/>
          </a:p>
        </p:txBody>
      </p:sp>
      <p:sp>
        <p:nvSpPr>
          <p:cNvPr id="52" name="Pfeil: nach rechts 51">
            <a:extLst>
              <a:ext uri="{FF2B5EF4-FFF2-40B4-BE49-F238E27FC236}">
                <a16:creationId xmlns:a16="http://schemas.microsoft.com/office/drawing/2014/main" id="{9345E90B-CA5E-4034-A610-4110C35395A8}"/>
              </a:ext>
            </a:extLst>
          </p:cNvPr>
          <p:cNvSpPr/>
          <p:nvPr/>
        </p:nvSpPr>
        <p:spPr>
          <a:xfrm>
            <a:off x="5925883" y="1924488"/>
            <a:ext cx="2612082" cy="684219"/>
          </a:xfrm>
          <a:prstGeom prst="rightArrow">
            <a:avLst/>
          </a:prstGeom>
          <a:solidFill>
            <a:schemeClr val="accent6">
              <a:lumMod val="7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t>CO</a:t>
            </a:r>
            <a:r>
              <a:rPr lang="de-CH" sz="1400" baseline="-25000" dirty="0"/>
              <a:t>2</a:t>
            </a:r>
            <a:r>
              <a:rPr lang="de-CH" sz="1400" dirty="0"/>
              <a:t>-Gesetz nach 2030</a:t>
            </a:r>
          </a:p>
        </p:txBody>
      </p:sp>
      <p:sp>
        <p:nvSpPr>
          <p:cNvPr id="61" name="Pfeil: nach rechts 60">
            <a:extLst>
              <a:ext uri="{FF2B5EF4-FFF2-40B4-BE49-F238E27FC236}">
                <a16:creationId xmlns:a16="http://schemas.microsoft.com/office/drawing/2014/main" id="{3253CCF4-A73B-4628-8835-4CFE23AD51B3}"/>
              </a:ext>
            </a:extLst>
          </p:cNvPr>
          <p:cNvSpPr/>
          <p:nvPr/>
        </p:nvSpPr>
        <p:spPr>
          <a:xfrm>
            <a:off x="1347836" y="1928978"/>
            <a:ext cx="875305" cy="679729"/>
          </a:xfrm>
          <a:prstGeom prst="rightArrow">
            <a:avLst/>
          </a:prstGeom>
          <a:solidFill>
            <a:schemeClr val="accent6">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000" dirty="0"/>
              <a:t>Vorarbeit</a:t>
            </a:r>
          </a:p>
        </p:txBody>
      </p:sp>
      <p:sp>
        <p:nvSpPr>
          <p:cNvPr id="62" name="Pfeil: nach rechts 61">
            <a:extLst>
              <a:ext uri="{FF2B5EF4-FFF2-40B4-BE49-F238E27FC236}">
                <a16:creationId xmlns:a16="http://schemas.microsoft.com/office/drawing/2014/main" id="{2C75D6BB-CC76-430C-A49D-9AADF3242960}"/>
              </a:ext>
            </a:extLst>
          </p:cNvPr>
          <p:cNvSpPr/>
          <p:nvPr/>
        </p:nvSpPr>
        <p:spPr>
          <a:xfrm>
            <a:off x="2223141" y="1928979"/>
            <a:ext cx="1267481" cy="679728"/>
          </a:xfrm>
          <a:prstGeom prst="rightArrow">
            <a:avLst/>
          </a:prstGeom>
          <a:solidFill>
            <a:schemeClr val="accent6">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de-CH" sz="1000" dirty="0"/>
              <a:t>VNL, Botschaft</a:t>
            </a:r>
          </a:p>
        </p:txBody>
      </p:sp>
      <p:sp>
        <p:nvSpPr>
          <p:cNvPr id="2" name="Textfeld 1">
            <a:extLst>
              <a:ext uri="{FF2B5EF4-FFF2-40B4-BE49-F238E27FC236}">
                <a16:creationId xmlns:a16="http://schemas.microsoft.com/office/drawing/2014/main" id="{73776325-E543-46CE-8E08-FF241FD0F75C}"/>
              </a:ext>
            </a:extLst>
          </p:cNvPr>
          <p:cNvSpPr txBox="1"/>
          <p:nvPr/>
        </p:nvSpPr>
        <p:spPr>
          <a:xfrm>
            <a:off x="1295400" y="2751151"/>
            <a:ext cx="7478440" cy="1723549"/>
          </a:xfrm>
          <a:prstGeom prst="rect">
            <a:avLst/>
          </a:prstGeom>
          <a:solidFill>
            <a:schemeClr val="bg1">
              <a:lumMod val="95000"/>
            </a:schemeClr>
          </a:solidFill>
        </p:spPr>
        <p:txBody>
          <a:bodyPr wrap="square" rtlCol="0">
            <a:spAutoFit/>
          </a:bodyPr>
          <a:lstStyle/>
          <a:p>
            <a:pPr marL="285750" indent="-285750">
              <a:spcAft>
                <a:spcPts val="600"/>
              </a:spcAft>
              <a:buFont typeface="Arial" panose="020B0604020202020204" pitchFamily="34" charset="0"/>
              <a:buChar char="•"/>
            </a:pPr>
            <a:r>
              <a:rPr lang="de-CH" sz="1600" b="1" dirty="0">
                <a:latin typeface="+mn-lt"/>
              </a:rPr>
              <a:t>Gestaltungsspielraum vor allem am Anfang gross</a:t>
            </a:r>
            <a:r>
              <a:rPr lang="de-CH" sz="1600" dirty="0">
                <a:latin typeface="+mn-lt"/>
              </a:rPr>
              <a:t>. Dort werden die wichtigsten Eckwerte definiert. </a:t>
            </a:r>
            <a:r>
              <a:rPr lang="de-CH" sz="1600" b="1" dirty="0">
                <a:latin typeface="+mn-lt"/>
              </a:rPr>
              <a:t>Braucht entsprechendes Fundament.</a:t>
            </a:r>
          </a:p>
          <a:p>
            <a:pPr marL="285750" indent="-285750">
              <a:spcAft>
                <a:spcPts val="600"/>
              </a:spcAft>
              <a:buFont typeface="Arial" panose="020B0604020202020204" pitchFamily="34" charset="0"/>
              <a:buChar char="•"/>
            </a:pPr>
            <a:r>
              <a:rPr lang="de-CH" sz="1600" b="1" dirty="0">
                <a:latin typeface="+mn-lt"/>
              </a:rPr>
              <a:t>Vernehmlassung</a:t>
            </a:r>
            <a:r>
              <a:rPr lang="de-CH" sz="1600" dirty="0">
                <a:latin typeface="+mn-lt"/>
              </a:rPr>
              <a:t> führt oft zu zahlreichen Anpassungen, aber </a:t>
            </a:r>
            <a:r>
              <a:rPr lang="de-CH" sz="1600" b="1" dirty="0">
                <a:latin typeface="+mn-lt"/>
              </a:rPr>
              <a:t>selten zu ganz neuen Konzepten</a:t>
            </a:r>
            <a:r>
              <a:rPr lang="de-CH" sz="1600" dirty="0">
                <a:latin typeface="+mn-lt"/>
              </a:rPr>
              <a:t>. </a:t>
            </a:r>
          </a:p>
          <a:p>
            <a:pPr marL="285750" indent="-285750">
              <a:spcAft>
                <a:spcPts val="600"/>
              </a:spcAft>
              <a:buFont typeface="Arial" panose="020B0604020202020204" pitchFamily="34" charset="0"/>
              <a:buChar char="•"/>
            </a:pPr>
            <a:r>
              <a:rPr lang="de-CH" sz="1600" b="1" dirty="0">
                <a:latin typeface="+mn-lt"/>
              </a:rPr>
              <a:t>Parlamentarische Beratung </a:t>
            </a:r>
            <a:r>
              <a:rPr lang="de-CH" sz="1600" dirty="0">
                <a:latin typeface="+mn-lt"/>
              </a:rPr>
              <a:t>zeitlich in der Regel </a:t>
            </a:r>
            <a:r>
              <a:rPr lang="de-CH" sz="1600" b="1" dirty="0">
                <a:latin typeface="+mn-lt"/>
              </a:rPr>
              <a:t>sehr eng</a:t>
            </a:r>
            <a:r>
              <a:rPr lang="de-CH" sz="1600" dirty="0">
                <a:latin typeface="+mn-lt"/>
              </a:rPr>
              <a:t>, Sitzungen in kurzen Abständen.</a:t>
            </a:r>
          </a:p>
        </p:txBody>
      </p:sp>
    </p:spTree>
    <p:extLst>
      <p:ext uri="{BB962C8B-B14F-4D97-AF65-F5344CB8AC3E}">
        <p14:creationId xmlns:p14="http://schemas.microsoft.com/office/powerpoint/2010/main" val="249221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4F6F2-B92F-4D96-A9DC-50C2A49B282A}"/>
              </a:ext>
            </a:extLst>
          </p:cNvPr>
          <p:cNvSpPr>
            <a:spLocks noGrp="1"/>
          </p:cNvSpPr>
          <p:nvPr>
            <p:ph type="title"/>
          </p:nvPr>
        </p:nvSpPr>
        <p:spPr/>
        <p:txBody>
          <a:bodyPr/>
          <a:lstStyle/>
          <a:p>
            <a:r>
              <a:rPr lang="de-CH" sz="2800" dirty="0"/>
              <a:t>Klimapolitisches Instrumentarium</a:t>
            </a:r>
          </a:p>
        </p:txBody>
      </p:sp>
      <p:sp>
        <p:nvSpPr>
          <p:cNvPr id="3" name="Foliennummernplatzhalter 2">
            <a:extLst>
              <a:ext uri="{FF2B5EF4-FFF2-40B4-BE49-F238E27FC236}">
                <a16:creationId xmlns:a16="http://schemas.microsoft.com/office/drawing/2014/main" id="{347A92A8-EFFB-4692-87F2-119D8902701B}"/>
              </a:ext>
            </a:extLst>
          </p:cNvPr>
          <p:cNvSpPr>
            <a:spLocks noGrp="1"/>
          </p:cNvSpPr>
          <p:nvPr>
            <p:ph type="sldNum" sz="quarter" idx="10"/>
          </p:nvPr>
        </p:nvSpPr>
        <p:spPr/>
        <p:txBody>
          <a:bodyPr/>
          <a:lstStyle/>
          <a:p>
            <a:fld id="{7D21FFDD-132D-4B5B-AD6B-BCC06A41D268}" type="slidenum">
              <a:rPr lang="de-CH" smtClean="0"/>
              <a:pPr/>
              <a:t>4</a:t>
            </a:fld>
            <a:endParaRPr lang="de-CH" dirty="0"/>
          </a:p>
        </p:txBody>
      </p:sp>
      <p:sp>
        <p:nvSpPr>
          <p:cNvPr id="6" name="Textfeld 13">
            <a:extLst>
              <a:ext uri="{FF2B5EF4-FFF2-40B4-BE49-F238E27FC236}">
                <a16:creationId xmlns:a16="http://schemas.microsoft.com/office/drawing/2014/main" id="{01D5B194-BC83-4878-A737-8776844AC48C}"/>
              </a:ext>
            </a:extLst>
          </p:cNvPr>
          <p:cNvSpPr txBox="1">
            <a:spLocks noChangeArrowheads="1"/>
          </p:cNvSpPr>
          <p:nvPr/>
        </p:nvSpPr>
        <p:spPr bwMode="auto">
          <a:xfrm>
            <a:off x="1032387" y="1267625"/>
            <a:ext cx="1728310" cy="523220"/>
          </a:xfrm>
          <a:prstGeom prst="rect">
            <a:avLst/>
          </a:prstGeom>
          <a:solidFill>
            <a:schemeClr val="bg1">
              <a:lumMod val="95000"/>
            </a:schemeClr>
          </a:solidFill>
          <a:ln w="9525">
            <a:solidFill>
              <a:srgbClr val="002060"/>
            </a:solidFill>
            <a:miter lim="800000"/>
            <a:headEnd/>
            <a:tailEnd/>
          </a:ln>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spcBef>
                <a:spcPct val="0"/>
              </a:spcBef>
              <a:buFontTx/>
              <a:buNone/>
            </a:pPr>
            <a:r>
              <a:rPr lang="de-CH" altLang="de-DE" sz="1400" dirty="0">
                <a:solidFill>
                  <a:srgbClr val="375172"/>
                </a:solidFill>
              </a:rPr>
              <a:t>BR hat Kompetenz,</a:t>
            </a:r>
          </a:p>
          <a:p>
            <a:pPr>
              <a:spcBef>
                <a:spcPct val="0"/>
              </a:spcBef>
              <a:buFontTx/>
              <a:buNone/>
            </a:pPr>
            <a:r>
              <a:rPr lang="de-CH" altLang="de-DE" sz="1400" dirty="0">
                <a:solidFill>
                  <a:srgbClr val="375172"/>
                </a:solidFill>
              </a:rPr>
              <a:t>Ziele zu definieren</a:t>
            </a:r>
          </a:p>
        </p:txBody>
      </p:sp>
      <p:sp>
        <p:nvSpPr>
          <p:cNvPr id="9" name="Textfeld 9">
            <a:extLst>
              <a:ext uri="{FF2B5EF4-FFF2-40B4-BE49-F238E27FC236}">
                <a16:creationId xmlns:a16="http://schemas.microsoft.com/office/drawing/2014/main" id="{FDB30048-64AE-4B45-B16F-466A71FA778D}"/>
              </a:ext>
            </a:extLst>
          </p:cNvPr>
          <p:cNvSpPr txBox="1">
            <a:spLocks noChangeArrowheads="1"/>
          </p:cNvSpPr>
          <p:nvPr/>
        </p:nvSpPr>
        <p:spPr bwMode="auto">
          <a:xfrm>
            <a:off x="4075078" y="743009"/>
            <a:ext cx="1441514" cy="307777"/>
          </a:xfrm>
          <a:prstGeom prst="rect">
            <a:avLst/>
          </a:prstGeom>
          <a:solidFill>
            <a:schemeClr val="bg1">
              <a:lumMod val="95000"/>
            </a:schemeClr>
          </a:solidFill>
          <a:ln w="9525">
            <a:solidFill>
              <a:srgbClr val="002060"/>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lgn="ctr">
              <a:spcBef>
                <a:spcPct val="0"/>
              </a:spcBef>
              <a:buFontTx/>
              <a:buNone/>
            </a:pPr>
            <a:r>
              <a:rPr lang="de-CH" altLang="de-DE" sz="1400" dirty="0">
                <a:solidFill>
                  <a:srgbClr val="375172"/>
                </a:solidFill>
              </a:rPr>
              <a:t>Vereinbarungen</a:t>
            </a:r>
          </a:p>
        </p:txBody>
      </p:sp>
      <p:sp>
        <p:nvSpPr>
          <p:cNvPr id="13" name="Textfeld 10">
            <a:extLst>
              <a:ext uri="{FF2B5EF4-FFF2-40B4-BE49-F238E27FC236}">
                <a16:creationId xmlns:a16="http://schemas.microsoft.com/office/drawing/2014/main" id="{80E8E145-203F-4113-9133-F2B88A2374BB}"/>
              </a:ext>
            </a:extLst>
          </p:cNvPr>
          <p:cNvSpPr txBox="1">
            <a:spLocks noChangeArrowheads="1"/>
          </p:cNvSpPr>
          <p:nvPr/>
        </p:nvSpPr>
        <p:spPr bwMode="auto">
          <a:xfrm>
            <a:off x="6238177" y="767879"/>
            <a:ext cx="1639267" cy="523220"/>
          </a:xfrm>
          <a:prstGeom prst="rect">
            <a:avLst/>
          </a:prstGeom>
          <a:solidFill>
            <a:schemeClr val="bg1">
              <a:lumMod val="95000"/>
            </a:schemeClr>
          </a:solidFill>
          <a:ln w="9525">
            <a:solidFill>
              <a:srgbClr val="002060"/>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lgn="ctr">
              <a:spcBef>
                <a:spcPct val="0"/>
              </a:spcBef>
              <a:buFontTx/>
              <a:buNone/>
            </a:pPr>
            <a:r>
              <a:rPr lang="de-CH" altLang="de-DE" sz="1400" dirty="0">
                <a:solidFill>
                  <a:srgbClr val="375172"/>
                </a:solidFill>
              </a:rPr>
              <a:t>Emissionshandel</a:t>
            </a:r>
            <a:br>
              <a:rPr lang="de-CH" altLang="de-DE" sz="1400" dirty="0">
                <a:solidFill>
                  <a:srgbClr val="375172"/>
                </a:solidFill>
              </a:rPr>
            </a:br>
            <a:r>
              <a:rPr lang="de-CH" altLang="de-DE" sz="1400" dirty="0">
                <a:solidFill>
                  <a:srgbClr val="375172"/>
                </a:solidFill>
              </a:rPr>
              <a:t>(inkl. Luftverkehr)</a:t>
            </a:r>
          </a:p>
        </p:txBody>
      </p:sp>
      <p:sp>
        <p:nvSpPr>
          <p:cNvPr id="16" name="Textfeld 13">
            <a:extLst>
              <a:ext uri="{FF2B5EF4-FFF2-40B4-BE49-F238E27FC236}">
                <a16:creationId xmlns:a16="http://schemas.microsoft.com/office/drawing/2014/main" id="{40EAA3B9-462F-4646-99D9-BE00892C6C3E}"/>
              </a:ext>
            </a:extLst>
          </p:cNvPr>
          <p:cNvSpPr txBox="1">
            <a:spLocks noChangeArrowheads="1"/>
          </p:cNvSpPr>
          <p:nvPr/>
        </p:nvSpPr>
        <p:spPr bwMode="auto">
          <a:xfrm>
            <a:off x="6794863" y="1329672"/>
            <a:ext cx="1913029" cy="954107"/>
          </a:xfrm>
          <a:prstGeom prst="rect">
            <a:avLst/>
          </a:prstGeom>
          <a:solidFill>
            <a:schemeClr val="bg1">
              <a:lumMod val="95000"/>
            </a:schemeClr>
          </a:solidFill>
          <a:ln w="9525">
            <a:solidFill>
              <a:srgbClr val="002060"/>
            </a:solidFill>
            <a:miter lim="800000"/>
            <a:headEnd/>
            <a:tailEnd/>
          </a:ln>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marL="108000" indent="-108000">
              <a:spcBef>
                <a:spcPct val="0"/>
              </a:spcBef>
            </a:pPr>
            <a:r>
              <a:rPr lang="de-CH" altLang="de-DE" sz="1400" dirty="0">
                <a:solidFill>
                  <a:srgbClr val="375172"/>
                </a:solidFill>
              </a:rPr>
              <a:t>Bürgschaften (Technologiefonds)</a:t>
            </a:r>
          </a:p>
          <a:p>
            <a:pPr marL="108000" indent="-108000">
              <a:spcBef>
                <a:spcPct val="0"/>
              </a:spcBef>
            </a:pPr>
            <a:r>
              <a:rPr lang="de-CH" altLang="de-DE" sz="1400" dirty="0">
                <a:solidFill>
                  <a:srgbClr val="00B050"/>
                </a:solidFill>
              </a:rPr>
              <a:t>Risikoabsicherung thermische Netze</a:t>
            </a:r>
          </a:p>
        </p:txBody>
      </p:sp>
      <p:sp>
        <p:nvSpPr>
          <p:cNvPr id="19" name="Textfeld 12">
            <a:extLst>
              <a:ext uri="{FF2B5EF4-FFF2-40B4-BE49-F238E27FC236}">
                <a16:creationId xmlns:a16="http://schemas.microsoft.com/office/drawing/2014/main" id="{7D84797B-9EDE-4080-A932-DB7EC7A465A3}"/>
              </a:ext>
            </a:extLst>
          </p:cNvPr>
          <p:cNvSpPr txBox="1">
            <a:spLocks noChangeArrowheads="1"/>
          </p:cNvSpPr>
          <p:nvPr/>
        </p:nvSpPr>
        <p:spPr bwMode="auto">
          <a:xfrm>
            <a:off x="208273" y="2446442"/>
            <a:ext cx="3042024" cy="1600438"/>
          </a:xfrm>
          <a:prstGeom prst="rect">
            <a:avLst/>
          </a:prstGeom>
          <a:solidFill>
            <a:schemeClr val="bg1">
              <a:lumMod val="95000"/>
            </a:schemeClr>
          </a:solidFill>
          <a:ln w="9525">
            <a:solidFill>
              <a:srgbClr val="002060"/>
            </a:solidFill>
            <a:prstDash val="solid"/>
            <a:miter lim="800000"/>
            <a:headEnd/>
            <a:tailEnd/>
          </a:ln>
        </p:spPr>
        <p:txBody>
          <a:bodyPr wrap="square">
            <a:spAutoFit/>
          </a:bodyPr>
          <a:lstStyle>
            <a:defPPr>
              <a:defRPr lang="de-CH"/>
            </a:defPPr>
            <a:lvl1pPr algn="ctr">
              <a:buFontTx/>
              <a:buNone/>
              <a:defRPr sz="2000">
                <a:solidFill>
                  <a:srgbClr val="375172"/>
                </a:solidFill>
                <a:latin typeface="Arial" panose="020B0604020202020204" pitchFamily="34" charset="0"/>
              </a:defRPr>
            </a:lvl1pPr>
            <a:lvl2pPr marL="742950" indent="-285750">
              <a:spcBef>
                <a:spcPct val="20000"/>
              </a:spcBef>
              <a:buClr>
                <a:schemeClr val="bg2"/>
              </a:buClr>
              <a:buChar char="•"/>
              <a:defRPr>
                <a:latin typeface="Arial" panose="020B0604020202020204" pitchFamily="34" charset="0"/>
              </a:defRPr>
            </a:lvl2pPr>
            <a:lvl3pPr marL="1143000" indent="-228600">
              <a:spcBef>
                <a:spcPct val="20000"/>
              </a:spcBef>
              <a:buClr>
                <a:srgbClr val="B2B2B2"/>
              </a:buClr>
              <a:buChar char="•"/>
              <a:defRPr>
                <a:latin typeface="Arial" panose="020B0604020202020204" pitchFamily="34" charset="0"/>
              </a:defRPr>
            </a:lvl3pPr>
            <a:lvl4pPr marL="1600200" indent="-228600">
              <a:spcBef>
                <a:spcPct val="20000"/>
              </a:spcBef>
              <a:buClr>
                <a:srgbClr val="C0C0C0"/>
              </a:buClr>
              <a:buChar char="•"/>
              <a:defRPr>
                <a:latin typeface="Arial" panose="020B0604020202020204" pitchFamily="34" charset="0"/>
              </a:defRPr>
            </a:lvl4pPr>
            <a:lvl5pPr marL="2057400" indent="-228600">
              <a:spcBef>
                <a:spcPct val="20000"/>
              </a:spcBef>
              <a:buClr>
                <a:srgbClr val="DDDDDD"/>
              </a:buClr>
              <a:buChar char="•"/>
              <a:defRPr>
                <a:latin typeface="Arial" panose="020B0604020202020204" pitchFamily="34" charset="0"/>
              </a:defRPr>
            </a:lvl5pPr>
            <a:lvl6pPr marL="2514600" indent="-228600" eaLnBrk="0" fontAlgn="base" hangingPunct="0">
              <a:spcBef>
                <a:spcPct val="20000"/>
              </a:spcBef>
              <a:spcAft>
                <a:spcPct val="0"/>
              </a:spcAft>
              <a:buClr>
                <a:srgbClr val="DDDDDD"/>
              </a:buClr>
              <a:buChar char="•"/>
              <a:defRPr>
                <a:latin typeface="Arial" panose="020B0604020202020204" pitchFamily="34" charset="0"/>
              </a:defRPr>
            </a:lvl6pPr>
            <a:lvl7pPr marL="2971800" indent="-228600" eaLnBrk="0" fontAlgn="base" hangingPunct="0">
              <a:spcBef>
                <a:spcPct val="20000"/>
              </a:spcBef>
              <a:spcAft>
                <a:spcPct val="0"/>
              </a:spcAft>
              <a:buClr>
                <a:srgbClr val="DDDDDD"/>
              </a:buClr>
              <a:buChar char="•"/>
              <a:defRPr>
                <a:latin typeface="Arial" panose="020B0604020202020204" pitchFamily="34" charset="0"/>
              </a:defRPr>
            </a:lvl7pPr>
            <a:lvl8pPr marL="3429000" indent="-228600" eaLnBrk="0" fontAlgn="base" hangingPunct="0">
              <a:spcBef>
                <a:spcPct val="20000"/>
              </a:spcBef>
              <a:spcAft>
                <a:spcPct val="0"/>
              </a:spcAft>
              <a:buClr>
                <a:srgbClr val="DDDDDD"/>
              </a:buClr>
              <a:buChar char="•"/>
              <a:defRPr>
                <a:latin typeface="Arial" panose="020B0604020202020204" pitchFamily="34" charset="0"/>
              </a:defRPr>
            </a:lvl8pPr>
            <a:lvl9pPr marL="3886200" indent="-228600" eaLnBrk="0" fontAlgn="base" hangingPunct="0">
              <a:spcBef>
                <a:spcPct val="20000"/>
              </a:spcBef>
              <a:spcAft>
                <a:spcPct val="0"/>
              </a:spcAft>
              <a:buClr>
                <a:srgbClr val="DDDDDD"/>
              </a:buClr>
              <a:buChar char="•"/>
              <a:defRPr>
                <a:latin typeface="Arial" panose="020B0604020202020204" pitchFamily="34" charset="0"/>
              </a:defRPr>
            </a:lvl9pPr>
          </a:lstStyle>
          <a:p>
            <a:pPr marL="106363" indent="-106363" algn="l">
              <a:buFont typeface="Arial" panose="020B0604020202020204" pitchFamily="34" charset="0"/>
              <a:buChar char="•"/>
            </a:pPr>
            <a:r>
              <a:rPr lang="de-CH" altLang="de-DE" sz="1400" dirty="0"/>
              <a:t>CO</a:t>
            </a:r>
            <a:r>
              <a:rPr lang="de-CH" altLang="de-DE" sz="1400" baseline="-25000" dirty="0"/>
              <a:t>2</a:t>
            </a:r>
            <a:r>
              <a:rPr lang="de-CH" altLang="de-DE" sz="1400" dirty="0"/>
              <a:t>-Vorschriften (PW, LNF, </a:t>
            </a:r>
            <a:r>
              <a:rPr lang="de-CH" altLang="de-DE" sz="1400" dirty="0">
                <a:solidFill>
                  <a:srgbClr val="00B050"/>
                </a:solidFill>
              </a:rPr>
              <a:t>LKW</a:t>
            </a:r>
            <a:r>
              <a:rPr lang="de-CH" altLang="de-DE" sz="1400" dirty="0"/>
              <a:t>)</a:t>
            </a:r>
          </a:p>
          <a:p>
            <a:pPr marL="106363" indent="-106363" algn="l">
              <a:buFont typeface="Arial" panose="020B0604020202020204" pitchFamily="34" charset="0"/>
              <a:buChar char="•"/>
            </a:pPr>
            <a:r>
              <a:rPr lang="de-CH" altLang="de-DE" sz="1400" dirty="0"/>
              <a:t>Kompensationspflicht</a:t>
            </a:r>
          </a:p>
          <a:p>
            <a:pPr marL="106363" indent="-106363" algn="l">
              <a:buFont typeface="Arial" panose="020B0604020202020204" pitchFamily="34" charset="0"/>
              <a:buChar char="•"/>
            </a:pPr>
            <a:r>
              <a:rPr lang="de-CH" altLang="de-DE" sz="1400" dirty="0">
                <a:solidFill>
                  <a:srgbClr val="00B050"/>
                </a:solidFill>
              </a:rPr>
              <a:t>Überführungspflicht </a:t>
            </a:r>
            <a:r>
              <a:rPr lang="de-CH" altLang="de-DE" sz="1400" dirty="0" err="1">
                <a:solidFill>
                  <a:srgbClr val="00B050"/>
                </a:solidFill>
              </a:rPr>
              <a:t>eTS</a:t>
            </a:r>
            <a:endParaRPr lang="de-CH" altLang="de-DE" sz="1400" dirty="0">
              <a:solidFill>
                <a:srgbClr val="00B050"/>
              </a:solidFill>
            </a:endParaRPr>
          </a:p>
          <a:p>
            <a:pPr marL="106363" indent="-106363" algn="l">
              <a:buFont typeface="Arial" panose="020B0604020202020204" pitchFamily="34" charset="0"/>
              <a:buChar char="•"/>
            </a:pPr>
            <a:r>
              <a:rPr lang="de-CH" altLang="de-DE" sz="1400" dirty="0">
                <a:solidFill>
                  <a:srgbClr val="00B050"/>
                </a:solidFill>
              </a:rPr>
              <a:t>Förderung «Nachtzüge»</a:t>
            </a:r>
          </a:p>
          <a:p>
            <a:pPr marL="106363" indent="-106363" algn="l">
              <a:buFont typeface="Arial" panose="020B0604020202020204" pitchFamily="34" charset="0"/>
              <a:buChar char="•"/>
            </a:pPr>
            <a:r>
              <a:rPr lang="de-CH" altLang="de-DE" sz="1400" dirty="0">
                <a:solidFill>
                  <a:srgbClr val="00B050"/>
                </a:solidFill>
              </a:rPr>
              <a:t>Förderung Ladestationen</a:t>
            </a:r>
          </a:p>
          <a:p>
            <a:pPr marL="106363" indent="-106363" algn="l">
              <a:buFont typeface="Arial" panose="020B0604020202020204" pitchFamily="34" charset="0"/>
              <a:buChar char="•"/>
            </a:pPr>
            <a:r>
              <a:rPr lang="de-CH" altLang="de-DE" sz="1400" dirty="0">
                <a:solidFill>
                  <a:srgbClr val="00B050"/>
                </a:solidFill>
              </a:rPr>
              <a:t>Förderung Elektrifizierung öV</a:t>
            </a:r>
          </a:p>
          <a:p>
            <a:pPr marL="106363" indent="-106363" algn="l">
              <a:buFont typeface="Arial" panose="020B0604020202020204" pitchFamily="34" charset="0"/>
              <a:buChar char="•"/>
            </a:pPr>
            <a:r>
              <a:rPr lang="de-CH" altLang="de-DE" sz="1400" dirty="0" err="1">
                <a:solidFill>
                  <a:srgbClr val="00B050"/>
                </a:solidFill>
              </a:rPr>
              <a:t>Beimischquote</a:t>
            </a:r>
            <a:r>
              <a:rPr lang="de-CH" altLang="de-DE" sz="1400" dirty="0">
                <a:solidFill>
                  <a:srgbClr val="00B050"/>
                </a:solidFill>
              </a:rPr>
              <a:t> Luftverkehr</a:t>
            </a:r>
          </a:p>
        </p:txBody>
      </p:sp>
      <p:sp>
        <p:nvSpPr>
          <p:cNvPr id="21" name="Textfeld 43">
            <a:extLst>
              <a:ext uri="{FF2B5EF4-FFF2-40B4-BE49-F238E27FC236}">
                <a16:creationId xmlns:a16="http://schemas.microsoft.com/office/drawing/2014/main" id="{BE5A890C-06D6-43DA-8BC7-6F2E99F7FDA2}"/>
              </a:ext>
            </a:extLst>
          </p:cNvPr>
          <p:cNvSpPr txBox="1">
            <a:spLocks noChangeArrowheads="1"/>
          </p:cNvSpPr>
          <p:nvPr/>
        </p:nvSpPr>
        <p:spPr bwMode="auto">
          <a:xfrm>
            <a:off x="6049697" y="3432451"/>
            <a:ext cx="2661755" cy="954107"/>
          </a:xfrm>
          <a:prstGeom prst="rect">
            <a:avLst/>
          </a:prstGeom>
          <a:solidFill>
            <a:schemeClr val="bg1">
              <a:lumMod val="95000"/>
            </a:schemeClr>
          </a:solidFill>
          <a:ln w="9525">
            <a:solidFill>
              <a:srgbClr val="002060"/>
            </a:solidFill>
            <a:prstDash val="solid"/>
            <a:miter lim="800000"/>
            <a:headEnd/>
            <a:tailEnd/>
          </a:ln>
        </p:spPr>
        <p:txBody>
          <a:bodyPr wrap="square">
            <a:spAutoFit/>
          </a:bodyPr>
          <a:lstStyle>
            <a:defPPr>
              <a:defRPr lang="de-CH"/>
            </a:defPPr>
            <a:lvl1pPr algn="ctr">
              <a:buFontTx/>
              <a:buNone/>
              <a:defRPr sz="2000">
                <a:solidFill>
                  <a:srgbClr val="375172"/>
                </a:solidFill>
                <a:latin typeface="Arial" panose="020B0604020202020204" pitchFamily="34" charset="0"/>
              </a:defRPr>
            </a:lvl1pPr>
            <a:lvl2pPr marL="742950" indent="-285750">
              <a:spcBef>
                <a:spcPct val="20000"/>
              </a:spcBef>
              <a:buClr>
                <a:schemeClr val="bg2"/>
              </a:buClr>
              <a:buChar char="•"/>
              <a:defRPr>
                <a:latin typeface="Arial" panose="020B0604020202020204" pitchFamily="34" charset="0"/>
              </a:defRPr>
            </a:lvl2pPr>
            <a:lvl3pPr marL="1143000" indent="-228600">
              <a:spcBef>
                <a:spcPct val="20000"/>
              </a:spcBef>
              <a:buClr>
                <a:srgbClr val="B2B2B2"/>
              </a:buClr>
              <a:buChar char="•"/>
              <a:defRPr>
                <a:latin typeface="Arial" panose="020B0604020202020204" pitchFamily="34" charset="0"/>
              </a:defRPr>
            </a:lvl3pPr>
            <a:lvl4pPr marL="1600200" indent="-228600">
              <a:spcBef>
                <a:spcPct val="20000"/>
              </a:spcBef>
              <a:buClr>
                <a:srgbClr val="C0C0C0"/>
              </a:buClr>
              <a:buChar char="•"/>
              <a:defRPr>
                <a:latin typeface="Arial" panose="020B0604020202020204" pitchFamily="34" charset="0"/>
              </a:defRPr>
            </a:lvl4pPr>
            <a:lvl5pPr marL="2057400" indent="-228600">
              <a:spcBef>
                <a:spcPct val="20000"/>
              </a:spcBef>
              <a:buClr>
                <a:srgbClr val="DDDDDD"/>
              </a:buClr>
              <a:buChar char="•"/>
              <a:defRPr>
                <a:latin typeface="Arial" panose="020B0604020202020204" pitchFamily="34" charset="0"/>
              </a:defRPr>
            </a:lvl5pPr>
            <a:lvl6pPr marL="2514600" indent="-228600" eaLnBrk="0" fontAlgn="base" hangingPunct="0">
              <a:spcBef>
                <a:spcPct val="20000"/>
              </a:spcBef>
              <a:spcAft>
                <a:spcPct val="0"/>
              </a:spcAft>
              <a:buClr>
                <a:srgbClr val="DDDDDD"/>
              </a:buClr>
              <a:buChar char="•"/>
              <a:defRPr>
                <a:latin typeface="Arial" panose="020B0604020202020204" pitchFamily="34" charset="0"/>
              </a:defRPr>
            </a:lvl6pPr>
            <a:lvl7pPr marL="2971800" indent="-228600" eaLnBrk="0" fontAlgn="base" hangingPunct="0">
              <a:spcBef>
                <a:spcPct val="20000"/>
              </a:spcBef>
              <a:spcAft>
                <a:spcPct val="0"/>
              </a:spcAft>
              <a:buClr>
                <a:srgbClr val="DDDDDD"/>
              </a:buClr>
              <a:buChar char="•"/>
              <a:defRPr>
                <a:latin typeface="Arial" panose="020B0604020202020204" pitchFamily="34" charset="0"/>
              </a:defRPr>
            </a:lvl7pPr>
            <a:lvl8pPr marL="3429000" indent="-228600" eaLnBrk="0" fontAlgn="base" hangingPunct="0">
              <a:spcBef>
                <a:spcPct val="20000"/>
              </a:spcBef>
              <a:spcAft>
                <a:spcPct val="0"/>
              </a:spcAft>
              <a:buClr>
                <a:srgbClr val="DDDDDD"/>
              </a:buClr>
              <a:buChar char="•"/>
              <a:defRPr>
                <a:latin typeface="Arial" panose="020B0604020202020204" pitchFamily="34" charset="0"/>
              </a:defRPr>
            </a:lvl8pPr>
            <a:lvl9pPr marL="3886200" indent="-228600" eaLnBrk="0" fontAlgn="base" hangingPunct="0">
              <a:spcBef>
                <a:spcPct val="20000"/>
              </a:spcBef>
              <a:spcAft>
                <a:spcPct val="0"/>
              </a:spcAft>
              <a:buClr>
                <a:srgbClr val="DDDDDD"/>
              </a:buClr>
              <a:buChar char="•"/>
              <a:defRPr>
                <a:latin typeface="Arial" panose="020B0604020202020204" pitchFamily="34" charset="0"/>
              </a:defRPr>
            </a:lvl9pPr>
          </a:lstStyle>
          <a:p>
            <a:pPr marL="108000" indent="-108000" algn="l">
              <a:buFont typeface="Arial" panose="020B0604020202020204" pitchFamily="34" charset="0"/>
              <a:buChar char="•"/>
            </a:pPr>
            <a:r>
              <a:rPr lang="de-CH" altLang="de-DE" sz="1400" dirty="0"/>
              <a:t>Gebäudeprogramm</a:t>
            </a:r>
          </a:p>
          <a:p>
            <a:pPr marL="108000" indent="-108000" algn="l">
              <a:buFont typeface="Arial" panose="020B0604020202020204" pitchFamily="34" charset="0"/>
              <a:buChar char="•"/>
            </a:pPr>
            <a:r>
              <a:rPr lang="de-CH" altLang="de-DE" sz="1400" dirty="0"/>
              <a:t>Förderung Geothermie</a:t>
            </a:r>
          </a:p>
          <a:p>
            <a:pPr marL="108000" indent="-108000" algn="l">
              <a:buFont typeface="Arial" panose="020B0604020202020204" pitchFamily="34" charset="0"/>
              <a:buChar char="•"/>
            </a:pPr>
            <a:r>
              <a:rPr lang="de-CH" altLang="de-DE" sz="1400" dirty="0">
                <a:solidFill>
                  <a:srgbClr val="00B050"/>
                </a:solidFill>
              </a:rPr>
              <a:t>Förderung Biogasproduktion</a:t>
            </a:r>
          </a:p>
          <a:p>
            <a:pPr marL="108000" indent="-108000" algn="l">
              <a:buFont typeface="Arial" panose="020B0604020202020204" pitchFamily="34" charset="0"/>
              <a:buChar char="•"/>
            </a:pPr>
            <a:r>
              <a:rPr lang="de-CH" altLang="de-DE" sz="1400" dirty="0">
                <a:solidFill>
                  <a:srgbClr val="00B050"/>
                </a:solidFill>
              </a:rPr>
              <a:t>Förderung Energieplanung</a:t>
            </a:r>
          </a:p>
        </p:txBody>
      </p:sp>
      <p:pic>
        <p:nvPicPr>
          <p:cNvPr id="23" name="Grafik 30">
            <a:extLst>
              <a:ext uri="{FF2B5EF4-FFF2-40B4-BE49-F238E27FC236}">
                <a16:creationId xmlns:a16="http://schemas.microsoft.com/office/drawing/2014/main" id="{1490E019-C231-4559-8829-F4E1D6C0BA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947" y="1790169"/>
            <a:ext cx="2200275" cy="141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feld 11">
            <a:extLst>
              <a:ext uri="{FF2B5EF4-FFF2-40B4-BE49-F238E27FC236}">
                <a16:creationId xmlns:a16="http://schemas.microsoft.com/office/drawing/2014/main" id="{32C981B3-3316-4EDA-92F0-6D1AC4AC9D6B}"/>
              </a:ext>
            </a:extLst>
          </p:cNvPr>
          <p:cNvSpPr txBox="1">
            <a:spLocks noChangeArrowheads="1"/>
          </p:cNvSpPr>
          <p:nvPr/>
        </p:nvSpPr>
        <p:spPr bwMode="auto">
          <a:xfrm>
            <a:off x="6794863" y="2319097"/>
            <a:ext cx="1913029" cy="954107"/>
          </a:xfrm>
          <a:prstGeom prst="rect">
            <a:avLst/>
          </a:prstGeom>
          <a:solidFill>
            <a:schemeClr val="bg1">
              <a:lumMod val="95000"/>
            </a:schemeClr>
          </a:solidFill>
          <a:ln w="9525">
            <a:solidFill>
              <a:srgbClr val="002060"/>
            </a:solidFill>
            <a:prstDash val="solid"/>
            <a:miter lim="800000"/>
            <a:headEnd/>
            <a:tailEnd/>
          </a:ln>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lr>
                <a:schemeClr val="bg2"/>
              </a:buClr>
              <a:buChar char="•"/>
              <a:defRPr sz="2400">
                <a:solidFill>
                  <a:schemeClr val="tx1"/>
                </a:solidFill>
                <a:latin typeface="Arial" panose="020B0604020202020204" pitchFamily="34" charset="0"/>
              </a:defRPr>
            </a:lvl2pPr>
            <a:lvl3pPr marL="1143000" indent="-228600">
              <a:spcBef>
                <a:spcPct val="20000"/>
              </a:spcBef>
              <a:buClr>
                <a:srgbClr val="B2B2B2"/>
              </a:buClr>
              <a:buChar char="•"/>
              <a:defRPr sz="2400">
                <a:solidFill>
                  <a:schemeClr val="tx1"/>
                </a:solidFill>
                <a:latin typeface="Arial" panose="020B0604020202020204" pitchFamily="34" charset="0"/>
              </a:defRPr>
            </a:lvl3pPr>
            <a:lvl4pPr marL="1600200" indent="-228600">
              <a:spcBef>
                <a:spcPct val="20000"/>
              </a:spcBef>
              <a:buClr>
                <a:srgbClr val="C0C0C0"/>
              </a:buClr>
              <a:buChar char="•"/>
              <a:defRPr sz="2400">
                <a:solidFill>
                  <a:schemeClr val="tx1"/>
                </a:solidFill>
                <a:latin typeface="Arial" panose="020B0604020202020204" pitchFamily="34" charset="0"/>
              </a:defRPr>
            </a:lvl4pPr>
            <a:lvl5pPr marL="2057400" indent="-228600">
              <a:spcBef>
                <a:spcPct val="20000"/>
              </a:spcBef>
              <a:buClr>
                <a:srgbClr val="DDDDDD"/>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DDDDD"/>
              </a:buClr>
              <a:buChar char="•"/>
              <a:defRPr sz="2400">
                <a:solidFill>
                  <a:schemeClr val="tx1"/>
                </a:solidFill>
                <a:latin typeface="Arial" panose="020B0604020202020204" pitchFamily="34" charset="0"/>
              </a:defRPr>
            </a:lvl9pPr>
          </a:lstStyle>
          <a:p>
            <a:pPr algn="ctr">
              <a:spcBef>
                <a:spcPct val="0"/>
              </a:spcBef>
              <a:buFontTx/>
              <a:buNone/>
            </a:pPr>
            <a:r>
              <a:rPr lang="de-CH" altLang="de-DE" sz="1400" dirty="0">
                <a:solidFill>
                  <a:srgbClr val="375172"/>
                </a:solidFill>
              </a:rPr>
              <a:t>CO</a:t>
            </a:r>
            <a:r>
              <a:rPr lang="de-CH" altLang="de-DE" sz="1400" baseline="-15000" dirty="0">
                <a:solidFill>
                  <a:srgbClr val="375172"/>
                </a:solidFill>
              </a:rPr>
              <a:t>2</a:t>
            </a:r>
            <a:r>
              <a:rPr lang="de-CH" altLang="de-DE" sz="1400" dirty="0">
                <a:solidFill>
                  <a:srgbClr val="375172"/>
                </a:solidFill>
              </a:rPr>
              <a:t>-Abgabe</a:t>
            </a:r>
          </a:p>
          <a:p>
            <a:pPr algn="ctr">
              <a:spcBef>
                <a:spcPct val="0"/>
              </a:spcBef>
              <a:buFontTx/>
              <a:buNone/>
            </a:pPr>
            <a:r>
              <a:rPr lang="de-CH" altLang="de-DE" sz="1400" dirty="0">
                <a:solidFill>
                  <a:srgbClr val="375172"/>
                </a:solidFill>
              </a:rPr>
              <a:t>max. 120 CHF, </a:t>
            </a:r>
            <a:r>
              <a:rPr lang="de-CH" altLang="de-DE" sz="1400" dirty="0">
                <a:solidFill>
                  <a:srgbClr val="00B050"/>
                </a:solidFill>
              </a:rPr>
              <a:t>Erhöhung der Teilzweckbindung</a:t>
            </a:r>
          </a:p>
        </p:txBody>
      </p:sp>
      <p:pic>
        <p:nvPicPr>
          <p:cNvPr id="53" name="Grafik 31">
            <a:extLst>
              <a:ext uri="{FF2B5EF4-FFF2-40B4-BE49-F238E27FC236}">
                <a16:creationId xmlns:a16="http://schemas.microsoft.com/office/drawing/2014/main" id="{CD12EE5D-2D1E-4BCA-B435-FB126419B5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133" y="3576348"/>
            <a:ext cx="540000" cy="54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Grafik 32">
            <a:extLst>
              <a:ext uri="{FF2B5EF4-FFF2-40B4-BE49-F238E27FC236}">
                <a16:creationId xmlns:a16="http://schemas.microsoft.com/office/drawing/2014/main" id="{F0FA8CFB-4C6D-420B-98AF-82D01E0E87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536" y="3104507"/>
            <a:ext cx="540000"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Grafik 33">
            <a:extLst>
              <a:ext uri="{FF2B5EF4-FFF2-40B4-BE49-F238E27FC236}">
                <a16:creationId xmlns:a16="http://schemas.microsoft.com/office/drawing/2014/main" id="{3B9451C5-CB60-438F-8ABF-B4971BBCD99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5245" y="1485905"/>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afik 34">
            <a:extLst>
              <a:ext uri="{FF2B5EF4-FFF2-40B4-BE49-F238E27FC236}">
                <a16:creationId xmlns:a16="http://schemas.microsoft.com/office/drawing/2014/main" id="{8AAB2F3B-F00C-4115-B780-432456207B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6108" y="1250846"/>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Grafik 68">
            <a:extLst>
              <a:ext uri="{FF2B5EF4-FFF2-40B4-BE49-F238E27FC236}">
                <a16:creationId xmlns:a16="http://schemas.microsoft.com/office/drawing/2014/main" id="{017A1D00-A74B-4131-BD1F-B32D6044320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10935" y="1727414"/>
            <a:ext cx="54119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Gerade Verbindung mit Pfeil 58">
            <a:extLst>
              <a:ext uri="{FF2B5EF4-FFF2-40B4-BE49-F238E27FC236}">
                <a16:creationId xmlns:a16="http://schemas.microsoft.com/office/drawing/2014/main" id="{3F99650D-9C67-457B-8F24-9D22F4D481FB}"/>
              </a:ext>
            </a:extLst>
          </p:cNvPr>
          <p:cNvCxnSpPr>
            <a:cxnSpLocks/>
            <a:stCxn id="13" idx="1"/>
            <a:endCxn id="55" idx="0"/>
          </p:cNvCxnSpPr>
          <p:nvPr/>
        </p:nvCxnSpPr>
        <p:spPr>
          <a:xfrm flipH="1">
            <a:off x="6005245" y="1029489"/>
            <a:ext cx="232932" cy="456416"/>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0" name="Gerade Verbindung mit Pfeil 59">
            <a:extLst>
              <a:ext uri="{FF2B5EF4-FFF2-40B4-BE49-F238E27FC236}">
                <a16:creationId xmlns:a16="http://schemas.microsoft.com/office/drawing/2014/main" id="{FCE68812-3AAB-4A80-B03D-C29718114CC1}"/>
              </a:ext>
            </a:extLst>
          </p:cNvPr>
          <p:cNvCxnSpPr>
            <a:cxnSpLocks/>
            <a:stCxn id="16" idx="1"/>
            <a:endCxn id="55" idx="3"/>
          </p:cNvCxnSpPr>
          <p:nvPr/>
        </p:nvCxnSpPr>
        <p:spPr>
          <a:xfrm flipH="1" flipV="1">
            <a:off x="6275245" y="1755905"/>
            <a:ext cx="519618" cy="50821"/>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4" name="Gerade Verbindung mit Pfeil 63">
            <a:extLst>
              <a:ext uri="{FF2B5EF4-FFF2-40B4-BE49-F238E27FC236}">
                <a16:creationId xmlns:a16="http://schemas.microsoft.com/office/drawing/2014/main" id="{2AD2ED0A-78D7-4D9B-8D82-EFF2DDB9DBAA}"/>
              </a:ext>
            </a:extLst>
          </p:cNvPr>
          <p:cNvCxnSpPr>
            <a:cxnSpLocks/>
            <a:stCxn id="29" idx="1"/>
            <a:endCxn id="55" idx="2"/>
          </p:cNvCxnSpPr>
          <p:nvPr/>
        </p:nvCxnSpPr>
        <p:spPr>
          <a:xfrm flipH="1" flipV="1">
            <a:off x="6005245" y="2025905"/>
            <a:ext cx="789618" cy="770246"/>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6" name="Gerade Verbindung mit Pfeil 65">
            <a:extLst>
              <a:ext uri="{FF2B5EF4-FFF2-40B4-BE49-F238E27FC236}">
                <a16:creationId xmlns:a16="http://schemas.microsoft.com/office/drawing/2014/main" id="{72258A86-6E8F-4F71-9789-C0A02FB0541A}"/>
              </a:ext>
            </a:extLst>
          </p:cNvPr>
          <p:cNvCxnSpPr>
            <a:cxnSpLocks/>
            <a:stCxn id="29" idx="1"/>
            <a:endCxn id="54" idx="3"/>
          </p:cNvCxnSpPr>
          <p:nvPr/>
        </p:nvCxnSpPr>
        <p:spPr>
          <a:xfrm flipH="1">
            <a:off x="5929536" y="2796151"/>
            <a:ext cx="865327" cy="577761"/>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9" name="Gerade Verbindung mit Pfeil 68">
            <a:extLst>
              <a:ext uri="{FF2B5EF4-FFF2-40B4-BE49-F238E27FC236}">
                <a16:creationId xmlns:a16="http://schemas.microsoft.com/office/drawing/2014/main" id="{F13ADFBB-8C23-494E-869D-9D7F42123C80}"/>
              </a:ext>
            </a:extLst>
          </p:cNvPr>
          <p:cNvCxnSpPr>
            <a:cxnSpLocks/>
            <a:stCxn id="21" idx="0"/>
            <a:endCxn id="54" idx="3"/>
          </p:cNvCxnSpPr>
          <p:nvPr/>
        </p:nvCxnSpPr>
        <p:spPr>
          <a:xfrm flipH="1" flipV="1">
            <a:off x="5929536" y="3373912"/>
            <a:ext cx="1451039" cy="58539"/>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74" name="Gerade Verbindung mit Pfeil 73">
            <a:extLst>
              <a:ext uri="{FF2B5EF4-FFF2-40B4-BE49-F238E27FC236}">
                <a16:creationId xmlns:a16="http://schemas.microsoft.com/office/drawing/2014/main" id="{D28B5D8D-A873-4D27-9FCF-94D0C2A5534B}"/>
              </a:ext>
            </a:extLst>
          </p:cNvPr>
          <p:cNvCxnSpPr>
            <a:cxnSpLocks/>
            <a:stCxn id="21" idx="0"/>
            <a:endCxn id="55" idx="2"/>
          </p:cNvCxnSpPr>
          <p:nvPr/>
        </p:nvCxnSpPr>
        <p:spPr>
          <a:xfrm flipH="1" flipV="1">
            <a:off x="6005245" y="2025905"/>
            <a:ext cx="1375330" cy="1406546"/>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1" name="Gerade Verbindung mit Pfeil 80">
            <a:extLst>
              <a:ext uri="{FF2B5EF4-FFF2-40B4-BE49-F238E27FC236}">
                <a16:creationId xmlns:a16="http://schemas.microsoft.com/office/drawing/2014/main" id="{B8E7E7EA-EE18-4B0D-BA59-83016CDFA348}"/>
              </a:ext>
            </a:extLst>
          </p:cNvPr>
          <p:cNvCxnSpPr>
            <a:cxnSpLocks/>
            <a:stCxn id="19" idx="3"/>
            <a:endCxn id="53" idx="1"/>
          </p:cNvCxnSpPr>
          <p:nvPr/>
        </p:nvCxnSpPr>
        <p:spPr>
          <a:xfrm>
            <a:off x="3250297" y="3246661"/>
            <a:ext cx="982836" cy="600284"/>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4" name="Gerade Verbindung mit Pfeil 83">
            <a:extLst>
              <a:ext uri="{FF2B5EF4-FFF2-40B4-BE49-F238E27FC236}">
                <a16:creationId xmlns:a16="http://schemas.microsoft.com/office/drawing/2014/main" id="{E381E2FE-6988-48F8-91BE-368386A85B3D}"/>
              </a:ext>
            </a:extLst>
          </p:cNvPr>
          <p:cNvCxnSpPr>
            <a:cxnSpLocks/>
            <a:stCxn id="6" idx="3"/>
            <a:endCxn id="57" idx="1"/>
          </p:cNvCxnSpPr>
          <p:nvPr/>
        </p:nvCxnSpPr>
        <p:spPr>
          <a:xfrm>
            <a:off x="2760697" y="1529235"/>
            <a:ext cx="550238" cy="468179"/>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7" name="Gerade Verbindung mit Pfeil 86">
            <a:extLst>
              <a:ext uri="{FF2B5EF4-FFF2-40B4-BE49-F238E27FC236}">
                <a16:creationId xmlns:a16="http://schemas.microsoft.com/office/drawing/2014/main" id="{8D6C30AC-B4CF-4C04-ABD2-14B967121158}"/>
              </a:ext>
            </a:extLst>
          </p:cNvPr>
          <p:cNvCxnSpPr>
            <a:cxnSpLocks/>
            <a:stCxn id="6" idx="3"/>
            <a:endCxn id="55" idx="1"/>
          </p:cNvCxnSpPr>
          <p:nvPr/>
        </p:nvCxnSpPr>
        <p:spPr>
          <a:xfrm>
            <a:off x="2760697" y="1529235"/>
            <a:ext cx="2974548" cy="226670"/>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0" name="Gerade Verbindung mit Pfeil 89">
            <a:extLst>
              <a:ext uri="{FF2B5EF4-FFF2-40B4-BE49-F238E27FC236}">
                <a16:creationId xmlns:a16="http://schemas.microsoft.com/office/drawing/2014/main" id="{6774B474-AAA2-43CE-B240-057177F80039}"/>
              </a:ext>
            </a:extLst>
          </p:cNvPr>
          <p:cNvCxnSpPr>
            <a:cxnSpLocks/>
            <a:stCxn id="6" idx="3"/>
            <a:endCxn id="54" idx="1"/>
          </p:cNvCxnSpPr>
          <p:nvPr/>
        </p:nvCxnSpPr>
        <p:spPr>
          <a:xfrm>
            <a:off x="2760697" y="1529235"/>
            <a:ext cx="2628839" cy="1844677"/>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7" name="Gerade Verbindung mit Pfeil 96">
            <a:extLst>
              <a:ext uri="{FF2B5EF4-FFF2-40B4-BE49-F238E27FC236}">
                <a16:creationId xmlns:a16="http://schemas.microsoft.com/office/drawing/2014/main" id="{ECE2B17D-F219-4B7B-9836-4B020BD8A4DE}"/>
              </a:ext>
            </a:extLst>
          </p:cNvPr>
          <p:cNvCxnSpPr>
            <a:cxnSpLocks/>
            <a:stCxn id="6" idx="3"/>
            <a:endCxn id="53" idx="1"/>
          </p:cNvCxnSpPr>
          <p:nvPr/>
        </p:nvCxnSpPr>
        <p:spPr>
          <a:xfrm>
            <a:off x="2760697" y="1529235"/>
            <a:ext cx="1472436" cy="2317710"/>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01" name="Gerade Verbindung mit Pfeil 100">
            <a:extLst>
              <a:ext uri="{FF2B5EF4-FFF2-40B4-BE49-F238E27FC236}">
                <a16:creationId xmlns:a16="http://schemas.microsoft.com/office/drawing/2014/main" id="{8E2CF3C2-63D6-40AE-BC6D-60C2CB47842A}"/>
              </a:ext>
            </a:extLst>
          </p:cNvPr>
          <p:cNvCxnSpPr>
            <a:cxnSpLocks/>
            <a:stCxn id="9" idx="2"/>
            <a:endCxn id="55" idx="0"/>
          </p:cNvCxnSpPr>
          <p:nvPr/>
        </p:nvCxnSpPr>
        <p:spPr>
          <a:xfrm>
            <a:off x="4795835" y="1050786"/>
            <a:ext cx="1209410" cy="435119"/>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04" name="Gerade Verbindung mit Pfeil 103">
            <a:extLst>
              <a:ext uri="{FF2B5EF4-FFF2-40B4-BE49-F238E27FC236}">
                <a16:creationId xmlns:a16="http://schemas.microsoft.com/office/drawing/2014/main" id="{B69187F2-AD4B-4963-9A01-0BB69B584853}"/>
              </a:ext>
            </a:extLst>
          </p:cNvPr>
          <p:cNvCxnSpPr>
            <a:cxnSpLocks/>
            <a:stCxn id="9" idx="2"/>
            <a:endCxn id="56" idx="0"/>
          </p:cNvCxnSpPr>
          <p:nvPr/>
        </p:nvCxnSpPr>
        <p:spPr>
          <a:xfrm>
            <a:off x="4795835" y="1050786"/>
            <a:ext cx="60273" cy="200060"/>
          </a:xfrm>
          <a:prstGeom prst="straightConnector1">
            <a:avLst/>
          </a:prstGeom>
          <a:ln>
            <a:solidFill>
              <a:srgbClr val="002060"/>
            </a:solidFill>
            <a:prstDash val="sysDash"/>
            <a:tailEnd type="triangle"/>
          </a:ln>
        </p:spPr>
        <p:style>
          <a:lnRef idx="1">
            <a:schemeClr val="dk1"/>
          </a:lnRef>
          <a:fillRef idx="0">
            <a:schemeClr val="dk1"/>
          </a:fillRef>
          <a:effectRef idx="0">
            <a:schemeClr val="dk1"/>
          </a:effectRef>
          <a:fontRef idx="minor">
            <a:schemeClr val="tx1"/>
          </a:fontRef>
        </p:style>
      </p:cxnSp>
      <p:sp>
        <p:nvSpPr>
          <p:cNvPr id="40" name="Textfeld 39">
            <a:extLst>
              <a:ext uri="{FF2B5EF4-FFF2-40B4-BE49-F238E27FC236}">
                <a16:creationId xmlns:a16="http://schemas.microsoft.com/office/drawing/2014/main" id="{6A78095F-A6BF-42F0-88F1-1D240C56F3C0}"/>
              </a:ext>
            </a:extLst>
          </p:cNvPr>
          <p:cNvSpPr txBox="1"/>
          <p:nvPr/>
        </p:nvSpPr>
        <p:spPr>
          <a:xfrm>
            <a:off x="1200868" y="4302476"/>
            <a:ext cx="7547915" cy="369332"/>
          </a:xfrm>
          <a:prstGeom prst="rect">
            <a:avLst/>
          </a:prstGeom>
          <a:noFill/>
        </p:spPr>
        <p:txBody>
          <a:bodyPr wrap="square">
            <a:spAutoFit/>
          </a:bodyPr>
          <a:lstStyle/>
          <a:p>
            <a:pPr>
              <a:spcAft>
                <a:spcPts val="600"/>
              </a:spcAft>
            </a:pPr>
            <a:r>
              <a:rPr lang="de-CH" dirty="0">
                <a:latin typeface="+mn-lt"/>
                <a:sym typeface="Wingdings" panose="05000000000000000000" pitchFamily="2" charset="2"/>
              </a:rPr>
              <a:t> </a:t>
            </a:r>
            <a:r>
              <a:rPr lang="de-CH" sz="1600" dirty="0">
                <a:latin typeface="+mn-lt"/>
                <a:sym typeface="Wingdings" panose="05000000000000000000" pitchFamily="2" charset="2"/>
              </a:rPr>
              <a:t>Herausforderung: Ausrichtung dieser Instrumente auf Netto-Null 2050</a:t>
            </a:r>
            <a:r>
              <a:rPr lang="de-CH" sz="1600" dirty="0">
                <a:latin typeface="+mn-lt"/>
              </a:rPr>
              <a:t> </a:t>
            </a:r>
            <a:endParaRPr lang="de-CH" dirty="0">
              <a:latin typeface="+mn-lt"/>
            </a:endParaRPr>
          </a:p>
        </p:txBody>
      </p:sp>
    </p:spTree>
    <p:extLst>
      <p:ext uri="{BB962C8B-B14F-4D97-AF65-F5344CB8AC3E}">
        <p14:creationId xmlns:p14="http://schemas.microsoft.com/office/powerpoint/2010/main" val="151406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5939D-95B4-4B30-AD06-8D382B07D43A}"/>
              </a:ext>
            </a:extLst>
          </p:cNvPr>
          <p:cNvSpPr>
            <a:spLocks noGrp="1"/>
          </p:cNvSpPr>
          <p:nvPr>
            <p:ph type="title"/>
          </p:nvPr>
        </p:nvSpPr>
        <p:spPr/>
        <p:txBody>
          <a:bodyPr/>
          <a:lstStyle/>
          <a:p>
            <a:r>
              <a:rPr lang="de-CH" sz="2800" dirty="0"/>
              <a:t>Rolle von Evaluationen bei der Weiterentwicklung des CO</a:t>
            </a:r>
            <a:r>
              <a:rPr lang="de-CH" sz="2800" baseline="-25000" dirty="0"/>
              <a:t>2</a:t>
            </a:r>
            <a:r>
              <a:rPr lang="de-CH" sz="2800" dirty="0"/>
              <a:t>-Gesetzes</a:t>
            </a:r>
          </a:p>
        </p:txBody>
      </p:sp>
      <p:sp>
        <p:nvSpPr>
          <p:cNvPr id="3" name="Foliennummernplatzhalter 2">
            <a:extLst>
              <a:ext uri="{FF2B5EF4-FFF2-40B4-BE49-F238E27FC236}">
                <a16:creationId xmlns:a16="http://schemas.microsoft.com/office/drawing/2014/main" id="{77A906EA-DDC9-47AA-BA7C-E1414266F3CD}"/>
              </a:ext>
            </a:extLst>
          </p:cNvPr>
          <p:cNvSpPr>
            <a:spLocks noGrp="1"/>
          </p:cNvSpPr>
          <p:nvPr>
            <p:ph type="sldNum" sz="quarter" idx="10"/>
          </p:nvPr>
        </p:nvSpPr>
        <p:spPr/>
        <p:txBody>
          <a:bodyPr/>
          <a:lstStyle/>
          <a:p>
            <a:fld id="{7D21FFDD-132D-4B5B-AD6B-BCC06A41D268}" type="slidenum">
              <a:rPr lang="de-CH" smtClean="0"/>
              <a:pPr/>
              <a:t>5</a:t>
            </a:fld>
            <a:endParaRPr lang="de-CH" dirty="0"/>
          </a:p>
        </p:txBody>
      </p:sp>
      <p:sp>
        <p:nvSpPr>
          <p:cNvPr id="5" name="Textfeld 4">
            <a:extLst>
              <a:ext uri="{FF2B5EF4-FFF2-40B4-BE49-F238E27FC236}">
                <a16:creationId xmlns:a16="http://schemas.microsoft.com/office/drawing/2014/main" id="{D1AC6819-2300-4DFF-AEBC-EAD059A62857}"/>
              </a:ext>
            </a:extLst>
          </p:cNvPr>
          <p:cNvSpPr txBox="1"/>
          <p:nvPr/>
        </p:nvSpPr>
        <p:spPr>
          <a:xfrm>
            <a:off x="1295401" y="1208598"/>
            <a:ext cx="7478440" cy="3354765"/>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de-CH" sz="2000" dirty="0">
                <a:latin typeface="+mn-lt"/>
              </a:rPr>
              <a:t>Evaluationen sind für die </a:t>
            </a:r>
            <a:r>
              <a:rPr lang="de-CH" sz="2000" b="1" dirty="0">
                <a:latin typeface="+mn-lt"/>
              </a:rPr>
              <a:t>erste Phase zentral</a:t>
            </a:r>
          </a:p>
          <a:p>
            <a:pPr marL="628650" lvl="1" indent="-285750">
              <a:buFont typeface="Arial" panose="020B0604020202020204" pitchFamily="34" charset="0"/>
              <a:buChar char="•"/>
            </a:pPr>
            <a:r>
              <a:rPr lang="de-CH" sz="1600" dirty="0">
                <a:latin typeface="+mn-lt"/>
              </a:rPr>
              <a:t>Ex-ante Evaluationen </a:t>
            </a:r>
            <a:r>
              <a:rPr lang="de-CH" sz="1600" dirty="0">
                <a:latin typeface="+mn-lt"/>
                <a:sym typeface="Wingdings" panose="05000000000000000000" pitchFamily="2" charset="2"/>
              </a:rPr>
              <a:t> wie wirken neue Instrumente?</a:t>
            </a:r>
          </a:p>
          <a:p>
            <a:pPr marL="628650" lvl="1" indent="-285750">
              <a:buFont typeface="Arial" panose="020B0604020202020204" pitchFamily="34" charset="0"/>
              <a:buChar char="•"/>
            </a:pPr>
            <a:r>
              <a:rPr lang="de-CH" sz="1600" dirty="0">
                <a:latin typeface="+mn-lt"/>
                <a:sym typeface="Wingdings" panose="05000000000000000000" pitchFamily="2" charset="2"/>
              </a:rPr>
              <a:t>Ex-post Evaluationen  was haben bisherige Instrumente bewirkt?</a:t>
            </a:r>
          </a:p>
          <a:p>
            <a:pPr marL="628650" lvl="1" indent="-285750">
              <a:buFont typeface="Arial" panose="020B0604020202020204" pitchFamily="34" charset="0"/>
              <a:buChar char="•"/>
            </a:pPr>
            <a:endParaRPr lang="de-CH" sz="1600" dirty="0">
              <a:latin typeface="+mn-lt"/>
              <a:sym typeface="Wingdings" panose="05000000000000000000" pitchFamily="2" charset="2"/>
            </a:endParaRPr>
          </a:p>
          <a:p>
            <a:pPr marL="285750" indent="-285750">
              <a:buFont typeface="Arial" panose="020B0604020202020204" pitchFamily="34" charset="0"/>
              <a:buChar char="•"/>
            </a:pPr>
            <a:r>
              <a:rPr lang="de-CH" sz="2000" b="1" dirty="0">
                <a:latin typeface="+mn-lt"/>
                <a:sym typeface="Wingdings" panose="05000000000000000000" pitchFamily="2" charset="2"/>
              </a:rPr>
              <a:t>Timing generell sehr wichtig</a:t>
            </a:r>
            <a:r>
              <a:rPr lang="de-CH" sz="2000" dirty="0">
                <a:latin typeface="+mn-lt"/>
                <a:sym typeface="Wingdings" panose="05000000000000000000" pitchFamily="2" charset="2"/>
              </a:rPr>
              <a:t>. Wenn Evaluationen zu spät kommen, ist ihre Wirkung oft gering</a:t>
            </a:r>
          </a:p>
          <a:p>
            <a:pPr marL="628650" lvl="1" indent="-285750">
              <a:buFont typeface="Arial" panose="020B0604020202020204" pitchFamily="34" charset="0"/>
              <a:buChar char="•"/>
            </a:pPr>
            <a:endParaRPr lang="de-CH" sz="1600" dirty="0">
              <a:latin typeface="+mn-lt"/>
              <a:sym typeface="Wingdings" panose="05000000000000000000" pitchFamily="2" charset="2"/>
            </a:endParaRPr>
          </a:p>
          <a:p>
            <a:pPr marL="285750" indent="-285750">
              <a:buFont typeface="Arial" panose="020B0604020202020204" pitchFamily="34" charset="0"/>
              <a:buChar char="•"/>
            </a:pPr>
            <a:r>
              <a:rPr lang="de-CH" sz="2000" b="1" dirty="0">
                <a:latin typeface="+mn-lt"/>
                <a:sym typeface="Wingdings" panose="05000000000000000000" pitchFamily="2" charset="2"/>
              </a:rPr>
              <a:t>Wissenschaftlichkeit</a:t>
            </a:r>
            <a:r>
              <a:rPr lang="de-CH" sz="2000" dirty="0">
                <a:latin typeface="+mn-lt"/>
                <a:sym typeface="Wingdings" panose="05000000000000000000" pitchFamily="2" charset="2"/>
              </a:rPr>
              <a:t> der Ergebnisse ist </a:t>
            </a:r>
            <a:r>
              <a:rPr lang="de-CH" sz="2000">
                <a:latin typeface="+mn-lt"/>
                <a:sym typeface="Wingdings" panose="05000000000000000000" pitchFamily="2" charset="2"/>
              </a:rPr>
              <a:t>eine </a:t>
            </a:r>
            <a:r>
              <a:rPr lang="de-CH" sz="2000" b="1">
                <a:latin typeface="+mn-lt"/>
                <a:sym typeface="Wingdings" panose="05000000000000000000" pitchFamily="2" charset="2"/>
              </a:rPr>
              <a:t>Grund-voraussetzung</a:t>
            </a:r>
            <a:r>
              <a:rPr lang="de-CH" sz="2000" dirty="0">
                <a:latin typeface="+mn-lt"/>
                <a:sym typeface="Wingdings" panose="05000000000000000000" pitchFamily="2" charset="2"/>
              </a:rPr>
              <a:t>. Ebenso wichtig sind aber:</a:t>
            </a:r>
          </a:p>
          <a:p>
            <a:pPr marL="628650" lvl="1" indent="-285750">
              <a:buFont typeface="Arial" panose="020B0604020202020204" pitchFamily="34" charset="0"/>
              <a:buChar char="•"/>
            </a:pPr>
            <a:r>
              <a:rPr lang="de-CH" sz="1600" dirty="0">
                <a:latin typeface="+mn-lt"/>
                <a:sym typeface="Wingdings" panose="05000000000000000000" pitchFamily="2" charset="2"/>
              </a:rPr>
              <a:t>Klare, möglichst einfache Darstellung und Kommunikation der Ergebnisse</a:t>
            </a:r>
          </a:p>
          <a:p>
            <a:pPr marL="628650" lvl="1" indent="-285750">
              <a:buFont typeface="Arial" panose="020B0604020202020204" pitchFamily="34" charset="0"/>
              <a:buChar char="•"/>
            </a:pPr>
            <a:r>
              <a:rPr lang="de-CH" sz="1600" dirty="0">
                <a:latin typeface="+mn-lt"/>
                <a:sym typeface="Wingdings" panose="05000000000000000000" pitchFamily="2" charset="2"/>
              </a:rPr>
              <a:t>Übersetzung der Ergebnisse in Empfehlungen / Handlungsoptionen </a:t>
            </a:r>
          </a:p>
          <a:p>
            <a:pPr marL="628650" lvl="1" indent="-285750">
              <a:buFont typeface="Arial" panose="020B0604020202020204" pitchFamily="34" charset="0"/>
              <a:buChar char="•"/>
            </a:pPr>
            <a:r>
              <a:rPr lang="de-CH" sz="1600" dirty="0">
                <a:latin typeface="+mn-lt"/>
                <a:sym typeface="Wingdings" panose="05000000000000000000" pitchFamily="2" charset="2"/>
              </a:rPr>
              <a:t>Integration der Stakeholder</a:t>
            </a:r>
            <a:endParaRPr lang="de-CH" sz="1600" dirty="0">
              <a:latin typeface="+mn-lt"/>
            </a:endParaRPr>
          </a:p>
        </p:txBody>
      </p:sp>
    </p:spTree>
    <p:extLst>
      <p:ext uri="{BB962C8B-B14F-4D97-AF65-F5344CB8AC3E}">
        <p14:creationId xmlns:p14="http://schemas.microsoft.com/office/powerpoint/2010/main" val="257657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BCB70-6F31-4744-B4C9-1B1B8578B174}"/>
              </a:ext>
            </a:extLst>
          </p:cNvPr>
          <p:cNvSpPr>
            <a:spLocks noGrp="1"/>
          </p:cNvSpPr>
          <p:nvPr>
            <p:ph type="title"/>
          </p:nvPr>
        </p:nvSpPr>
        <p:spPr/>
        <p:txBody>
          <a:bodyPr/>
          <a:lstStyle/>
          <a:p>
            <a:r>
              <a:rPr lang="de-CH" sz="2800" dirty="0"/>
              <a:t>Fazit</a:t>
            </a:r>
          </a:p>
        </p:txBody>
      </p:sp>
      <p:sp>
        <p:nvSpPr>
          <p:cNvPr id="3" name="Foliennummernplatzhalter 2">
            <a:extLst>
              <a:ext uri="{FF2B5EF4-FFF2-40B4-BE49-F238E27FC236}">
                <a16:creationId xmlns:a16="http://schemas.microsoft.com/office/drawing/2014/main" id="{26D840B6-49A1-4574-A911-1FFBCF53F2B1}"/>
              </a:ext>
            </a:extLst>
          </p:cNvPr>
          <p:cNvSpPr>
            <a:spLocks noGrp="1"/>
          </p:cNvSpPr>
          <p:nvPr>
            <p:ph type="sldNum" sz="quarter" idx="10"/>
          </p:nvPr>
        </p:nvSpPr>
        <p:spPr/>
        <p:txBody>
          <a:bodyPr/>
          <a:lstStyle/>
          <a:p>
            <a:fld id="{7D21FFDD-132D-4B5B-AD6B-BCC06A41D268}" type="slidenum">
              <a:rPr lang="de-CH" smtClean="0"/>
              <a:pPr/>
              <a:t>6</a:t>
            </a:fld>
            <a:endParaRPr lang="de-CH" dirty="0"/>
          </a:p>
        </p:txBody>
      </p:sp>
      <p:sp>
        <p:nvSpPr>
          <p:cNvPr id="5" name="Textfeld 4">
            <a:extLst>
              <a:ext uri="{FF2B5EF4-FFF2-40B4-BE49-F238E27FC236}">
                <a16:creationId xmlns:a16="http://schemas.microsoft.com/office/drawing/2014/main" id="{C55E5834-6A6C-49C9-BA8E-E3EB9543FFFE}"/>
              </a:ext>
            </a:extLst>
          </p:cNvPr>
          <p:cNvSpPr txBox="1"/>
          <p:nvPr/>
        </p:nvSpPr>
        <p:spPr>
          <a:xfrm>
            <a:off x="1295401" y="1144430"/>
            <a:ext cx="7478440" cy="3477875"/>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de-CH" sz="2000" dirty="0">
                <a:latin typeface="+mn-lt"/>
              </a:rPr>
              <a:t>Gesetzgebungsprozess an sich klar strukturiert. In der Realität gibt es aber </a:t>
            </a:r>
            <a:r>
              <a:rPr lang="de-CH" sz="2000" b="1" dirty="0">
                <a:latin typeface="+mn-lt"/>
              </a:rPr>
              <a:t>viele Unsicherheiten und Unabwägbarkeiten</a:t>
            </a:r>
            <a:r>
              <a:rPr lang="de-CH" sz="2000" dirty="0">
                <a:latin typeface="+mn-lt"/>
              </a:rPr>
              <a:t>. Beeinflusst mögliche Rolle von Evaluationen.</a:t>
            </a:r>
          </a:p>
          <a:p>
            <a:pPr marL="285750" indent="-285750">
              <a:buFont typeface="Arial" panose="020B0604020202020204" pitchFamily="34" charset="0"/>
              <a:buChar char="•"/>
            </a:pPr>
            <a:endParaRPr lang="de-CH" sz="2000" dirty="0">
              <a:latin typeface="+mn-lt"/>
            </a:endParaRPr>
          </a:p>
          <a:p>
            <a:pPr marL="285750" indent="-285750">
              <a:buFont typeface="Arial" panose="020B0604020202020204" pitchFamily="34" charset="0"/>
              <a:buChar char="•"/>
            </a:pPr>
            <a:r>
              <a:rPr lang="de-CH" sz="2000" dirty="0">
                <a:latin typeface="+mn-lt"/>
              </a:rPr>
              <a:t>Evaluationen sind für die </a:t>
            </a:r>
            <a:r>
              <a:rPr lang="de-CH" sz="2000" b="1" dirty="0">
                <a:latin typeface="+mn-lt"/>
              </a:rPr>
              <a:t>Ausarbeitung/Konzipierung neuer Vorlagen zentral</a:t>
            </a:r>
            <a:r>
              <a:rPr lang="de-CH" sz="2000" dirty="0">
                <a:latin typeface="+mn-lt"/>
              </a:rPr>
              <a:t>. Das gilt insbesondere auch für die </a:t>
            </a:r>
            <a:r>
              <a:rPr lang="de-CH" sz="2000" b="1" dirty="0">
                <a:latin typeface="+mn-lt"/>
              </a:rPr>
              <a:t>Weiterentwicklung der Klimapolitik</a:t>
            </a:r>
            <a:r>
              <a:rPr lang="de-CH" sz="2000" dirty="0">
                <a:latin typeface="+mn-lt"/>
              </a:rPr>
              <a:t>. </a:t>
            </a:r>
          </a:p>
          <a:p>
            <a:pPr marL="285750" indent="-285750">
              <a:buFont typeface="Arial" panose="020B0604020202020204" pitchFamily="34" charset="0"/>
              <a:buChar char="•"/>
            </a:pPr>
            <a:endParaRPr lang="de-CH" sz="2000" dirty="0">
              <a:latin typeface="+mn-lt"/>
            </a:endParaRPr>
          </a:p>
          <a:p>
            <a:pPr marL="285750" indent="-285750">
              <a:buFont typeface="Arial" panose="020B0604020202020204" pitchFamily="34" charset="0"/>
              <a:buChar char="•"/>
            </a:pPr>
            <a:r>
              <a:rPr lang="de-CH" sz="2000" dirty="0">
                <a:latin typeface="+mn-lt"/>
              </a:rPr>
              <a:t>Wichtig sind </a:t>
            </a:r>
            <a:r>
              <a:rPr lang="de-CH" sz="2000" b="1" dirty="0">
                <a:latin typeface="+mn-lt"/>
              </a:rPr>
              <a:t>gutes Timing </a:t>
            </a:r>
            <a:r>
              <a:rPr lang="de-CH" sz="2000" dirty="0">
                <a:latin typeface="+mn-lt"/>
              </a:rPr>
              <a:t>(möglichst früh im Prozess) und möglichst </a:t>
            </a:r>
            <a:r>
              <a:rPr lang="de-CH" sz="2000" b="1" dirty="0">
                <a:latin typeface="+mn-lt"/>
              </a:rPr>
              <a:t>klare Empfehlungen/Handlungsoptionen</a:t>
            </a:r>
            <a:r>
              <a:rPr lang="de-CH" sz="2000" dirty="0">
                <a:latin typeface="+mn-lt"/>
              </a:rPr>
              <a:t>, die dann in den weiteren Prozess eingebracht werden können.</a:t>
            </a:r>
          </a:p>
        </p:txBody>
      </p:sp>
    </p:spTree>
    <p:extLst>
      <p:ext uri="{BB962C8B-B14F-4D97-AF65-F5344CB8AC3E}">
        <p14:creationId xmlns:p14="http://schemas.microsoft.com/office/powerpoint/2010/main" val="314021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D2746C-ABAF-41F7-AD0D-8443A84B05BC}"/>
              </a:ext>
            </a:extLst>
          </p:cNvPr>
          <p:cNvSpPr>
            <a:spLocks noGrp="1"/>
          </p:cNvSpPr>
          <p:nvPr>
            <p:ph type="sldNum" sz="quarter" idx="10"/>
          </p:nvPr>
        </p:nvSpPr>
        <p:spPr/>
        <p:txBody>
          <a:bodyPr/>
          <a:lstStyle/>
          <a:p>
            <a:fld id="{7D21FFDD-132D-4B5B-AD6B-BCC06A41D268}" type="slidenum">
              <a:rPr lang="de-CH" smtClean="0"/>
              <a:pPr/>
              <a:t>7</a:t>
            </a:fld>
            <a:endParaRPr lang="de-CH" dirty="0"/>
          </a:p>
        </p:txBody>
      </p:sp>
      <p:pic>
        <p:nvPicPr>
          <p:cNvPr id="6" name="Grafik 5">
            <a:extLst>
              <a:ext uri="{FF2B5EF4-FFF2-40B4-BE49-F238E27FC236}">
                <a16:creationId xmlns:a16="http://schemas.microsoft.com/office/drawing/2014/main" id="{D47D49CD-1148-4577-A934-C88945FB67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347"/>
            <a:ext cx="9144000" cy="4030317"/>
          </a:xfrm>
          <a:prstGeom prst="rect">
            <a:avLst/>
          </a:prstGeom>
        </p:spPr>
      </p:pic>
      <p:sp>
        <p:nvSpPr>
          <p:cNvPr id="7" name="Titel 5">
            <a:extLst>
              <a:ext uri="{FF2B5EF4-FFF2-40B4-BE49-F238E27FC236}">
                <a16:creationId xmlns:a16="http://schemas.microsoft.com/office/drawing/2014/main" id="{12845879-AD0B-4E8D-868C-F250DDAB07D9}"/>
              </a:ext>
            </a:extLst>
          </p:cNvPr>
          <p:cNvSpPr txBox="1">
            <a:spLocks/>
          </p:cNvSpPr>
          <p:nvPr/>
        </p:nvSpPr>
        <p:spPr>
          <a:xfrm>
            <a:off x="-1" y="739252"/>
            <a:ext cx="9143999" cy="986182"/>
          </a:xfrm>
          <a:prstGeom prst="rect">
            <a:avLst/>
          </a:prstGeom>
        </p:spPr>
        <p:txBody>
          <a:bodyPr/>
          <a:lstStyle>
            <a:lvl1pPr algn="l" rtl="0" eaLnBrk="1" fontAlgn="base" hangingPunct="1">
              <a:lnSpc>
                <a:spcPts val="3600"/>
              </a:lnSpc>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a:lstStyle>
          <a:p>
            <a:pPr algn="ctr"/>
            <a:r>
              <a:rPr lang="de-CH" kern="0" dirty="0">
                <a:solidFill>
                  <a:schemeClr val="bg1"/>
                </a:solidFill>
              </a:rPr>
              <a:t>Vielen Dank für Ihre Aufmerksamkeit!</a:t>
            </a:r>
          </a:p>
        </p:txBody>
      </p:sp>
    </p:spTree>
    <p:extLst>
      <p:ext uri="{BB962C8B-B14F-4D97-AF65-F5344CB8AC3E}">
        <p14:creationId xmlns:p14="http://schemas.microsoft.com/office/powerpoint/2010/main" val="684574136"/>
      </p:ext>
    </p:extLst>
  </p:cSld>
  <p:clrMapOvr>
    <a:masterClrMapping/>
  </p:clrMapOvr>
</p:sld>
</file>

<file path=ppt/theme/theme1.xml><?xml version="1.0" encoding="utf-8"?>
<a:theme xmlns:a="http://schemas.openxmlformats.org/drawingml/2006/main" name="CDBUND-Master">
  <a:themeElements>
    <a:clrScheme name="CDBUND-Master v3.13">
      <a:dk1>
        <a:sysClr val="windowText" lastClr="000000"/>
      </a:dk1>
      <a:lt1>
        <a:sysClr val="window" lastClr="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fontScheme name="CDBUND-Master-v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dirty="0" err="1" smtClean="0"/>
        </a:defPPr>
      </a:lstStyle>
      <a:style>
        <a:lnRef idx="2">
          <a:schemeClr val="dk1"/>
        </a:lnRef>
        <a:fillRef idx="1">
          <a:schemeClr val="lt1"/>
        </a:fillRef>
        <a:effectRef idx="0">
          <a:schemeClr val="dk1"/>
        </a:effectRef>
        <a:fontRef idx="minor">
          <a:schemeClr val="dk1"/>
        </a:fontRef>
      </a:style>
    </a:spDef>
    <a:lnDef>
      <a:spPr>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dirty="0">
            <a:latin typeface="+mn-lt"/>
          </a:defRPr>
        </a:defPPr>
      </a:lstStyle>
    </a:txDef>
  </a:objectDefaults>
  <a:extraClrSchemeLst>
    <a:extraClrScheme>
      <a:clrScheme name="CDBUND-Master-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DBUND-Master-v3 13">
        <a:dk1>
          <a:srgbClr val="000000"/>
        </a:dk1>
        <a:lt1>
          <a:srgbClr val="FFFFFF"/>
        </a:lt1>
        <a:dk2>
          <a:srgbClr val="44546A"/>
        </a:dk2>
        <a:lt2>
          <a:srgbClr val="E6E6E6"/>
        </a:lt2>
        <a:accent1>
          <a:srgbClr val="05A8AF"/>
        </a:accent1>
        <a:accent2>
          <a:srgbClr val="294171"/>
        </a:accent2>
        <a:accent3>
          <a:srgbClr val="F1E21A"/>
        </a:accent3>
        <a:accent4>
          <a:srgbClr val="E1AE3A"/>
        </a:accent4>
        <a:accent5>
          <a:srgbClr val="BB006A"/>
        </a:accent5>
        <a:accent6>
          <a:srgbClr val="939393"/>
        </a:accent6>
        <a:hlink>
          <a:srgbClr val="0563C1"/>
        </a:hlink>
        <a:folHlink>
          <a:srgbClr val="0563C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F814F9-2F65-480C-B96A-1EC75F165DA2}">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650C8D1-BB0D-442D-91FB-99F6118B0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04DB35D-F828-4804-B7E1-60B92A21CC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Vorlagepraesgsvbsd4zu3</Template>
  <TotalTime>0</TotalTime>
  <Words>1095</Words>
  <Application>Microsoft Office PowerPoint</Application>
  <PresentationFormat>Affichage à l'écran (16:9)</PresentationFormat>
  <Paragraphs>139</Paragraphs>
  <Slides>7</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Times</vt:lpstr>
      <vt:lpstr>Wingdings</vt:lpstr>
      <vt:lpstr>CDBUND-Master</vt:lpstr>
      <vt:lpstr>Beitrag von Evaluationen zu einer evidenzbasierten Klimapolitik </vt:lpstr>
      <vt:lpstr>Klimapolitische Geschäfte - Komplexes Umfeld, viele Unsicherheiten </vt:lpstr>
      <vt:lpstr>Gesetzgebungsprozess am Beispiel der Revision des CO2-Gesetzes</vt:lpstr>
      <vt:lpstr>Klimapolitisches Instrumentarium</vt:lpstr>
      <vt:lpstr>Rolle von Evaluationen bei der Weiterentwicklung des CO2-Gesetzes</vt:lpstr>
      <vt:lpstr>Fazit</vt:lpstr>
      <vt:lpstr>Présentation PowerPoint</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Document Partner</dc:creator>
  <cp:lastModifiedBy>ZADORY Patrick Olivier</cp:lastModifiedBy>
  <cp:revision>248</cp:revision>
  <cp:lastPrinted>2018-09-18T13:59:02Z</cp:lastPrinted>
  <dcterms:created xsi:type="dcterms:W3CDTF">2023-03-06T06:36:07Z</dcterms:created>
  <dcterms:modified xsi:type="dcterms:W3CDTF">2023-09-20T07:35:39Z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äsentationsdatum">
    <vt:lpwstr>/data:Dokument/data:Erstellungsdatum/data:Langformat</vt:lpwstr>
  </property>
  <property fmtid="{D5CDD505-2E9C-101B-9397-08002B2CF9AE}" pid="3" name="Autor Nachname">
    <vt:lpwstr>/data:Dokument/data:Benutzer/data:Person/data:Nachname</vt:lpwstr>
  </property>
  <property fmtid="{D5CDD505-2E9C-101B-9397-08002B2CF9AE}" pid="4" name="Autor Vorname">
    <vt:lpwstr>/data:Dokument/data:Benutzer/data:Person/data:Vorname</vt:lpwstr>
  </property>
</Properties>
</file>