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6" r:id="rId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82"/>
  </p:normalViewPr>
  <p:slideViewPr>
    <p:cSldViewPr snapToGrid="0" snapToObject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F7A1D-4DB0-5A40-8EF1-618E85D8F5A7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389DB-66D2-BD4D-80D5-A94979CD291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11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10DE9525-38B9-4C46-96E8-B731AEB46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61" y="7994"/>
            <a:ext cx="12192000" cy="6858000"/>
          </a:xfrm>
          <a:prstGeom prst="rect">
            <a:avLst/>
          </a:prstGeom>
        </p:spPr>
      </p:pic>
      <p:sp useBgFill="1">
        <p:nvSpPr>
          <p:cNvPr id="21" name="Rechteck 20">
            <a:extLst>
              <a:ext uri="{FF2B5EF4-FFF2-40B4-BE49-F238E27FC236}">
                <a16:creationId xmlns:a16="http://schemas.microsoft.com/office/drawing/2014/main" id="{FB3C8B38-E97A-CB4F-A162-84D8E7E8DF67}"/>
              </a:ext>
            </a:extLst>
          </p:cNvPr>
          <p:cNvSpPr/>
          <p:nvPr userDrawn="1"/>
        </p:nvSpPr>
        <p:spPr>
          <a:xfrm>
            <a:off x="10100733" y="2032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798059-76ED-4B46-8137-9139ACB2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606" y="2353899"/>
            <a:ext cx="9425214" cy="864292"/>
          </a:xfrm>
        </p:spPr>
        <p:txBody>
          <a:bodyPr anchor="t" anchorCtr="0"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49D1A7-6B2C-C84A-998C-A555BF1EA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606" y="3238602"/>
            <a:ext cx="9425214" cy="14491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BBA216-D935-6C46-AA01-1C62FE57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552239"/>
            <a:ext cx="4038600" cy="236311"/>
          </a:xfrm>
        </p:spPr>
        <p:txBody>
          <a:bodyPr/>
          <a:lstStyle/>
          <a:p>
            <a:r>
              <a:rPr lang="de-DE"/>
              <a:t>SEVAL-Kongress 2023</a:t>
            </a:r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F04841E-8CD2-4749-9104-E02CF5D12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7420" y="304933"/>
            <a:ext cx="1508400" cy="1158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14B09FA-8C24-0B4E-9402-76EC2492C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66" t="28643" r="1" b="24386"/>
          <a:stretch/>
        </p:blipFill>
        <p:spPr>
          <a:xfrm>
            <a:off x="9417049" y="6566400"/>
            <a:ext cx="2435225" cy="1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4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9064D-FDC6-8A44-8A6A-7C264C48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C4CE24-C519-E84D-B6D6-D7B499092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D282A9-47AB-7D46-85D6-6B31CDC7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SEVAL-Kongress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3A0949-A62F-C34C-80A0-D574E1BB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FFCC-E7C8-8546-9BDB-D93706DF8834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88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B2119-65AF-214A-8194-DA542E85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127AB8-E3DA-1648-8D89-6FD5717E0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380900"/>
            <a:ext cx="5289630" cy="4796063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68B1F4-F5A9-CB44-9C51-63E27B9FA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442" y="1380900"/>
            <a:ext cx="5334000" cy="4796063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7835EB-F55B-1B4A-99A9-7CF810BA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SEVAL-Kongress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99BE76-E0C9-1C4A-9F34-6422A8B6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FFCC-E7C8-8546-9BDB-D93706DF8834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91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3AC3C-5615-2043-8642-A24E17E8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AFEA9B-D829-924A-89E4-9B73E8FF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SEVAL-Kongress 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E25B46-2E8B-4145-887C-E55C9448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FFCC-E7C8-8546-9BDB-D93706DF8834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09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9F09F2-ADA4-B94F-B7B5-CE2E8752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SEVAL-Kongress 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863C87-576A-FF46-94C4-9E09F424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FFCC-E7C8-8546-9BDB-D93706DF8834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70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0BDFFC2-8DA7-E54E-B18C-FFE2660C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3726"/>
            <a:ext cx="10841420" cy="7871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2D0508-4189-E14B-80CA-E70D74651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380900"/>
            <a:ext cx="10841420" cy="47960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C45DDA-4D51-224E-B213-AC9012C59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552239"/>
            <a:ext cx="4114800" cy="2363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SEVAL-Kongress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D470EC-0993-3A41-9B08-5CF17D7D9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1832" y="6552239"/>
            <a:ext cx="2953987" cy="2363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FFCC-E7C8-8546-9BDB-D93706DF8834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28E79CB-96B7-F94C-9F56-A9E6A95CF4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1819" y="354440"/>
            <a:ext cx="864000" cy="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438" indent="-1984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96875" indent="-1920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A64BA-2FC6-F04D-B3D4-1829A082E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Evaluation von Verkehrs- und Mobilitätsprojekten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A15606-48C9-B64C-A16C-D8696A46E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Workshop im Rahmen des SEVAL-Kongress 2023, Fribourg</a:t>
            </a:r>
          </a:p>
          <a:p>
            <a:r>
              <a:rPr lang="de-DE" dirty="0"/>
              <a:t>1. September 2023</a:t>
            </a:r>
          </a:p>
          <a:p>
            <a:r>
              <a:rPr lang="de-DE" dirty="0"/>
              <a:t>Dr. Tobias Arnold, Interface Politikstudien Forschung Beratung AG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73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>
                <a:solidFill>
                  <a:schemeClr val="accent6"/>
                </a:solidFill>
              </a:rPr>
              <a:t>Dominanz der technischen Disziplinen </a:t>
            </a:r>
            <a:r>
              <a:rPr lang="de-CH" sz="1800" dirty="0"/>
              <a:t>(Ingenieurwissenschaften, Verkehrs- und Raumplanung); aus dem Bereich der Sozialwissenschaften haben sich am ehesten mit der Verkehrssoziologie oder der Verkehrsgeschichte Subdisziplinen herausgebildet, die sich mit diesem Politikbereich auseinandersetzen.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dirty="0"/>
              <a:t>Mit dem Begriff Evaluation werden oft in erster Linie </a:t>
            </a:r>
            <a:r>
              <a:rPr lang="de-CH" dirty="0">
                <a:solidFill>
                  <a:schemeClr val="accent6"/>
                </a:solidFill>
              </a:rPr>
              <a:t>ex-ante-Evaluationen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verbunden: Kosten-Nutzen-Analysen, NISTRA- und NIBA-Bewertungsmethoden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Der Begriff Modell ist schon stark mit dem Begriff </a:t>
            </a:r>
            <a:r>
              <a:rPr lang="de-CH" sz="1800" dirty="0">
                <a:solidFill>
                  <a:schemeClr val="accent6"/>
                </a:solidFill>
              </a:rPr>
              <a:t>Verkehrsmodell</a:t>
            </a:r>
            <a:r>
              <a:rPr lang="de-CH" sz="1800" dirty="0"/>
              <a:t> besetzt. Der Begriff Wirkungsmodell kann deshalb zu Verwirrung führen und muss erläutert werden.</a:t>
            </a:r>
          </a:p>
          <a:p>
            <a:pPr marL="0" lvl="1" indent="0">
              <a:buNone/>
            </a:pPr>
            <a:endParaRPr lang="de-CH" sz="1800" dirty="0">
              <a:solidFill>
                <a:schemeClr val="accent6"/>
              </a:solidFill>
            </a:endParaRP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4400" y="6552239"/>
            <a:ext cx="6700058" cy="236311"/>
          </a:xfrm>
        </p:spPr>
        <p:txBody>
          <a:bodyPr/>
          <a:lstStyle/>
          <a:p>
            <a:r>
              <a:rPr lang="de-CH"/>
              <a:t>SEVAL-Kongress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FFCC-E7C8-8546-9BDB-D93706DF8834}" type="slidenum">
              <a:rPr lang="de-DE" smtClean="0"/>
              <a:t>2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Evaluationen von Verkehrs- und Mobilitätsprojekten: Von wo wir kommen</a:t>
            </a:r>
          </a:p>
        </p:txBody>
      </p:sp>
      <p:pic>
        <p:nvPicPr>
          <p:cNvPr id="1026" name="Picture 2" descr="Kosten-Nutzen-Analyse | Methodenpool">
            <a:extLst>
              <a:ext uri="{FF2B5EF4-FFF2-40B4-BE49-F238E27FC236}">
                <a16:creationId xmlns:a16="http://schemas.microsoft.com/office/drawing/2014/main" id="{BCCFE528-0B23-7FC8-DF39-7C787579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311" y="2542738"/>
            <a:ext cx="1780437" cy="17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3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dirty="0"/>
              <a:t>Das Bewusstsein, dass ein Blick auf </a:t>
            </a:r>
            <a:r>
              <a:rPr lang="de-CH" dirty="0">
                <a:solidFill>
                  <a:schemeClr val="accent6"/>
                </a:solidFill>
              </a:rPr>
              <a:t>Verhaltensänderungen bei </a:t>
            </a:r>
            <a:br>
              <a:rPr lang="de-CH" dirty="0">
                <a:solidFill>
                  <a:schemeClr val="accent6"/>
                </a:solidFill>
              </a:rPr>
            </a:br>
            <a:r>
              <a:rPr lang="de-CH" dirty="0">
                <a:solidFill>
                  <a:schemeClr val="accent6"/>
                </a:solidFill>
              </a:rPr>
              <a:t>Zielgruppen </a:t>
            </a:r>
            <a:r>
              <a:rPr lang="de-CH" dirty="0"/>
              <a:t>von Verkehrs- und Mobilitätsprojekten wichtig ist, wächst.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Der </a:t>
            </a:r>
            <a:r>
              <a:rPr lang="de-CH" sz="1800" dirty="0">
                <a:solidFill>
                  <a:schemeClr val="accent6"/>
                </a:solidFill>
              </a:rPr>
              <a:t>Mehrwert des </a:t>
            </a:r>
            <a:r>
              <a:rPr lang="de-CH" dirty="0">
                <a:solidFill>
                  <a:schemeClr val="accent6"/>
                </a:solidFill>
              </a:rPr>
              <a:t>Wirkungsmodells</a:t>
            </a:r>
            <a:r>
              <a:rPr lang="de-CH" dirty="0"/>
              <a:t>, um Wirkungskette hinter diesen Verhaltensänderungen systematisch aufzuzeigen, wird erkannt.</a:t>
            </a:r>
            <a:endParaRPr lang="de-CH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dirty="0"/>
              <a:t>Interne und externe Evaluationen sind </a:t>
            </a:r>
            <a:r>
              <a:rPr lang="de-CH" dirty="0">
                <a:solidFill>
                  <a:schemeClr val="accent6"/>
                </a:solidFill>
              </a:rPr>
              <a:t>inzwischen fester Bestandteil in der Arbeitsweise der verkehrs- und mobilitätsrelevanten Ämter</a:t>
            </a:r>
            <a:r>
              <a:rPr lang="de-CH" dirty="0"/>
              <a:t> auf Stufe Bund und Kantone.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dirty="0">
                <a:solidFill>
                  <a:schemeClr val="accent6"/>
                </a:solidFill>
              </a:rPr>
              <a:t>Und dennoch:</a:t>
            </a:r>
          </a:p>
          <a:p>
            <a:pPr marL="484188" lvl="1" indent="-285750">
              <a:buFont typeface="Symbol" panose="05050102010706020507" pitchFamily="18" charset="2"/>
              <a:buChar char="-"/>
            </a:pPr>
            <a:r>
              <a:rPr lang="de-CH" dirty="0"/>
              <a:t>Evaluation im Verkehrs- und Mobilitätsbereich sind weiterhin deutlich weniger verbreitet als in anderen Politikbereichen</a:t>
            </a:r>
          </a:p>
          <a:p>
            <a:pPr marL="484188" lvl="1" indent="-285750">
              <a:buFont typeface="Symbol" panose="05050102010706020507" pitchFamily="18" charset="2"/>
              <a:buChar char="-"/>
            </a:pPr>
            <a:r>
              <a:rPr lang="de-CH" dirty="0"/>
              <a:t>Der Brückenschlag zwischen den Disziplinen bleibt eine Herausforderung</a:t>
            </a:r>
          </a:p>
          <a:p>
            <a:pPr marL="0" lvl="1" indent="0">
              <a:buNone/>
            </a:pPr>
            <a:endParaRPr lang="de-CH" sz="1800" dirty="0">
              <a:solidFill>
                <a:schemeClr val="accent6"/>
              </a:solidFill>
            </a:endParaRP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4400" y="6552239"/>
            <a:ext cx="6700058" cy="236311"/>
          </a:xfrm>
        </p:spPr>
        <p:txBody>
          <a:bodyPr/>
          <a:lstStyle/>
          <a:p>
            <a:r>
              <a:rPr lang="de-CH"/>
              <a:t>SEVAL-Kongress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FFCC-E7C8-8546-9BDB-D93706DF8834}" type="slidenum">
              <a:rPr lang="de-DE" smtClean="0"/>
              <a:t>3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Evaluationen von Verkehrs- und Mobilitätsprojekten: Wo wir heute stehen</a:t>
            </a:r>
          </a:p>
        </p:txBody>
      </p:sp>
      <p:pic>
        <p:nvPicPr>
          <p:cNvPr id="7" name="Grafik 6" descr="Ein Bild, das Kleidung, Mann, Schuhwerk, Lächeln enthält.&#10;&#10;Automatisch generierte Beschreibung">
            <a:extLst>
              <a:ext uri="{FF2B5EF4-FFF2-40B4-BE49-F238E27FC236}">
                <a16:creationId xmlns:a16="http://schemas.microsoft.com/office/drawing/2014/main" id="{24D9A105-5ABC-ED2B-CD96-2294F80D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0" y="1380900"/>
            <a:ext cx="27051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6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Die </a:t>
            </a:r>
            <a:r>
              <a:rPr lang="de-CH" sz="1800" dirty="0">
                <a:solidFill>
                  <a:schemeClr val="accent6"/>
                </a:solidFill>
              </a:rPr>
              <a:t>Verkehrswende</a:t>
            </a:r>
            <a:r>
              <a:rPr lang="de-CH" sz="1800" dirty="0"/>
              <a:t> als Herausforderung für die Zukunft. Die Verkehrswissenschaften halten diverse Lösungsansätze bereit. Bei allen Ansätzen stellt sich aber die Frage, welche Zielgruppe diese adressieren und was die intendierten Verhaltensänderungen sind.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800" dirty="0"/>
          </a:p>
          <a:p>
            <a:pPr marL="484188" lvl="1" indent="-285750">
              <a:buFont typeface="Symbol" panose="05050102010706020507" pitchFamily="18" charset="2"/>
              <a:buChar char="-"/>
            </a:pPr>
            <a:r>
              <a:rPr lang="de-CH" dirty="0">
                <a:solidFill>
                  <a:schemeClr val="accent6"/>
                </a:solidFill>
              </a:rPr>
              <a:t>Mobility Pricing: </a:t>
            </a:r>
            <a:r>
              <a:rPr lang="de-CH" dirty="0"/>
              <a:t>Aus verkehrsplanerischer Sicht schon lange als wichtiger Ansatz propagiert; aufgrund geringer gesellschaftlicher und politischer Akzeptanz bisher nicht umgesetzt.</a:t>
            </a:r>
          </a:p>
          <a:p>
            <a:pPr marL="484188" lvl="1" indent="-285750">
              <a:buFont typeface="Symbol" panose="05050102010706020507" pitchFamily="18" charset="2"/>
              <a:buChar char="-"/>
            </a:pPr>
            <a:endParaRPr lang="de-CH" dirty="0"/>
          </a:p>
          <a:p>
            <a:pPr marL="484188" lvl="1" indent="-285750">
              <a:buFont typeface="Symbol" panose="05050102010706020507" pitchFamily="18" charset="2"/>
              <a:buChar char="-"/>
            </a:pPr>
            <a:r>
              <a:rPr lang="de-CH" dirty="0">
                <a:solidFill>
                  <a:schemeClr val="accent6"/>
                </a:solidFill>
              </a:rPr>
              <a:t>Car-Pooling: </a:t>
            </a:r>
            <a:r>
              <a:rPr lang="de-CH" dirty="0"/>
              <a:t>Aus verkehrsplanerischer Sicht ein grosses Potenzial für eine effizientere Nutzung der Verkehrsinfrastruktur. Konzepte, konkrete Angebote liegen vor, es scheitert bis heute aber an der gesellschaftlichen Akzeptanz.</a:t>
            </a:r>
          </a:p>
          <a:p>
            <a:pPr marL="484188" lvl="1" indent="-285750">
              <a:buFont typeface="Symbol" panose="05050102010706020507" pitchFamily="18" charset="2"/>
              <a:buChar char="-"/>
            </a:pPr>
            <a:endParaRPr lang="de-CH" dirty="0"/>
          </a:p>
          <a:p>
            <a:pPr marL="484188" lvl="1" indent="-285750">
              <a:buFont typeface="Symbol" panose="05050102010706020507" pitchFamily="18" charset="2"/>
              <a:buChar char="-"/>
            </a:pPr>
            <a:r>
              <a:rPr lang="de-CH" dirty="0">
                <a:solidFill>
                  <a:schemeClr val="accent6"/>
                </a:solidFill>
              </a:rPr>
              <a:t>Selbstfahrende Fahrzeuge:</a:t>
            </a:r>
            <a:r>
              <a:rPr lang="de-CH" dirty="0"/>
              <a:t> Es sind nicht nur die technischen und juristischen Fragen, die bis zum Durchbruch noch zu klären sind. Aktuelle Studien zeigen eine sehr geringe Akzeptanz selbstfahrender Fahrzeuge. Und: Was ist mit nicht intendierten Verhaltensänderungen (z.B. Leerfahrten)?</a:t>
            </a:r>
          </a:p>
          <a:p>
            <a:pPr marL="0" lvl="1" indent="0">
              <a:buNone/>
            </a:pPr>
            <a:endParaRPr lang="de-CH" sz="1800" dirty="0">
              <a:solidFill>
                <a:schemeClr val="accent6"/>
              </a:solidFill>
            </a:endParaRP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4400" y="6552239"/>
            <a:ext cx="6700058" cy="236311"/>
          </a:xfrm>
        </p:spPr>
        <p:txBody>
          <a:bodyPr/>
          <a:lstStyle/>
          <a:p>
            <a:r>
              <a:rPr lang="de-CH"/>
              <a:t>SEVAL-Kongress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FFCC-E7C8-8546-9BDB-D93706DF8834}" type="slidenum">
              <a:rPr lang="de-DE" smtClean="0"/>
              <a:t>4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Evaluationen von Verkehrs- und Mobilitätsprojekten: Wohin wir (mutmasslich) gehen</a:t>
            </a:r>
          </a:p>
        </p:txBody>
      </p:sp>
    </p:spTree>
    <p:extLst>
      <p:ext uri="{BB962C8B-B14F-4D97-AF65-F5344CB8AC3E}">
        <p14:creationId xmlns:p14="http://schemas.microsoft.com/office/powerpoint/2010/main" val="332076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dirty="0"/>
              <a:t>Eine nachhaltige Verkehrs- und Mobilitätspolitik muss integral erfolgen und darf nicht alleine auf mehreren, voneinander isolierten Projekten erfolgen. </a:t>
            </a:r>
            <a:r>
              <a:rPr lang="de-CH" dirty="0">
                <a:solidFill>
                  <a:schemeClr val="accent6"/>
                </a:solidFill>
              </a:rPr>
              <a:t>Prozessen</a:t>
            </a:r>
            <a:r>
              <a:rPr lang="de-CH" dirty="0"/>
              <a:t> hin zu einer nachhaltigen Mobilität kommt eine wichtige Funktion zu. Diese werden mit dem Wirkungsmodell benannt!</a:t>
            </a:r>
          </a:p>
          <a:p>
            <a:pPr marL="0" lvl="1" indent="0">
              <a:buNone/>
            </a:pPr>
            <a:endParaRPr lang="de-CH" sz="1800" dirty="0">
              <a:solidFill>
                <a:schemeClr val="accent6"/>
              </a:solidFill>
            </a:endParaRP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4400" y="6552239"/>
            <a:ext cx="6700058" cy="236311"/>
          </a:xfrm>
        </p:spPr>
        <p:txBody>
          <a:bodyPr/>
          <a:lstStyle/>
          <a:p>
            <a:r>
              <a:rPr lang="de-CH"/>
              <a:t>SEVAL-Kongress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FFCC-E7C8-8546-9BDB-D93706DF8834}" type="slidenum">
              <a:rPr lang="de-DE" smtClean="0"/>
              <a:t>5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Evaluationen von Verkehrs- und Mobilitätsprojekten: Wohin wir (mutmasslich) gehen</a:t>
            </a:r>
          </a:p>
        </p:txBody>
      </p:sp>
      <p:cxnSp>
        <p:nvCxnSpPr>
          <p:cNvPr id="2" name="Gerade Verbindung 28">
            <a:extLst>
              <a:ext uri="{FF2B5EF4-FFF2-40B4-BE49-F238E27FC236}">
                <a16:creationId xmlns:a16="http://schemas.microsoft.com/office/drawing/2014/main" id="{70883629-9936-4480-B80C-583392BE2329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2852282" y="3272075"/>
            <a:ext cx="311180" cy="1"/>
          </a:xfrm>
          <a:prstGeom prst="line">
            <a:avLst/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97D7E81-A5E2-395E-9748-B6384EF14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259998"/>
              </p:ext>
            </p:extLst>
          </p:nvPr>
        </p:nvGraphicFramePr>
        <p:xfrm>
          <a:off x="1289673" y="2952727"/>
          <a:ext cx="1562609" cy="6386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b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6" marR="35996" marT="35997" marB="7199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B7FDF20-9016-0495-087F-5B67DB059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14423"/>
              </p:ext>
            </p:extLst>
          </p:nvPr>
        </p:nvGraphicFramePr>
        <p:xfrm>
          <a:off x="1289672" y="3879454"/>
          <a:ext cx="1562609" cy="15710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Gesetze,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Konzepte,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Programme,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6" marR="35996" marT="35997" marB="7199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A011827-9087-0ECC-D934-059DC60EB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92348"/>
              </p:ext>
            </p:extLst>
          </p:nvPr>
        </p:nvGraphicFramePr>
        <p:xfrm>
          <a:off x="3163462" y="2952728"/>
          <a:ext cx="1562609" cy="6386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Vollzug</a:t>
                      </a:r>
                      <a:b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6" marR="35996" marT="35997" marB="7199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934AAD5D-C799-4CF8-BCEB-D1CE94A1F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52181"/>
              </p:ext>
            </p:extLst>
          </p:nvPr>
        </p:nvGraphicFramePr>
        <p:xfrm>
          <a:off x="5037251" y="2952727"/>
          <a:ext cx="1562609" cy="6386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b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6" marR="35996" marT="35997" marB="7199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4546F106-95B0-5653-C46F-CA1BE02E0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51015"/>
              </p:ext>
            </p:extLst>
          </p:nvPr>
        </p:nvGraphicFramePr>
        <p:xfrm>
          <a:off x="6911040" y="2952727"/>
          <a:ext cx="1562609" cy="6386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  <a:b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6" marR="35996" marT="35997" marB="7199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0B53CCAA-922C-3C3A-E8E1-58BE8E762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21566"/>
              </p:ext>
            </p:extLst>
          </p:nvPr>
        </p:nvGraphicFramePr>
        <p:xfrm>
          <a:off x="8784829" y="2952728"/>
          <a:ext cx="1562609" cy="6386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b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6" marR="35996" marT="35997" marB="7199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94528C14-7170-51C6-A2D4-22718EDED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25779"/>
              </p:ext>
            </p:extLst>
          </p:nvPr>
        </p:nvGraphicFramePr>
        <p:xfrm>
          <a:off x="3163462" y="3879451"/>
          <a:ext cx="1562609" cy="15710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9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Staatliche und nicht-staatliche Akteure (PPP)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Prozesse (vertikal und horizontal)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Ressourcen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6" marR="35996" marT="35997" marB="7199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D0B2C4E5-2117-ED0A-D4C7-9D67C3383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630519"/>
              </p:ext>
            </p:extLst>
          </p:nvPr>
        </p:nvGraphicFramePr>
        <p:xfrm>
          <a:off x="5037249" y="3879079"/>
          <a:ext cx="1562609" cy="15710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Infrastrukturen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Services, Dienstleistungen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6" marR="35996" marT="35997" marB="7199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01764010-A8FB-75C9-7504-3E70ABB61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799066"/>
              </p:ext>
            </p:extLst>
          </p:nvPr>
        </p:nvGraphicFramePr>
        <p:xfrm>
          <a:off x="6911040" y="3885057"/>
          <a:ext cx="1562609" cy="15710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Bevölkerung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Unternehmen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6" marR="35996" marT="35997" marB="7199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F1F72AC1-7405-F0B6-F907-B5B4F9C95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03648"/>
              </p:ext>
            </p:extLst>
          </p:nvPr>
        </p:nvGraphicFramePr>
        <p:xfrm>
          <a:off x="8784826" y="3878707"/>
          <a:ext cx="1562609" cy="15573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7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Politische Ziele auf föderalen Ebenen in Bereichen Klima, Energie, Umwelt</a:t>
                      </a:r>
                    </a:p>
                  </a:txBody>
                  <a:tcPr marL="35996" marR="35996" marT="35997" marB="7199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Gerade Verbindung 28">
            <a:extLst>
              <a:ext uri="{FF2B5EF4-FFF2-40B4-BE49-F238E27FC236}">
                <a16:creationId xmlns:a16="http://schemas.microsoft.com/office/drawing/2014/main" id="{0D908C47-DAB6-BB13-3314-4E0D29C1F29E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4726071" y="3272075"/>
            <a:ext cx="311180" cy="1"/>
          </a:xfrm>
          <a:prstGeom prst="line">
            <a:avLst/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8">
            <a:extLst>
              <a:ext uri="{FF2B5EF4-FFF2-40B4-BE49-F238E27FC236}">
                <a16:creationId xmlns:a16="http://schemas.microsoft.com/office/drawing/2014/main" id="{CF57428A-3B58-F46A-D85E-4B41BB8B7F74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6599860" y="3272075"/>
            <a:ext cx="311180" cy="0"/>
          </a:xfrm>
          <a:prstGeom prst="line">
            <a:avLst/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8">
            <a:extLst>
              <a:ext uri="{FF2B5EF4-FFF2-40B4-BE49-F238E27FC236}">
                <a16:creationId xmlns:a16="http://schemas.microsoft.com/office/drawing/2014/main" id="{431D53A6-CE57-2831-00C3-61C17789EC37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8473649" y="3272075"/>
            <a:ext cx="311180" cy="1"/>
          </a:xfrm>
          <a:prstGeom prst="line">
            <a:avLst/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8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de-CH" sz="1800" dirty="0">
              <a:solidFill>
                <a:schemeClr val="accent6"/>
              </a:solidFill>
            </a:endParaRP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4400" y="6552239"/>
            <a:ext cx="6700058" cy="236311"/>
          </a:xfrm>
        </p:spPr>
        <p:txBody>
          <a:bodyPr/>
          <a:lstStyle/>
          <a:p>
            <a:r>
              <a:rPr lang="de-CH"/>
              <a:t>SEVAL-Kongress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FFCC-E7C8-8546-9BDB-D93706DF8834}" type="slidenum">
              <a:rPr lang="de-DE" smtClean="0"/>
              <a:t>6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Evaluationen von Verkehrs- und Mobilitätsprojekten: </a:t>
            </a:r>
            <a:br>
              <a:rPr lang="de-CH" dirty="0"/>
            </a:br>
            <a:r>
              <a:rPr lang="de-CH" dirty="0"/>
              <a:t>Das MONAMO-Projekt in Wil als Beispiel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07FFF29-8273-5DF9-514E-0AA8E82D1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76" y="1380900"/>
            <a:ext cx="9604043" cy="52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8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NE 2018 - PPT">
      <a:dk1>
        <a:srgbClr val="000000"/>
      </a:dk1>
      <a:lt1>
        <a:srgbClr val="FFFFFF"/>
      </a:lt1>
      <a:dk2>
        <a:srgbClr val="879CA6"/>
      </a:dk2>
      <a:lt2>
        <a:srgbClr val="FFFFFF"/>
      </a:lt2>
      <a:accent1>
        <a:srgbClr val="879CA6"/>
      </a:accent1>
      <a:accent2>
        <a:srgbClr val="9DB093"/>
      </a:accent2>
      <a:accent3>
        <a:srgbClr val="CF7053"/>
      </a:accent3>
      <a:accent4>
        <a:srgbClr val="D8C800"/>
      </a:accent4>
      <a:accent5>
        <a:srgbClr val="D6CD81"/>
      </a:accent5>
      <a:accent6>
        <a:srgbClr val="D8475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_Präsentation_Interface_2018" id="{85433866-139A-6A46-9E24-15092209E1A5}" vid="{7E54AE50-58D7-0944-97EC-7E9932E957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A_Präsentation_Interface_2020</Template>
  <TotalTime>0</TotalTime>
  <Words>487</Words>
  <Application>Microsoft Office PowerPoint</Application>
  <PresentationFormat>Grand écran</PresentationFormat>
  <Paragraphs>67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Symbol</vt:lpstr>
      <vt:lpstr>Office</vt:lpstr>
      <vt:lpstr>Evaluation von Verkehrs- und Mobilitätsprojekten</vt:lpstr>
      <vt:lpstr>Evaluationen von Verkehrs- und Mobilitätsprojekten: Von wo wir kommen</vt:lpstr>
      <vt:lpstr>Evaluationen von Verkehrs- und Mobilitätsprojekten: Wo wir heute stehen</vt:lpstr>
      <vt:lpstr>Evaluationen von Verkehrs- und Mobilitätsprojekten: Wohin wir (mutmasslich) gehen</vt:lpstr>
      <vt:lpstr>Evaluationen von Verkehrs- und Mobilitätsprojekten: Wohin wir (mutmasslich) gehen</vt:lpstr>
      <vt:lpstr>Evaluationen von Verkehrs- und Mobilitätsprojekten:  Das MONAMO-Projekt in Wil als Beispiel</vt:lpstr>
    </vt:vector>
  </TitlesOfParts>
  <Company>Interface Politikstudien Forschung Beratung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von Verkehrs- und Mobilitätsprojekten</dc:title>
  <dc:creator>Arnold Tobias</dc:creator>
  <cp:lastModifiedBy>ZADORY Patrick Olivier</cp:lastModifiedBy>
  <cp:revision>6</cp:revision>
  <dcterms:created xsi:type="dcterms:W3CDTF">2023-08-28T19:04:24Z</dcterms:created>
  <dcterms:modified xsi:type="dcterms:W3CDTF">2023-09-05T09:09:01Z</dcterms:modified>
</cp:coreProperties>
</file>