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handoutMasterIdLst>
    <p:handoutMasterId r:id="rId19"/>
  </p:handoutMasterIdLst>
  <p:sldIdLst>
    <p:sldId id="290" r:id="rId5"/>
    <p:sldId id="280" r:id="rId6"/>
    <p:sldId id="291" r:id="rId7"/>
    <p:sldId id="352" r:id="rId8"/>
    <p:sldId id="373" r:id="rId9"/>
    <p:sldId id="739" r:id="rId10"/>
    <p:sldId id="740" r:id="rId11"/>
    <p:sldId id="741" r:id="rId12"/>
    <p:sldId id="2131637881" r:id="rId13"/>
    <p:sldId id="2131637887" r:id="rId14"/>
    <p:sldId id="2131637886" r:id="rId15"/>
    <p:sldId id="499" r:id="rId16"/>
    <p:sldId id="286"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folie" id="{FEE2DF46-A96E-4F1E-8EFA-8125A02E7D82}">
          <p14:sldIdLst/>
        </p14:section>
        <p14:section name="weitere Titelfolien" id="{B28E7B40-CA38-4278-AF54-1FE229F30B09}">
          <p14:sldIdLst>
            <p14:sldId id="290"/>
          </p14:sldIdLst>
        </p14:section>
        <p14:section name="Inhaltsfolien" id="{B49AEE74-0A85-4C0B-89CB-302CC1DB1D02}">
          <p14:sldIdLst>
            <p14:sldId id="280"/>
            <p14:sldId id="291"/>
            <p14:sldId id="352"/>
            <p14:sldId id="373"/>
            <p14:sldId id="739"/>
            <p14:sldId id="740"/>
            <p14:sldId id="741"/>
            <p14:sldId id="2131637881"/>
            <p14:sldId id="2131637887"/>
            <p14:sldId id="2131637886"/>
            <p14:sldId id="499"/>
            <p14:sldId id="2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385F"/>
    <a:srgbClr val="0C273C"/>
    <a:srgbClr val="F0F7F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8" autoAdjust="0"/>
    <p:restoredTop sz="94633" autoAdjust="0"/>
  </p:normalViewPr>
  <p:slideViewPr>
    <p:cSldViewPr showGuides="1">
      <p:cViewPr varScale="1">
        <p:scale>
          <a:sx n="108" d="100"/>
          <a:sy n="108" d="100"/>
        </p:scale>
        <p:origin x="906" y="108"/>
      </p:cViewPr>
      <p:guideLst/>
    </p:cSldViewPr>
  </p:slideViewPr>
  <p:outlineViewPr>
    <p:cViewPr>
      <p:scale>
        <a:sx n="33" d="100"/>
        <a:sy n="33" d="100"/>
      </p:scale>
      <p:origin x="0" y="-93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5" d="100"/>
          <a:sy n="95" d="100"/>
        </p:scale>
        <p:origin x="3391" y="69"/>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05.09.2023</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73424" y="1246193"/>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964488"/>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964488"/>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05.09.2023</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indent="0">
              <a:buFontTx/>
              <a:buNone/>
            </a:pPr>
            <a:r>
              <a:rPr lang="fr-CH" dirty="0" err="1"/>
              <a:t>EnergieSchweiz</a:t>
            </a:r>
            <a:r>
              <a:rPr lang="fr-CH" baseline="0" dirty="0"/>
              <a:t> </a:t>
            </a:r>
            <a:r>
              <a:rPr lang="fr-CH" baseline="0" dirty="0" err="1"/>
              <a:t>bietet</a:t>
            </a:r>
            <a:r>
              <a:rPr lang="fr-CH" baseline="0" dirty="0"/>
              <a:t> </a:t>
            </a:r>
            <a:r>
              <a:rPr lang="fr-CH" baseline="0" dirty="0" err="1"/>
              <a:t>verschiedene</a:t>
            </a:r>
            <a:r>
              <a:rPr lang="fr-CH" baseline="0" dirty="0"/>
              <a:t> </a:t>
            </a:r>
            <a:r>
              <a:rPr lang="fr-CH" baseline="0" dirty="0" err="1"/>
              <a:t>Produkte</a:t>
            </a:r>
            <a:r>
              <a:rPr lang="fr-CH" baseline="0" dirty="0"/>
              <a:t> </a:t>
            </a:r>
            <a:r>
              <a:rPr lang="fr-CH" baseline="0" dirty="0" err="1"/>
              <a:t>und</a:t>
            </a:r>
            <a:r>
              <a:rPr lang="fr-CH" baseline="0" dirty="0"/>
              <a:t> </a:t>
            </a:r>
            <a:r>
              <a:rPr lang="fr-CH" baseline="0" dirty="0" err="1"/>
              <a:t>Dienstleistungen</a:t>
            </a:r>
            <a:r>
              <a:rPr lang="fr-CH" baseline="0" dirty="0"/>
              <a:t> an, </a:t>
            </a:r>
            <a:r>
              <a:rPr lang="fr-CH" baseline="0" dirty="0" err="1"/>
              <a:t>sei</a:t>
            </a:r>
            <a:r>
              <a:rPr lang="fr-CH" baseline="0" dirty="0"/>
              <a:t> es </a:t>
            </a:r>
            <a:r>
              <a:rPr lang="fr-CH" baseline="0" dirty="0" err="1"/>
              <a:t>über</a:t>
            </a:r>
            <a:r>
              <a:rPr lang="fr-CH" baseline="0" dirty="0"/>
              <a:t> </a:t>
            </a:r>
            <a:r>
              <a:rPr lang="fr-CH" baseline="0" dirty="0" err="1"/>
              <a:t>eigene</a:t>
            </a:r>
            <a:r>
              <a:rPr lang="fr-CH" baseline="0" dirty="0"/>
              <a:t> </a:t>
            </a:r>
            <a:r>
              <a:rPr lang="fr-CH" baseline="0" dirty="0" err="1"/>
              <a:t>Produkte</a:t>
            </a:r>
            <a:r>
              <a:rPr lang="fr-CH" baseline="0" dirty="0"/>
              <a:t> (</a:t>
            </a:r>
            <a:r>
              <a:rPr lang="fr-CH" baseline="0" dirty="0" err="1"/>
              <a:t>Beschaffungsprojekte</a:t>
            </a:r>
            <a:r>
              <a:rPr lang="fr-CH" baseline="0" dirty="0"/>
              <a:t>) </a:t>
            </a:r>
            <a:r>
              <a:rPr lang="fr-CH" baseline="0" dirty="0" err="1"/>
              <a:t>oder</a:t>
            </a:r>
            <a:r>
              <a:rPr lang="fr-CH" baseline="0" dirty="0"/>
              <a:t> </a:t>
            </a:r>
            <a:r>
              <a:rPr lang="fr-CH" baseline="0" dirty="0" err="1"/>
              <a:t>über</a:t>
            </a:r>
            <a:r>
              <a:rPr lang="fr-CH" baseline="0" dirty="0"/>
              <a:t> </a:t>
            </a:r>
            <a:r>
              <a:rPr lang="fr-CH" baseline="0" dirty="0" err="1"/>
              <a:t>Subventionsprojekte</a:t>
            </a:r>
            <a:r>
              <a:rPr lang="fr-CH" baseline="0" dirty="0"/>
              <a:t>.</a:t>
            </a:r>
          </a:p>
          <a:p>
            <a:pPr marL="0" indent="0">
              <a:buFontTx/>
              <a:buNone/>
            </a:pPr>
            <a:r>
              <a:rPr lang="fr-CH" baseline="0" dirty="0"/>
              <a:t>In </a:t>
            </a:r>
            <a:r>
              <a:rPr lang="fr-CH" baseline="0" dirty="0" err="1"/>
              <a:t>diesem</a:t>
            </a:r>
            <a:r>
              <a:rPr lang="fr-CH" baseline="0" dirty="0"/>
              <a:t> Sinn </a:t>
            </a:r>
            <a:r>
              <a:rPr lang="fr-CH" baseline="0" dirty="0" err="1"/>
              <a:t>soll</a:t>
            </a:r>
            <a:r>
              <a:rPr lang="fr-CH" baseline="0" dirty="0"/>
              <a:t> </a:t>
            </a:r>
            <a:r>
              <a:rPr lang="fr-CH" baseline="0" dirty="0" err="1"/>
              <a:t>EnergieSchweiz</a:t>
            </a:r>
            <a:r>
              <a:rPr lang="fr-CH" baseline="0" dirty="0"/>
              <a:t> </a:t>
            </a:r>
            <a:r>
              <a:rPr lang="fr-CH" baseline="0" dirty="0" err="1"/>
              <a:t>sich</a:t>
            </a:r>
            <a:r>
              <a:rPr lang="fr-CH" baseline="0" dirty="0"/>
              <a:t> </a:t>
            </a:r>
            <a:r>
              <a:rPr lang="fr-CH" baseline="0" dirty="0" err="1"/>
              <a:t>überlegen</a:t>
            </a:r>
            <a:r>
              <a:rPr lang="fr-CH" baseline="0" dirty="0"/>
              <a:t>, </a:t>
            </a:r>
            <a:r>
              <a:rPr lang="fr-CH" baseline="0" dirty="0" err="1"/>
              <a:t>wie</a:t>
            </a:r>
            <a:r>
              <a:rPr lang="fr-CH" baseline="0" dirty="0"/>
              <a:t> es die </a:t>
            </a:r>
            <a:r>
              <a:rPr lang="fr-CH" baseline="0" dirty="0" err="1"/>
              <a:t>Zielgruppen</a:t>
            </a:r>
            <a:r>
              <a:rPr lang="fr-CH" baseline="0" dirty="0"/>
              <a:t> </a:t>
            </a:r>
            <a:r>
              <a:rPr lang="fr-CH" baseline="0" dirty="0" err="1"/>
              <a:t>erfolgreich</a:t>
            </a:r>
            <a:r>
              <a:rPr lang="fr-CH" baseline="0" dirty="0"/>
              <a:t> </a:t>
            </a:r>
            <a:r>
              <a:rPr lang="fr-CH" baseline="0" dirty="0" err="1"/>
              <a:t>adressiert</a:t>
            </a:r>
            <a:r>
              <a:rPr lang="fr-CH" baseline="0" dirty="0"/>
              <a:t>: mit </a:t>
            </a:r>
            <a:r>
              <a:rPr lang="fr-CH" baseline="0" dirty="0" err="1"/>
              <a:t>welchen</a:t>
            </a:r>
            <a:r>
              <a:rPr lang="fr-CH" baseline="0" dirty="0"/>
              <a:t> </a:t>
            </a:r>
            <a:r>
              <a:rPr lang="fr-CH" baseline="0" dirty="0" err="1"/>
              <a:t>Angeboten</a:t>
            </a:r>
            <a:r>
              <a:rPr lang="fr-CH" baseline="0" dirty="0"/>
              <a:t>, </a:t>
            </a:r>
            <a:r>
              <a:rPr lang="fr-CH" baseline="0" dirty="0" err="1"/>
              <a:t>über</a:t>
            </a:r>
            <a:r>
              <a:rPr lang="fr-CH" baseline="0" dirty="0"/>
              <a:t> welche </a:t>
            </a:r>
            <a:r>
              <a:rPr lang="fr-CH" baseline="0" dirty="0" err="1"/>
              <a:t>Kanäle</a:t>
            </a:r>
            <a:r>
              <a:rPr lang="fr-CH" baseline="0" dirty="0"/>
              <a:t>, mit </a:t>
            </a:r>
            <a:r>
              <a:rPr lang="fr-CH" baseline="0" dirty="0" err="1"/>
              <a:t>welchen</a:t>
            </a:r>
            <a:r>
              <a:rPr lang="fr-CH" baseline="0" dirty="0"/>
              <a:t> </a:t>
            </a:r>
            <a:r>
              <a:rPr lang="fr-CH" baseline="0" dirty="0" err="1"/>
              <a:t>Kommunikations</a:t>
            </a:r>
            <a:r>
              <a:rPr lang="fr-CH" baseline="0" dirty="0"/>
              <a:t> / </a:t>
            </a:r>
            <a:r>
              <a:rPr lang="fr-CH" baseline="0" dirty="0" err="1"/>
              <a:t>PRomotionsmassnahmen</a:t>
            </a:r>
            <a:endParaRPr lang="de-CH" dirty="0"/>
          </a:p>
          <a:p>
            <a:pPr marL="171450" indent="-171450">
              <a:buFontTx/>
              <a:buChar char="-"/>
            </a:pPr>
            <a:endParaRPr lang="de-CH" dirty="0"/>
          </a:p>
          <a:p>
            <a:pPr marL="171450" indent="-171450">
              <a:buFontTx/>
              <a:buChar char="-"/>
            </a:pPr>
            <a:r>
              <a:rPr lang="de-CH" dirty="0"/>
              <a:t>Nicht abschliessend</a:t>
            </a:r>
          </a:p>
          <a:p>
            <a:pPr marL="171450" indent="-171450">
              <a:buFontTx/>
              <a:buChar char="-"/>
            </a:pPr>
            <a:r>
              <a:rPr lang="de-CH" dirty="0"/>
              <a:t>Weites Feld mit ganz unterschiedlichen Leistungsinhalten und auch unterschiedlichen Zielgruppen</a:t>
            </a:r>
          </a:p>
          <a:p>
            <a:pPr marL="171450" indent="-171450">
              <a:buFontTx/>
              <a:buChar char="-"/>
            </a:pPr>
            <a:r>
              <a:rPr lang="de-CH" dirty="0"/>
              <a:t>Dazu sowas wie Submarken unter die wieder unterschiedliche Produkte </a:t>
            </a:r>
            <a:r>
              <a:rPr lang="de-CH" dirty="0" err="1"/>
              <a:t>zusammengfasst</a:t>
            </a:r>
            <a:r>
              <a:rPr lang="de-CH" dirty="0"/>
              <a:t> sind </a:t>
            </a:r>
            <a:r>
              <a:rPr lang="de-CH" dirty="0">
                <a:sym typeface="Wingdings" panose="05000000000000000000" pitchFamily="2" charset="2"/>
              </a:rPr>
              <a:t> Was für Funktion haben die Marken wie reihen die sich i ein die Markenhierarchie, was soll genau durch sie transportiert werden (warum kreiert man sie)</a:t>
            </a:r>
            <a:r>
              <a:rPr lang="de-CH" dirty="0"/>
              <a:t> </a:t>
            </a:r>
          </a:p>
          <a:p>
            <a:pPr marL="171450" indent="-171450">
              <a:buFontTx/>
              <a:buChar char="-"/>
            </a:pPr>
            <a:r>
              <a:rPr lang="de-CH" dirty="0"/>
              <a:t>Subventions- Beschaffungsprojekt</a:t>
            </a:r>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165893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3113" y="1246188"/>
            <a:ext cx="5561012" cy="3127375"/>
          </a:xfrm>
        </p:spPr>
      </p:sp>
      <p:sp>
        <p:nvSpPr>
          <p:cNvPr id="3" name="Espace réservé des notes 2"/>
          <p:cNvSpPr>
            <a:spLocks noGrp="1"/>
          </p:cNvSpPr>
          <p:nvPr>
            <p:ph type="body" idx="1"/>
          </p:nvPr>
        </p:nvSpPr>
        <p:spPr/>
        <p:txBody>
          <a:bodyPr/>
          <a:lstStyle/>
          <a:p>
            <a:r>
              <a:rPr lang="de-CH" dirty="0"/>
              <a:t>Entwicklungsmöglichkeiten: </a:t>
            </a:r>
          </a:p>
          <a:p>
            <a:pPr marL="171450" indent="-171450">
              <a:buFont typeface="Arial" panose="020B0604020202020204" pitchFamily="34" charset="0"/>
              <a:buChar char="•"/>
            </a:pPr>
            <a:r>
              <a:rPr lang="de-CH" dirty="0"/>
              <a:t>Unterteilung der </a:t>
            </a:r>
            <a:r>
              <a:rPr lang="de-CH" b="1" dirty="0"/>
              <a:t>Zielgruppe Gemeinden</a:t>
            </a:r>
            <a:r>
              <a:rPr lang="de-CH" dirty="0"/>
              <a:t>: Wen spricht ECH in der Gemeinde an? Meiner Meinung nach die Verwaltung, aber darüber müssten wir uns Gedanken machen… und das Modell entsprechend anpassen (</a:t>
            </a:r>
            <a:r>
              <a:rPr lang="de-CH" dirty="0" err="1"/>
              <a:t>evt.</a:t>
            </a:r>
            <a:r>
              <a:rPr lang="de-CH" dirty="0"/>
              <a:t> mehrere Ebenen, falls wir nicht nur die Verwaltung, sondern z.B. auch die Politik ansprechen) </a:t>
            </a:r>
          </a:p>
          <a:p>
            <a:pPr marL="171450" indent="-171450">
              <a:buFont typeface="Arial" panose="020B0604020202020204" pitchFamily="34" charset="0"/>
              <a:buChar char="•"/>
            </a:pPr>
            <a:r>
              <a:rPr lang="de-CH" b="1" dirty="0"/>
              <a:t>Multiplikatoren/Mittler </a:t>
            </a:r>
            <a:r>
              <a:rPr lang="de-CH" dirty="0"/>
              <a:t>identifizieren: Outcome und Impacts für sie erarbeiten </a:t>
            </a:r>
          </a:p>
          <a:p>
            <a:pPr marL="171450" indent="-171450">
              <a:buFont typeface="Arial" panose="020B0604020202020204" pitchFamily="34" charset="0"/>
              <a:buChar char="•"/>
            </a:pPr>
            <a:r>
              <a:rPr lang="de-CH" dirty="0"/>
              <a:t>Eine Frage, welche in der Diskussion aufkam: Wer ist </a:t>
            </a:r>
            <a:r>
              <a:rPr lang="de-CH" b="1" dirty="0"/>
              <a:t>Kontaktperson in der Gemeinde? </a:t>
            </a:r>
            <a:r>
              <a:rPr lang="de-CH" dirty="0"/>
              <a:t>Hinweis: Eine wichtige Aktivität wäre die Identifikation der Kontaktperson: Fachexperten? Regierung? Das kann sehr zeitaufwendig sein, ist aber wichtig, um die Massnahmen wirksamer zu planen.</a:t>
            </a:r>
          </a:p>
          <a:p>
            <a:endParaRPr lang="fr-CH" dirty="0"/>
          </a:p>
        </p:txBody>
      </p:sp>
      <p:sp>
        <p:nvSpPr>
          <p:cNvPr id="4" name="Espace réservé du numéro de diapositive 3"/>
          <p:cNvSpPr>
            <a:spLocks noGrp="1"/>
          </p:cNvSpPr>
          <p:nvPr>
            <p:ph type="sldNum" sz="quarter" idx="5"/>
          </p:nvPr>
        </p:nvSpPr>
        <p:spPr/>
        <p:txBody>
          <a:bodyPr/>
          <a:lstStyle/>
          <a:p>
            <a:fld id="{69804498-79E2-4D4D-8533-83D75C7DB0C2}" type="slidenum">
              <a:rPr lang="fr-CH" smtClean="0"/>
              <a:t>9</a:t>
            </a:fld>
            <a:endParaRPr lang="fr-CH"/>
          </a:p>
        </p:txBody>
      </p:sp>
    </p:spTree>
    <p:extLst>
      <p:ext uri="{BB962C8B-B14F-4D97-AF65-F5344CB8AC3E}">
        <p14:creationId xmlns:p14="http://schemas.microsoft.com/office/powerpoint/2010/main" val="69396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CH" sz="1100" i="1" dirty="0">
                <a:effectLst/>
                <a:latin typeface="Arial" panose="020B0604020202020204" pitchFamily="34" charset="0"/>
                <a:ea typeface="Arial" panose="020B0604020202020204" pitchFamily="34" charset="0"/>
                <a:cs typeface="Arial" panose="020B0604020202020204" pitchFamily="34" charset="0"/>
              </a:rPr>
              <a:t>Verankerung in kommunalen Grundlagen: </a:t>
            </a:r>
            <a:r>
              <a:rPr lang="de-CH" sz="1100" dirty="0">
                <a:effectLst/>
                <a:latin typeface="Arial" panose="020B0604020202020204" pitchFamily="34" charset="0"/>
                <a:ea typeface="Arial" panose="020B0604020202020204" pitchFamily="34" charset="0"/>
                <a:cs typeface="Arial" panose="020B0604020202020204" pitchFamily="34" charset="0"/>
              </a:rPr>
              <a:t>Wenn ein MONAMO-Projekt in einer Strategie einer Gemeinde verankert ist, stärkt dies die politische Legitimation und verringert die Gefahr einer nachlassenden Unterstützung durch politische Entscheidungsträger. Besonders legitimiert ist ein solches Projekt, wenn es in einer behördenverbindlichen Strategie verankert ist. </a:t>
            </a:r>
          </a:p>
          <a:p>
            <a:endParaRPr lang="de-CH" dirty="0"/>
          </a:p>
        </p:txBody>
      </p:sp>
      <p:sp>
        <p:nvSpPr>
          <p:cNvPr id="4" name="Foliennummernplatzhalter 3"/>
          <p:cNvSpPr>
            <a:spLocks noGrp="1"/>
          </p:cNvSpPr>
          <p:nvPr>
            <p:ph type="sldNum" sz="quarter" idx="5"/>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85566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095999" y="512677"/>
            <a:ext cx="5580063" cy="2550336"/>
          </a:xfrm>
        </p:spPr>
        <p:txBody>
          <a:bodyPr anchor="b"/>
          <a:lstStyle>
            <a:lvl1pPr algn="l">
              <a:lnSpc>
                <a:spcPct val="92000"/>
              </a:lnSpc>
              <a:defRPr sz="5400">
                <a:solidFill>
                  <a:schemeClr val="accent1"/>
                </a:solidFill>
              </a:defRPr>
            </a:lvl1pPr>
          </a:lstStyle>
          <a:p>
            <a:endParaRPr lang="de-CH" dirty="0"/>
          </a:p>
        </p:txBody>
      </p:sp>
      <p:sp>
        <p:nvSpPr>
          <p:cNvPr id="3" name="Untertitel 2"/>
          <p:cNvSpPr>
            <a:spLocks noGrp="1"/>
          </p:cNvSpPr>
          <p:nvPr>
            <p:ph type="subTitle" idx="1" hasCustomPrompt="1"/>
          </p:nvPr>
        </p:nvSpPr>
        <p:spPr>
          <a:xfrm>
            <a:off x="6096000" y="3176972"/>
            <a:ext cx="5580062" cy="1008403"/>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Formatvorlage</a:t>
            </a:r>
            <a:r>
              <a:rPr lang="de-DE" dirty="0"/>
              <a:t> des Untertitelmasters durch Klicken bearbeiten</a:t>
            </a:r>
            <a:endParaRPr lang="de-CH" dirty="0"/>
          </a:p>
        </p:txBody>
      </p:sp>
      <p:sp>
        <p:nvSpPr>
          <p:cNvPr id="4" name="Textfeld 3">
            <a:extLst>
              <a:ext uri="{FF2B5EF4-FFF2-40B4-BE49-F238E27FC236}">
                <a16:creationId xmlns:a16="http://schemas.microsoft.com/office/drawing/2014/main" id="{6931CC00-0024-4578-90D6-6FF1EAA1ADC3}"/>
              </a:ext>
            </a:extLst>
          </p:cNvPr>
          <p:cNvSpPr txBox="1"/>
          <p:nvPr userDrawn="1"/>
        </p:nvSpPr>
        <p:spPr>
          <a:xfrm>
            <a:off x="4277428" y="6309320"/>
            <a:ext cx="1602548" cy="281850"/>
          </a:xfrm>
          <a:prstGeom prst="rect">
            <a:avLst/>
          </a:prstGeom>
          <a:noFill/>
        </p:spPr>
        <p:txBody>
          <a:bodyPr wrap="square" lIns="0" tIns="0" rIns="0" bIns="0" rtlCol="0" anchor="b">
            <a:noAutofit/>
          </a:bodyPr>
          <a:lstStyle/>
          <a:p>
            <a:pPr>
              <a:lnSpc>
                <a:spcPct val="100000"/>
              </a:lnSpc>
            </a:pPr>
            <a:r>
              <a:rPr lang="de-DE" sz="800" dirty="0">
                <a:solidFill>
                  <a:schemeClr val="accent1"/>
                </a:solidFill>
              </a:rPr>
              <a:t>Infoline 0848 444 444</a:t>
            </a:r>
          </a:p>
          <a:p>
            <a:pPr>
              <a:lnSpc>
                <a:spcPct val="100000"/>
              </a:lnSpc>
            </a:pPr>
            <a:r>
              <a:rPr lang="de-DE" sz="800" dirty="0">
                <a:solidFill>
                  <a:schemeClr val="accent1"/>
                </a:solidFill>
              </a:rPr>
              <a:t>energieschweiz.ch</a:t>
            </a:r>
            <a:endParaRPr lang="de-CH" sz="800" dirty="0">
              <a:solidFill>
                <a:schemeClr val="accent1"/>
              </a:solidFill>
            </a:endParaRPr>
          </a:p>
        </p:txBody>
      </p:sp>
      <p:sp>
        <p:nvSpPr>
          <p:cNvPr id="12" name="Textfeld 11">
            <a:extLst>
              <a:ext uri="{FF2B5EF4-FFF2-40B4-BE49-F238E27FC236}">
                <a16:creationId xmlns:a16="http://schemas.microsoft.com/office/drawing/2014/main" id="{F6CE1330-520F-427D-BF5D-C54A09D1B3A7}"/>
              </a:ext>
            </a:extLst>
          </p:cNvPr>
          <p:cNvSpPr txBox="1"/>
          <p:nvPr userDrawn="1"/>
        </p:nvSpPr>
        <p:spPr>
          <a:xfrm>
            <a:off x="2388838" y="6309320"/>
            <a:ext cx="1513384" cy="281849"/>
          </a:xfrm>
          <a:prstGeom prst="rect">
            <a:avLst/>
          </a:prstGeom>
          <a:noFill/>
        </p:spPr>
        <p:txBody>
          <a:bodyPr wrap="square" lIns="0" tIns="0" rIns="0" bIns="0" rtlCol="0" anchor="b">
            <a:noAutofit/>
          </a:bodyPr>
          <a:lstStyle/>
          <a:p>
            <a:pPr>
              <a:lnSpc>
                <a:spcPct val="100000"/>
              </a:lnSpc>
            </a:pPr>
            <a:r>
              <a:rPr lang="de-DE" sz="800" dirty="0" err="1">
                <a:solidFill>
                  <a:schemeClr val="accent1"/>
                </a:solidFill>
              </a:rPr>
              <a:t>Pulverstrasse</a:t>
            </a:r>
            <a:r>
              <a:rPr lang="de-DE" sz="800" dirty="0">
                <a:solidFill>
                  <a:schemeClr val="accent1"/>
                </a:solidFill>
              </a:rPr>
              <a:t> 13</a:t>
            </a:r>
          </a:p>
          <a:p>
            <a:pPr>
              <a:lnSpc>
                <a:spcPct val="100000"/>
              </a:lnSpc>
            </a:pPr>
            <a:r>
              <a:rPr lang="de-DE" sz="800" dirty="0">
                <a:solidFill>
                  <a:schemeClr val="accent1"/>
                </a:solidFill>
              </a:rPr>
              <a:t>CH-3063 Ittigen</a:t>
            </a:r>
            <a:endParaRPr lang="de-CH" sz="800" dirty="0">
              <a:solidFill>
                <a:schemeClr val="accent1"/>
              </a:solidFill>
            </a:endParaRPr>
          </a:p>
        </p:txBody>
      </p:sp>
      <p:sp>
        <p:nvSpPr>
          <p:cNvPr id="13" name="Textfeld 12">
            <a:extLst>
              <a:ext uri="{FF2B5EF4-FFF2-40B4-BE49-F238E27FC236}">
                <a16:creationId xmlns:a16="http://schemas.microsoft.com/office/drawing/2014/main" id="{77787F77-0866-4262-A110-EB9FBCC6189C}"/>
              </a:ext>
            </a:extLst>
          </p:cNvPr>
          <p:cNvSpPr txBox="1"/>
          <p:nvPr userDrawn="1"/>
        </p:nvSpPr>
        <p:spPr>
          <a:xfrm>
            <a:off x="521071" y="6308662"/>
            <a:ext cx="1513384" cy="281850"/>
          </a:xfrm>
          <a:prstGeom prst="rect">
            <a:avLst/>
          </a:prstGeom>
          <a:noFill/>
        </p:spPr>
        <p:txBody>
          <a:bodyPr wrap="square" lIns="0" tIns="0" rIns="0" bIns="0" rtlCol="0" anchor="b">
            <a:noAutofit/>
          </a:bodyPr>
          <a:lstStyle/>
          <a:p>
            <a:pPr>
              <a:lnSpc>
                <a:spcPct val="100000"/>
              </a:lnSpc>
            </a:pPr>
            <a:r>
              <a:rPr lang="de-DE" sz="800" dirty="0" err="1">
                <a:solidFill>
                  <a:schemeClr val="accent1"/>
                </a:solidFill>
              </a:rPr>
              <a:t>EnergieSchweiz</a:t>
            </a:r>
            <a:endParaRPr lang="de-DE" sz="800" dirty="0">
              <a:solidFill>
                <a:schemeClr val="accent1"/>
              </a:solidFill>
            </a:endParaRPr>
          </a:p>
          <a:p>
            <a:pPr>
              <a:lnSpc>
                <a:spcPct val="100000"/>
              </a:lnSpc>
            </a:pPr>
            <a:r>
              <a:rPr lang="de-DE" sz="800" dirty="0">
                <a:solidFill>
                  <a:schemeClr val="accent1"/>
                </a:solidFill>
              </a:rPr>
              <a:t>Bundesamt für Energie BFE</a:t>
            </a:r>
            <a:endParaRPr lang="de-CH" sz="800" dirty="0">
              <a:solidFill>
                <a:schemeClr val="accent1"/>
              </a:solidFill>
            </a:endParaRPr>
          </a:p>
        </p:txBody>
      </p:sp>
      <p:sp>
        <p:nvSpPr>
          <p:cNvPr id="10" name="Bildplatzhalter 4">
            <a:extLst>
              <a:ext uri="{FF2B5EF4-FFF2-40B4-BE49-F238E27FC236}">
                <a16:creationId xmlns:a16="http://schemas.microsoft.com/office/drawing/2014/main" id="{734CD9DA-29F8-459C-8D55-165627630066}"/>
              </a:ext>
            </a:extLst>
          </p:cNvPr>
          <p:cNvSpPr>
            <a:spLocks noGrp="1"/>
          </p:cNvSpPr>
          <p:nvPr>
            <p:ph type="pic" sz="quarter" idx="13"/>
          </p:nvPr>
        </p:nvSpPr>
        <p:spPr>
          <a:xfrm>
            <a:off x="0" y="512676"/>
            <a:ext cx="5663952" cy="5580620"/>
          </a:xfrm>
          <a:pattFill prst="lgCheck">
            <a:fgClr>
              <a:schemeClr val="bg1">
                <a:lumMod val="85000"/>
              </a:schemeClr>
            </a:fgClr>
            <a:bgClr>
              <a:schemeClr val="bg1"/>
            </a:bgClr>
          </a:pattFill>
        </p:spPr>
        <p:txBody>
          <a:bodyPr tIns="720000" anchor="ctr"/>
          <a:lstStyle>
            <a:lvl1pPr algn="ctr">
              <a:defRPr sz="1200"/>
            </a:lvl1pPr>
          </a:lstStyle>
          <a:p>
            <a:endParaRPr lang="de-CH"/>
          </a:p>
        </p:txBody>
      </p:sp>
      <p:pic>
        <p:nvPicPr>
          <p:cNvPr id="15" name="Grafik 14">
            <a:extLst>
              <a:ext uri="{FF2B5EF4-FFF2-40B4-BE49-F238E27FC236}">
                <a16:creationId xmlns:a16="http://schemas.microsoft.com/office/drawing/2014/main" id="{C5188859-E725-4D10-956E-1E681B4796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32000" y="6091199"/>
            <a:ext cx="2491200" cy="770400"/>
          </a:xfrm>
          <a:prstGeom prst="rect">
            <a:avLst/>
          </a:prstGeom>
        </p:spPr>
      </p:pic>
    </p:spTree>
    <p:extLst>
      <p:ext uri="{BB962C8B-B14F-4D97-AF65-F5344CB8AC3E}">
        <p14:creationId xmlns:p14="http://schemas.microsoft.com/office/powerpoint/2010/main" val="79052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rgbClr val="F0F7F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6" name="Datumsplatzhalter 5"/>
          <p:cNvSpPr>
            <a:spLocks noGrp="1"/>
          </p:cNvSpPr>
          <p:nvPr>
            <p:ph type="dt" sz="half" idx="10"/>
          </p:nvPr>
        </p:nvSpPr>
        <p:spPr/>
        <p:txBody>
          <a:bodyPr/>
          <a:lstStyle/>
          <a:p>
            <a:fld id="{440C3BF1-4F84-4DA9-9553-961534D050BA}" type="datetime6">
              <a:rPr lang="de-CH" smtClean="0"/>
              <a:t>September 23</a:t>
            </a:fld>
            <a:endParaRPr lang="de-CH" dirty="0"/>
          </a:p>
        </p:txBody>
      </p:sp>
      <p:sp>
        <p:nvSpPr>
          <p:cNvPr id="7" name="Fußzeilenplatzhalter 6"/>
          <p:cNvSpPr>
            <a:spLocks noGrp="1"/>
          </p:cNvSpPr>
          <p:nvPr>
            <p:ph type="ftr" sz="quarter" idx="11"/>
          </p:nvPr>
        </p:nvSpPr>
        <p:spPr/>
        <p:txBody>
          <a:bodyPr/>
          <a:lstStyle/>
          <a:p>
            <a:r>
              <a:rPr lang="de-CH"/>
              <a:t>energieschweiz.ch</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agen">
    <p:bg>
      <p:bgPr>
        <a:solidFill>
          <a:srgbClr val="F0F7F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15379" y="1592796"/>
            <a:ext cx="5508613" cy="3168352"/>
          </a:xfrm>
        </p:spPr>
        <p:txBody>
          <a:bodyPr anchor="ctr"/>
          <a:lstStyle>
            <a:lvl1pPr algn="r">
              <a:defRPr sz="8000"/>
            </a:lvl1pPr>
          </a:lstStyle>
          <a:p>
            <a:r>
              <a:rPr lang="de-CH" dirty="0"/>
              <a:t>Fragetext</a:t>
            </a:r>
          </a:p>
        </p:txBody>
      </p:sp>
      <p:sp>
        <p:nvSpPr>
          <p:cNvPr id="6" name="Datumsplatzhalter 5"/>
          <p:cNvSpPr>
            <a:spLocks noGrp="1"/>
          </p:cNvSpPr>
          <p:nvPr>
            <p:ph type="dt" sz="half" idx="10"/>
          </p:nvPr>
        </p:nvSpPr>
        <p:spPr/>
        <p:txBody>
          <a:bodyPr/>
          <a:lstStyle/>
          <a:p>
            <a:fld id="{0F4D5954-AE0D-48C7-B3AC-80E89E2F18F5}" type="datetime6">
              <a:rPr lang="de-CH" smtClean="0"/>
              <a:t>September 23</a:t>
            </a:fld>
            <a:endParaRPr lang="de-CH" dirty="0"/>
          </a:p>
        </p:txBody>
      </p:sp>
      <p:sp>
        <p:nvSpPr>
          <p:cNvPr id="7" name="Fußzeilenplatzhalter 6"/>
          <p:cNvSpPr>
            <a:spLocks noGrp="1"/>
          </p:cNvSpPr>
          <p:nvPr>
            <p:ph type="ftr" sz="quarter" idx="11"/>
          </p:nvPr>
        </p:nvSpPr>
        <p:spPr/>
        <p:txBody>
          <a:bodyPr/>
          <a:lstStyle/>
          <a:p>
            <a:r>
              <a:rPr lang="de-CH"/>
              <a:t>energieschweiz.ch</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a:t>
            </a:fld>
            <a:endParaRPr lang="de-CH" dirty="0"/>
          </a:p>
        </p:txBody>
      </p:sp>
      <p:sp>
        <p:nvSpPr>
          <p:cNvPr id="4" name="Inhaltsplatzhalter 3">
            <a:extLst>
              <a:ext uri="{FF2B5EF4-FFF2-40B4-BE49-F238E27FC236}">
                <a16:creationId xmlns:a16="http://schemas.microsoft.com/office/drawing/2014/main" id="{E0C74A3E-8A3E-4CBE-8991-89C9E143B686}"/>
              </a:ext>
            </a:extLst>
          </p:cNvPr>
          <p:cNvSpPr>
            <a:spLocks noGrp="1"/>
          </p:cNvSpPr>
          <p:nvPr>
            <p:ph sz="quarter" idx="13" hasCustomPrompt="1"/>
          </p:nvPr>
        </p:nvSpPr>
        <p:spPr>
          <a:xfrm>
            <a:off x="7104112" y="1736725"/>
            <a:ext cx="2339926" cy="2340347"/>
          </a:xfrm>
        </p:spPr>
        <p:txBody>
          <a:bodyPr/>
          <a:lstStyle>
            <a:lvl1pPr>
              <a:defRPr/>
            </a:lvl1pPr>
          </a:lstStyle>
          <a:p>
            <a:pPr lvl="0"/>
            <a:r>
              <a:rPr lang="de-DE" dirty="0"/>
              <a:t>  </a:t>
            </a:r>
            <a:endParaRPr lang="de-CH" dirty="0"/>
          </a:p>
        </p:txBody>
      </p:sp>
    </p:spTree>
    <p:extLst>
      <p:ext uri="{BB962C8B-B14F-4D97-AF65-F5344CB8AC3E}">
        <p14:creationId xmlns:p14="http://schemas.microsoft.com/office/powerpoint/2010/main" val="223689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gradFill>
          <a:gsLst>
            <a:gs pos="100000">
              <a:srgbClr val="12385F"/>
            </a:gs>
            <a:gs pos="0">
              <a:srgbClr val="0C273C"/>
            </a:gs>
          </a:gsLst>
          <a:lin ang="0" scaled="0"/>
        </a:gra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5938" y="1122363"/>
            <a:ext cx="9000442" cy="2619214"/>
          </a:xfrm>
        </p:spPr>
        <p:txBody>
          <a:bodyPr anchor="b"/>
          <a:lstStyle>
            <a:lvl1pPr algn="l">
              <a:lnSpc>
                <a:spcPct val="92000"/>
              </a:lnSpc>
              <a:defRPr sz="8000">
                <a:solidFill>
                  <a:schemeClr val="bg1"/>
                </a:solidFill>
              </a:defRPr>
            </a:lvl1pPr>
          </a:lstStyle>
          <a:p>
            <a:r>
              <a:rPr lang="de-CH" dirty="0"/>
              <a:t>Schlussformel</a:t>
            </a:r>
          </a:p>
        </p:txBody>
      </p:sp>
      <p:sp>
        <p:nvSpPr>
          <p:cNvPr id="3" name="Untertitel 2"/>
          <p:cNvSpPr>
            <a:spLocks noGrp="1"/>
          </p:cNvSpPr>
          <p:nvPr>
            <p:ph type="subTitle" idx="1" hasCustomPrompt="1"/>
          </p:nvPr>
        </p:nvSpPr>
        <p:spPr>
          <a:xfrm>
            <a:off x="515938" y="3897052"/>
            <a:ext cx="9000442" cy="136074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Optionaler Text hinzufügen</a:t>
            </a:r>
            <a:endParaRPr lang="de-CH" dirty="0"/>
          </a:p>
        </p:txBody>
      </p:sp>
      <p:sp>
        <p:nvSpPr>
          <p:cNvPr id="4" name="Textfeld 3">
            <a:extLst>
              <a:ext uri="{FF2B5EF4-FFF2-40B4-BE49-F238E27FC236}">
                <a16:creationId xmlns:a16="http://schemas.microsoft.com/office/drawing/2014/main" id="{6931CC00-0024-4578-90D6-6FF1EAA1ADC3}"/>
              </a:ext>
            </a:extLst>
          </p:cNvPr>
          <p:cNvSpPr txBox="1"/>
          <p:nvPr userDrawn="1"/>
        </p:nvSpPr>
        <p:spPr>
          <a:xfrm>
            <a:off x="4277428" y="6309320"/>
            <a:ext cx="1602548" cy="281850"/>
          </a:xfrm>
          <a:prstGeom prst="rect">
            <a:avLst/>
          </a:prstGeom>
          <a:noFill/>
        </p:spPr>
        <p:txBody>
          <a:bodyPr wrap="square" lIns="0" tIns="0" rIns="0" bIns="0" rtlCol="0" anchor="b">
            <a:noAutofit/>
          </a:bodyPr>
          <a:lstStyle/>
          <a:p>
            <a:pPr>
              <a:lnSpc>
                <a:spcPct val="100000"/>
              </a:lnSpc>
            </a:pPr>
            <a:r>
              <a:rPr lang="de-DE" sz="800" dirty="0">
                <a:solidFill>
                  <a:schemeClr val="bg1"/>
                </a:solidFill>
              </a:rPr>
              <a:t>Infoline 0848 444 444</a:t>
            </a:r>
          </a:p>
          <a:p>
            <a:pPr>
              <a:lnSpc>
                <a:spcPct val="100000"/>
              </a:lnSpc>
            </a:pPr>
            <a:r>
              <a:rPr lang="de-DE" sz="800" dirty="0">
                <a:solidFill>
                  <a:schemeClr val="bg1"/>
                </a:solidFill>
              </a:rPr>
              <a:t>energieschweiz.ch</a:t>
            </a:r>
            <a:endParaRPr lang="de-CH" sz="800" dirty="0">
              <a:solidFill>
                <a:schemeClr val="bg1"/>
              </a:solidFill>
            </a:endParaRPr>
          </a:p>
        </p:txBody>
      </p:sp>
      <p:sp>
        <p:nvSpPr>
          <p:cNvPr id="12" name="Textfeld 11">
            <a:extLst>
              <a:ext uri="{FF2B5EF4-FFF2-40B4-BE49-F238E27FC236}">
                <a16:creationId xmlns:a16="http://schemas.microsoft.com/office/drawing/2014/main" id="{F6CE1330-520F-427D-BF5D-C54A09D1B3A7}"/>
              </a:ext>
            </a:extLst>
          </p:cNvPr>
          <p:cNvSpPr txBox="1"/>
          <p:nvPr userDrawn="1"/>
        </p:nvSpPr>
        <p:spPr>
          <a:xfrm>
            <a:off x="2388838" y="6309320"/>
            <a:ext cx="1513384" cy="281849"/>
          </a:xfrm>
          <a:prstGeom prst="rect">
            <a:avLst/>
          </a:prstGeom>
          <a:noFill/>
        </p:spPr>
        <p:txBody>
          <a:bodyPr wrap="square" lIns="0" tIns="0" rIns="0" bIns="0" rtlCol="0" anchor="b">
            <a:noAutofit/>
          </a:bodyPr>
          <a:lstStyle/>
          <a:p>
            <a:pPr>
              <a:lnSpc>
                <a:spcPct val="100000"/>
              </a:lnSpc>
            </a:pPr>
            <a:r>
              <a:rPr lang="de-DE" sz="800" dirty="0" err="1">
                <a:solidFill>
                  <a:schemeClr val="bg1"/>
                </a:solidFill>
              </a:rPr>
              <a:t>Pulverstrasse</a:t>
            </a:r>
            <a:r>
              <a:rPr lang="de-DE" sz="800" dirty="0">
                <a:solidFill>
                  <a:schemeClr val="bg1"/>
                </a:solidFill>
              </a:rPr>
              <a:t> 13</a:t>
            </a:r>
          </a:p>
          <a:p>
            <a:pPr>
              <a:lnSpc>
                <a:spcPct val="100000"/>
              </a:lnSpc>
            </a:pPr>
            <a:r>
              <a:rPr lang="de-DE" sz="800" dirty="0">
                <a:solidFill>
                  <a:schemeClr val="bg1"/>
                </a:solidFill>
              </a:rPr>
              <a:t>CH-3063 Ittigen</a:t>
            </a:r>
            <a:endParaRPr lang="de-CH" sz="800" dirty="0">
              <a:solidFill>
                <a:schemeClr val="bg1"/>
              </a:solidFill>
            </a:endParaRPr>
          </a:p>
        </p:txBody>
      </p:sp>
      <p:sp>
        <p:nvSpPr>
          <p:cNvPr id="13" name="Textfeld 12">
            <a:extLst>
              <a:ext uri="{FF2B5EF4-FFF2-40B4-BE49-F238E27FC236}">
                <a16:creationId xmlns:a16="http://schemas.microsoft.com/office/drawing/2014/main" id="{77787F77-0866-4262-A110-EB9FBCC6189C}"/>
              </a:ext>
            </a:extLst>
          </p:cNvPr>
          <p:cNvSpPr txBox="1"/>
          <p:nvPr userDrawn="1"/>
        </p:nvSpPr>
        <p:spPr>
          <a:xfrm>
            <a:off x="521071" y="6308662"/>
            <a:ext cx="1513384" cy="281850"/>
          </a:xfrm>
          <a:prstGeom prst="rect">
            <a:avLst/>
          </a:prstGeom>
          <a:noFill/>
        </p:spPr>
        <p:txBody>
          <a:bodyPr wrap="square" lIns="0" tIns="0" rIns="0" bIns="0" rtlCol="0" anchor="b">
            <a:noAutofit/>
          </a:bodyPr>
          <a:lstStyle/>
          <a:p>
            <a:pPr>
              <a:lnSpc>
                <a:spcPct val="100000"/>
              </a:lnSpc>
            </a:pPr>
            <a:r>
              <a:rPr lang="de-DE" sz="800" dirty="0" err="1">
                <a:solidFill>
                  <a:schemeClr val="bg1"/>
                </a:solidFill>
              </a:rPr>
              <a:t>EnergieSchweiz</a:t>
            </a:r>
            <a:endParaRPr lang="de-DE" sz="800" dirty="0">
              <a:solidFill>
                <a:schemeClr val="bg1"/>
              </a:solidFill>
            </a:endParaRPr>
          </a:p>
          <a:p>
            <a:pPr>
              <a:lnSpc>
                <a:spcPct val="100000"/>
              </a:lnSpc>
            </a:pPr>
            <a:r>
              <a:rPr lang="de-DE" sz="800" dirty="0">
                <a:solidFill>
                  <a:schemeClr val="bg1"/>
                </a:solidFill>
              </a:rPr>
              <a:t>Bundesamt für Energie BFE</a:t>
            </a:r>
            <a:endParaRPr lang="de-CH" sz="800" dirty="0">
              <a:solidFill>
                <a:schemeClr val="bg1"/>
              </a:solidFill>
            </a:endParaRPr>
          </a:p>
        </p:txBody>
      </p:sp>
      <p:pic>
        <p:nvPicPr>
          <p:cNvPr id="6" name="Grafik 5">
            <a:extLst>
              <a:ext uri="{FF2B5EF4-FFF2-40B4-BE49-F238E27FC236}">
                <a16:creationId xmlns:a16="http://schemas.microsoft.com/office/drawing/2014/main" id="{87E14C55-4D76-4FCB-9B30-DB0A4E5A77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32000" y="6091200"/>
            <a:ext cx="2491200" cy="770400"/>
          </a:xfrm>
          <a:prstGeom prst="rect">
            <a:avLst/>
          </a:prstGeom>
        </p:spPr>
      </p:pic>
    </p:spTree>
    <p:extLst>
      <p:ext uri="{BB962C8B-B14F-4D97-AF65-F5344CB8AC3E}">
        <p14:creationId xmlns:p14="http://schemas.microsoft.com/office/powerpoint/2010/main" val="280957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B1E31879-3F63-435D-986F-107803801F4F}" type="datetime6">
              <a:rPr lang="de-CH" smtClean="0"/>
              <a:t>September 23</a:t>
            </a:fld>
            <a:endParaRPr lang="de-CH" dirty="0"/>
          </a:p>
        </p:txBody>
      </p:sp>
      <p:sp>
        <p:nvSpPr>
          <p:cNvPr id="6" name="Fußzeilenplatzhalter 5"/>
          <p:cNvSpPr>
            <a:spLocks noGrp="1"/>
          </p:cNvSpPr>
          <p:nvPr>
            <p:ph type="ftr" sz="quarter" idx="11"/>
          </p:nvPr>
        </p:nvSpPr>
        <p:spPr/>
        <p:txBody>
          <a:bodyPr/>
          <a:lstStyle/>
          <a:p>
            <a:r>
              <a:rPr lang="de-CH"/>
              <a:t>energieschweiz.ch</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ild vollflächig">
    <p:bg>
      <p:bgPr>
        <a:gradFill>
          <a:gsLst>
            <a:gs pos="100000">
              <a:srgbClr val="12385F"/>
            </a:gs>
            <a:gs pos="0">
              <a:srgbClr val="0C273C"/>
            </a:gs>
          </a:gsLst>
          <a:lin ang="0" scaled="0"/>
        </a:gradFill>
        <a:effectLst/>
      </p:bgPr>
    </p:bg>
    <p:spTree>
      <p:nvGrpSpPr>
        <p:cNvPr id="1" name=""/>
        <p:cNvGrpSpPr/>
        <p:nvPr/>
      </p:nvGrpSpPr>
      <p:grpSpPr>
        <a:xfrm>
          <a:off x="0" y="0"/>
          <a:ext cx="0" cy="0"/>
          <a:chOff x="0" y="0"/>
          <a:chExt cx="0" cy="0"/>
        </a:xfrm>
      </p:grpSpPr>
      <p:sp>
        <p:nvSpPr>
          <p:cNvPr id="14" name="Bildplatzhalter 4">
            <a:extLst>
              <a:ext uri="{FF2B5EF4-FFF2-40B4-BE49-F238E27FC236}">
                <a16:creationId xmlns:a16="http://schemas.microsoft.com/office/drawing/2014/main" id="{CCBD2CE7-4EA2-4CCC-AA9E-AD250EE2AE71}"/>
              </a:ext>
            </a:extLst>
          </p:cNvPr>
          <p:cNvSpPr>
            <a:spLocks noGrp="1"/>
          </p:cNvSpPr>
          <p:nvPr>
            <p:ph type="pic" sz="quarter" idx="13"/>
          </p:nvPr>
        </p:nvSpPr>
        <p:spPr>
          <a:xfrm>
            <a:off x="0" y="0"/>
            <a:ext cx="12192000" cy="6858000"/>
          </a:xfrm>
          <a:pattFill prst="lgCheck">
            <a:fgClr>
              <a:schemeClr val="bg1">
                <a:lumMod val="85000"/>
              </a:schemeClr>
            </a:fgClr>
            <a:bgClr>
              <a:schemeClr val="bg1"/>
            </a:bgClr>
          </a:pattFill>
        </p:spPr>
        <p:txBody>
          <a:bodyPr tIns="720000" anchor="ctr"/>
          <a:lstStyle>
            <a:lvl1pPr algn="ctr">
              <a:defRPr sz="1200"/>
            </a:lvl1pPr>
          </a:lstStyle>
          <a:p>
            <a:endParaRPr lang="de-CH"/>
          </a:p>
        </p:txBody>
      </p:sp>
      <p:sp>
        <p:nvSpPr>
          <p:cNvPr id="2" name="Titel 1"/>
          <p:cNvSpPr>
            <a:spLocks noGrp="1"/>
          </p:cNvSpPr>
          <p:nvPr>
            <p:ph type="ctrTitle"/>
          </p:nvPr>
        </p:nvSpPr>
        <p:spPr>
          <a:xfrm>
            <a:off x="515938" y="1122363"/>
            <a:ext cx="9000442" cy="2619214"/>
          </a:xfrm>
        </p:spPr>
        <p:txBody>
          <a:bodyPr anchor="b"/>
          <a:lstStyle>
            <a:lvl1pPr algn="l">
              <a:lnSpc>
                <a:spcPct val="92000"/>
              </a:lnSpc>
              <a:defRPr sz="8000">
                <a:solidFill>
                  <a:schemeClr val="bg1"/>
                </a:solidFill>
              </a:defRPr>
            </a:lvl1pPr>
          </a:lstStyle>
          <a:p>
            <a:endParaRPr lang="de-CH" dirty="0"/>
          </a:p>
        </p:txBody>
      </p:sp>
      <p:sp>
        <p:nvSpPr>
          <p:cNvPr id="3" name="Untertitel 2"/>
          <p:cNvSpPr>
            <a:spLocks noGrp="1"/>
          </p:cNvSpPr>
          <p:nvPr>
            <p:ph type="subTitle" idx="1" hasCustomPrompt="1"/>
          </p:nvPr>
        </p:nvSpPr>
        <p:spPr>
          <a:xfrm>
            <a:off x="515938" y="3897052"/>
            <a:ext cx="9000442" cy="966888"/>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Untertitel Autor Datum hinzufügen</a:t>
            </a:r>
            <a:endParaRPr lang="de-CH" dirty="0"/>
          </a:p>
        </p:txBody>
      </p:sp>
      <p:sp>
        <p:nvSpPr>
          <p:cNvPr id="7" name="Textplatzhalter 6">
            <a:extLst>
              <a:ext uri="{FF2B5EF4-FFF2-40B4-BE49-F238E27FC236}">
                <a16:creationId xmlns:a16="http://schemas.microsoft.com/office/drawing/2014/main" id="{5C0408AE-5400-4EC9-AC42-EC26DD7C15B3}"/>
              </a:ext>
            </a:extLst>
          </p:cNvPr>
          <p:cNvSpPr>
            <a:spLocks noGrp="1"/>
          </p:cNvSpPr>
          <p:nvPr>
            <p:ph type="body" sz="quarter" idx="10" hasCustomPrompt="1"/>
          </p:nvPr>
        </p:nvSpPr>
        <p:spPr>
          <a:xfrm>
            <a:off x="451549" y="6301007"/>
            <a:ext cx="5435248" cy="358647"/>
          </a:xfrm>
          <a:blipFill>
            <a:blip r:embed="rId2"/>
            <a:stretch>
              <a:fillRect/>
            </a:stretch>
          </a:blipFill>
        </p:spPr>
        <p:txBody>
          <a:bodyPr/>
          <a:lstStyle>
            <a:lvl1pPr>
              <a:defRPr sz="400">
                <a:solidFill>
                  <a:schemeClr val="bg1"/>
                </a:solidFill>
              </a:defRPr>
            </a:lvl1pPr>
          </a:lstStyle>
          <a:p>
            <a:pPr lvl="0"/>
            <a:r>
              <a:rPr lang="de-DE" dirty="0"/>
              <a:t>   </a:t>
            </a:r>
            <a:endParaRPr lang="de-CH" dirty="0"/>
          </a:p>
        </p:txBody>
      </p:sp>
      <p:sp>
        <p:nvSpPr>
          <p:cNvPr id="11" name="Textplatzhalter 6">
            <a:extLst>
              <a:ext uri="{FF2B5EF4-FFF2-40B4-BE49-F238E27FC236}">
                <a16:creationId xmlns:a16="http://schemas.microsoft.com/office/drawing/2014/main" id="{0FB7112F-60E7-41F1-A56E-CC8902619A29}"/>
              </a:ext>
            </a:extLst>
          </p:cNvPr>
          <p:cNvSpPr>
            <a:spLocks noGrp="1"/>
          </p:cNvSpPr>
          <p:nvPr>
            <p:ph type="body" sz="quarter" idx="11" hasCustomPrompt="1"/>
          </p:nvPr>
        </p:nvSpPr>
        <p:spPr>
          <a:xfrm>
            <a:off x="9431116" y="6091840"/>
            <a:ext cx="2490414" cy="770842"/>
          </a:xfrm>
          <a:blipFill>
            <a:blip r:embed="rId3">
              <a:extLst>
                <a:ext uri="{96DAC541-7B7A-43D3-8B79-37D633B846F1}">
                  <asvg:svgBlip xmlns:asvg="http://schemas.microsoft.com/office/drawing/2016/SVG/main" r:embed="rId4"/>
                </a:ext>
              </a:extLst>
            </a:blip>
            <a:stretch>
              <a:fillRect/>
            </a:stretch>
          </a:blipFill>
        </p:spPr>
        <p:txBody>
          <a:bodyPr/>
          <a:lstStyle>
            <a:lvl1pPr>
              <a:defRPr sz="400">
                <a:solidFill>
                  <a:schemeClr val="bg1"/>
                </a:solidFill>
              </a:defRPr>
            </a:lvl1pPr>
          </a:lstStyle>
          <a:p>
            <a:pPr lvl="0"/>
            <a:r>
              <a:rPr lang="de-DE" dirty="0"/>
              <a:t>   </a:t>
            </a:r>
            <a:endParaRPr lang="de-CH" dirty="0"/>
          </a:p>
        </p:txBody>
      </p:sp>
    </p:spTree>
    <p:extLst>
      <p:ext uri="{BB962C8B-B14F-4D97-AF65-F5344CB8AC3E}">
        <p14:creationId xmlns:p14="http://schemas.microsoft.com/office/powerpoint/2010/main" val="246293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Zwischentitel">
    <p:bg>
      <p:bgPr>
        <a:solidFill>
          <a:srgbClr val="F0F7FC"/>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15937" y="2096852"/>
            <a:ext cx="8352371" cy="2304255"/>
          </a:xfrm>
        </p:spPr>
        <p:txBody>
          <a:bodyPr anchor="ctr"/>
          <a:lstStyle>
            <a:lvl1pPr algn="l">
              <a:lnSpc>
                <a:spcPct val="92000"/>
              </a:lnSpc>
              <a:defRPr sz="8000"/>
            </a:lvl1pPr>
          </a:lstStyle>
          <a:p>
            <a:r>
              <a:rPr lang="de-CH" dirty="0"/>
              <a:t>Zwischentitel hinzufügen</a:t>
            </a:r>
          </a:p>
        </p:txBody>
      </p:sp>
      <p:sp>
        <p:nvSpPr>
          <p:cNvPr id="3" name="Untertitel 2"/>
          <p:cNvSpPr>
            <a:spLocks noGrp="1"/>
          </p:cNvSpPr>
          <p:nvPr>
            <p:ph type="subTitle" idx="1" hasCustomPrompt="1"/>
          </p:nvPr>
        </p:nvSpPr>
        <p:spPr>
          <a:xfrm>
            <a:off x="515938" y="5085184"/>
            <a:ext cx="8352370" cy="900100"/>
          </a:xfrm>
        </p:spPr>
        <p:txBody>
          <a:bodyPr anchor="b"/>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Formatvorlage</a:t>
            </a:r>
            <a:r>
              <a:rPr lang="de-DE" dirty="0"/>
              <a:t> des Untertitelmasters durch Klicken bearbeiten</a:t>
            </a:r>
            <a:endParaRPr lang="de-CH" dirty="0"/>
          </a:p>
        </p:txBody>
      </p:sp>
      <p:sp>
        <p:nvSpPr>
          <p:cNvPr id="7" name="Datumsplatzhalter 6"/>
          <p:cNvSpPr>
            <a:spLocks noGrp="1"/>
          </p:cNvSpPr>
          <p:nvPr>
            <p:ph type="dt" sz="half" idx="10"/>
          </p:nvPr>
        </p:nvSpPr>
        <p:spPr/>
        <p:txBody>
          <a:bodyPr/>
          <a:lstStyle/>
          <a:p>
            <a:fld id="{C18F98AA-99CE-4A6B-88D6-15BC9182D734}" type="datetime6">
              <a:rPr lang="de-CH" smtClean="0"/>
              <a:t>September 23</a:t>
            </a:fld>
            <a:endParaRPr lang="de-CH" dirty="0"/>
          </a:p>
        </p:txBody>
      </p:sp>
      <p:sp>
        <p:nvSpPr>
          <p:cNvPr id="9" name="Fußzeilenplatzhalter 8"/>
          <p:cNvSpPr>
            <a:spLocks noGrp="1"/>
          </p:cNvSpPr>
          <p:nvPr>
            <p:ph type="ftr" sz="quarter" idx="11"/>
          </p:nvPr>
        </p:nvSpPr>
        <p:spPr/>
        <p:txBody>
          <a:bodyPr/>
          <a:lstStyle/>
          <a:p>
            <a:r>
              <a:rPr lang="de-CH"/>
              <a:t>energieschweiz.ch</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347892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hasCustomPrompt="1"/>
          </p:nvPr>
        </p:nvSpPr>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FD7EA06E-77C7-4516-BDC6-1C278EF59BC7}" type="datetime6">
              <a:rPr lang="de-CH" smtClean="0"/>
              <a:t>September 23</a:t>
            </a:fld>
            <a:endParaRPr lang="de-CH" dirty="0"/>
          </a:p>
        </p:txBody>
      </p:sp>
      <p:sp>
        <p:nvSpPr>
          <p:cNvPr id="8" name="Fußzeilenplatzhalter 7"/>
          <p:cNvSpPr>
            <a:spLocks noGrp="1"/>
          </p:cNvSpPr>
          <p:nvPr>
            <p:ph type="ftr" sz="quarter" idx="11"/>
          </p:nvPr>
        </p:nvSpPr>
        <p:spPr/>
        <p:txBody>
          <a:bodyPr/>
          <a:lstStyle/>
          <a:p>
            <a:r>
              <a:rPr lang="de-CH"/>
              <a:t>energieschweiz.ch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gros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hasCustomPrompt="1"/>
          </p:nvPr>
        </p:nvSpPr>
        <p:spPr/>
        <p:txBody>
          <a:bodyPr/>
          <a:lstStyle>
            <a:lvl1pPr>
              <a:defRPr sz="3200"/>
            </a:lvl1pPr>
            <a:lvl2pPr>
              <a:defRPr sz="3200"/>
            </a:lvl2pPr>
            <a:lvl3pPr>
              <a:defRPr sz="3200"/>
            </a:lvl3pPr>
            <a:lvl4pPr>
              <a:defRPr sz="3200"/>
            </a:lvl4pPr>
            <a:lvl5pPr>
              <a:defRPr sz="3200"/>
            </a:lvl5p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FD7EA06E-77C7-4516-BDC6-1C278EF59BC7}" type="datetime6">
              <a:rPr lang="de-CH" smtClean="0"/>
              <a:t>September 23</a:t>
            </a:fld>
            <a:endParaRPr lang="de-CH" dirty="0"/>
          </a:p>
        </p:txBody>
      </p:sp>
      <p:sp>
        <p:nvSpPr>
          <p:cNvPr id="8" name="Fußzeilenplatzhalter 7"/>
          <p:cNvSpPr>
            <a:spLocks noGrp="1"/>
          </p:cNvSpPr>
          <p:nvPr>
            <p:ph type="ftr" sz="quarter" idx="11"/>
          </p:nvPr>
        </p:nvSpPr>
        <p:spPr/>
        <p:txBody>
          <a:bodyPr/>
          <a:lstStyle/>
          <a:p>
            <a:r>
              <a:rPr lang="de-CH"/>
              <a:t>energieschweiz.ch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Tree>
    <p:extLst>
      <p:ext uri="{BB962C8B-B14F-4D97-AF65-F5344CB8AC3E}">
        <p14:creationId xmlns:p14="http://schemas.microsoft.com/office/powerpoint/2010/main" val="4247076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3" name="Inhaltsplatzhalter 2"/>
          <p:cNvSpPr>
            <a:spLocks noGrp="1"/>
          </p:cNvSpPr>
          <p:nvPr>
            <p:ph idx="1" hasCustomPrompt="1"/>
          </p:nvPr>
        </p:nvSpPr>
        <p:spPr>
          <a:xfrm>
            <a:off x="515378" y="1592796"/>
            <a:ext cx="5508000" cy="4584167"/>
          </a:xfrm>
        </p:spPr>
        <p:txBody>
          <a:bodyPr/>
          <a:lstStyle>
            <a:lvl1pPr>
              <a:defRPr sz="2400"/>
            </a:lvl1p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1315D969-93B5-4A15-A1F6-4A373F31698E}" type="datetime6">
              <a:rPr lang="de-CH" smtClean="0"/>
              <a:t>September 23</a:t>
            </a:fld>
            <a:endParaRPr lang="de-CH" dirty="0"/>
          </a:p>
        </p:txBody>
      </p:sp>
      <p:sp>
        <p:nvSpPr>
          <p:cNvPr id="8" name="Fußzeilenplatzhalter 7"/>
          <p:cNvSpPr>
            <a:spLocks noGrp="1"/>
          </p:cNvSpPr>
          <p:nvPr>
            <p:ph type="ftr" sz="quarter" idx="11"/>
          </p:nvPr>
        </p:nvSpPr>
        <p:spPr/>
        <p:txBody>
          <a:bodyPr/>
          <a:lstStyle/>
          <a:p>
            <a:r>
              <a:rPr lang="de-CH"/>
              <a:t>energieschweiz.ch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
        <p:nvSpPr>
          <p:cNvPr id="10" name="Inhaltsplatzhalter 2">
            <a:extLst>
              <a:ext uri="{FF2B5EF4-FFF2-40B4-BE49-F238E27FC236}">
                <a16:creationId xmlns:a16="http://schemas.microsoft.com/office/drawing/2014/main" id="{BB5156C8-6FDA-48FE-BA15-A668040069C8}"/>
              </a:ext>
            </a:extLst>
          </p:cNvPr>
          <p:cNvSpPr>
            <a:spLocks noGrp="1"/>
          </p:cNvSpPr>
          <p:nvPr>
            <p:ph idx="13" hasCustomPrompt="1"/>
          </p:nvPr>
        </p:nvSpPr>
        <p:spPr>
          <a:xfrm>
            <a:off x="6168063" y="1592795"/>
            <a:ext cx="5508000" cy="4584167"/>
          </a:xfrm>
        </p:spPr>
        <p:txBody>
          <a:bodyPr/>
          <a:lstStyle>
            <a:lvl1pPr>
              <a:defRPr sz="2400"/>
            </a:lvl1p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59469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Inhalt und Diagramm">
    <p:bg>
      <p:bgPr>
        <a:solidFill>
          <a:srgbClr val="F0F7F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5380" y="440669"/>
            <a:ext cx="3816910" cy="792087"/>
          </a:xfrm>
        </p:spPr>
        <p:txBody>
          <a:bodyPr/>
          <a:lstStyle/>
          <a:p>
            <a:endParaRPr lang="de-CH" dirty="0"/>
          </a:p>
        </p:txBody>
      </p:sp>
      <p:sp>
        <p:nvSpPr>
          <p:cNvPr id="7" name="Datumsplatzhalter 6"/>
          <p:cNvSpPr>
            <a:spLocks noGrp="1"/>
          </p:cNvSpPr>
          <p:nvPr>
            <p:ph type="dt" sz="half" idx="10"/>
          </p:nvPr>
        </p:nvSpPr>
        <p:spPr/>
        <p:txBody>
          <a:bodyPr/>
          <a:lstStyle/>
          <a:p>
            <a:fld id="{7424A37B-64A7-43CF-9F1B-473FBBE4BA78}" type="datetime6">
              <a:rPr lang="de-CH" smtClean="0"/>
              <a:t>September 23</a:t>
            </a:fld>
            <a:endParaRPr lang="de-CH" dirty="0"/>
          </a:p>
        </p:txBody>
      </p:sp>
      <p:sp>
        <p:nvSpPr>
          <p:cNvPr id="8" name="Fußzeilenplatzhalter 7"/>
          <p:cNvSpPr>
            <a:spLocks noGrp="1"/>
          </p:cNvSpPr>
          <p:nvPr>
            <p:ph type="ftr" sz="quarter" idx="11"/>
          </p:nvPr>
        </p:nvSpPr>
        <p:spPr/>
        <p:txBody>
          <a:bodyPr/>
          <a:lstStyle/>
          <a:p>
            <a:r>
              <a:rPr lang="de-CH"/>
              <a:t>energieschweiz.ch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
        <p:nvSpPr>
          <p:cNvPr id="10" name="Inhaltsplatzhalter 2">
            <a:extLst>
              <a:ext uri="{FF2B5EF4-FFF2-40B4-BE49-F238E27FC236}">
                <a16:creationId xmlns:a16="http://schemas.microsoft.com/office/drawing/2014/main" id="{BB5156C8-6FDA-48FE-BA15-A668040069C8}"/>
              </a:ext>
            </a:extLst>
          </p:cNvPr>
          <p:cNvSpPr>
            <a:spLocks noGrp="1"/>
          </p:cNvSpPr>
          <p:nvPr>
            <p:ph idx="13" hasCustomPrompt="1"/>
          </p:nvPr>
        </p:nvSpPr>
        <p:spPr>
          <a:xfrm>
            <a:off x="4907868" y="440669"/>
            <a:ext cx="6768195" cy="5736293"/>
          </a:xfrm>
        </p:spPr>
        <p:txBody>
          <a:bodyPr/>
          <a:lstStyle>
            <a:lvl1pPr>
              <a:lnSpc>
                <a:spcPct val="95000"/>
              </a:lnSpc>
              <a:defRPr sz="1800"/>
            </a:lvl1pPr>
            <a:lvl2pPr>
              <a:lnSpc>
                <a:spcPct val="95000"/>
              </a:lnSpc>
              <a:defRPr sz="1800"/>
            </a:lvl2pPr>
          </a:lstStyle>
          <a:p>
            <a:pPr lvl="0"/>
            <a:r>
              <a:rPr lang="de-DE" dirty="0"/>
              <a:t>Diagramm einfügen</a:t>
            </a:r>
          </a:p>
          <a:p>
            <a:pPr lvl="1"/>
            <a:r>
              <a:rPr lang="de-DE" dirty="0"/>
              <a:t>Zweite </a:t>
            </a:r>
            <a:r>
              <a:rPr lang="de-CH" noProof="0" dirty="0"/>
              <a:t>Ebene</a:t>
            </a:r>
          </a:p>
        </p:txBody>
      </p:sp>
      <p:sp>
        <p:nvSpPr>
          <p:cNvPr id="11" name="Inhaltsplatzhalter 2">
            <a:extLst>
              <a:ext uri="{FF2B5EF4-FFF2-40B4-BE49-F238E27FC236}">
                <a16:creationId xmlns:a16="http://schemas.microsoft.com/office/drawing/2014/main" id="{19338E29-8DC7-421D-B7E6-DE587851149B}"/>
              </a:ext>
            </a:extLst>
          </p:cNvPr>
          <p:cNvSpPr>
            <a:spLocks noGrp="1"/>
          </p:cNvSpPr>
          <p:nvPr>
            <p:ph idx="14" hasCustomPrompt="1"/>
          </p:nvPr>
        </p:nvSpPr>
        <p:spPr>
          <a:xfrm>
            <a:off x="515379" y="1592796"/>
            <a:ext cx="3816910" cy="4584167"/>
          </a:xfrm>
        </p:spPr>
        <p:txBody>
          <a:bodyPr/>
          <a:lstStyle>
            <a:lvl1pPr>
              <a:lnSpc>
                <a:spcPct val="95000"/>
              </a:lnSpc>
              <a:defRPr sz="1800"/>
            </a:lvl1pPr>
            <a:lvl2pPr>
              <a:lnSpc>
                <a:spcPct val="95000"/>
              </a:lnSpc>
              <a:defRPr sz="1800"/>
            </a:lvl2pPr>
            <a:lvl3pPr>
              <a:lnSpc>
                <a:spcPct val="95000"/>
              </a:lnSpc>
              <a:defRPr sz="1800"/>
            </a:lvl3pPr>
            <a:lvl4pPr>
              <a:lnSpc>
                <a:spcPct val="95000"/>
              </a:lnSpc>
              <a:defRPr sz="1800"/>
            </a:lvl4pPr>
            <a:lvl5pPr>
              <a:lnSpc>
                <a:spcPct val="95000"/>
              </a:lnSpc>
              <a:defRPr sz="1800"/>
            </a:lvl5p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78939552"/>
      </p:ext>
    </p:extLst>
  </p:cSld>
  <p:clrMapOvr>
    <a:masterClrMapping/>
  </p:clrMapOvr>
  <p:extLst>
    <p:ext uri="{DCECCB84-F9BA-43D5-87BE-67443E8EF086}">
      <p15:sldGuideLst xmlns:p15="http://schemas.microsoft.com/office/powerpoint/2012/main">
        <p15:guide id="1" pos="27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2" name="Titel 1"/>
          <p:cNvSpPr>
            <a:spLocks noGrp="1"/>
          </p:cNvSpPr>
          <p:nvPr>
            <p:ph type="title"/>
          </p:nvPr>
        </p:nvSpPr>
        <p:spPr>
          <a:xfrm>
            <a:off x="515379" y="440669"/>
            <a:ext cx="5502591" cy="703919"/>
          </a:xfrm>
        </p:spPr>
        <p:txBody>
          <a:bodyPr/>
          <a:lstStyle/>
          <a:p>
            <a:endParaRPr lang="de-CH" dirty="0"/>
          </a:p>
        </p:txBody>
      </p:sp>
      <p:sp>
        <p:nvSpPr>
          <p:cNvPr id="7" name="Datumsplatzhalter 6"/>
          <p:cNvSpPr>
            <a:spLocks noGrp="1"/>
          </p:cNvSpPr>
          <p:nvPr>
            <p:ph type="dt" sz="half" idx="10"/>
          </p:nvPr>
        </p:nvSpPr>
        <p:spPr/>
        <p:txBody>
          <a:bodyPr/>
          <a:lstStyle/>
          <a:p>
            <a:fld id="{4902B933-7EB3-4EC6-A63E-E1575EF48401}" type="datetime6">
              <a:rPr lang="de-CH" smtClean="0"/>
              <a:t>September 23</a:t>
            </a:fld>
            <a:endParaRPr lang="de-CH" dirty="0"/>
          </a:p>
        </p:txBody>
      </p:sp>
      <p:sp>
        <p:nvSpPr>
          <p:cNvPr id="8" name="Fußzeilenplatzhalter 7"/>
          <p:cNvSpPr>
            <a:spLocks noGrp="1"/>
          </p:cNvSpPr>
          <p:nvPr>
            <p:ph type="ftr" sz="quarter" idx="11"/>
          </p:nvPr>
        </p:nvSpPr>
        <p:spPr/>
        <p:txBody>
          <a:bodyPr/>
          <a:lstStyle/>
          <a:p>
            <a:r>
              <a:rPr lang="de-CH"/>
              <a:t>energieschweiz.ch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509970" y="1196752"/>
            <a:ext cx="5508000" cy="4896544"/>
          </a:xfrm>
          <a:pattFill prst="lgCheck">
            <a:fgClr>
              <a:schemeClr val="bg1">
                <a:lumMod val="85000"/>
              </a:schemeClr>
            </a:fgClr>
            <a:bgClr>
              <a:schemeClr val="bg1"/>
            </a:bgClr>
          </a:pattFill>
        </p:spPr>
        <p:txBody>
          <a:bodyPr tIns="720000" anchor="ctr"/>
          <a:lstStyle>
            <a:lvl1pPr algn="ctr">
              <a:defRPr sz="1200"/>
            </a:lvl1pPr>
          </a:lstStyle>
          <a:p>
            <a:endParaRPr lang="de-CH"/>
          </a:p>
        </p:txBody>
      </p:sp>
      <p:sp>
        <p:nvSpPr>
          <p:cNvPr id="12" name="Bildplatzhalter 4">
            <a:extLst>
              <a:ext uri="{FF2B5EF4-FFF2-40B4-BE49-F238E27FC236}">
                <a16:creationId xmlns:a16="http://schemas.microsoft.com/office/drawing/2014/main" id="{420136A2-94ED-4259-8313-99796AB7C355}"/>
              </a:ext>
            </a:extLst>
          </p:cNvPr>
          <p:cNvSpPr>
            <a:spLocks noGrp="1"/>
          </p:cNvSpPr>
          <p:nvPr>
            <p:ph type="pic" sz="quarter" idx="14"/>
          </p:nvPr>
        </p:nvSpPr>
        <p:spPr>
          <a:xfrm>
            <a:off x="6168063" y="1196752"/>
            <a:ext cx="5508000" cy="4896544"/>
          </a:xfrm>
          <a:pattFill prst="lgCheck">
            <a:fgClr>
              <a:schemeClr val="bg1">
                <a:lumMod val="85000"/>
              </a:schemeClr>
            </a:fgClr>
            <a:bgClr>
              <a:schemeClr val="bg1"/>
            </a:bgClr>
          </a:pattFill>
        </p:spPr>
        <p:txBody>
          <a:bodyPr tIns="720000" anchor="ctr"/>
          <a:lstStyle>
            <a:lvl1pPr algn="ctr">
              <a:defRPr sz="1200"/>
            </a:lvl1pPr>
          </a:lstStyle>
          <a:p>
            <a:endParaRPr lang="de-CH"/>
          </a:p>
        </p:txBody>
      </p:sp>
      <p:sp>
        <p:nvSpPr>
          <p:cNvPr id="13" name="Textplatzhalter 12">
            <a:extLst>
              <a:ext uri="{FF2B5EF4-FFF2-40B4-BE49-F238E27FC236}">
                <a16:creationId xmlns:a16="http://schemas.microsoft.com/office/drawing/2014/main" id="{76895021-9A68-489A-BC48-C55B46F7CD49}"/>
              </a:ext>
            </a:extLst>
          </p:cNvPr>
          <p:cNvSpPr>
            <a:spLocks noGrp="1"/>
          </p:cNvSpPr>
          <p:nvPr>
            <p:ph type="body" sz="quarter" idx="15" hasCustomPrompt="1"/>
          </p:nvPr>
        </p:nvSpPr>
        <p:spPr>
          <a:xfrm>
            <a:off x="6168063" y="440669"/>
            <a:ext cx="5508001" cy="703919"/>
          </a:xfrm>
        </p:spPr>
        <p:txBody>
          <a:bodyPr/>
          <a:lstStyle>
            <a:lvl1pPr>
              <a:lnSpc>
                <a:spcPct val="100000"/>
              </a:lnSpc>
              <a:defRPr sz="2400"/>
            </a:lvl1pPr>
          </a:lstStyle>
          <a:p>
            <a:pPr lvl="0"/>
            <a:r>
              <a:rPr lang="de-DE" dirty="0"/>
              <a:t>Titel hinzufügen</a:t>
            </a:r>
          </a:p>
        </p:txBody>
      </p:sp>
    </p:spTree>
    <p:extLst>
      <p:ext uri="{BB962C8B-B14F-4D97-AF65-F5344CB8AC3E}">
        <p14:creationId xmlns:p14="http://schemas.microsoft.com/office/powerpoint/2010/main" val="9264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a:xfrm>
            <a:off x="515379" y="440669"/>
            <a:ext cx="11160684" cy="703919"/>
          </a:xfrm>
        </p:spPr>
        <p:txBody>
          <a:bodyPr/>
          <a:lstStyle/>
          <a:p>
            <a:endParaRPr lang="de-CH" dirty="0"/>
          </a:p>
        </p:txBody>
      </p:sp>
      <p:sp>
        <p:nvSpPr>
          <p:cNvPr id="7" name="Datumsplatzhalter 6"/>
          <p:cNvSpPr>
            <a:spLocks noGrp="1"/>
          </p:cNvSpPr>
          <p:nvPr>
            <p:ph type="dt" sz="half" idx="10"/>
          </p:nvPr>
        </p:nvSpPr>
        <p:spPr/>
        <p:txBody>
          <a:bodyPr/>
          <a:lstStyle/>
          <a:p>
            <a:fld id="{E3047208-F026-48FE-A22B-3ED8D9C6413D}" type="datetime6">
              <a:rPr lang="de-CH" smtClean="0"/>
              <a:t>September 23</a:t>
            </a:fld>
            <a:endParaRPr lang="de-CH" dirty="0"/>
          </a:p>
        </p:txBody>
      </p:sp>
      <p:sp>
        <p:nvSpPr>
          <p:cNvPr id="8" name="Fußzeilenplatzhalter 7"/>
          <p:cNvSpPr>
            <a:spLocks noGrp="1"/>
          </p:cNvSpPr>
          <p:nvPr>
            <p:ph type="ftr" sz="quarter" idx="11"/>
          </p:nvPr>
        </p:nvSpPr>
        <p:spPr/>
        <p:txBody>
          <a:bodyPr/>
          <a:lstStyle/>
          <a:p>
            <a:r>
              <a:rPr lang="de-CH"/>
              <a:t>energieschweiz.ch</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a:t>
            </a:fld>
            <a:endParaRPr lang="de-CH" dirty="0"/>
          </a:p>
        </p:txBody>
      </p:sp>
      <p:sp>
        <p:nvSpPr>
          <p:cNvPr id="5" name="Bildplatzhalter 4">
            <a:extLst>
              <a:ext uri="{FF2B5EF4-FFF2-40B4-BE49-F238E27FC236}">
                <a16:creationId xmlns:a16="http://schemas.microsoft.com/office/drawing/2014/main" id="{1024D5AC-18B7-42A0-8763-5161D9B6B298}"/>
              </a:ext>
            </a:extLst>
          </p:cNvPr>
          <p:cNvSpPr>
            <a:spLocks noGrp="1"/>
          </p:cNvSpPr>
          <p:nvPr>
            <p:ph type="pic" sz="quarter" idx="13"/>
          </p:nvPr>
        </p:nvSpPr>
        <p:spPr>
          <a:xfrm>
            <a:off x="509969" y="1196752"/>
            <a:ext cx="11166093" cy="4896544"/>
          </a:xfrm>
          <a:pattFill prst="lgCheck">
            <a:fgClr>
              <a:schemeClr val="bg1">
                <a:lumMod val="85000"/>
              </a:schemeClr>
            </a:fgClr>
            <a:bgClr>
              <a:schemeClr val="bg1"/>
            </a:bgClr>
          </a:pattFill>
        </p:spPr>
        <p:txBody>
          <a:bodyPr tIns="720000" anchor="ctr"/>
          <a:lstStyle>
            <a:lvl1pPr algn="ctr">
              <a:defRPr sz="1200"/>
            </a:lvl1pPr>
          </a:lstStyle>
          <a:p>
            <a:endParaRPr lang="de-CH"/>
          </a:p>
        </p:txBody>
      </p:sp>
    </p:spTree>
    <p:extLst>
      <p:ext uri="{BB962C8B-B14F-4D97-AF65-F5344CB8AC3E}">
        <p14:creationId xmlns:p14="http://schemas.microsoft.com/office/powerpoint/2010/main" val="245175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15379" y="440669"/>
            <a:ext cx="11160684" cy="792087"/>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515379" y="1592796"/>
            <a:ext cx="11160684" cy="4584167"/>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2388838" y="6453337"/>
            <a:ext cx="1513384" cy="137833"/>
          </a:xfrm>
          <a:prstGeom prst="rect">
            <a:avLst/>
          </a:prstGeom>
        </p:spPr>
        <p:txBody>
          <a:bodyPr vert="horz" lIns="0" tIns="0" rIns="0" bIns="0" rtlCol="0" anchor="b" anchorCtr="0"/>
          <a:lstStyle>
            <a:lvl1pPr algn="l">
              <a:defRPr sz="800">
                <a:solidFill>
                  <a:schemeClr val="accent3"/>
                </a:solidFill>
              </a:defRPr>
            </a:lvl1pPr>
          </a:lstStyle>
          <a:p>
            <a:fld id="{E2E728D5-90BB-4AEA-A9A2-6789A2D60A52}" type="datetime6">
              <a:rPr lang="de-CH" smtClean="0"/>
              <a:t>September 23</a:t>
            </a:fld>
            <a:endParaRPr lang="de-CH" dirty="0"/>
          </a:p>
        </p:txBody>
      </p:sp>
      <p:sp>
        <p:nvSpPr>
          <p:cNvPr id="5" name="Fußzeilenplatzhalter 4"/>
          <p:cNvSpPr>
            <a:spLocks noGrp="1"/>
          </p:cNvSpPr>
          <p:nvPr>
            <p:ph type="ftr" sz="quarter" idx="3"/>
          </p:nvPr>
        </p:nvSpPr>
        <p:spPr>
          <a:xfrm>
            <a:off x="515379" y="6453337"/>
            <a:ext cx="1800201" cy="137833"/>
          </a:xfrm>
          <a:prstGeom prst="rect">
            <a:avLst/>
          </a:prstGeom>
        </p:spPr>
        <p:txBody>
          <a:bodyPr vert="horz" lIns="0" tIns="0" rIns="0" bIns="0" rtlCol="0" anchor="b" anchorCtr="0"/>
          <a:lstStyle>
            <a:lvl1pPr algn="l">
              <a:defRPr sz="800">
                <a:solidFill>
                  <a:schemeClr val="accent3"/>
                </a:solidFill>
              </a:defRPr>
            </a:lvl1pPr>
          </a:lstStyle>
          <a:p>
            <a:r>
              <a:rPr lang="de-CH"/>
              <a:t>energieschweiz.ch</a:t>
            </a:r>
            <a:endParaRPr lang="de-CH" dirty="0"/>
          </a:p>
        </p:txBody>
      </p:sp>
      <p:sp>
        <p:nvSpPr>
          <p:cNvPr id="6" name="Foliennummernplatzhalter 5"/>
          <p:cNvSpPr>
            <a:spLocks noGrp="1"/>
          </p:cNvSpPr>
          <p:nvPr>
            <p:ph type="sldNum" sz="quarter" idx="4"/>
          </p:nvPr>
        </p:nvSpPr>
        <p:spPr>
          <a:xfrm>
            <a:off x="10608501" y="6453337"/>
            <a:ext cx="1067562" cy="137833"/>
          </a:xfrm>
          <a:prstGeom prst="rect">
            <a:avLst/>
          </a:prstGeom>
        </p:spPr>
        <p:txBody>
          <a:bodyPr vert="horz" lIns="0" tIns="0" rIns="0" bIns="0" rtlCol="0" anchor="b" anchorCtr="0"/>
          <a:lstStyle>
            <a:lvl1pPr algn="r">
              <a:defRPr sz="800">
                <a:solidFill>
                  <a:schemeClr val="accent3"/>
                </a:solidFill>
              </a:defRPr>
            </a:lvl1pPr>
          </a:lstStyle>
          <a:p>
            <a:fld id="{442AD375-037F-43D0-B059-5172DA06796A}" type="slidenum">
              <a:rPr lang="de-CH" smtClean="0"/>
              <a:pPr/>
              <a:t>‹N°›</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72" r:id="rId1"/>
    <p:sldLayoutId id="2147483670" r:id="rId2"/>
    <p:sldLayoutId id="2147483669" r:id="rId3"/>
    <p:sldLayoutId id="2147483659" r:id="rId4"/>
    <p:sldLayoutId id="2147483674" r:id="rId5"/>
    <p:sldLayoutId id="2147483666" r:id="rId6"/>
    <p:sldLayoutId id="2147483668" r:id="rId7"/>
    <p:sldLayoutId id="2147483667" r:id="rId8"/>
    <p:sldLayoutId id="2147483665" r:id="rId9"/>
    <p:sldLayoutId id="2147483663" r:id="rId10"/>
    <p:sldLayoutId id="2147483673" r:id="rId11"/>
    <p:sldLayoutId id="2147483671" r:id="rId12"/>
    <p:sldLayoutId id="2147483664" r:id="rId13"/>
  </p:sldLayoutIdLst>
  <p:hf hdr="0"/>
  <p:txStyles>
    <p:title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lnSpc>
          <a:spcPct val="105000"/>
        </a:lnSpc>
        <a:spcBef>
          <a:spcPts val="0"/>
        </a:spcBef>
        <a:buFont typeface="+mj-lt"/>
        <a:buNone/>
        <a:defRPr sz="2400" kern="1200">
          <a:solidFill>
            <a:schemeClr val="accent1"/>
          </a:solidFill>
          <a:latin typeface="+mn-lt"/>
          <a:ea typeface="+mn-ea"/>
          <a:cs typeface="+mn-cs"/>
        </a:defRPr>
      </a:lvl1pPr>
      <a:lvl2pPr marL="288000" indent="-288000" algn="l" defTabSz="914400" rtl="0" eaLnBrk="1" latinLnBrk="0" hangingPunct="1">
        <a:lnSpc>
          <a:spcPct val="105000"/>
        </a:lnSpc>
        <a:spcBef>
          <a:spcPts val="0"/>
        </a:spcBef>
        <a:buClr>
          <a:schemeClr val="accent3"/>
        </a:buClr>
        <a:buFont typeface="Arial" panose="020B0604020202020204" pitchFamily="34" charset="0"/>
        <a:buChar char="–"/>
        <a:defRPr sz="2400" kern="1200">
          <a:solidFill>
            <a:schemeClr val="accent1"/>
          </a:solidFill>
          <a:latin typeface="+mn-lt"/>
          <a:ea typeface="+mn-ea"/>
          <a:cs typeface="+mn-cs"/>
        </a:defRPr>
      </a:lvl2pPr>
      <a:lvl3pPr marL="576000" indent="-288000" algn="l" defTabSz="914400" rtl="0" eaLnBrk="1" latinLnBrk="0" hangingPunct="1">
        <a:lnSpc>
          <a:spcPct val="105000"/>
        </a:lnSpc>
        <a:spcBef>
          <a:spcPts val="0"/>
        </a:spcBef>
        <a:buClr>
          <a:schemeClr val="accent3"/>
        </a:buClr>
        <a:buFont typeface="Arial" panose="020B0604020202020204" pitchFamily="34" charset="0"/>
        <a:buChar char="–"/>
        <a:defRPr sz="2400" kern="1200">
          <a:solidFill>
            <a:schemeClr val="accent1"/>
          </a:solidFill>
          <a:latin typeface="+mn-lt"/>
          <a:ea typeface="+mn-ea"/>
          <a:cs typeface="+mn-cs"/>
        </a:defRPr>
      </a:lvl3pPr>
      <a:lvl4pPr marL="864000" indent="-288000" algn="l" defTabSz="914400" rtl="0" eaLnBrk="1" latinLnBrk="0" hangingPunct="1">
        <a:lnSpc>
          <a:spcPct val="105000"/>
        </a:lnSpc>
        <a:spcBef>
          <a:spcPts val="0"/>
        </a:spcBef>
        <a:buClr>
          <a:schemeClr val="accent3"/>
        </a:buClr>
        <a:buFont typeface="Arial" panose="020B0604020202020204" pitchFamily="34" charset="0"/>
        <a:buChar char="–"/>
        <a:defRPr sz="2400" kern="1200">
          <a:solidFill>
            <a:schemeClr val="accent1"/>
          </a:solidFill>
          <a:latin typeface="+mn-lt"/>
          <a:ea typeface="+mn-ea"/>
          <a:cs typeface="+mn-cs"/>
        </a:defRPr>
      </a:lvl4pPr>
      <a:lvl5pPr marL="1152000" indent="-288000" algn="l" defTabSz="914400" rtl="0" eaLnBrk="1" latinLnBrk="0" hangingPunct="1">
        <a:lnSpc>
          <a:spcPct val="105000"/>
        </a:lnSpc>
        <a:spcBef>
          <a:spcPts val="0"/>
        </a:spcBef>
        <a:buClr>
          <a:schemeClr val="accent3"/>
        </a:buClr>
        <a:buFont typeface="Arial" panose="020B0604020202020204" pitchFamily="34" charset="0"/>
        <a:buChar char="–"/>
        <a:defRPr sz="2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fedlex.admin.ch/eli/cc/2017/762/de"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Ein Bild, das draußen, Himmel, Windmühle, Outdoorobjekt enthält.&#10;&#10;Automatisch generierte Beschreibung">
            <a:extLst>
              <a:ext uri="{FF2B5EF4-FFF2-40B4-BE49-F238E27FC236}">
                <a16:creationId xmlns:a16="http://schemas.microsoft.com/office/drawing/2014/main" id="{9E9E6795-E40D-4049-B3D0-EFF9D4944CC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7" r="517"/>
          <a:stretch>
            <a:fillRect/>
          </a:stretch>
        </p:blipFill>
        <p:spPr/>
      </p:pic>
      <p:sp>
        <p:nvSpPr>
          <p:cNvPr id="3" name="Titel 2">
            <a:extLst>
              <a:ext uri="{FF2B5EF4-FFF2-40B4-BE49-F238E27FC236}">
                <a16:creationId xmlns:a16="http://schemas.microsoft.com/office/drawing/2014/main" id="{82A12BBD-41DC-4617-833E-73F20A811ED8}"/>
              </a:ext>
            </a:extLst>
          </p:cNvPr>
          <p:cNvSpPr>
            <a:spLocks noGrp="1"/>
          </p:cNvSpPr>
          <p:nvPr>
            <p:ph type="ctrTitle"/>
          </p:nvPr>
        </p:nvSpPr>
        <p:spPr>
          <a:xfrm>
            <a:off x="515938" y="1122363"/>
            <a:ext cx="9000442" cy="2619214"/>
          </a:xfrm>
        </p:spPr>
        <p:txBody>
          <a:bodyPr/>
          <a:lstStyle/>
          <a:p>
            <a:r>
              <a:rPr lang="de-CH" noProof="0" dirty="0"/>
              <a:t>Workshop SEVAL</a:t>
            </a:r>
          </a:p>
        </p:txBody>
      </p:sp>
      <p:sp>
        <p:nvSpPr>
          <p:cNvPr id="4" name="Untertitel 3">
            <a:extLst>
              <a:ext uri="{FF2B5EF4-FFF2-40B4-BE49-F238E27FC236}">
                <a16:creationId xmlns:a16="http://schemas.microsoft.com/office/drawing/2014/main" id="{1A13A666-062B-468A-8C42-8BA2E2FC1347}"/>
              </a:ext>
            </a:extLst>
          </p:cNvPr>
          <p:cNvSpPr>
            <a:spLocks noGrp="1"/>
          </p:cNvSpPr>
          <p:nvPr>
            <p:ph type="subTitle" idx="1"/>
          </p:nvPr>
        </p:nvSpPr>
        <p:spPr>
          <a:xfrm>
            <a:off x="515938" y="3897052"/>
            <a:ext cx="9000442" cy="966888"/>
          </a:xfrm>
        </p:spPr>
        <p:txBody>
          <a:bodyPr/>
          <a:lstStyle/>
          <a:p>
            <a:r>
              <a:rPr lang="de-CH" noProof="0" dirty="0"/>
              <a:t>Delphine Morlier</a:t>
            </a:r>
          </a:p>
          <a:p>
            <a:r>
              <a:rPr lang="de-CH" noProof="0" dirty="0"/>
              <a:t>Bern, 1.09.2023</a:t>
            </a:r>
          </a:p>
        </p:txBody>
      </p:sp>
      <p:sp>
        <p:nvSpPr>
          <p:cNvPr id="11" name="Textplatzhalter 10">
            <a:extLst>
              <a:ext uri="{FF2B5EF4-FFF2-40B4-BE49-F238E27FC236}">
                <a16:creationId xmlns:a16="http://schemas.microsoft.com/office/drawing/2014/main" id="{DC21DD6C-CFF8-4CEB-87A4-87B8A98F110D}"/>
              </a:ext>
            </a:extLst>
          </p:cNvPr>
          <p:cNvSpPr>
            <a:spLocks noGrp="1"/>
          </p:cNvSpPr>
          <p:nvPr>
            <p:ph type="body" sz="quarter" idx="10"/>
          </p:nvPr>
        </p:nvSpPr>
        <p:spPr/>
        <p:txBody>
          <a:bodyPr/>
          <a:lstStyle/>
          <a:p>
            <a:endParaRPr lang="de-CH"/>
          </a:p>
        </p:txBody>
      </p:sp>
      <p:sp>
        <p:nvSpPr>
          <p:cNvPr id="12" name="Textplatzhalter 11">
            <a:extLst>
              <a:ext uri="{FF2B5EF4-FFF2-40B4-BE49-F238E27FC236}">
                <a16:creationId xmlns:a16="http://schemas.microsoft.com/office/drawing/2014/main" id="{BF1D263B-A091-472D-88B7-B9CCCBF4366E}"/>
              </a:ext>
            </a:extLst>
          </p:cNvPr>
          <p:cNvSpPr>
            <a:spLocks noGrp="1"/>
          </p:cNvSpPr>
          <p:nvPr>
            <p:ph type="body" sz="quarter" idx="11"/>
          </p:nvPr>
        </p:nvSpPr>
        <p:spPr/>
        <p:txBody>
          <a:bodyPr/>
          <a:lstStyle/>
          <a:p>
            <a:endParaRPr lang="de-CH"/>
          </a:p>
        </p:txBody>
      </p:sp>
    </p:spTree>
    <p:extLst>
      <p:ext uri="{BB962C8B-B14F-4D97-AF65-F5344CB8AC3E}">
        <p14:creationId xmlns:p14="http://schemas.microsoft.com/office/powerpoint/2010/main" val="42267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85F98-AF13-4C45-B037-365B3CA9C166}"/>
              </a:ext>
            </a:extLst>
          </p:cNvPr>
          <p:cNvSpPr>
            <a:spLocks noGrp="1"/>
          </p:cNvSpPr>
          <p:nvPr>
            <p:ph type="title"/>
          </p:nvPr>
        </p:nvSpPr>
        <p:spPr/>
        <p:txBody>
          <a:bodyPr/>
          <a:lstStyle/>
          <a:p>
            <a:r>
              <a:rPr lang="fr-CH" dirty="0"/>
              <a:t>MONAMO – </a:t>
            </a:r>
            <a:r>
              <a:rPr lang="fr-CH" dirty="0" err="1"/>
              <a:t>Förderprogramm</a:t>
            </a:r>
            <a:r>
              <a:rPr lang="fr-CH" dirty="0"/>
              <a:t> </a:t>
            </a:r>
            <a:r>
              <a:rPr lang="fr-CH" dirty="0" err="1"/>
              <a:t>nachhaltige</a:t>
            </a:r>
            <a:r>
              <a:rPr lang="fr-CH" dirty="0"/>
              <a:t> </a:t>
            </a:r>
            <a:r>
              <a:rPr lang="fr-CH" dirty="0" err="1"/>
              <a:t>Mobilität</a:t>
            </a:r>
            <a:r>
              <a:rPr lang="fr-CH" dirty="0"/>
              <a:t> in </a:t>
            </a:r>
            <a:r>
              <a:rPr lang="fr-CH" dirty="0" err="1"/>
              <a:t>Gemeinden</a:t>
            </a:r>
            <a:br>
              <a:rPr lang="fr-CH" dirty="0"/>
            </a:br>
            <a:r>
              <a:rPr lang="fr-CH" dirty="0" err="1"/>
              <a:t>Zwischenevaluation</a:t>
            </a:r>
            <a:r>
              <a:rPr lang="fr-CH" dirty="0"/>
              <a:t> </a:t>
            </a:r>
            <a:r>
              <a:rPr lang="fr-CH" dirty="0" err="1"/>
              <a:t>zur</a:t>
            </a:r>
            <a:r>
              <a:rPr lang="fr-CH" dirty="0"/>
              <a:t> </a:t>
            </a:r>
            <a:r>
              <a:rPr lang="fr-CH" dirty="0" err="1"/>
              <a:t>Entscheidfindung</a:t>
            </a:r>
            <a:r>
              <a:rPr lang="fr-CH" dirty="0"/>
              <a:t>, </a:t>
            </a:r>
            <a:r>
              <a:rPr lang="fr-CH" dirty="0" err="1"/>
              <a:t>wie</a:t>
            </a:r>
            <a:r>
              <a:rPr lang="fr-CH" dirty="0"/>
              <a:t> es </a:t>
            </a:r>
            <a:r>
              <a:rPr lang="fr-CH" dirty="0" err="1"/>
              <a:t>weitergehen</a:t>
            </a:r>
            <a:r>
              <a:rPr lang="fr-CH" dirty="0"/>
              <a:t> </a:t>
            </a:r>
            <a:r>
              <a:rPr lang="fr-CH" dirty="0" err="1"/>
              <a:t>soll</a:t>
            </a:r>
            <a:endParaRPr lang="fr-CH" dirty="0"/>
          </a:p>
        </p:txBody>
      </p:sp>
      <p:sp>
        <p:nvSpPr>
          <p:cNvPr id="3" name="Espace réservé du contenu 2">
            <a:extLst>
              <a:ext uri="{FF2B5EF4-FFF2-40B4-BE49-F238E27FC236}">
                <a16:creationId xmlns:a16="http://schemas.microsoft.com/office/drawing/2014/main" id="{A1A66FD6-2A49-494E-82A5-054202268862}"/>
              </a:ext>
            </a:extLst>
          </p:cNvPr>
          <p:cNvSpPr>
            <a:spLocks noGrp="1"/>
          </p:cNvSpPr>
          <p:nvPr>
            <p:ph idx="1"/>
          </p:nvPr>
        </p:nvSpPr>
        <p:spPr/>
        <p:txBody>
          <a:bodyPr/>
          <a:lstStyle/>
          <a:p>
            <a:endParaRPr lang="fr-CH" dirty="0"/>
          </a:p>
        </p:txBody>
      </p:sp>
      <p:sp>
        <p:nvSpPr>
          <p:cNvPr id="4" name="Espace réservé de la date 3">
            <a:extLst>
              <a:ext uri="{FF2B5EF4-FFF2-40B4-BE49-F238E27FC236}">
                <a16:creationId xmlns:a16="http://schemas.microsoft.com/office/drawing/2014/main" id="{C8F328B6-B5E3-46E1-AC5F-B39C2D26A153}"/>
              </a:ext>
            </a:extLst>
          </p:cNvPr>
          <p:cNvSpPr>
            <a:spLocks noGrp="1"/>
          </p:cNvSpPr>
          <p:nvPr>
            <p:ph type="dt" sz="half" idx="10"/>
          </p:nvPr>
        </p:nvSpPr>
        <p:spPr/>
        <p:txBody>
          <a:bodyPr/>
          <a:lstStyle/>
          <a:p>
            <a:fld id="{FD7EA06E-77C7-4516-BDC6-1C278EF59BC7}" type="datetime6">
              <a:rPr lang="de-CH" smtClean="0"/>
              <a:t>September 23</a:t>
            </a:fld>
            <a:endParaRPr lang="de-CH" dirty="0"/>
          </a:p>
        </p:txBody>
      </p:sp>
      <p:sp>
        <p:nvSpPr>
          <p:cNvPr id="5" name="Espace réservé du pied de page 4">
            <a:extLst>
              <a:ext uri="{FF2B5EF4-FFF2-40B4-BE49-F238E27FC236}">
                <a16:creationId xmlns:a16="http://schemas.microsoft.com/office/drawing/2014/main" id="{3F5F03B6-CC50-4983-A87C-E30BAFAB94C9}"/>
              </a:ext>
            </a:extLst>
          </p:cNvPr>
          <p:cNvSpPr>
            <a:spLocks noGrp="1"/>
          </p:cNvSpPr>
          <p:nvPr>
            <p:ph type="ftr" sz="quarter" idx="11"/>
          </p:nvPr>
        </p:nvSpPr>
        <p:spPr/>
        <p:txBody>
          <a:bodyPr/>
          <a:lstStyle/>
          <a:p>
            <a:r>
              <a:rPr lang="de-CH"/>
              <a:t>energieschweiz.ch</a:t>
            </a:r>
            <a:endParaRPr lang="de-CH" dirty="0"/>
          </a:p>
        </p:txBody>
      </p:sp>
      <p:sp>
        <p:nvSpPr>
          <p:cNvPr id="6" name="Espace réservé du numéro de diapositive 5">
            <a:extLst>
              <a:ext uri="{FF2B5EF4-FFF2-40B4-BE49-F238E27FC236}">
                <a16:creationId xmlns:a16="http://schemas.microsoft.com/office/drawing/2014/main" id="{373EC8D1-15B1-4588-BE00-22315635191A}"/>
              </a:ext>
            </a:extLst>
          </p:cNvPr>
          <p:cNvSpPr>
            <a:spLocks noGrp="1"/>
          </p:cNvSpPr>
          <p:nvPr>
            <p:ph type="sldNum" sz="quarter" idx="12"/>
          </p:nvPr>
        </p:nvSpPr>
        <p:spPr/>
        <p:txBody>
          <a:bodyPr/>
          <a:lstStyle/>
          <a:p>
            <a:fld id="{442AD375-037F-43D0-B059-5172DA06796A}" type="slidenum">
              <a:rPr lang="de-CH" smtClean="0"/>
              <a:pPr/>
              <a:t>10</a:t>
            </a:fld>
            <a:endParaRPr lang="de-CH" dirty="0"/>
          </a:p>
        </p:txBody>
      </p:sp>
      <p:sp>
        <p:nvSpPr>
          <p:cNvPr id="9" name="ZoneTexte 8">
            <a:extLst>
              <a:ext uri="{FF2B5EF4-FFF2-40B4-BE49-F238E27FC236}">
                <a16:creationId xmlns:a16="http://schemas.microsoft.com/office/drawing/2014/main" id="{A901A9A3-F105-41A4-9344-C40A7C5809FF}"/>
              </a:ext>
            </a:extLst>
          </p:cNvPr>
          <p:cNvSpPr txBox="1"/>
          <p:nvPr/>
        </p:nvSpPr>
        <p:spPr>
          <a:xfrm>
            <a:off x="6672064" y="5847853"/>
            <a:ext cx="3808800" cy="276999"/>
          </a:xfrm>
          <a:prstGeom prst="rect">
            <a:avLst/>
          </a:prstGeom>
          <a:noFill/>
        </p:spPr>
        <p:txBody>
          <a:bodyPr wrap="none" lIns="0" tIns="0" rIns="0" bIns="0" rtlCol="0">
            <a:spAutoFit/>
          </a:bodyPr>
          <a:lstStyle/>
          <a:p>
            <a:pPr algn="l"/>
            <a:r>
              <a:rPr lang="fr-CH" dirty="0">
                <a:solidFill>
                  <a:schemeClr val="accent1"/>
                </a:solidFill>
              </a:rPr>
              <a:t>MONAMO Wil – www.spielenergie.ch</a:t>
            </a:r>
          </a:p>
        </p:txBody>
      </p:sp>
      <p:pic>
        <p:nvPicPr>
          <p:cNvPr id="11" name="Image 10">
            <a:extLst>
              <a:ext uri="{FF2B5EF4-FFF2-40B4-BE49-F238E27FC236}">
                <a16:creationId xmlns:a16="http://schemas.microsoft.com/office/drawing/2014/main" id="{F31577B9-1154-4DB2-B5D6-91457476D00D}"/>
              </a:ext>
            </a:extLst>
          </p:cNvPr>
          <p:cNvPicPr>
            <a:picLocks noChangeAspect="1"/>
          </p:cNvPicPr>
          <p:nvPr/>
        </p:nvPicPr>
        <p:blipFill>
          <a:blip r:embed="rId2"/>
          <a:stretch>
            <a:fillRect/>
          </a:stretch>
        </p:blipFill>
        <p:spPr>
          <a:xfrm>
            <a:off x="221095" y="1515791"/>
            <a:ext cx="6185668" cy="3749413"/>
          </a:xfrm>
          <a:prstGeom prst="rect">
            <a:avLst/>
          </a:prstGeom>
        </p:spPr>
      </p:pic>
      <p:pic>
        <p:nvPicPr>
          <p:cNvPr id="8" name="Image 7">
            <a:extLst>
              <a:ext uri="{FF2B5EF4-FFF2-40B4-BE49-F238E27FC236}">
                <a16:creationId xmlns:a16="http://schemas.microsoft.com/office/drawing/2014/main" id="{08D7FAA1-4CE3-4E4C-A982-7B714A57B745}"/>
              </a:ext>
            </a:extLst>
          </p:cNvPr>
          <p:cNvPicPr>
            <a:picLocks noChangeAspect="1"/>
          </p:cNvPicPr>
          <p:nvPr/>
        </p:nvPicPr>
        <p:blipFill rotWithShape="1">
          <a:blip r:embed="rId3"/>
          <a:srcRect l="3135"/>
          <a:stretch/>
        </p:blipFill>
        <p:spPr>
          <a:xfrm>
            <a:off x="6276020" y="1592796"/>
            <a:ext cx="5571250" cy="4254639"/>
          </a:xfrm>
          <a:prstGeom prst="rect">
            <a:avLst/>
          </a:prstGeom>
        </p:spPr>
      </p:pic>
    </p:spTree>
    <p:extLst>
      <p:ext uri="{BB962C8B-B14F-4D97-AF65-F5344CB8AC3E}">
        <p14:creationId xmlns:p14="http://schemas.microsoft.com/office/powerpoint/2010/main" val="344735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72A7D0-3860-4D9E-8FEE-F10C2916B706}"/>
              </a:ext>
            </a:extLst>
          </p:cNvPr>
          <p:cNvSpPr>
            <a:spLocks noGrp="1"/>
          </p:cNvSpPr>
          <p:nvPr>
            <p:ph type="title"/>
          </p:nvPr>
        </p:nvSpPr>
        <p:spPr/>
        <p:txBody>
          <a:bodyPr/>
          <a:lstStyle/>
          <a:p>
            <a:r>
              <a:rPr lang="de-CH" dirty="0"/>
              <a:t>Die Wirkungslogik von MONAMO Gemeinden in einem Wirkungsmodell dargestellt</a:t>
            </a:r>
          </a:p>
        </p:txBody>
      </p:sp>
      <p:sp>
        <p:nvSpPr>
          <p:cNvPr id="3" name="Inhaltsplatzhalter 2">
            <a:extLst>
              <a:ext uri="{FF2B5EF4-FFF2-40B4-BE49-F238E27FC236}">
                <a16:creationId xmlns:a16="http://schemas.microsoft.com/office/drawing/2014/main" id="{CEDA469F-C31C-49CE-BCE9-D2922F0E5BF1}"/>
              </a:ext>
            </a:extLst>
          </p:cNvPr>
          <p:cNvSpPr>
            <a:spLocks noGrp="1"/>
          </p:cNvSpPr>
          <p:nvPr>
            <p:ph idx="1"/>
          </p:nvPr>
        </p:nvSpPr>
        <p:spPr/>
        <p:txBody>
          <a:bodyPr/>
          <a:lstStyle/>
          <a:p>
            <a:endParaRPr lang="de-CH" sz="1600" dirty="0">
              <a:latin typeface="+mj-lt"/>
              <a:cs typeface="Arial" panose="020B0604020202020204" pitchFamily="34" charset="0"/>
            </a:endParaRPr>
          </a:p>
          <a:p>
            <a:pPr marL="0" lvl="1" indent="0">
              <a:lnSpc>
                <a:spcPct val="120000"/>
              </a:lnSpc>
              <a:buNone/>
            </a:pPr>
            <a:endParaRPr lang="de-CH" sz="1800" dirty="0">
              <a:latin typeface="Arial" panose="020B0604020202020204" pitchFamily="34" charset="0"/>
              <a:cs typeface="Arial" panose="020B0604020202020204" pitchFamily="34" charset="0"/>
            </a:endParaRPr>
          </a:p>
          <a:p>
            <a:endParaRPr lang="de-CH" dirty="0"/>
          </a:p>
        </p:txBody>
      </p:sp>
      <p:sp>
        <p:nvSpPr>
          <p:cNvPr id="4" name="Datumsplatzhalter 3">
            <a:extLst>
              <a:ext uri="{FF2B5EF4-FFF2-40B4-BE49-F238E27FC236}">
                <a16:creationId xmlns:a16="http://schemas.microsoft.com/office/drawing/2014/main" id="{F2B3AAF8-5329-4FF3-B6AF-9A94CD6EEAD5}"/>
              </a:ext>
            </a:extLst>
          </p:cNvPr>
          <p:cNvSpPr>
            <a:spLocks noGrp="1"/>
          </p:cNvSpPr>
          <p:nvPr>
            <p:ph type="dt" sz="half" idx="10"/>
          </p:nvPr>
        </p:nvSpPr>
        <p:spPr/>
        <p:txBody>
          <a:bodyPr/>
          <a:lstStyle/>
          <a:p>
            <a:fld id="{FD7EA06E-77C7-4516-BDC6-1C278EF59BC7}" type="datetime6">
              <a:rPr lang="de-CH" smtClean="0"/>
              <a:t>September 23</a:t>
            </a:fld>
            <a:endParaRPr lang="de-CH" dirty="0"/>
          </a:p>
        </p:txBody>
      </p:sp>
      <p:sp>
        <p:nvSpPr>
          <p:cNvPr id="5" name="Fußzeilenplatzhalter 4">
            <a:extLst>
              <a:ext uri="{FF2B5EF4-FFF2-40B4-BE49-F238E27FC236}">
                <a16:creationId xmlns:a16="http://schemas.microsoft.com/office/drawing/2014/main" id="{7D7EDF12-CE7E-4BFC-9B95-7DB0006D800E}"/>
              </a:ext>
            </a:extLst>
          </p:cNvPr>
          <p:cNvSpPr>
            <a:spLocks noGrp="1"/>
          </p:cNvSpPr>
          <p:nvPr>
            <p:ph type="ftr" sz="quarter" idx="11"/>
          </p:nvPr>
        </p:nvSpPr>
        <p:spPr/>
        <p:txBody>
          <a:bodyPr/>
          <a:lstStyle/>
          <a:p>
            <a:r>
              <a:rPr lang="de-CH" dirty="0"/>
              <a:t>energieschweiz.ch</a:t>
            </a:r>
          </a:p>
        </p:txBody>
      </p:sp>
      <p:sp>
        <p:nvSpPr>
          <p:cNvPr id="6" name="Foliennummernplatzhalter 5">
            <a:extLst>
              <a:ext uri="{FF2B5EF4-FFF2-40B4-BE49-F238E27FC236}">
                <a16:creationId xmlns:a16="http://schemas.microsoft.com/office/drawing/2014/main" id="{8E7EFA4E-95D0-4C58-8482-320FC0E4A91A}"/>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7" name="Grafik 6">
            <a:extLst>
              <a:ext uri="{FF2B5EF4-FFF2-40B4-BE49-F238E27FC236}">
                <a16:creationId xmlns:a16="http://schemas.microsoft.com/office/drawing/2014/main" id="{281312F2-4569-295C-9A67-D2656D4A51B3}"/>
              </a:ext>
            </a:extLst>
          </p:cNvPr>
          <p:cNvPicPr>
            <a:picLocks noChangeAspect="1"/>
          </p:cNvPicPr>
          <p:nvPr/>
        </p:nvPicPr>
        <p:blipFill>
          <a:blip r:embed="rId2"/>
          <a:stretch>
            <a:fillRect/>
          </a:stretch>
        </p:blipFill>
        <p:spPr>
          <a:xfrm>
            <a:off x="548234" y="836711"/>
            <a:ext cx="10060233" cy="5580619"/>
          </a:xfrm>
          <a:prstGeom prst="rect">
            <a:avLst/>
          </a:prstGeom>
        </p:spPr>
      </p:pic>
    </p:spTree>
    <p:extLst>
      <p:ext uri="{BB962C8B-B14F-4D97-AF65-F5344CB8AC3E}">
        <p14:creationId xmlns:p14="http://schemas.microsoft.com/office/powerpoint/2010/main" val="291750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86483-3E94-4F12-8AD5-BFE99B6AB39B}"/>
              </a:ext>
            </a:extLst>
          </p:cNvPr>
          <p:cNvSpPr>
            <a:spLocks noGrp="1"/>
          </p:cNvSpPr>
          <p:nvPr>
            <p:ph type="title"/>
          </p:nvPr>
        </p:nvSpPr>
        <p:spPr/>
        <p:txBody>
          <a:bodyPr/>
          <a:lstStyle/>
          <a:p>
            <a:r>
              <a:rPr lang="de-CH" dirty="0"/>
              <a:t>MONAMO 2.0 </a:t>
            </a:r>
            <a:r>
              <a:rPr lang="de-CH" sz="2000" dirty="0"/>
              <a:t>(Überlegungen basieren auf MONAMO-Zwischenevaluation) </a:t>
            </a:r>
          </a:p>
        </p:txBody>
      </p:sp>
      <p:sp>
        <p:nvSpPr>
          <p:cNvPr id="3" name="Inhaltsplatzhalter 2">
            <a:extLst>
              <a:ext uri="{FF2B5EF4-FFF2-40B4-BE49-F238E27FC236}">
                <a16:creationId xmlns:a16="http://schemas.microsoft.com/office/drawing/2014/main" id="{995DB9E4-9BEE-4B7A-A782-DAAAAFC83D6B}"/>
              </a:ext>
            </a:extLst>
          </p:cNvPr>
          <p:cNvSpPr>
            <a:spLocks noGrp="1"/>
          </p:cNvSpPr>
          <p:nvPr>
            <p:ph idx="1"/>
          </p:nvPr>
        </p:nvSpPr>
        <p:spPr>
          <a:xfrm>
            <a:off x="515379" y="1412776"/>
            <a:ext cx="11160684" cy="4584167"/>
          </a:xfrm>
        </p:spPr>
        <p:txBody>
          <a:bodyPr/>
          <a:lstStyle/>
          <a:p>
            <a:pPr lvl="1">
              <a:lnSpc>
                <a:spcPct val="120000"/>
              </a:lnSpc>
            </a:pPr>
            <a:r>
              <a:rPr lang="de-CH" sz="1700" b="1" dirty="0">
                <a:latin typeface="Arial" panose="020B0604020202020204" pitchFamily="34" charset="0"/>
                <a:cs typeface="Arial" panose="020B0604020202020204" pitchFamily="34" charset="0"/>
              </a:rPr>
              <a:t>Zielgruppe: </a:t>
            </a:r>
            <a:r>
              <a:rPr lang="de-CH" sz="1700" dirty="0">
                <a:latin typeface="Arial" panose="020B0604020202020204" pitchFamily="34" charset="0"/>
                <a:cs typeface="Arial" panose="020B0604020202020204" pitchFamily="34" charset="0"/>
              </a:rPr>
              <a:t>Gemeinden mit </a:t>
            </a:r>
            <a:r>
              <a:rPr lang="de-CH" sz="1700" dirty="0" err="1">
                <a:latin typeface="Arial" panose="020B0604020202020204" pitchFamily="34" charset="0"/>
                <a:cs typeface="Arial" panose="020B0604020202020204" pitchFamily="34" charset="0"/>
              </a:rPr>
              <a:t>max</a:t>
            </a:r>
            <a:r>
              <a:rPr lang="de-CH" sz="1700" dirty="0">
                <a:latin typeface="Arial" panose="020B0604020202020204" pitchFamily="34" charset="0"/>
                <a:cs typeface="Arial" panose="020B0604020202020204" pitchFamily="34" charset="0"/>
              </a:rPr>
              <a:t> 50’000 Einwohner (auch Regionen möglich?) </a:t>
            </a:r>
          </a:p>
          <a:p>
            <a:endParaRPr lang="de-CH" sz="1700" dirty="0">
              <a:latin typeface="Arial" panose="020B0604020202020204" pitchFamily="34" charset="0"/>
              <a:ea typeface="Arial" panose="020B0604020202020204" pitchFamily="34" charset="0"/>
            </a:endParaRPr>
          </a:p>
          <a:p>
            <a:pPr lvl="1">
              <a:lnSpc>
                <a:spcPct val="120000"/>
              </a:lnSpc>
            </a:pPr>
            <a:r>
              <a:rPr lang="de-CH" sz="1700" b="1" dirty="0">
                <a:latin typeface="Arial" panose="020B0604020202020204" pitchFamily="34" charset="0"/>
                <a:cs typeface="Arial" panose="020B0604020202020204" pitchFamily="34" charset="0"/>
              </a:rPr>
              <a:t>Ziele:</a:t>
            </a:r>
            <a:r>
              <a:rPr lang="de-CH" sz="1700" dirty="0">
                <a:latin typeface="Arial" panose="020B0604020202020204" pitchFamily="34" charset="0"/>
                <a:cs typeface="Arial" panose="020B0604020202020204" pitchFamily="34" charset="0"/>
              </a:rPr>
              <a:t> Feldexperiment, Prozessförderung, Übertragbarkeit, Umsetzung </a:t>
            </a:r>
          </a:p>
          <a:p>
            <a:pPr lvl="2">
              <a:lnSpc>
                <a:spcPct val="120000"/>
              </a:lnSpc>
            </a:pPr>
            <a:r>
              <a:rPr lang="de-CH" sz="1700" dirty="0"/>
              <a:t>Es sollen verschiedene Projekte umgesetzt und die nötigen Prozesse für eine nachhaltige Verankerung in Politik und Verwaltungskultur angestossen werden </a:t>
            </a:r>
          </a:p>
          <a:p>
            <a:pPr lvl="2">
              <a:lnSpc>
                <a:spcPct val="120000"/>
              </a:lnSpc>
            </a:pPr>
            <a:r>
              <a:rPr lang="de-CH" sz="1700" dirty="0">
                <a:latin typeface="Arial" panose="020B0604020202020204" pitchFamily="34" charset="0"/>
                <a:cs typeface="Arial" panose="020B0604020202020204" pitchFamily="34" charset="0"/>
              </a:rPr>
              <a:t>ganzheitlicher Ansatz zur Stärkung der Mobilitätsthemen in Gemeinden</a:t>
            </a:r>
          </a:p>
          <a:p>
            <a:pPr marL="288000" lvl="2" indent="0">
              <a:lnSpc>
                <a:spcPct val="120000"/>
              </a:lnSpc>
              <a:buNone/>
            </a:pPr>
            <a:endParaRPr lang="de-CH" sz="1700" dirty="0">
              <a:latin typeface="Arial" panose="020B0604020202020204" pitchFamily="34" charset="0"/>
              <a:ea typeface="Arial" panose="020B0604020202020204" pitchFamily="34" charset="0"/>
              <a:cs typeface="Arial" panose="020B0604020202020204" pitchFamily="34" charset="0"/>
            </a:endParaRPr>
          </a:p>
          <a:p>
            <a:pPr lvl="1">
              <a:lnSpc>
                <a:spcPct val="120000"/>
              </a:lnSpc>
            </a:pPr>
            <a:r>
              <a:rPr lang="de-CH" sz="1700" b="1" dirty="0">
                <a:latin typeface="Arial" panose="020B0604020202020204" pitchFamily="34" charset="0"/>
                <a:cs typeface="Arial" panose="020B0604020202020204" pitchFamily="34" charset="0"/>
              </a:rPr>
              <a:t>Vorgehen: Zweistufiger Prozess</a:t>
            </a:r>
          </a:p>
          <a:p>
            <a:pPr lvl="2">
              <a:lnSpc>
                <a:spcPct val="120000"/>
              </a:lnSpc>
            </a:pPr>
            <a:r>
              <a:rPr lang="de-CH" sz="1700" dirty="0">
                <a:latin typeface="Arial" panose="020B0604020202020204" pitchFamily="34" charset="0"/>
                <a:cs typeface="Arial" panose="020B0604020202020204" pitchFamily="34" charset="0"/>
              </a:rPr>
              <a:t>Initialisierungsphase: 1 Jahr, ergebnisoffen, iteratives Vorgehen: </a:t>
            </a:r>
            <a:r>
              <a:rPr lang="de-CH" sz="1700" dirty="0">
                <a:effectLst/>
                <a:latin typeface="Arial" panose="020B0604020202020204" pitchFamily="34" charset="0"/>
                <a:ea typeface="Arial" panose="020B0604020202020204" pitchFamily="34" charset="0"/>
              </a:rPr>
              <a:t>konzeptionelle Überlegungen können bereits in der Initialisierungsphase einem Praxistest unterzogen werden  </a:t>
            </a:r>
            <a:endParaRPr lang="de-CH" sz="1700" dirty="0">
              <a:latin typeface="Arial" panose="020B0604020202020204" pitchFamily="34" charset="0"/>
              <a:cs typeface="Arial" panose="020B0604020202020204" pitchFamily="34" charset="0"/>
            </a:endParaRPr>
          </a:p>
          <a:p>
            <a:pPr lvl="2">
              <a:lnSpc>
                <a:spcPct val="120000"/>
              </a:lnSpc>
            </a:pPr>
            <a:r>
              <a:rPr lang="de-CH" sz="1700" dirty="0">
                <a:latin typeface="Arial" panose="020B0604020202020204" pitchFamily="34" charset="0"/>
                <a:cs typeface="Arial" panose="020B0604020202020204" pitchFamily="34" charset="0"/>
              </a:rPr>
              <a:t>Umsetzungsphase: 5 Jahre</a:t>
            </a:r>
          </a:p>
          <a:p>
            <a:pPr marL="288000" lvl="2" indent="0">
              <a:lnSpc>
                <a:spcPct val="120000"/>
              </a:lnSpc>
              <a:buNone/>
            </a:pPr>
            <a:endParaRPr lang="de-CH" sz="1700" dirty="0">
              <a:latin typeface="Arial" panose="020B0604020202020204" pitchFamily="34" charset="0"/>
              <a:ea typeface="Arial" panose="020B0604020202020204" pitchFamily="34" charset="0"/>
              <a:cs typeface="Arial" panose="020B0604020202020204" pitchFamily="34" charset="0"/>
            </a:endParaRPr>
          </a:p>
          <a:p>
            <a:pPr lvl="1">
              <a:lnSpc>
                <a:spcPct val="120000"/>
              </a:lnSpc>
            </a:pPr>
            <a:r>
              <a:rPr lang="de-CH" sz="1700" b="1" dirty="0">
                <a:latin typeface="Arial" panose="020B0604020202020204" pitchFamily="34" charset="0"/>
              </a:rPr>
              <a:t>Positive Erkenntnisse aus Evaluation: </a:t>
            </a:r>
            <a:r>
              <a:rPr lang="de-CH" sz="1700" dirty="0">
                <a:latin typeface="Arial" panose="020B0604020202020204" pitchFamily="34" charset="0"/>
              </a:rPr>
              <a:t>Partizipative Ansätze bewähren sich: Einbindung der Bevölkerung, Stärkere Label Kommunikation wäre nützlich: Slogan und Logo, </a:t>
            </a:r>
            <a:r>
              <a:rPr lang="de-CH" sz="1700" dirty="0" err="1">
                <a:latin typeface="Arial" panose="020B0604020202020204" pitchFamily="34" charset="0"/>
              </a:rPr>
              <a:t>ERFA`s</a:t>
            </a:r>
            <a:r>
              <a:rPr lang="de-CH" sz="1700" dirty="0">
                <a:latin typeface="Arial" panose="020B0604020202020204" pitchFamily="34" charset="0"/>
              </a:rPr>
              <a:t> sind attraktive Austauschgefässe </a:t>
            </a:r>
          </a:p>
          <a:p>
            <a:pPr lvl="1">
              <a:lnSpc>
                <a:spcPct val="120000"/>
              </a:lnSpc>
            </a:pPr>
            <a:endParaRPr lang="de-CH" sz="1700" dirty="0">
              <a:latin typeface="Arial" panose="020B0604020202020204" pitchFamily="34" charset="0"/>
            </a:endParaRPr>
          </a:p>
          <a:p>
            <a:pPr lvl="1">
              <a:lnSpc>
                <a:spcPct val="120000"/>
              </a:lnSpc>
            </a:pPr>
            <a:r>
              <a:rPr lang="de-CH" sz="1700" b="1" dirty="0">
                <a:latin typeface="Arial" panose="020B0604020202020204" pitchFamily="34" charset="0"/>
              </a:rPr>
              <a:t>Modulare Ausschreibung: </a:t>
            </a:r>
            <a:r>
              <a:rPr lang="de-CH" sz="1700" dirty="0">
                <a:latin typeface="Arial" panose="020B0604020202020204" pitchFamily="34" charset="0"/>
              </a:rPr>
              <a:t>um den Bedürfnissen der grösseren und kleineren Gemeinden gerecht zu werden </a:t>
            </a:r>
          </a:p>
        </p:txBody>
      </p:sp>
      <p:sp>
        <p:nvSpPr>
          <p:cNvPr id="4" name="Datumsplatzhalter 3">
            <a:extLst>
              <a:ext uri="{FF2B5EF4-FFF2-40B4-BE49-F238E27FC236}">
                <a16:creationId xmlns:a16="http://schemas.microsoft.com/office/drawing/2014/main" id="{A937886B-D28E-4425-9786-3BFCB66BC549}"/>
              </a:ext>
            </a:extLst>
          </p:cNvPr>
          <p:cNvSpPr>
            <a:spLocks noGrp="1"/>
          </p:cNvSpPr>
          <p:nvPr>
            <p:ph type="dt" sz="half" idx="10"/>
          </p:nvPr>
        </p:nvSpPr>
        <p:spPr/>
        <p:txBody>
          <a:bodyPr/>
          <a:lstStyle/>
          <a:p>
            <a:fld id="{FD7EA06E-77C7-4516-BDC6-1C278EF59BC7}" type="datetime6">
              <a:rPr lang="de-CH" smtClean="0"/>
              <a:t>September 23</a:t>
            </a:fld>
            <a:endParaRPr lang="de-CH" dirty="0"/>
          </a:p>
        </p:txBody>
      </p:sp>
      <p:sp>
        <p:nvSpPr>
          <p:cNvPr id="5" name="Fußzeilenplatzhalter 4">
            <a:extLst>
              <a:ext uri="{FF2B5EF4-FFF2-40B4-BE49-F238E27FC236}">
                <a16:creationId xmlns:a16="http://schemas.microsoft.com/office/drawing/2014/main" id="{97BCCF7B-6365-40F8-B103-952D1235E3D5}"/>
              </a:ext>
            </a:extLst>
          </p:cNvPr>
          <p:cNvSpPr>
            <a:spLocks noGrp="1"/>
          </p:cNvSpPr>
          <p:nvPr>
            <p:ph type="ftr" sz="quarter" idx="11"/>
          </p:nvPr>
        </p:nvSpPr>
        <p:spPr/>
        <p:txBody>
          <a:bodyPr/>
          <a:lstStyle/>
          <a:p>
            <a:r>
              <a:rPr lang="de-CH"/>
              <a:t>energieschweiz.ch</a:t>
            </a:r>
            <a:endParaRPr lang="de-CH" dirty="0"/>
          </a:p>
        </p:txBody>
      </p:sp>
      <p:sp>
        <p:nvSpPr>
          <p:cNvPr id="6" name="Foliennummernplatzhalter 5">
            <a:extLst>
              <a:ext uri="{FF2B5EF4-FFF2-40B4-BE49-F238E27FC236}">
                <a16:creationId xmlns:a16="http://schemas.microsoft.com/office/drawing/2014/main" id="{6BE019A3-34D3-40C6-9F03-876847E23775}"/>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17611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A0F93-EF7E-4435-8D57-2CFE62ECC5FD}"/>
              </a:ext>
            </a:extLst>
          </p:cNvPr>
          <p:cNvSpPr>
            <a:spLocks noGrp="1"/>
          </p:cNvSpPr>
          <p:nvPr>
            <p:ph type="ctrTitle"/>
          </p:nvPr>
        </p:nvSpPr>
        <p:spPr/>
        <p:txBody>
          <a:bodyPr/>
          <a:lstStyle/>
          <a:p>
            <a:r>
              <a:rPr lang="de-CH" dirty="0"/>
              <a:t>Herzlichen Dank</a:t>
            </a:r>
          </a:p>
        </p:txBody>
      </p:sp>
      <p:sp>
        <p:nvSpPr>
          <p:cNvPr id="3" name="Untertitel 2">
            <a:extLst>
              <a:ext uri="{FF2B5EF4-FFF2-40B4-BE49-F238E27FC236}">
                <a16:creationId xmlns:a16="http://schemas.microsoft.com/office/drawing/2014/main" id="{C34B7780-1C30-433F-B0C2-C547FA51405B}"/>
              </a:ext>
            </a:extLst>
          </p:cNvPr>
          <p:cNvSpPr>
            <a:spLocks noGrp="1"/>
          </p:cNvSpPr>
          <p:nvPr>
            <p:ph type="subTitle" idx="1"/>
          </p:nvPr>
        </p:nvSpPr>
        <p:spPr/>
        <p:txBody>
          <a:bodyPr/>
          <a:lstStyle/>
          <a:p>
            <a:r>
              <a:rPr lang="de-CH" dirty="0"/>
              <a:t> </a:t>
            </a:r>
          </a:p>
        </p:txBody>
      </p:sp>
    </p:spTree>
    <p:extLst>
      <p:ext uri="{BB962C8B-B14F-4D97-AF65-F5344CB8AC3E}">
        <p14:creationId xmlns:p14="http://schemas.microsoft.com/office/powerpoint/2010/main" val="27173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87EBC-BCEF-4847-8E6A-6FB2A4D0B9D4}"/>
              </a:ext>
            </a:extLst>
          </p:cNvPr>
          <p:cNvSpPr>
            <a:spLocks noGrp="1"/>
          </p:cNvSpPr>
          <p:nvPr>
            <p:ph type="title"/>
          </p:nvPr>
        </p:nvSpPr>
        <p:spPr/>
        <p:txBody>
          <a:bodyPr/>
          <a:lstStyle/>
          <a:p>
            <a:r>
              <a:rPr lang="de-CH" noProof="0" dirty="0"/>
              <a:t>Agenda</a:t>
            </a:r>
          </a:p>
        </p:txBody>
      </p:sp>
      <p:sp>
        <p:nvSpPr>
          <p:cNvPr id="3" name="Inhaltsplatzhalter 2">
            <a:extLst>
              <a:ext uri="{FF2B5EF4-FFF2-40B4-BE49-F238E27FC236}">
                <a16:creationId xmlns:a16="http://schemas.microsoft.com/office/drawing/2014/main" id="{731F4B85-0ED2-477F-8A54-EB9952F96E93}"/>
              </a:ext>
            </a:extLst>
          </p:cNvPr>
          <p:cNvSpPr>
            <a:spLocks noGrp="1"/>
          </p:cNvSpPr>
          <p:nvPr>
            <p:ph idx="1"/>
          </p:nvPr>
        </p:nvSpPr>
        <p:spPr>
          <a:noFill/>
        </p:spPr>
        <p:txBody>
          <a:bodyPr/>
          <a:lstStyle/>
          <a:p>
            <a:pPr marL="514350" indent="-514350">
              <a:buFont typeface="+mj-lt"/>
              <a:buAutoNum type="arabicPeriod"/>
            </a:pPr>
            <a:r>
              <a:rPr lang="de-CH" sz="3000" noProof="0" dirty="0"/>
              <a:t>Auftrag </a:t>
            </a:r>
            <a:r>
              <a:rPr lang="de-CH" sz="3000" noProof="0" dirty="0" err="1"/>
              <a:t>EnergieSchweiz</a:t>
            </a:r>
            <a:r>
              <a:rPr lang="de-CH" sz="3000" noProof="0" dirty="0"/>
              <a:t> I Mandat de SuisseEnergie</a:t>
            </a:r>
          </a:p>
          <a:p>
            <a:pPr marL="514350" indent="-514350">
              <a:buFont typeface="+mj-lt"/>
              <a:buAutoNum type="arabicPeriod"/>
            </a:pPr>
            <a:r>
              <a:rPr lang="de-CH" sz="3000" noProof="0" dirty="0"/>
              <a:t>Marketing-Ansatz, Wirkungs- und Verhaltensorientierung</a:t>
            </a:r>
          </a:p>
          <a:p>
            <a:pPr marL="514350" indent="-514350">
              <a:buFont typeface="+mj-lt"/>
              <a:buAutoNum type="arabicPeriod"/>
            </a:pPr>
            <a:r>
              <a:rPr lang="de-CH" sz="3000" dirty="0"/>
              <a:t>Konkrete Anwendungsfälle </a:t>
            </a:r>
          </a:p>
          <a:p>
            <a:pPr marL="514350" indent="-514350">
              <a:buFont typeface="+mj-lt"/>
              <a:buAutoNum type="arabicPeriod"/>
            </a:pPr>
            <a:endParaRPr lang="de-CH" sz="3000" noProof="0" dirty="0"/>
          </a:p>
        </p:txBody>
      </p:sp>
      <p:sp>
        <p:nvSpPr>
          <p:cNvPr id="4" name="Datumsplatzhalter 3">
            <a:extLst>
              <a:ext uri="{FF2B5EF4-FFF2-40B4-BE49-F238E27FC236}">
                <a16:creationId xmlns:a16="http://schemas.microsoft.com/office/drawing/2014/main" id="{BCBBE221-7CC1-43D9-BDCB-6107951EF96B}"/>
              </a:ext>
            </a:extLst>
          </p:cNvPr>
          <p:cNvSpPr>
            <a:spLocks noGrp="1"/>
          </p:cNvSpPr>
          <p:nvPr>
            <p:ph type="dt" sz="half" idx="10"/>
          </p:nvPr>
        </p:nvSpPr>
        <p:spPr/>
        <p:txBody>
          <a:bodyPr/>
          <a:lstStyle/>
          <a:p>
            <a:fld id="{FD7EA06E-77C7-4516-BDC6-1C278EF59BC7}" type="datetime6">
              <a:rPr lang="de-CH" smtClean="0"/>
              <a:t>September 23</a:t>
            </a:fld>
            <a:endParaRPr lang="de-CH" dirty="0"/>
          </a:p>
        </p:txBody>
      </p:sp>
      <p:sp>
        <p:nvSpPr>
          <p:cNvPr id="5" name="Fußzeilenplatzhalter 4">
            <a:extLst>
              <a:ext uri="{FF2B5EF4-FFF2-40B4-BE49-F238E27FC236}">
                <a16:creationId xmlns:a16="http://schemas.microsoft.com/office/drawing/2014/main" id="{2E79DAAD-CDDA-4DA5-83B2-B0DD504D02E3}"/>
              </a:ext>
            </a:extLst>
          </p:cNvPr>
          <p:cNvSpPr>
            <a:spLocks noGrp="1"/>
          </p:cNvSpPr>
          <p:nvPr>
            <p:ph type="ftr" sz="quarter" idx="11"/>
          </p:nvPr>
        </p:nvSpPr>
        <p:spPr/>
        <p:txBody>
          <a:bodyPr/>
          <a:lstStyle/>
          <a:p>
            <a:r>
              <a:rPr lang="de-CH"/>
              <a:t>energieschweiz.ch</a:t>
            </a:r>
            <a:endParaRPr lang="de-CH" dirty="0"/>
          </a:p>
        </p:txBody>
      </p:sp>
      <p:sp>
        <p:nvSpPr>
          <p:cNvPr id="6" name="Foliennummernplatzhalter 5">
            <a:extLst>
              <a:ext uri="{FF2B5EF4-FFF2-40B4-BE49-F238E27FC236}">
                <a16:creationId xmlns:a16="http://schemas.microsoft.com/office/drawing/2014/main" id="{7039C438-579F-4B22-8163-41266E0F1D3C}"/>
              </a:ext>
            </a:extLst>
          </p:cNvPr>
          <p:cNvSpPr>
            <a:spLocks noGrp="1"/>
          </p:cNvSpPr>
          <p:nvPr>
            <p:ph type="sldNum" sz="quarter" idx="12"/>
          </p:nvPr>
        </p:nvSpPr>
        <p:spPr/>
        <p:txBody>
          <a:body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382789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052EE-6B5E-4721-B431-0509DA202B40}"/>
              </a:ext>
            </a:extLst>
          </p:cNvPr>
          <p:cNvSpPr>
            <a:spLocks noGrp="1"/>
          </p:cNvSpPr>
          <p:nvPr>
            <p:ph type="title"/>
          </p:nvPr>
        </p:nvSpPr>
        <p:spPr/>
        <p:txBody>
          <a:bodyPr/>
          <a:lstStyle/>
          <a:p>
            <a:r>
              <a:rPr lang="fr-CH" dirty="0" err="1"/>
              <a:t>EnergieSchweiz</a:t>
            </a:r>
            <a:r>
              <a:rPr lang="fr-CH" dirty="0"/>
              <a:t>: </a:t>
            </a:r>
            <a:r>
              <a:rPr lang="de-CH" dirty="0"/>
              <a:t>Das Förderprogramm des Bundes im Bereich Energie</a:t>
            </a:r>
            <a:br>
              <a:rPr lang="de-CH" b="0" i="0" dirty="0">
                <a:solidFill>
                  <a:srgbClr val="1F2E53"/>
                </a:solidFill>
                <a:effectLst/>
                <a:latin typeface="Scto Grotesk A"/>
              </a:rPr>
            </a:br>
            <a:endParaRPr lang="fr-CH" dirty="0"/>
          </a:p>
        </p:txBody>
      </p:sp>
      <p:sp>
        <p:nvSpPr>
          <p:cNvPr id="3" name="Espace réservé du contenu 2">
            <a:extLst>
              <a:ext uri="{FF2B5EF4-FFF2-40B4-BE49-F238E27FC236}">
                <a16:creationId xmlns:a16="http://schemas.microsoft.com/office/drawing/2014/main" id="{7408E711-7A94-48C1-A52C-1DC7FB60537C}"/>
              </a:ext>
            </a:extLst>
          </p:cNvPr>
          <p:cNvSpPr>
            <a:spLocks noGrp="1"/>
          </p:cNvSpPr>
          <p:nvPr>
            <p:ph idx="1"/>
          </p:nvPr>
        </p:nvSpPr>
        <p:spPr>
          <a:xfrm>
            <a:off x="515379" y="1592796"/>
            <a:ext cx="11160684" cy="4584167"/>
          </a:xfrm>
        </p:spPr>
        <p:txBody>
          <a:bodyPr/>
          <a:lstStyle/>
          <a:p>
            <a:pPr marL="342900" indent="-342900">
              <a:buFont typeface="Arial" panose="020B0604020202020204" pitchFamily="34" charset="0"/>
              <a:buChar char="•"/>
            </a:pPr>
            <a:r>
              <a:rPr lang="de-CH" b="0" i="0" dirty="0">
                <a:effectLst/>
              </a:rPr>
              <a:t>Unterstützung von freiwilligen Massnahmen zur Umsetzung der Schweizer Energiepolitik – </a:t>
            </a:r>
            <a:r>
              <a:rPr lang="de-CH" b="0" i="0" dirty="0" err="1">
                <a:effectLst/>
              </a:rPr>
              <a:t>Flankiermassnahme</a:t>
            </a:r>
            <a:r>
              <a:rPr lang="de-CH" b="0" i="0" dirty="0">
                <a:effectLst/>
              </a:rPr>
              <a:t> der Energiestrategie 2050. </a:t>
            </a:r>
          </a:p>
          <a:p>
            <a:pPr marL="342900" indent="-342900">
              <a:buFont typeface="Arial" panose="020B0604020202020204" pitchFamily="34" charset="0"/>
              <a:buChar char="•"/>
            </a:pPr>
            <a:r>
              <a:rPr lang="de-CH" b="0" i="0" dirty="0">
                <a:effectLst/>
              </a:rPr>
              <a:t>Förderung gemäss gesetzlichem Auftrag von Wissen und Kompetenz in Energiefragen </a:t>
            </a:r>
          </a:p>
          <a:p>
            <a:pPr marL="342900" indent="-342900">
              <a:buFont typeface="Arial" panose="020B0604020202020204" pitchFamily="34" charset="0"/>
              <a:buChar char="•"/>
            </a:pPr>
            <a:r>
              <a:rPr lang="de-CH" b="0" i="0" dirty="0">
                <a:effectLst/>
              </a:rPr>
              <a:t>Gefäss zur Markterprobung innovativer Ideen. </a:t>
            </a:r>
          </a:p>
          <a:p>
            <a:pPr marL="342900" indent="-342900">
              <a:buFont typeface="Arial" panose="020B0604020202020204" pitchFamily="34" charset="0"/>
              <a:buChar char="•"/>
            </a:pPr>
            <a:endParaRPr lang="de-CH" b="0" i="0" dirty="0">
              <a:effectLst/>
            </a:endParaRPr>
          </a:p>
          <a:p>
            <a:pPr marL="342900" indent="-342900">
              <a:buFont typeface="Arial" panose="020B0604020202020204" pitchFamily="34" charset="0"/>
              <a:buChar char="►"/>
            </a:pPr>
            <a:r>
              <a:rPr lang="de-CH" b="0" i="0" dirty="0">
                <a:effectLst/>
              </a:rPr>
              <a:t>Mit Information, Beratung, Aus- und Weiterbildung von Fachkräften sowie Massnahmen zur Qualitätssicherung verstärkt das Programm die Wirkung der gesetzlich verankerten Lenkungs- und Anreizsysteme. </a:t>
            </a:r>
          </a:p>
          <a:p>
            <a:pPr marL="342900" indent="-342900">
              <a:buFont typeface="Arial" panose="020B0604020202020204" pitchFamily="34" charset="0"/>
              <a:buChar char="►"/>
            </a:pPr>
            <a:r>
              <a:rPr lang="de-CH" b="0" i="0" dirty="0">
                <a:effectLst/>
              </a:rPr>
              <a:t>Es unterstützt rund 800 innovative Projekte und trägt dazu bei, die Ziele der Energiepolitik zu erreichen. </a:t>
            </a:r>
            <a:endParaRPr lang="fr-CH" dirty="0"/>
          </a:p>
        </p:txBody>
      </p:sp>
      <p:sp>
        <p:nvSpPr>
          <p:cNvPr id="4" name="Espace réservé de la date 3">
            <a:extLst>
              <a:ext uri="{FF2B5EF4-FFF2-40B4-BE49-F238E27FC236}">
                <a16:creationId xmlns:a16="http://schemas.microsoft.com/office/drawing/2014/main" id="{9F8FE101-12EA-4929-9995-8E2F913A9A89}"/>
              </a:ext>
            </a:extLst>
          </p:cNvPr>
          <p:cNvSpPr>
            <a:spLocks noGrp="1"/>
          </p:cNvSpPr>
          <p:nvPr>
            <p:ph type="dt" sz="half" idx="10"/>
          </p:nvPr>
        </p:nvSpPr>
        <p:spPr/>
        <p:txBody>
          <a:bodyPr/>
          <a:lstStyle/>
          <a:p>
            <a:fld id="{FD7EA06E-77C7-4516-BDC6-1C278EF59BC7}" type="datetime6">
              <a:rPr lang="de-CH" smtClean="0"/>
              <a:t>September 23</a:t>
            </a:fld>
            <a:endParaRPr lang="de-CH" dirty="0"/>
          </a:p>
        </p:txBody>
      </p:sp>
      <p:sp>
        <p:nvSpPr>
          <p:cNvPr id="5" name="Espace réservé du pied de page 4">
            <a:extLst>
              <a:ext uri="{FF2B5EF4-FFF2-40B4-BE49-F238E27FC236}">
                <a16:creationId xmlns:a16="http://schemas.microsoft.com/office/drawing/2014/main" id="{6F235E32-E5D5-4CE8-A220-BF9F4E9AF9B5}"/>
              </a:ext>
            </a:extLst>
          </p:cNvPr>
          <p:cNvSpPr>
            <a:spLocks noGrp="1"/>
          </p:cNvSpPr>
          <p:nvPr>
            <p:ph type="ftr" sz="quarter" idx="11"/>
          </p:nvPr>
        </p:nvSpPr>
        <p:spPr/>
        <p:txBody>
          <a:bodyPr/>
          <a:lstStyle/>
          <a:p>
            <a:r>
              <a:rPr lang="de-CH"/>
              <a:t>energieschweiz.ch</a:t>
            </a:r>
            <a:endParaRPr lang="de-CH" dirty="0"/>
          </a:p>
        </p:txBody>
      </p:sp>
      <p:sp>
        <p:nvSpPr>
          <p:cNvPr id="6" name="Espace réservé du numéro de diapositive 5">
            <a:extLst>
              <a:ext uri="{FF2B5EF4-FFF2-40B4-BE49-F238E27FC236}">
                <a16:creationId xmlns:a16="http://schemas.microsoft.com/office/drawing/2014/main" id="{D390B19A-0FAA-4098-AADF-5606A8DFC69C}"/>
              </a:ext>
            </a:extLst>
          </p:cNvPr>
          <p:cNvSpPr>
            <a:spLocks noGrp="1"/>
          </p:cNvSpPr>
          <p:nvPr>
            <p:ph type="sldNum" sz="quarter" idx="12"/>
          </p:nvPr>
        </p:nvSpPr>
        <p:spPr/>
        <p:txBody>
          <a:bodyPr/>
          <a:lstStyle/>
          <a:p>
            <a:fld id="{442AD375-037F-43D0-B059-5172DA06796A}" type="slidenum">
              <a:rPr lang="de-CH" smtClean="0"/>
              <a:pPr/>
              <a:t>3</a:t>
            </a:fld>
            <a:endParaRPr lang="de-CH" dirty="0"/>
          </a:p>
        </p:txBody>
      </p:sp>
      <p:pic>
        <p:nvPicPr>
          <p:cNvPr id="8" name="Image 7">
            <a:extLst>
              <a:ext uri="{FF2B5EF4-FFF2-40B4-BE49-F238E27FC236}">
                <a16:creationId xmlns:a16="http://schemas.microsoft.com/office/drawing/2014/main" id="{F6D4CF9B-01CA-4C8B-BA5E-AA93138BDCDD}"/>
              </a:ext>
            </a:extLst>
          </p:cNvPr>
          <p:cNvPicPr>
            <a:picLocks noChangeAspect="1"/>
          </p:cNvPicPr>
          <p:nvPr/>
        </p:nvPicPr>
        <p:blipFill>
          <a:blip r:embed="rId2"/>
          <a:stretch>
            <a:fillRect/>
          </a:stretch>
        </p:blipFill>
        <p:spPr>
          <a:xfrm>
            <a:off x="8668620" y="5648458"/>
            <a:ext cx="2847047" cy="958673"/>
          </a:xfrm>
          <a:prstGeom prst="rect">
            <a:avLst/>
          </a:prstGeom>
        </p:spPr>
      </p:pic>
      <p:sp>
        <p:nvSpPr>
          <p:cNvPr id="10" name="ZoneTexte 9">
            <a:extLst>
              <a:ext uri="{FF2B5EF4-FFF2-40B4-BE49-F238E27FC236}">
                <a16:creationId xmlns:a16="http://schemas.microsoft.com/office/drawing/2014/main" id="{A2F34C0D-22B6-481D-B71E-C06FB1BAB7F4}"/>
              </a:ext>
            </a:extLst>
          </p:cNvPr>
          <p:cNvSpPr txBox="1"/>
          <p:nvPr/>
        </p:nvSpPr>
        <p:spPr>
          <a:xfrm>
            <a:off x="8652284" y="6607131"/>
            <a:ext cx="6201052" cy="215444"/>
          </a:xfrm>
          <a:prstGeom prst="rect">
            <a:avLst/>
          </a:prstGeom>
          <a:noFill/>
        </p:spPr>
        <p:txBody>
          <a:bodyPr wrap="square">
            <a:spAutoFit/>
          </a:bodyPr>
          <a:lstStyle/>
          <a:p>
            <a:r>
              <a:rPr lang="de-CH" sz="800" dirty="0">
                <a:hlinkClick r:id="rId3"/>
              </a:rPr>
              <a:t>SR 730.0 - Energiegesetz vom 30. September 2016 (</a:t>
            </a:r>
            <a:r>
              <a:rPr lang="de-CH" sz="800" dirty="0" err="1">
                <a:hlinkClick r:id="rId3"/>
              </a:rPr>
              <a:t>EnG</a:t>
            </a:r>
            <a:r>
              <a:rPr lang="de-CH" sz="800" dirty="0">
                <a:hlinkClick r:id="rId3"/>
              </a:rPr>
              <a:t>) (admin.ch)</a:t>
            </a:r>
            <a:endParaRPr lang="fr-CH" sz="800" dirty="0"/>
          </a:p>
        </p:txBody>
      </p:sp>
    </p:spTree>
    <p:extLst>
      <p:ext uri="{BB962C8B-B14F-4D97-AF65-F5344CB8AC3E}">
        <p14:creationId xmlns:p14="http://schemas.microsoft.com/office/powerpoint/2010/main" val="323429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Produkte- und Dienstleistungspanorama bei </a:t>
            </a:r>
            <a:r>
              <a:rPr lang="de-CH" dirty="0" err="1"/>
              <a:t>EnergieSchweiz</a:t>
            </a:r>
            <a:r>
              <a:rPr lang="de-CH" dirty="0"/>
              <a:t> </a:t>
            </a:r>
          </a:p>
        </p:txBody>
      </p:sp>
      <p:sp>
        <p:nvSpPr>
          <p:cNvPr id="4" name="Datumsplatzhalter 3"/>
          <p:cNvSpPr>
            <a:spLocks noGrp="1"/>
          </p:cNvSpPr>
          <p:nvPr>
            <p:ph type="dt" sz="half" idx="10"/>
          </p:nvPr>
        </p:nvSpPr>
        <p:spPr/>
        <p:txBody>
          <a:bodyPr/>
          <a:lstStyle/>
          <a:p>
            <a:fld id="{FD7EA06E-77C7-4516-BDC6-1C278EF59BC7}" type="datetime6">
              <a:rPr lang="de-CH" smtClean="0"/>
              <a:t>September 23</a:t>
            </a:fld>
            <a:endParaRPr lang="de-CH" dirty="0"/>
          </a:p>
        </p:txBody>
      </p:sp>
      <p:sp>
        <p:nvSpPr>
          <p:cNvPr id="5" name="Fußzeilenplatzhalter 4"/>
          <p:cNvSpPr>
            <a:spLocks noGrp="1"/>
          </p:cNvSpPr>
          <p:nvPr>
            <p:ph type="ftr" sz="quarter" idx="11"/>
          </p:nvPr>
        </p:nvSpPr>
        <p:spPr/>
        <p:txBody>
          <a:bodyPr/>
          <a:lstStyle/>
          <a:p>
            <a:r>
              <a:rPr lang="de-CH"/>
              <a:t>energieschweiz.ch</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4</a:t>
            </a:fld>
            <a:endParaRPr lang="de-CH" dirty="0"/>
          </a:p>
        </p:txBody>
      </p:sp>
      <p:pic>
        <p:nvPicPr>
          <p:cNvPr id="9" name="Inhaltsplatzhalter 8">
            <a:extLst>
              <a:ext uri="{FF2B5EF4-FFF2-40B4-BE49-F238E27FC236}">
                <a16:creationId xmlns:a16="http://schemas.microsoft.com/office/drawing/2014/main" id="{B0793AA2-20FD-47CB-B624-CE8DA4E56D9E}"/>
              </a:ext>
            </a:extLst>
          </p:cNvPr>
          <p:cNvPicPr>
            <a:picLocks noGrp="1" noChangeAspect="1"/>
          </p:cNvPicPr>
          <p:nvPr>
            <p:ph idx="1"/>
          </p:nvPr>
        </p:nvPicPr>
        <p:blipFill>
          <a:blip r:embed="rId3"/>
          <a:stretch>
            <a:fillRect/>
          </a:stretch>
        </p:blipFill>
        <p:spPr>
          <a:xfrm>
            <a:off x="339220" y="983266"/>
            <a:ext cx="11589427" cy="5193697"/>
          </a:xfrm>
          <a:prstGeom prst="rect">
            <a:avLst/>
          </a:prstGeom>
        </p:spPr>
      </p:pic>
      <p:sp>
        <p:nvSpPr>
          <p:cNvPr id="8" name="ZoneTexte 7">
            <a:extLst>
              <a:ext uri="{FF2B5EF4-FFF2-40B4-BE49-F238E27FC236}">
                <a16:creationId xmlns:a16="http://schemas.microsoft.com/office/drawing/2014/main" id="{77304A2A-FC10-45E6-BA20-2984DE9C24C0}"/>
              </a:ext>
            </a:extLst>
          </p:cNvPr>
          <p:cNvSpPr txBox="1"/>
          <p:nvPr/>
        </p:nvSpPr>
        <p:spPr>
          <a:xfrm>
            <a:off x="-109611" y="4722772"/>
            <a:ext cx="2870798" cy="1454191"/>
          </a:xfrm>
          <a:prstGeom prst="rect">
            <a:avLst/>
          </a:prstGeom>
          <a:solidFill>
            <a:schemeClr val="bg1"/>
          </a:solidFill>
        </p:spPr>
        <p:txBody>
          <a:bodyPr wrap="square" lIns="0" tIns="0" rIns="0" bIns="0" rtlCol="0">
            <a:spAutoFit/>
          </a:bodyPr>
          <a:lstStyle/>
          <a:p>
            <a:pPr algn="l"/>
            <a:endParaRPr lang="fr-CH" dirty="0"/>
          </a:p>
        </p:txBody>
      </p:sp>
      <p:pic>
        <p:nvPicPr>
          <p:cNvPr id="7" name="Image 6">
            <a:extLst>
              <a:ext uri="{FF2B5EF4-FFF2-40B4-BE49-F238E27FC236}">
                <a16:creationId xmlns:a16="http://schemas.microsoft.com/office/drawing/2014/main" id="{442AFAB6-BE09-4FCB-80C9-B3CB9FFD3F25}"/>
              </a:ext>
            </a:extLst>
          </p:cNvPr>
          <p:cNvPicPr>
            <a:picLocks noChangeAspect="1"/>
          </p:cNvPicPr>
          <p:nvPr/>
        </p:nvPicPr>
        <p:blipFill>
          <a:blip r:embed="rId4"/>
          <a:stretch>
            <a:fillRect/>
          </a:stretch>
        </p:blipFill>
        <p:spPr>
          <a:xfrm>
            <a:off x="515379" y="4848229"/>
            <a:ext cx="2245808" cy="1026505"/>
          </a:xfrm>
          <a:prstGeom prst="rect">
            <a:avLst/>
          </a:prstGeom>
        </p:spPr>
      </p:pic>
    </p:spTree>
    <p:extLst>
      <p:ext uri="{BB962C8B-B14F-4D97-AF65-F5344CB8AC3E}">
        <p14:creationId xmlns:p14="http://schemas.microsoft.com/office/powerpoint/2010/main" val="207661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dirty="0"/>
              <a:t>Wertschöpfungskette </a:t>
            </a:r>
            <a:r>
              <a:rPr lang="de-CH" dirty="0" err="1"/>
              <a:t>EnergieSchweiz</a:t>
            </a:r>
            <a:endParaRPr lang="de-CH" dirty="0"/>
          </a:p>
        </p:txBody>
      </p:sp>
      <p:sp>
        <p:nvSpPr>
          <p:cNvPr id="4" name="Espace réservé de la date 3"/>
          <p:cNvSpPr>
            <a:spLocks noGrp="1"/>
          </p:cNvSpPr>
          <p:nvPr>
            <p:ph type="dt" sz="half" idx="10"/>
          </p:nvPr>
        </p:nvSpPr>
        <p:spPr/>
        <p:txBody>
          <a:bodyPr/>
          <a:lstStyle/>
          <a:p>
            <a:fld id="{FD7EA06E-77C7-4516-BDC6-1C278EF59BC7}" type="datetime6">
              <a:rPr lang="de-CH" smtClean="0"/>
              <a:t>September 23</a:t>
            </a:fld>
            <a:endParaRPr lang="de-CH" dirty="0"/>
          </a:p>
        </p:txBody>
      </p:sp>
      <p:sp>
        <p:nvSpPr>
          <p:cNvPr id="5" name="Espace réservé du pied de page 4"/>
          <p:cNvSpPr>
            <a:spLocks noGrp="1"/>
          </p:cNvSpPr>
          <p:nvPr>
            <p:ph type="ftr" sz="quarter" idx="11"/>
          </p:nvPr>
        </p:nvSpPr>
        <p:spPr/>
        <p:txBody>
          <a:bodyPr/>
          <a:lstStyle/>
          <a:p>
            <a:r>
              <a:rPr lang="de-CH"/>
              <a:t>energieschweiz.ch</a:t>
            </a:r>
            <a:endParaRPr lang="de-CH" dirty="0"/>
          </a:p>
        </p:txBody>
      </p:sp>
      <p:sp>
        <p:nvSpPr>
          <p:cNvPr id="6" name="Espace réservé du numéro de diapositive 5"/>
          <p:cNvSpPr>
            <a:spLocks noGrp="1"/>
          </p:cNvSpPr>
          <p:nvPr>
            <p:ph type="sldNum" sz="quarter" idx="12"/>
          </p:nvPr>
        </p:nvSpPr>
        <p:spPr/>
        <p:txBody>
          <a:bodyPr/>
          <a:lstStyle/>
          <a:p>
            <a:fld id="{442AD375-037F-43D0-B059-5172DA06796A}" type="slidenum">
              <a:rPr lang="de-CH" smtClean="0"/>
              <a:pPr/>
              <a:t>5</a:t>
            </a:fld>
            <a:endParaRPr lang="de-CH" dirty="0"/>
          </a:p>
        </p:txBody>
      </p:sp>
      <p:sp>
        <p:nvSpPr>
          <p:cNvPr id="8" name="Rechteck: abgerundete Ecken 4">
            <a:extLst>
              <a:ext uri="{FF2B5EF4-FFF2-40B4-BE49-F238E27FC236}">
                <a16:creationId xmlns:a16="http://schemas.microsoft.com/office/drawing/2014/main" id="{12259EEB-D407-4FDD-907B-FD362FE3BD29}"/>
              </a:ext>
            </a:extLst>
          </p:cNvPr>
          <p:cNvSpPr/>
          <p:nvPr/>
        </p:nvSpPr>
        <p:spPr>
          <a:xfrm>
            <a:off x="1036457" y="2427297"/>
            <a:ext cx="1186543" cy="1528951"/>
          </a:xfrm>
          <a:prstGeom prst="roundRect">
            <a:avLst/>
          </a:prstGeom>
          <a:solidFill>
            <a:schemeClr val="accent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CH" sz="1600" b="1" dirty="0"/>
              <a:t>Zielgruppe</a:t>
            </a:r>
            <a:endParaRPr lang="en-US" sz="1600" b="1" dirty="0"/>
          </a:p>
        </p:txBody>
      </p:sp>
      <p:sp>
        <p:nvSpPr>
          <p:cNvPr id="9" name="Rechteck: abgerundete Ecken 6">
            <a:extLst>
              <a:ext uri="{FF2B5EF4-FFF2-40B4-BE49-F238E27FC236}">
                <a16:creationId xmlns:a16="http://schemas.microsoft.com/office/drawing/2014/main" id="{0BFFF3F6-DE57-49BD-93F2-15915BC3AF13}"/>
              </a:ext>
            </a:extLst>
          </p:cNvPr>
          <p:cNvSpPr/>
          <p:nvPr/>
        </p:nvSpPr>
        <p:spPr>
          <a:xfrm>
            <a:off x="6548261" y="2427297"/>
            <a:ext cx="1186543" cy="1528951"/>
          </a:xfrm>
          <a:prstGeom prst="roundRect">
            <a:avLst/>
          </a:prstGeom>
          <a:solidFill>
            <a:schemeClr val="accent1"/>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CH" sz="1600" b="1" dirty="0"/>
              <a:t>Zielgruppe</a:t>
            </a:r>
            <a:endParaRPr lang="en-US" sz="1600" b="1" dirty="0"/>
          </a:p>
        </p:txBody>
      </p:sp>
      <p:sp>
        <p:nvSpPr>
          <p:cNvPr id="10" name="Ellipse 9">
            <a:extLst>
              <a:ext uri="{FF2B5EF4-FFF2-40B4-BE49-F238E27FC236}">
                <a16:creationId xmlns:a16="http://schemas.microsoft.com/office/drawing/2014/main" id="{8E85C8E3-EF2A-45DB-ADCB-5F84A95AA7C6}"/>
              </a:ext>
            </a:extLst>
          </p:cNvPr>
          <p:cNvSpPr/>
          <p:nvPr/>
        </p:nvSpPr>
        <p:spPr>
          <a:xfrm>
            <a:off x="8874720" y="2626424"/>
            <a:ext cx="1244650" cy="1117590"/>
          </a:xfrm>
          <a:prstGeom prst="ellipse">
            <a:avLst/>
          </a:prstGeom>
          <a:solidFill>
            <a:schemeClr val="accent5"/>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CH" sz="1600" b="1" dirty="0"/>
              <a:t>Wirkung</a:t>
            </a:r>
            <a:endParaRPr lang="en-US" sz="1600" b="1" dirty="0"/>
          </a:p>
        </p:txBody>
      </p:sp>
      <p:cxnSp>
        <p:nvCxnSpPr>
          <p:cNvPr id="11" name="Gerade Verbindung mit Pfeil 10">
            <a:extLst>
              <a:ext uri="{FF2B5EF4-FFF2-40B4-BE49-F238E27FC236}">
                <a16:creationId xmlns:a16="http://schemas.microsoft.com/office/drawing/2014/main" id="{3CC33E55-554A-4161-97EB-7AC1F06DA6AC}"/>
              </a:ext>
            </a:extLst>
          </p:cNvPr>
          <p:cNvCxnSpPr>
            <a:cxnSpLocks/>
          </p:cNvCxnSpPr>
          <p:nvPr/>
        </p:nvCxnSpPr>
        <p:spPr>
          <a:xfrm>
            <a:off x="2407740" y="3185219"/>
            <a:ext cx="1219511" cy="2656"/>
          </a:xfrm>
          <a:prstGeom prst="straightConnector1">
            <a:avLst/>
          </a:prstGeom>
          <a:ln>
            <a:solidFill>
              <a:schemeClr val="accent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 name="Gerade Verbindung mit Pfeil 12">
            <a:extLst>
              <a:ext uri="{FF2B5EF4-FFF2-40B4-BE49-F238E27FC236}">
                <a16:creationId xmlns:a16="http://schemas.microsoft.com/office/drawing/2014/main" id="{71F7BC04-825C-4E1B-B777-9DFDD9DDA00E}"/>
              </a:ext>
            </a:extLst>
          </p:cNvPr>
          <p:cNvCxnSpPr>
            <a:cxnSpLocks/>
          </p:cNvCxnSpPr>
          <p:nvPr/>
        </p:nvCxnSpPr>
        <p:spPr>
          <a:xfrm>
            <a:off x="5227452" y="3187875"/>
            <a:ext cx="1253676" cy="6029"/>
          </a:xfrm>
          <a:prstGeom prst="straightConnector1">
            <a:avLst/>
          </a:prstGeom>
          <a:ln>
            <a:solidFill>
              <a:schemeClr val="accent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3" name="Gerade Verbindung mit Pfeil 13">
            <a:extLst>
              <a:ext uri="{FF2B5EF4-FFF2-40B4-BE49-F238E27FC236}">
                <a16:creationId xmlns:a16="http://schemas.microsoft.com/office/drawing/2014/main" id="{6B725431-E12F-4015-A899-0D40957E042C}"/>
              </a:ext>
            </a:extLst>
          </p:cNvPr>
          <p:cNvCxnSpPr>
            <a:cxnSpLocks/>
          </p:cNvCxnSpPr>
          <p:nvPr/>
        </p:nvCxnSpPr>
        <p:spPr>
          <a:xfrm>
            <a:off x="7805083" y="3185219"/>
            <a:ext cx="1004978" cy="4262"/>
          </a:xfrm>
          <a:prstGeom prst="straightConnector1">
            <a:avLst/>
          </a:prstGeom>
          <a:ln>
            <a:solidFill>
              <a:schemeClr val="accent1"/>
            </a:solidFill>
            <a:tailEnd type="triangle" w="lg" len="lg"/>
          </a:ln>
        </p:spPr>
        <p:style>
          <a:lnRef idx="2">
            <a:schemeClr val="accent1"/>
          </a:lnRef>
          <a:fillRef idx="0">
            <a:schemeClr val="accent1"/>
          </a:fillRef>
          <a:effectRef idx="1">
            <a:schemeClr val="accent1"/>
          </a:effectRef>
          <a:fontRef idx="minor">
            <a:schemeClr val="tx1"/>
          </a:fontRef>
        </p:style>
      </p:cxnSp>
      <p:sp>
        <p:nvSpPr>
          <p:cNvPr id="14" name="Pfeil: nach oben 17">
            <a:extLst>
              <a:ext uri="{FF2B5EF4-FFF2-40B4-BE49-F238E27FC236}">
                <a16:creationId xmlns:a16="http://schemas.microsoft.com/office/drawing/2014/main" id="{13AB35A6-3028-41FE-9940-E5C821027463}"/>
              </a:ext>
            </a:extLst>
          </p:cNvPr>
          <p:cNvSpPr/>
          <p:nvPr/>
        </p:nvSpPr>
        <p:spPr>
          <a:xfrm>
            <a:off x="1504993" y="4056471"/>
            <a:ext cx="285751" cy="342901"/>
          </a:xfrm>
          <a:prstGeom prst="upArrow">
            <a:avLst/>
          </a:prstGeom>
          <a:solidFill>
            <a:schemeClr val="bg1">
              <a:lumMod val="50000"/>
            </a:schemeClr>
          </a:solidFill>
          <a:ln>
            <a:solidFill>
              <a:schemeClr val="bg1"/>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15" name="Textfeld 20">
            <a:extLst>
              <a:ext uri="{FF2B5EF4-FFF2-40B4-BE49-F238E27FC236}">
                <a16:creationId xmlns:a16="http://schemas.microsoft.com/office/drawing/2014/main" id="{FDAF19F5-4623-49E7-99F2-35C2674BB59E}"/>
              </a:ext>
            </a:extLst>
          </p:cNvPr>
          <p:cNvSpPr txBox="1"/>
          <p:nvPr/>
        </p:nvSpPr>
        <p:spPr>
          <a:xfrm>
            <a:off x="767447" y="4439672"/>
            <a:ext cx="1724561" cy="246221"/>
          </a:xfrm>
          <a:prstGeom prst="rect">
            <a:avLst/>
          </a:prstGeom>
          <a:noFill/>
        </p:spPr>
        <p:txBody>
          <a:bodyPr wrap="square" rtlCol="0">
            <a:spAutoFit/>
          </a:bodyPr>
          <a:lstStyle/>
          <a:p>
            <a:pPr algn="ctr"/>
            <a:r>
              <a:rPr lang="de-CH" sz="1000" b="1" dirty="0">
                <a:solidFill>
                  <a:schemeClr val="bg1">
                    <a:lumMod val="50000"/>
                  </a:schemeClr>
                </a:solidFill>
              </a:rPr>
              <a:t> Customer Insight</a:t>
            </a:r>
            <a:endParaRPr lang="en-US" sz="1000" b="1" dirty="0">
              <a:solidFill>
                <a:schemeClr val="bg1">
                  <a:lumMod val="50000"/>
                </a:schemeClr>
              </a:solidFill>
            </a:endParaRPr>
          </a:p>
        </p:txBody>
      </p:sp>
      <p:sp>
        <p:nvSpPr>
          <p:cNvPr id="16" name="Textfeld 21">
            <a:extLst>
              <a:ext uri="{FF2B5EF4-FFF2-40B4-BE49-F238E27FC236}">
                <a16:creationId xmlns:a16="http://schemas.microsoft.com/office/drawing/2014/main" id="{D93B09E8-4FD1-43BA-9042-BBC9F435B12C}"/>
              </a:ext>
            </a:extLst>
          </p:cNvPr>
          <p:cNvSpPr txBox="1"/>
          <p:nvPr/>
        </p:nvSpPr>
        <p:spPr>
          <a:xfrm>
            <a:off x="2462170" y="3191776"/>
            <a:ext cx="1186543" cy="246221"/>
          </a:xfrm>
          <a:prstGeom prst="rect">
            <a:avLst/>
          </a:prstGeom>
          <a:noFill/>
        </p:spPr>
        <p:txBody>
          <a:bodyPr wrap="square" rtlCol="0">
            <a:spAutoFit/>
          </a:bodyPr>
          <a:lstStyle/>
          <a:p>
            <a:pPr algn="ctr"/>
            <a:r>
              <a:rPr lang="de-CH" sz="1000" b="1" dirty="0">
                <a:solidFill>
                  <a:schemeClr val="accent1"/>
                </a:solidFill>
              </a:rPr>
              <a:t>Bedürfnis</a:t>
            </a:r>
            <a:endParaRPr lang="en-US" sz="1000" b="1" dirty="0">
              <a:solidFill>
                <a:schemeClr val="accent1"/>
              </a:solidFill>
            </a:endParaRPr>
          </a:p>
        </p:txBody>
      </p:sp>
      <p:sp>
        <p:nvSpPr>
          <p:cNvPr id="17" name="Textfeld 24">
            <a:extLst>
              <a:ext uri="{FF2B5EF4-FFF2-40B4-BE49-F238E27FC236}">
                <a16:creationId xmlns:a16="http://schemas.microsoft.com/office/drawing/2014/main" id="{4CE2119C-0AAB-425A-987E-01E6B9C43BC8}"/>
              </a:ext>
            </a:extLst>
          </p:cNvPr>
          <p:cNvSpPr txBox="1"/>
          <p:nvPr/>
        </p:nvSpPr>
        <p:spPr>
          <a:xfrm>
            <a:off x="7789234" y="3213753"/>
            <a:ext cx="950548" cy="246221"/>
          </a:xfrm>
          <a:prstGeom prst="rect">
            <a:avLst/>
          </a:prstGeom>
          <a:noFill/>
        </p:spPr>
        <p:txBody>
          <a:bodyPr wrap="square" rtlCol="0">
            <a:spAutoFit/>
          </a:bodyPr>
          <a:lstStyle/>
          <a:p>
            <a:pPr algn="ctr"/>
            <a:r>
              <a:rPr lang="de-CH" sz="1000" b="1" dirty="0">
                <a:solidFill>
                  <a:schemeClr val="accent1"/>
                </a:solidFill>
              </a:rPr>
              <a:t>Verhalten</a:t>
            </a:r>
            <a:endParaRPr lang="en-US" sz="1000" b="1" dirty="0">
              <a:solidFill>
                <a:schemeClr val="accent1"/>
              </a:solidFill>
            </a:endParaRPr>
          </a:p>
        </p:txBody>
      </p:sp>
      <p:sp>
        <p:nvSpPr>
          <p:cNvPr id="18" name="Pfeil: nach oben 25">
            <a:extLst>
              <a:ext uri="{FF2B5EF4-FFF2-40B4-BE49-F238E27FC236}">
                <a16:creationId xmlns:a16="http://schemas.microsoft.com/office/drawing/2014/main" id="{F01FC9CA-9F77-4C64-A2DA-9362F3D85C65}"/>
              </a:ext>
            </a:extLst>
          </p:cNvPr>
          <p:cNvSpPr/>
          <p:nvPr/>
        </p:nvSpPr>
        <p:spPr>
          <a:xfrm>
            <a:off x="2892976" y="3473207"/>
            <a:ext cx="285751" cy="342901"/>
          </a:xfrm>
          <a:prstGeom prst="upArrow">
            <a:avLst/>
          </a:prstGeom>
          <a:solidFill>
            <a:schemeClr val="bg1">
              <a:lumMod val="50000"/>
            </a:schemeClr>
          </a:solidFill>
          <a:ln>
            <a:solidFill>
              <a:schemeClr val="bg1"/>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9" name="Textfeld 27">
            <a:extLst>
              <a:ext uri="{FF2B5EF4-FFF2-40B4-BE49-F238E27FC236}">
                <a16:creationId xmlns:a16="http://schemas.microsoft.com/office/drawing/2014/main" id="{2C88F2D1-618C-4968-BB59-0DC0FFEB8128}"/>
              </a:ext>
            </a:extLst>
          </p:cNvPr>
          <p:cNvSpPr txBox="1"/>
          <p:nvPr/>
        </p:nvSpPr>
        <p:spPr>
          <a:xfrm>
            <a:off x="2241475" y="3822352"/>
            <a:ext cx="1597374" cy="246221"/>
          </a:xfrm>
          <a:prstGeom prst="rect">
            <a:avLst/>
          </a:prstGeom>
          <a:noFill/>
        </p:spPr>
        <p:txBody>
          <a:bodyPr wrap="square" rtlCol="0">
            <a:spAutoFit/>
          </a:bodyPr>
          <a:lstStyle/>
          <a:p>
            <a:pPr algn="ctr"/>
            <a:r>
              <a:rPr lang="de-CH" sz="1000" b="1" dirty="0">
                <a:solidFill>
                  <a:schemeClr val="bg1">
                    <a:lumMod val="50000"/>
                  </a:schemeClr>
                </a:solidFill>
              </a:rPr>
              <a:t>Produktgestaltung</a:t>
            </a:r>
            <a:endParaRPr lang="en-US" sz="1000" b="1" dirty="0">
              <a:solidFill>
                <a:schemeClr val="bg1">
                  <a:lumMod val="50000"/>
                </a:schemeClr>
              </a:solidFill>
            </a:endParaRPr>
          </a:p>
        </p:txBody>
      </p:sp>
      <p:sp>
        <p:nvSpPr>
          <p:cNvPr id="20" name="Pfeil: nach oben 28">
            <a:extLst>
              <a:ext uri="{FF2B5EF4-FFF2-40B4-BE49-F238E27FC236}">
                <a16:creationId xmlns:a16="http://schemas.microsoft.com/office/drawing/2014/main" id="{AF8F2A63-A2EF-44B9-9455-FC8B31715DA2}"/>
              </a:ext>
            </a:extLst>
          </p:cNvPr>
          <p:cNvSpPr/>
          <p:nvPr/>
        </p:nvSpPr>
        <p:spPr>
          <a:xfrm>
            <a:off x="4254098" y="4056470"/>
            <a:ext cx="285751" cy="342901"/>
          </a:xfrm>
          <a:prstGeom prst="upArrow">
            <a:avLst/>
          </a:prstGeom>
          <a:solidFill>
            <a:schemeClr val="bg1">
              <a:lumMod val="50000"/>
            </a:schemeClr>
          </a:solidFill>
          <a:ln>
            <a:solidFill>
              <a:schemeClr val="bg1"/>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50000"/>
                </a:schemeClr>
              </a:solidFill>
            </a:endParaRPr>
          </a:p>
        </p:txBody>
      </p:sp>
      <p:sp>
        <p:nvSpPr>
          <p:cNvPr id="21" name="Textfeld 30">
            <a:extLst>
              <a:ext uri="{FF2B5EF4-FFF2-40B4-BE49-F238E27FC236}">
                <a16:creationId xmlns:a16="http://schemas.microsoft.com/office/drawing/2014/main" id="{28194C47-CB99-4B00-B5C0-0B73835F415F}"/>
              </a:ext>
            </a:extLst>
          </p:cNvPr>
          <p:cNvSpPr txBox="1"/>
          <p:nvPr/>
        </p:nvSpPr>
        <p:spPr>
          <a:xfrm>
            <a:off x="3480477" y="4440119"/>
            <a:ext cx="1909430" cy="246221"/>
          </a:xfrm>
          <a:prstGeom prst="rect">
            <a:avLst/>
          </a:prstGeom>
          <a:noFill/>
        </p:spPr>
        <p:txBody>
          <a:bodyPr wrap="square" rtlCol="0">
            <a:spAutoFit/>
          </a:bodyPr>
          <a:lstStyle/>
          <a:p>
            <a:pPr algn="ctr"/>
            <a:r>
              <a:rPr lang="de-CH" sz="1000" b="1" dirty="0">
                <a:solidFill>
                  <a:schemeClr val="bg1">
                    <a:lumMod val="50000"/>
                  </a:schemeClr>
                </a:solidFill>
              </a:rPr>
              <a:t> Produktmanagement</a:t>
            </a:r>
            <a:endParaRPr lang="en-US" sz="1000" b="1" dirty="0">
              <a:solidFill>
                <a:schemeClr val="bg1">
                  <a:lumMod val="50000"/>
                </a:schemeClr>
              </a:solidFill>
            </a:endParaRPr>
          </a:p>
        </p:txBody>
      </p:sp>
      <p:sp>
        <p:nvSpPr>
          <p:cNvPr id="22" name="Pfeil: nach oben 31">
            <a:extLst>
              <a:ext uri="{FF2B5EF4-FFF2-40B4-BE49-F238E27FC236}">
                <a16:creationId xmlns:a16="http://schemas.microsoft.com/office/drawing/2014/main" id="{F4E78C2F-1227-408B-A01C-2AC6D283E44B}"/>
              </a:ext>
            </a:extLst>
          </p:cNvPr>
          <p:cNvSpPr/>
          <p:nvPr/>
        </p:nvSpPr>
        <p:spPr>
          <a:xfrm>
            <a:off x="5652876" y="3482061"/>
            <a:ext cx="285751" cy="342901"/>
          </a:xfrm>
          <a:prstGeom prst="upArrow">
            <a:avLst/>
          </a:prstGeom>
          <a:solidFill>
            <a:schemeClr val="bg1">
              <a:lumMod val="50000"/>
            </a:schemeClr>
          </a:solidFill>
          <a:ln>
            <a:solidFill>
              <a:schemeClr val="bg1"/>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3" name="Textfeld 33">
            <a:extLst>
              <a:ext uri="{FF2B5EF4-FFF2-40B4-BE49-F238E27FC236}">
                <a16:creationId xmlns:a16="http://schemas.microsoft.com/office/drawing/2014/main" id="{DEF24823-0642-4403-A388-A7B6ADFB6F60}"/>
              </a:ext>
            </a:extLst>
          </p:cNvPr>
          <p:cNvSpPr txBox="1"/>
          <p:nvPr/>
        </p:nvSpPr>
        <p:spPr>
          <a:xfrm>
            <a:off x="4873886" y="3812691"/>
            <a:ext cx="1858007" cy="246221"/>
          </a:xfrm>
          <a:prstGeom prst="rect">
            <a:avLst/>
          </a:prstGeom>
          <a:noFill/>
        </p:spPr>
        <p:txBody>
          <a:bodyPr wrap="square" rtlCol="0">
            <a:spAutoFit/>
          </a:bodyPr>
          <a:lstStyle/>
          <a:p>
            <a:pPr algn="ctr"/>
            <a:r>
              <a:rPr lang="de-CH" sz="1000" b="1" dirty="0">
                <a:solidFill>
                  <a:schemeClr val="bg1">
                    <a:lumMod val="50000"/>
                  </a:schemeClr>
                </a:solidFill>
              </a:rPr>
              <a:t>Promotion</a:t>
            </a:r>
            <a:endParaRPr lang="en-US" sz="1000" b="1" dirty="0">
              <a:solidFill>
                <a:schemeClr val="bg1">
                  <a:lumMod val="50000"/>
                </a:schemeClr>
              </a:solidFill>
            </a:endParaRPr>
          </a:p>
        </p:txBody>
      </p:sp>
      <p:sp>
        <p:nvSpPr>
          <p:cNvPr id="24" name="Textfeld 34">
            <a:extLst>
              <a:ext uri="{FF2B5EF4-FFF2-40B4-BE49-F238E27FC236}">
                <a16:creationId xmlns:a16="http://schemas.microsoft.com/office/drawing/2014/main" id="{F416924E-C4F1-464D-907C-7E15A5A4F5B0}"/>
              </a:ext>
            </a:extLst>
          </p:cNvPr>
          <p:cNvSpPr txBox="1"/>
          <p:nvPr/>
        </p:nvSpPr>
        <p:spPr>
          <a:xfrm>
            <a:off x="5013368" y="3206171"/>
            <a:ext cx="1534894" cy="246221"/>
          </a:xfrm>
          <a:prstGeom prst="rect">
            <a:avLst/>
          </a:prstGeom>
          <a:noFill/>
        </p:spPr>
        <p:txBody>
          <a:bodyPr wrap="square" rtlCol="0">
            <a:spAutoFit/>
          </a:bodyPr>
          <a:lstStyle/>
          <a:p>
            <a:pPr algn="ctr"/>
            <a:r>
              <a:rPr lang="de-CH" sz="1000" b="1" dirty="0">
                <a:solidFill>
                  <a:schemeClr val="accent1"/>
                </a:solidFill>
              </a:rPr>
              <a:t>Produktkenntnis</a:t>
            </a:r>
            <a:endParaRPr lang="en-US" sz="1000" b="1" dirty="0">
              <a:solidFill>
                <a:schemeClr val="accent1"/>
              </a:solidFill>
            </a:endParaRPr>
          </a:p>
        </p:txBody>
      </p:sp>
      <p:sp>
        <p:nvSpPr>
          <p:cNvPr id="25" name="Pfeil: nach oben 35">
            <a:extLst>
              <a:ext uri="{FF2B5EF4-FFF2-40B4-BE49-F238E27FC236}">
                <a16:creationId xmlns:a16="http://schemas.microsoft.com/office/drawing/2014/main" id="{8B09ACE5-EFA2-4F3E-B0FA-2A5F0C402D34}"/>
              </a:ext>
            </a:extLst>
          </p:cNvPr>
          <p:cNvSpPr/>
          <p:nvPr/>
        </p:nvSpPr>
        <p:spPr>
          <a:xfrm rot="10800000">
            <a:off x="9351942" y="2190541"/>
            <a:ext cx="285751" cy="342901"/>
          </a:xfrm>
          <a:prstGeom prst="upArrow">
            <a:avLst/>
          </a:prstGeom>
          <a:solidFill>
            <a:schemeClr val="bg1">
              <a:lumMod val="50000"/>
            </a:schemeClr>
          </a:solidFill>
          <a:ln>
            <a:solidFill>
              <a:schemeClr val="bg1"/>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chemeClr val="bg1">
                  <a:lumMod val="50000"/>
                </a:schemeClr>
              </a:solidFill>
            </a:endParaRPr>
          </a:p>
        </p:txBody>
      </p:sp>
      <p:sp>
        <p:nvSpPr>
          <p:cNvPr id="26" name="Textfeld 37">
            <a:extLst>
              <a:ext uri="{FF2B5EF4-FFF2-40B4-BE49-F238E27FC236}">
                <a16:creationId xmlns:a16="http://schemas.microsoft.com/office/drawing/2014/main" id="{712EEE43-3D7D-4687-924E-4184E01C7409}"/>
              </a:ext>
            </a:extLst>
          </p:cNvPr>
          <p:cNvSpPr txBox="1"/>
          <p:nvPr/>
        </p:nvSpPr>
        <p:spPr>
          <a:xfrm>
            <a:off x="8215987" y="1778295"/>
            <a:ext cx="2557660" cy="400110"/>
          </a:xfrm>
          <a:prstGeom prst="rect">
            <a:avLst/>
          </a:prstGeom>
          <a:noFill/>
        </p:spPr>
        <p:txBody>
          <a:bodyPr wrap="square" rtlCol="0">
            <a:spAutoFit/>
          </a:bodyPr>
          <a:lstStyle/>
          <a:p>
            <a:pPr algn="ctr"/>
            <a:r>
              <a:rPr lang="de-CH" sz="1000" b="1" dirty="0">
                <a:solidFill>
                  <a:schemeClr val="bg1">
                    <a:lumMod val="50000"/>
                  </a:schemeClr>
                </a:solidFill>
              </a:rPr>
              <a:t>Wirkungsmessung </a:t>
            </a:r>
          </a:p>
          <a:p>
            <a:pPr algn="ctr"/>
            <a:r>
              <a:rPr lang="de-CH" sz="1000" b="1" dirty="0">
                <a:solidFill>
                  <a:schemeClr val="bg1">
                    <a:lumMod val="50000"/>
                  </a:schemeClr>
                </a:solidFill>
              </a:rPr>
              <a:t>Verhalten</a:t>
            </a:r>
            <a:endParaRPr lang="en-US" sz="1000" b="1" dirty="0">
              <a:solidFill>
                <a:schemeClr val="bg1">
                  <a:lumMod val="50000"/>
                </a:schemeClr>
              </a:solidFill>
            </a:endParaRPr>
          </a:p>
        </p:txBody>
      </p:sp>
      <p:sp>
        <p:nvSpPr>
          <p:cNvPr id="27" name="Textfeld 52">
            <a:extLst>
              <a:ext uri="{FF2B5EF4-FFF2-40B4-BE49-F238E27FC236}">
                <a16:creationId xmlns:a16="http://schemas.microsoft.com/office/drawing/2014/main" id="{10E2739D-9364-432A-8374-5BE9EFB7C133}"/>
              </a:ext>
            </a:extLst>
          </p:cNvPr>
          <p:cNvSpPr txBox="1"/>
          <p:nvPr/>
        </p:nvSpPr>
        <p:spPr>
          <a:xfrm>
            <a:off x="2061843" y="1778295"/>
            <a:ext cx="2003839" cy="400110"/>
          </a:xfrm>
          <a:prstGeom prst="rect">
            <a:avLst/>
          </a:prstGeom>
          <a:noFill/>
        </p:spPr>
        <p:txBody>
          <a:bodyPr wrap="square" rtlCol="0">
            <a:spAutoFit/>
          </a:bodyPr>
          <a:lstStyle/>
          <a:p>
            <a:pPr algn="ctr"/>
            <a:r>
              <a:rPr lang="de-CH" sz="1000" b="1" dirty="0">
                <a:solidFill>
                  <a:schemeClr val="bg1">
                    <a:lumMod val="50000"/>
                  </a:schemeClr>
                </a:solidFill>
              </a:rPr>
              <a:t> Projektmanagement Projektportfoliomanagement</a:t>
            </a:r>
            <a:endParaRPr lang="en-US" sz="1000" b="1" dirty="0">
              <a:solidFill>
                <a:schemeClr val="bg1">
                  <a:lumMod val="50000"/>
                </a:schemeClr>
              </a:solidFill>
            </a:endParaRPr>
          </a:p>
        </p:txBody>
      </p:sp>
      <p:sp>
        <p:nvSpPr>
          <p:cNvPr id="28" name="Pfeil: nach oben 55">
            <a:extLst>
              <a:ext uri="{FF2B5EF4-FFF2-40B4-BE49-F238E27FC236}">
                <a16:creationId xmlns:a16="http://schemas.microsoft.com/office/drawing/2014/main" id="{02D92405-C210-43FF-85A9-794C40CC3955}"/>
              </a:ext>
            </a:extLst>
          </p:cNvPr>
          <p:cNvSpPr/>
          <p:nvPr/>
        </p:nvSpPr>
        <p:spPr>
          <a:xfrm rot="10800000">
            <a:off x="2912565" y="2198352"/>
            <a:ext cx="285751" cy="342901"/>
          </a:xfrm>
          <a:prstGeom prst="upArrow">
            <a:avLst/>
          </a:prstGeom>
          <a:solidFill>
            <a:schemeClr val="bg1">
              <a:lumMod val="50000"/>
            </a:schemeClr>
          </a:solidFill>
          <a:ln>
            <a:solidFill>
              <a:schemeClr val="bg1"/>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9" name="Pfeil: nach oben 56">
            <a:extLst>
              <a:ext uri="{FF2B5EF4-FFF2-40B4-BE49-F238E27FC236}">
                <a16:creationId xmlns:a16="http://schemas.microsoft.com/office/drawing/2014/main" id="{CCD53169-4BED-4368-9BE7-21A35E6B9956}"/>
              </a:ext>
            </a:extLst>
          </p:cNvPr>
          <p:cNvSpPr/>
          <p:nvPr/>
        </p:nvSpPr>
        <p:spPr>
          <a:xfrm rot="10800000">
            <a:off x="6235458" y="2188261"/>
            <a:ext cx="285751" cy="342901"/>
          </a:xfrm>
          <a:prstGeom prst="upArrow">
            <a:avLst/>
          </a:prstGeom>
          <a:solidFill>
            <a:schemeClr val="bg1">
              <a:lumMod val="50000"/>
            </a:schemeClr>
          </a:solidFill>
          <a:ln>
            <a:solidFill>
              <a:schemeClr val="bg1"/>
            </a:solid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0" name="Textfeld 57">
            <a:extLst>
              <a:ext uri="{FF2B5EF4-FFF2-40B4-BE49-F238E27FC236}">
                <a16:creationId xmlns:a16="http://schemas.microsoft.com/office/drawing/2014/main" id="{864A7582-AB26-4019-856A-C6EFA3E48265}"/>
              </a:ext>
            </a:extLst>
          </p:cNvPr>
          <p:cNvSpPr txBox="1"/>
          <p:nvPr/>
        </p:nvSpPr>
        <p:spPr>
          <a:xfrm>
            <a:off x="5652876" y="1783134"/>
            <a:ext cx="1408349" cy="409768"/>
          </a:xfrm>
          <a:prstGeom prst="rect">
            <a:avLst/>
          </a:prstGeom>
          <a:noFill/>
        </p:spPr>
        <p:txBody>
          <a:bodyPr wrap="square" rtlCol="0">
            <a:spAutoFit/>
          </a:bodyPr>
          <a:lstStyle/>
          <a:p>
            <a:pPr algn="ctr"/>
            <a:r>
              <a:rPr lang="de-CH" sz="1000" b="1" dirty="0">
                <a:solidFill>
                  <a:schemeClr val="bg1">
                    <a:lumMod val="50000"/>
                  </a:schemeClr>
                </a:solidFill>
              </a:rPr>
              <a:t>Wirkungsmessung Promotion</a:t>
            </a:r>
            <a:endParaRPr lang="en-US" sz="1000" b="1" dirty="0">
              <a:solidFill>
                <a:schemeClr val="bg1">
                  <a:lumMod val="50000"/>
                </a:schemeClr>
              </a:solidFill>
            </a:endParaRPr>
          </a:p>
        </p:txBody>
      </p:sp>
      <p:sp>
        <p:nvSpPr>
          <p:cNvPr id="31" name="Ellipse 30">
            <a:extLst>
              <a:ext uri="{FF2B5EF4-FFF2-40B4-BE49-F238E27FC236}">
                <a16:creationId xmlns:a16="http://schemas.microsoft.com/office/drawing/2014/main" id="{8E85C8E3-EF2A-45DB-ADCB-5F84A95AA7C6}"/>
              </a:ext>
            </a:extLst>
          </p:cNvPr>
          <p:cNvSpPr/>
          <p:nvPr/>
        </p:nvSpPr>
        <p:spPr>
          <a:xfrm>
            <a:off x="3812867" y="2613620"/>
            <a:ext cx="1244650" cy="1117590"/>
          </a:xfrm>
          <a:prstGeom prst="ellipse">
            <a:avLst/>
          </a:prstGeom>
          <a:solidFill>
            <a:schemeClr val="accent3">
              <a:lumMod val="75000"/>
            </a:schemeClr>
          </a:solidFill>
          <a:ln>
            <a:noFill/>
          </a:ln>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de-CH" sz="1600" b="1" dirty="0"/>
          </a:p>
          <a:p>
            <a:pPr algn="ctr"/>
            <a:r>
              <a:rPr lang="de-CH" sz="1600" b="1" dirty="0"/>
              <a:t>Produkte</a:t>
            </a:r>
            <a:endParaRPr lang="en-US" sz="1600" b="1" dirty="0"/>
          </a:p>
        </p:txBody>
      </p:sp>
      <p:pic>
        <p:nvPicPr>
          <p:cNvPr id="32" name="Grafik 14">
            <a:extLst>
              <a:ext uri="{FF2B5EF4-FFF2-40B4-BE49-F238E27FC236}">
                <a16:creationId xmlns:a16="http://schemas.microsoft.com/office/drawing/2014/main" id="{C5188859-E725-4D10-956E-1E681B47965B}"/>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3029" t="-8160" r="75431" b="8160"/>
          <a:stretch/>
        </p:blipFill>
        <p:spPr>
          <a:xfrm>
            <a:off x="4087047" y="2410820"/>
            <a:ext cx="619854" cy="889923"/>
          </a:xfrm>
          <a:prstGeom prst="rect">
            <a:avLst/>
          </a:prstGeom>
        </p:spPr>
      </p:pic>
      <p:cxnSp>
        <p:nvCxnSpPr>
          <p:cNvPr id="33" name="Connecteur droit 32"/>
          <p:cNvCxnSpPr/>
          <p:nvPr/>
        </p:nvCxnSpPr>
        <p:spPr>
          <a:xfrm>
            <a:off x="9516380" y="3861048"/>
            <a:ext cx="0" cy="108012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V="1">
            <a:off x="1647868" y="4938290"/>
            <a:ext cx="7834390" cy="1293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5" name="Gerade Verbindung mit Pfeil 12">
            <a:extLst>
              <a:ext uri="{FF2B5EF4-FFF2-40B4-BE49-F238E27FC236}">
                <a16:creationId xmlns:a16="http://schemas.microsoft.com/office/drawing/2014/main" id="{71F7BC04-825C-4E1B-B777-9DFDD9DDA00E}"/>
              </a:ext>
            </a:extLst>
          </p:cNvPr>
          <p:cNvCxnSpPr>
            <a:cxnSpLocks/>
          </p:cNvCxnSpPr>
          <p:nvPr/>
        </p:nvCxnSpPr>
        <p:spPr>
          <a:xfrm flipH="1" flipV="1">
            <a:off x="1647868" y="4695486"/>
            <a:ext cx="1021" cy="243240"/>
          </a:xfrm>
          <a:prstGeom prst="straightConnector1">
            <a:avLst/>
          </a:prstGeom>
          <a:ln>
            <a:solidFill>
              <a:schemeClr val="accent1"/>
            </a:solidFill>
            <a:prstDash val="dash"/>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40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a:extLst>
              <a:ext uri="{FF2B5EF4-FFF2-40B4-BE49-F238E27FC236}">
                <a16:creationId xmlns:a16="http://schemas.microsoft.com/office/drawing/2014/main" id="{C47E2DC0-486E-78B4-866C-97D46213A9D5}"/>
              </a:ext>
            </a:extLst>
          </p:cNvPr>
          <p:cNvSpPr>
            <a:spLocks noGrp="1" noChangeArrowheads="1"/>
          </p:cNvSpPr>
          <p:nvPr>
            <p:ph type="title"/>
          </p:nvPr>
        </p:nvSpPr>
        <p:spPr>
          <a:xfrm>
            <a:off x="814918" y="336551"/>
            <a:ext cx="8453967" cy="863600"/>
          </a:xfrm>
        </p:spPr>
        <p:txBody>
          <a:bodyPr/>
          <a:lstStyle/>
          <a:p>
            <a:r>
              <a:rPr lang="de-CH" altLang="de-DE" dirty="0"/>
              <a:t>Leitfaden - Wirkungsmodell mit Kontextrahmen</a:t>
            </a:r>
          </a:p>
        </p:txBody>
      </p:sp>
      <p:grpSp>
        <p:nvGrpSpPr>
          <p:cNvPr id="15" name="Gruppieren 14">
            <a:extLst>
              <a:ext uri="{FF2B5EF4-FFF2-40B4-BE49-F238E27FC236}">
                <a16:creationId xmlns:a16="http://schemas.microsoft.com/office/drawing/2014/main" id="{E0A62A36-934B-4DD3-84BF-EE7D7FB53C82}"/>
              </a:ext>
            </a:extLst>
          </p:cNvPr>
          <p:cNvGrpSpPr/>
          <p:nvPr/>
        </p:nvGrpSpPr>
        <p:grpSpPr>
          <a:xfrm>
            <a:off x="191344" y="1052736"/>
            <a:ext cx="11809312" cy="5279953"/>
            <a:chOff x="191344" y="1052736"/>
            <a:chExt cx="11809312" cy="5279953"/>
          </a:xfrm>
        </p:grpSpPr>
        <p:grpSp>
          <p:nvGrpSpPr>
            <p:cNvPr id="14" name="Gruppieren 13">
              <a:extLst>
                <a:ext uri="{FF2B5EF4-FFF2-40B4-BE49-F238E27FC236}">
                  <a16:creationId xmlns:a16="http://schemas.microsoft.com/office/drawing/2014/main" id="{B88C5250-0BAA-498F-9B7B-107B9645B97D}"/>
                </a:ext>
              </a:extLst>
            </p:cNvPr>
            <p:cNvGrpSpPr/>
            <p:nvPr/>
          </p:nvGrpSpPr>
          <p:grpSpPr>
            <a:xfrm>
              <a:off x="357512" y="1285845"/>
              <a:ext cx="11271249" cy="4370288"/>
              <a:chOff x="357512" y="1285845"/>
              <a:chExt cx="11271249" cy="4370288"/>
            </a:xfrm>
          </p:grpSpPr>
          <p:sp>
            <p:nvSpPr>
              <p:cNvPr id="4" name="Rechteck 3">
                <a:extLst>
                  <a:ext uri="{FF2B5EF4-FFF2-40B4-BE49-F238E27FC236}">
                    <a16:creationId xmlns:a16="http://schemas.microsoft.com/office/drawing/2014/main" id="{E0EE902C-A396-1214-B0E6-8C330CA61C37}"/>
                  </a:ext>
                </a:extLst>
              </p:cNvPr>
              <p:cNvSpPr/>
              <p:nvPr/>
            </p:nvSpPr>
            <p:spPr>
              <a:xfrm>
                <a:off x="359627" y="1285845"/>
                <a:ext cx="1824567" cy="433917"/>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CH" b="1" dirty="0">
                    <a:solidFill>
                      <a:schemeClr val="tx1"/>
                    </a:solidFill>
                  </a:rPr>
                  <a:t>Input</a:t>
                </a:r>
              </a:p>
            </p:txBody>
          </p:sp>
          <p:sp>
            <p:nvSpPr>
              <p:cNvPr id="5" name="Rechteck 4">
                <a:extLst>
                  <a:ext uri="{FF2B5EF4-FFF2-40B4-BE49-F238E27FC236}">
                    <a16:creationId xmlns:a16="http://schemas.microsoft.com/office/drawing/2014/main" id="{902AD7E0-3E85-7F62-4B94-3824B6454CCD}"/>
                  </a:ext>
                </a:extLst>
              </p:cNvPr>
              <p:cNvSpPr/>
              <p:nvPr/>
            </p:nvSpPr>
            <p:spPr>
              <a:xfrm>
                <a:off x="5062861" y="1285845"/>
                <a:ext cx="1824567" cy="433917"/>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CH" b="1" dirty="0">
                    <a:solidFill>
                      <a:schemeClr val="tx1"/>
                    </a:solidFill>
                  </a:rPr>
                  <a:t>Output</a:t>
                </a:r>
              </a:p>
            </p:txBody>
          </p:sp>
          <p:sp>
            <p:nvSpPr>
              <p:cNvPr id="6" name="Rechteck 5">
                <a:extLst>
                  <a:ext uri="{FF2B5EF4-FFF2-40B4-BE49-F238E27FC236}">
                    <a16:creationId xmlns:a16="http://schemas.microsoft.com/office/drawing/2014/main" id="{C74E2D92-C2EC-94C2-3A5E-9F66D7E9C7F0}"/>
                  </a:ext>
                </a:extLst>
              </p:cNvPr>
              <p:cNvSpPr/>
              <p:nvPr/>
            </p:nvSpPr>
            <p:spPr>
              <a:xfrm>
                <a:off x="2711245" y="1285845"/>
                <a:ext cx="1824567" cy="433917"/>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CH" b="1" dirty="0">
                    <a:solidFill>
                      <a:schemeClr val="tx1"/>
                    </a:solidFill>
                  </a:rPr>
                  <a:t>Aktivitäten</a:t>
                </a:r>
              </a:p>
            </p:txBody>
          </p:sp>
          <p:sp>
            <p:nvSpPr>
              <p:cNvPr id="7" name="Rechteck 6">
                <a:extLst>
                  <a:ext uri="{FF2B5EF4-FFF2-40B4-BE49-F238E27FC236}">
                    <a16:creationId xmlns:a16="http://schemas.microsoft.com/office/drawing/2014/main" id="{074B081C-1BD0-05E1-6C93-8F47B0B88B3E}"/>
                  </a:ext>
                </a:extLst>
              </p:cNvPr>
              <p:cNvSpPr/>
              <p:nvPr/>
            </p:nvSpPr>
            <p:spPr>
              <a:xfrm>
                <a:off x="7416594" y="1285845"/>
                <a:ext cx="1824567" cy="433917"/>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CH" b="1" dirty="0">
                    <a:solidFill>
                      <a:schemeClr val="tx1"/>
                    </a:solidFill>
                  </a:rPr>
                  <a:t>Outcome</a:t>
                </a:r>
              </a:p>
            </p:txBody>
          </p:sp>
          <p:sp>
            <p:nvSpPr>
              <p:cNvPr id="8" name="Rechteck 7">
                <a:extLst>
                  <a:ext uri="{FF2B5EF4-FFF2-40B4-BE49-F238E27FC236}">
                    <a16:creationId xmlns:a16="http://schemas.microsoft.com/office/drawing/2014/main" id="{D0376588-3288-4B6D-2C94-99098739DD1E}"/>
                  </a:ext>
                </a:extLst>
              </p:cNvPr>
              <p:cNvSpPr/>
              <p:nvPr/>
            </p:nvSpPr>
            <p:spPr>
              <a:xfrm>
                <a:off x="9768211" y="1285845"/>
                <a:ext cx="1824567" cy="433917"/>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de-CH" b="1" dirty="0">
                    <a:solidFill>
                      <a:schemeClr val="tx1"/>
                    </a:solidFill>
                  </a:rPr>
                  <a:t>Impact</a:t>
                </a:r>
              </a:p>
            </p:txBody>
          </p:sp>
          <p:sp>
            <p:nvSpPr>
              <p:cNvPr id="9" name="Textfeld 8">
                <a:extLst>
                  <a:ext uri="{FF2B5EF4-FFF2-40B4-BE49-F238E27FC236}">
                    <a16:creationId xmlns:a16="http://schemas.microsoft.com/office/drawing/2014/main" id="{A29E8C1F-3673-9198-BBBF-19BAE3764324}"/>
                  </a:ext>
                </a:extLst>
              </p:cNvPr>
              <p:cNvSpPr txBox="1"/>
              <p:nvPr/>
            </p:nvSpPr>
            <p:spPr>
              <a:xfrm>
                <a:off x="359627" y="1982229"/>
                <a:ext cx="1824567" cy="2841868"/>
              </a:xfrm>
              <a:prstGeom prst="rect">
                <a:avLst/>
              </a:prstGeom>
              <a:solidFill>
                <a:srgbClr val="E7EBED"/>
              </a:solidFill>
            </p:spPr>
            <p:txBody>
              <a:bodyPr>
                <a:spAutoFit/>
              </a:bodyPr>
              <a:lstStyle/>
              <a:p>
                <a:pPr marL="122764" indent="-122764">
                  <a:buFont typeface="Wingdings" panose="05000000000000000000" pitchFamily="2" charset="2"/>
                  <a:buChar char="§"/>
                  <a:defRPr/>
                </a:pPr>
                <a:r>
                  <a:rPr lang="de-CH" sz="1200" dirty="0"/>
                  <a:t>Welche Ressourcen stehen für das Programm, das Projekt zur Verfügung?</a:t>
                </a:r>
              </a:p>
              <a:p>
                <a:pPr marL="122764" indent="-122764">
                  <a:buFont typeface="Wingdings" panose="05000000000000000000" pitchFamily="2" charset="2"/>
                  <a:buChar char="§"/>
                  <a:defRPr/>
                </a:pPr>
                <a:r>
                  <a:rPr lang="de-CH" sz="1200" dirty="0"/>
                  <a:t>Welches Know-how muss für die Realisierung des Programms, der Massnahme bereitgestellt werden</a:t>
                </a:r>
              </a:p>
              <a:p>
                <a:pPr marL="122764" indent="-122764">
                  <a:buFont typeface="Wingdings" panose="05000000000000000000" pitchFamily="2" charset="2"/>
                  <a:buChar char="§"/>
                  <a:defRPr/>
                </a:pPr>
                <a:endParaRPr lang="de-CH" sz="1200" dirty="0"/>
              </a:p>
              <a:p>
                <a:pPr marL="122764" indent="-122764">
                  <a:buFont typeface="Wingdings" panose="05000000000000000000" pitchFamily="2" charset="2"/>
                  <a:buChar char="§"/>
                  <a:defRPr/>
                </a:pPr>
                <a:endParaRPr lang="de-CH" sz="1200" dirty="0"/>
              </a:p>
              <a:p>
                <a:pPr marL="122764" indent="-122764">
                  <a:buFont typeface="Wingdings" panose="05000000000000000000" pitchFamily="2" charset="2"/>
                  <a:buChar char="§"/>
                  <a:defRPr/>
                </a:pPr>
                <a:endParaRPr lang="de-CH" sz="1200" dirty="0"/>
              </a:p>
              <a:p>
                <a:pPr marL="122764" indent="-122764">
                  <a:buFont typeface="Wingdings" panose="05000000000000000000" pitchFamily="2" charset="2"/>
                  <a:buChar char="§"/>
                  <a:defRPr/>
                </a:pPr>
                <a:endParaRPr lang="de-CH" sz="1200" dirty="0"/>
              </a:p>
            </p:txBody>
          </p:sp>
          <p:sp>
            <p:nvSpPr>
              <p:cNvPr id="10" name="Textfeld 9">
                <a:extLst>
                  <a:ext uri="{FF2B5EF4-FFF2-40B4-BE49-F238E27FC236}">
                    <a16:creationId xmlns:a16="http://schemas.microsoft.com/office/drawing/2014/main" id="{B064E41D-97D8-EFC4-10BE-43BDA02E7157}"/>
                  </a:ext>
                </a:extLst>
              </p:cNvPr>
              <p:cNvSpPr txBox="1"/>
              <p:nvPr/>
            </p:nvSpPr>
            <p:spPr>
              <a:xfrm>
                <a:off x="2711245" y="1986463"/>
                <a:ext cx="1824567" cy="2841868"/>
              </a:xfrm>
              <a:prstGeom prst="rect">
                <a:avLst/>
              </a:prstGeom>
              <a:solidFill>
                <a:srgbClr val="E7EBED"/>
              </a:solidFill>
            </p:spPr>
            <p:txBody>
              <a:bodyPr>
                <a:spAutoFit/>
              </a:bodyPr>
              <a:lstStyle/>
              <a:p>
                <a:pPr marL="122764" indent="-122764">
                  <a:buFont typeface="Wingdings" panose="05000000000000000000" pitchFamily="2" charset="2"/>
                  <a:buChar char="§"/>
                  <a:defRPr/>
                </a:pPr>
                <a:r>
                  <a:rPr lang="de-CH" sz="1200" dirty="0"/>
                  <a:t>Welche Akteure spielen eine  aktive Rolle für das Erreichen der gesetzten Ziele?</a:t>
                </a:r>
              </a:p>
              <a:p>
                <a:pPr marL="122764" indent="-122764">
                  <a:buFont typeface="Wingdings" panose="05000000000000000000" pitchFamily="2" charset="2"/>
                  <a:buChar char="§"/>
                  <a:defRPr/>
                </a:pPr>
                <a:r>
                  <a:rPr lang="de-CH" sz="1200" dirty="0"/>
                  <a:t>Welche zentralen Aktivitäten führen die einzelnen Akteure (oder Mittler) aus, damit die geplanten Ziele erreicht werden?</a:t>
                </a:r>
              </a:p>
              <a:p>
                <a:pPr marL="122764" indent="-122764">
                  <a:buFont typeface="Wingdings" panose="05000000000000000000" pitchFamily="2" charset="2"/>
                  <a:buChar char="§"/>
                  <a:defRPr/>
                </a:pPr>
                <a:endParaRPr lang="de-CH" sz="1200" dirty="0"/>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CH" sz="1200" dirty="0"/>
              </a:p>
            </p:txBody>
          </p:sp>
          <p:sp>
            <p:nvSpPr>
              <p:cNvPr id="11" name="Textfeld 10">
                <a:extLst>
                  <a:ext uri="{FF2B5EF4-FFF2-40B4-BE49-F238E27FC236}">
                    <a16:creationId xmlns:a16="http://schemas.microsoft.com/office/drawing/2014/main" id="{25024520-0161-DCE9-F794-4138AC0EECF1}"/>
                  </a:ext>
                </a:extLst>
              </p:cNvPr>
              <p:cNvSpPr txBox="1"/>
              <p:nvPr/>
            </p:nvSpPr>
            <p:spPr>
              <a:xfrm>
                <a:off x="5062861" y="1971645"/>
                <a:ext cx="1824567" cy="2841868"/>
              </a:xfrm>
              <a:prstGeom prst="rect">
                <a:avLst/>
              </a:prstGeom>
              <a:solidFill>
                <a:srgbClr val="E7EBED"/>
              </a:solidFill>
            </p:spPr>
            <p:txBody>
              <a:bodyPr>
                <a:spAutoFit/>
              </a:bodyPr>
              <a:lstStyle/>
              <a:p>
                <a:pPr marL="122764" indent="-122764">
                  <a:buFont typeface="Wingdings" panose="05000000000000000000" pitchFamily="2" charset="2"/>
                  <a:buChar char="§"/>
                  <a:defRPr/>
                </a:pPr>
                <a:r>
                  <a:rPr lang="de-CH" sz="1200" dirty="0"/>
                  <a:t>Welche Leistungen werden vom wem erbracht?</a:t>
                </a:r>
              </a:p>
              <a:p>
                <a:pPr marL="122764" indent="-122764">
                  <a:buFont typeface="Wingdings" panose="05000000000000000000" pitchFamily="2" charset="2"/>
                  <a:buChar char="§"/>
                  <a:defRPr/>
                </a:pPr>
                <a:r>
                  <a:rPr lang="de-CH" sz="1200" dirty="0"/>
                  <a:t>Welche Zielgruppe wird mit den Leistungen erreicht?</a:t>
                </a:r>
              </a:p>
              <a:p>
                <a:pPr marL="122764" indent="-122764">
                  <a:buFont typeface="Wingdings" panose="05000000000000000000" pitchFamily="2" charset="2"/>
                  <a:buChar char="§"/>
                  <a:defRPr/>
                </a:pPr>
                <a:r>
                  <a:rPr lang="de-CH" sz="1200" dirty="0"/>
                  <a:t>Wer nutzt/braucht die Leistungen?</a:t>
                </a:r>
              </a:p>
              <a:p>
                <a:pPr marL="122764" indent="-122764">
                  <a:buFont typeface="Wingdings" panose="05000000000000000000" pitchFamily="2" charset="2"/>
                  <a:buChar char="§"/>
                  <a:defRPr/>
                </a:pPr>
                <a:endParaRPr lang="de-CH" sz="1200" dirty="0"/>
              </a:p>
              <a:p>
                <a:pPr marL="122764" indent="-122764">
                  <a:buFont typeface="Wingdings" panose="05000000000000000000" pitchFamily="2" charset="2"/>
                  <a:buChar char="§"/>
                  <a:defRPr/>
                </a:pPr>
                <a:endParaRPr lang="de-CH" sz="1200" dirty="0"/>
              </a:p>
              <a:p>
                <a:pPr marL="122764" indent="-122764">
                  <a:buFont typeface="Wingdings" panose="05000000000000000000" pitchFamily="2" charset="2"/>
                  <a:buChar char="§"/>
                  <a:defRPr/>
                </a:pPr>
                <a:endParaRPr lang="de-CH" sz="1200" dirty="0"/>
              </a:p>
              <a:p>
                <a:pPr marL="122764" indent="-122764">
                  <a:buFont typeface="Wingdings" panose="05000000000000000000" pitchFamily="2" charset="2"/>
                  <a:buChar char="§"/>
                  <a:defRPr/>
                </a:pPr>
                <a:endParaRPr lang="de-CH" sz="1200" dirty="0"/>
              </a:p>
              <a:p>
                <a:pPr marL="122764" indent="-122764">
                  <a:buFont typeface="Wingdings" panose="05000000000000000000" pitchFamily="2" charset="2"/>
                  <a:buChar char="§"/>
                  <a:defRPr/>
                </a:pPr>
                <a:endParaRPr lang="de-CH" sz="1200" dirty="0"/>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CH" sz="1200" dirty="0"/>
              </a:p>
            </p:txBody>
          </p:sp>
          <p:sp>
            <p:nvSpPr>
              <p:cNvPr id="12" name="Textfeld 11">
                <a:extLst>
                  <a:ext uri="{FF2B5EF4-FFF2-40B4-BE49-F238E27FC236}">
                    <a16:creationId xmlns:a16="http://schemas.microsoft.com/office/drawing/2014/main" id="{F71549A5-5EDD-AC04-B470-1156D7AC5BC6}"/>
                  </a:ext>
                </a:extLst>
              </p:cNvPr>
              <p:cNvSpPr txBox="1"/>
              <p:nvPr/>
            </p:nvSpPr>
            <p:spPr>
              <a:xfrm>
                <a:off x="7416594" y="1971645"/>
                <a:ext cx="1824567" cy="2657202"/>
              </a:xfrm>
              <a:prstGeom prst="rect">
                <a:avLst/>
              </a:prstGeom>
              <a:solidFill>
                <a:srgbClr val="E7EBED"/>
              </a:solidFill>
            </p:spPr>
            <p:txBody>
              <a:bodyPr>
                <a:spAutoFit/>
              </a:bodyPr>
              <a:lstStyle/>
              <a:p>
                <a:pPr marL="122764" indent="-122764">
                  <a:buFont typeface="Wingdings" panose="05000000000000000000" pitchFamily="2" charset="2"/>
                  <a:buChar char="§"/>
                  <a:defRPr/>
                </a:pPr>
                <a:r>
                  <a:rPr lang="de-CH" sz="1200" dirty="0"/>
                  <a:t>Welche Veränderungen (im Bezug auf Wissen, Fähigkeiten, Ein-stellungen, Motivation, Bewusstsein, Handeln, Verhalten, etc.) werden bei der Zielgruppe erreicht?</a:t>
                </a:r>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CH" sz="1200" dirty="0"/>
              </a:p>
            </p:txBody>
          </p:sp>
          <p:sp>
            <p:nvSpPr>
              <p:cNvPr id="13" name="Textfeld 12">
                <a:extLst>
                  <a:ext uri="{FF2B5EF4-FFF2-40B4-BE49-F238E27FC236}">
                    <a16:creationId xmlns:a16="http://schemas.microsoft.com/office/drawing/2014/main" id="{9E7EC6E9-D6BA-35D0-B5CE-9E2A25521B00}"/>
                  </a:ext>
                </a:extLst>
              </p:cNvPr>
              <p:cNvSpPr txBox="1"/>
              <p:nvPr/>
            </p:nvSpPr>
            <p:spPr>
              <a:xfrm>
                <a:off x="9768211" y="1982229"/>
                <a:ext cx="1824567" cy="2841868"/>
              </a:xfrm>
              <a:prstGeom prst="rect">
                <a:avLst/>
              </a:prstGeom>
              <a:solidFill>
                <a:srgbClr val="E7EBED"/>
              </a:solidFill>
            </p:spPr>
            <p:txBody>
              <a:bodyPr>
                <a:spAutoFit/>
              </a:bodyPr>
              <a:lstStyle/>
              <a:p>
                <a:pPr marL="122764" indent="-122764">
                  <a:buFont typeface="Wingdings" panose="05000000000000000000" pitchFamily="2" charset="2"/>
                  <a:buChar char="§"/>
                  <a:defRPr/>
                </a:pPr>
                <a:r>
                  <a:rPr lang="de-CH" sz="1200" dirty="0"/>
                  <a:t>Wie verändert sich die Situation für Betroffene, die Gesellschaft, die Umwelt?</a:t>
                </a:r>
              </a:p>
              <a:p>
                <a:pPr marL="122764" indent="-122764">
                  <a:buFont typeface="Wingdings" panose="05000000000000000000" pitchFamily="2" charset="2"/>
                  <a:buChar char="§"/>
                  <a:defRPr/>
                </a:pPr>
                <a:r>
                  <a:rPr lang="de-CH" sz="1200" dirty="0"/>
                  <a:t>Wie haben sich soziale, </a:t>
                </a:r>
                <a:r>
                  <a:rPr lang="de-CH" sz="1200" dirty="0" err="1"/>
                  <a:t>ökonomi-sche</a:t>
                </a:r>
                <a:r>
                  <a:rPr lang="de-CH" sz="1200" dirty="0"/>
                  <a:t>, politische Bedingungen verändert?</a:t>
                </a:r>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DE" sz="1200" dirty="0"/>
              </a:p>
              <a:p>
                <a:pPr marL="122764" indent="-122764">
                  <a:buFont typeface="Wingdings" panose="05000000000000000000" pitchFamily="2" charset="2"/>
                  <a:buChar char="§"/>
                  <a:defRPr/>
                </a:pPr>
                <a:endParaRPr lang="de-CH" sz="1200" dirty="0"/>
              </a:p>
            </p:txBody>
          </p:sp>
          <p:sp>
            <p:nvSpPr>
              <p:cNvPr id="57357" name="Textfeld 14">
                <a:extLst>
                  <a:ext uri="{FF2B5EF4-FFF2-40B4-BE49-F238E27FC236}">
                    <a16:creationId xmlns:a16="http://schemas.microsoft.com/office/drawing/2014/main" id="{A9E96ABC-9CA9-A07B-4E72-6ABD2D097674}"/>
                  </a:ext>
                </a:extLst>
              </p:cNvPr>
              <p:cNvSpPr txBox="1">
                <a:spLocks noChangeArrowheads="1"/>
              </p:cNvSpPr>
              <p:nvPr/>
            </p:nvSpPr>
            <p:spPr bwMode="auto">
              <a:xfrm>
                <a:off x="5054847" y="3796560"/>
                <a:ext cx="1824567" cy="1015663"/>
              </a:xfrm>
              <a:prstGeom prst="rect">
                <a:avLst/>
              </a:prstGeom>
              <a:solidFill>
                <a:srgbClr val="B7C4CA"/>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CH" altLang="de-DE" sz="1200" i="1" dirty="0">
                    <a:latin typeface="+mn-lt"/>
                  </a:rPr>
                  <a:t>Erreichung der Zielgruppen ist wichtig! Weil sonst keine Wirkung entfaltet werden kann!</a:t>
                </a:r>
              </a:p>
            </p:txBody>
          </p:sp>
          <p:sp>
            <p:nvSpPr>
              <p:cNvPr id="16" name="Pfeil nach rechts 15">
                <a:extLst>
                  <a:ext uri="{FF2B5EF4-FFF2-40B4-BE49-F238E27FC236}">
                    <a16:creationId xmlns:a16="http://schemas.microsoft.com/office/drawing/2014/main" id="{B4671461-121B-AFA8-EB0C-14280D508419}"/>
                  </a:ext>
                </a:extLst>
              </p:cNvPr>
              <p:cNvSpPr/>
              <p:nvPr/>
            </p:nvSpPr>
            <p:spPr>
              <a:xfrm>
                <a:off x="2213827" y="1336645"/>
                <a:ext cx="452967" cy="383117"/>
              </a:xfrm>
              <a:prstGeom prst="rightArrow">
                <a:avLst>
                  <a:gd name="adj1" fmla="val 39417"/>
                  <a:gd name="adj2" fmla="val 50000"/>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2400"/>
              </a:p>
            </p:txBody>
          </p:sp>
          <p:sp>
            <p:nvSpPr>
              <p:cNvPr id="17" name="Pfeil nach rechts 16">
                <a:extLst>
                  <a:ext uri="{FF2B5EF4-FFF2-40B4-BE49-F238E27FC236}">
                    <a16:creationId xmlns:a16="http://schemas.microsoft.com/office/drawing/2014/main" id="{9FABDB31-4392-959E-D9C4-33764C73CDB0}"/>
                  </a:ext>
                </a:extLst>
              </p:cNvPr>
              <p:cNvSpPr/>
              <p:nvPr/>
            </p:nvSpPr>
            <p:spPr>
              <a:xfrm>
                <a:off x="4584494" y="1336645"/>
                <a:ext cx="452967" cy="383117"/>
              </a:xfrm>
              <a:prstGeom prst="rightArrow">
                <a:avLst>
                  <a:gd name="adj1" fmla="val 39417"/>
                  <a:gd name="adj2" fmla="val 50000"/>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2400"/>
              </a:p>
            </p:txBody>
          </p:sp>
          <p:sp>
            <p:nvSpPr>
              <p:cNvPr id="18" name="Pfeil nach rechts 17">
                <a:extLst>
                  <a:ext uri="{FF2B5EF4-FFF2-40B4-BE49-F238E27FC236}">
                    <a16:creationId xmlns:a16="http://schemas.microsoft.com/office/drawing/2014/main" id="{4C903900-90FE-C783-010D-23199A93AD8F}"/>
                  </a:ext>
                </a:extLst>
              </p:cNvPr>
              <p:cNvSpPr/>
              <p:nvPr/>
            </p:nvSpPr>
            <p:spPr>
              <a:xfrm>
                <a:off x="6933993" y="1336645"/>
                <a:ext cx="450851" cy="383117"/>
              </a:xfrm>
              <a:prstGeom prst="rightArrow">
                <a:avLst>
                  <a:gd name="adj1" fmla="val 39417"/>
                  <a:gd name="adj2" fmla="val 50000"/>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2400"/>
              </a:p>
            </p:txBody>
          </p:sp>
          <p:sp>
            <p:nvSpPr>
              <p:cNvPr id="19" name="Pfeil nach rechts 18">
                <a:extLst>
                  <a:ext uri="{FF2B5EF4-FFF2-40B4-BE49-F238E27FC236}">
                    <a16:creationId xmlns:a16="http://schemas.microsoft.com/office/drawing/2014/main" id="{F66B0E9A-AA88-78D6-E5A7-8B5CF6CEBCFC}"/>
                  </a:ext>
                </a:extLst>
              </p:cNvPr>
              <p:cNvSpPr/>
              <p:nvPr/>
            </p:nvSpPr>
            <p:spPr>
              <a:xfrm>
                <a:off x="9281378" y="1336645"/>
                <a:ext cx="452967" cy="383117"/>
              </a:xfrm>
              <a:prstGeom prst="rightArrow">
                <a:avLst>
                  <a:gd name="adj1" fmla="val 39417"/>
                  <a:gd name="adj2" fmla="val 50000"/>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sz="2400"/>
              </a:p>
            </p:txBody>
          </p:sp>
          <p:sp>
            <p:nvSpPr>
              <p:cNvPr id="27667" name="Textfeld 19">
                <a:extLst>
                  <a:ext uri="{FF2B5EF4-FFF2-40B4-BE49-F238E27FC236}">
                    <a16:creationId xmlns:a16="http://schemas.microsoft.com/office/drawing/2014/main" id="{774C1DDC-5239-C217-E810-DBEF98776737}"/>
                  </a:ext>
                </a:extLst>
              </p:cNvPr>
              <p:cNvSpPr txBox="1">
                <a:spLocks noChangeArrowheads="1"/>
              </p:cNvSpPr>
              <p:nvPr/>
            </p:nvSpPr>
            <p:spPr bwMode="auto">
              <a:xfrm>
                <a:off x="7416594" y="5009802"/>
                <a:ext cx="1833033" cy="646331"/>
              </a:xfrm>
              <a:prstGeom prst="rect">
                <a:avLst/>
              </a:prstGeom>
              <a:noFill/>
              <a:ln w="3175">
                <a:solidFill>
                  <a:schemeClr val="bg1">
                    <a:lumMod val="65000"/>
                  </a:schemeClr>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de-CH" altLang="de-DE" sz="1200" i="1" dirty="0">
                    <a:solidFill>
                      <a:schemeClr val="tx1">
                        <a:lumMod val="50000"/>
                        <a:lumOff val="50000"/>
                      </a:schemeClr>
                    </a:solidFill>
                    <a:latin typeface="+mn-lt"/>
                  </a:rPr>
                  <a:t>Reaktion bei Zielgruppen</a:t>
                </a:r>
              </a:p>
              <a:p>
                <a:pPr>
                  <a:defRPr/>
                </a:pPr>
                <a:endParaRPr lang="de-CH" altLang="de-DE" sz="1200" i="1" dirty="0">
                  <a:solidFill>
                    <a:schemeClr val="tx1">
                      <a:lumMod val="50000"/>
                      <a:lumOff val="50000"/>
                    </a:schemeClr>
                  </a:solidFill>
                  <a:latin typeface="+mn-lt"/>
                </a:endParaRPr>
              </a:p>
            </p:txBody>
          </p:sp>
          <p:sp>
            <p:nvSpPr>
              <p:cNvPr id="27668" name="Textfeld 20">
                <a:extLst>
                  <a:ext uri="{FF2B5EF4-FFF2-40B4-BE49-F238E27FC236}">
                    <a16:creationId xmlns:a16="http://schemas.microsoft.com/office/drawing/2014/main" id="{F69F363C-0874-693C-CAE2-AF044AD96DC8}"/>
                  </a:ext>
                </a:extLst>
              </p:cNvPr>
              <p:cNvSpPr txBox="1">
                <a:spLocks noChangeArrowheads="1"/>
              </p:cNvSpPr>
              <p:nvPr/>
            </p:nvSpPr>
            <p:spPr bwMode="auto">
              <a:xfrm>
                <a:off x="5037461" y="5009802"/>
                <a:ext cx="1833033" cy="646331"/>
              </a:xfrm>
              <a:prstGeom prst="rect">
                <a:avLst/>
              </a:prstGeom>
              <a:noFill/>
              <a:ln w="3175">
                <a:solidFill>
                  <a:schemeClr val="bg1">
                    <a:lumMod val="65000"/>
                  </a:schemeClr>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de-CH" altLang="de-DE" sz="1200" i="1" dirty="0">
                    <a:solidFill>
                      <a:schemeClr val="tx1">
                        <a:lumMod val="50000"/>
                        <a:lumOff val="50000"/>
                      </a:schemeClr>
                    </a:solidFill>
                    <a:latin typeface="+mn-lt"/>
                  </a:rPr>
                  <a:t>Produkte, Angebote, Leistungen</a:t>
                </a:r>
              </a:p>
              <a:p>
                <a:pPr>
                  <a:defRPr/>
                </a:pPr>
                <a:endParaRPr lang="de-CH" altLang="de-DE" sz="1200" i="1" dirty="0">
                  <a:solidFill>
                    <a:schemeClr val="tx1">
                      <a:lumMod val="50000"/>
                      <a:lumOff val="50000"/>
                    </a:schemeClr>
                  </a:solidFill>
                  <a:latin typeface="+mn-lt"/>
                </a:endParaRPr>
              </a:p>
            </p:txBody>
          </p:sp>
          <p:sp>
            <p:nvSpPr>
              <p:cNvPr id="27669" name="Textfeld 21">
                <a:extLst>
                  <a:ext uri="{FF2B5EF4-FFF2-40B4-BE49-F238E27FC236}">
                    <a16:creationId xmlns:a16="http://schemas.microsoft.com/office/drawing/2014/main" id="{94F64BCF-5EF6-FDCB-EA7F-3B7C4BA7206B}"/>
                  </a:ext>
                </a:extLst>
              </p:cNvPr>
              <p:cNvSpPr txBox="1">
                <a:spLocks noChangeArrowheads="1"/>
              </p:cNvSpPr>
              <p:nvPr/>
            </p:nvSpPr>
            <p:spPr bwMode="auto">
              <a:xfrm>
                <a:off x="2762045" y="5009801"/>
                <a:ext cx="1833033" cy="646331"/>
              </a:xfrm>
              <a:prstGeom prst="rect">
                <a:avLst/>
              </a:prstGeom>
              <a:noFill/>
              <a:ln w="3175">
                <a:solidFill>
                  <a:schemeClr val="bg1">
                    <a:lumMod val="65000"/>
                  </a:schemeClr>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de-CH" altLang="de-DE" sz="1200" i="1" dirty="0">
                    <a:solidFill>
                      <a:schemeClr val="tx1">
                        <a:lumMod val="50000"/>
                        <a:lumOff val="50000"/>
                      </a:schemeClr>
                    </a:solidFill>
                    <a:latin typeface="+mn-lt"/>
                  </a:rPr>
                  <a:t>Struktur der Arbeits-prozesse, Zusammen-arbeit</a:t>
                </a:r>
              </a:p>
            </p:txBody>
          </p:sp>
          <p:sp>
            <p:nvSpPr>
              <p:cNvPr id="27670" name="Textfeld 22">
                <a:extLst>
                  <a:ext uri="{FF2B5EF4-FFF2-40B4-BE49-F238E27FC236}">
                    <a16:creationId xmlns:a16="http://schemas.microsoft.com/office/drawing/2014/main" id="{EA451C07-B02F-1431-8680-F0865878424A}"/>
                  </a:ext>
                </a:extLst>
              </p:cNvPr>
              <p:cNvSpPr txBox="1">
                <a:spLocks noChangeArrowheads="1"/>
              </p:cNvSpPr>
              <p:nvPr/>
            </p:nvSpPr>
            <p:spPr bwMode="auto">
              <a:xfrm>
                <a:off x="357512" y="5009802"/>
                <a:ext cx="1833033" cy="646331"/>
              </a:xfrm>
              <a:prstGeom prst="rect">
                <a:avLst/>
              </a:prstGeom>
              <a:noFill/>
              <a:ln w="3175">
                <a:solidFill>
                  <a:schemeClr val="bg1">
                    <a:lumMod val="65000"/>
                  </a:schemeClr>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de-CH" altLang="de-DE" sz="1200" i="1" dirty="0">
                    <a:solidFill>
                      <a:schemeClr val="tx1">
                        <a:lumMod val="50000"/>
                        <a:lumOff val="50000"/>
                      </a:schemeClr>
                    </a:solidFill>
                    <a:latin typeface="+mn-lt"/>
                  </a:rPr>
                  <a:t>Ressourcen, </a:t>
                </a:r>
                <a:r>
                  <a:rPr lang="de-CH" altLang="de-DE" sz="1200" i="1" dirty="0" err="1">
                    <a:solidFill>
                      <a:schemeClr val="tx1">
                        <a:lumMod val="50000"/>
                        <a:lumOff val="50000"/>
                      </a:schemeClr>
                    </a:solidFill>
                    <a:latin typeface="+mn-lt"/>
                  </a:rPr>
                  <a:t>Kow-how</a:t>
                </a:r>
                <a:endParaRPr lang="de-CH" altLang="de-DE" sz="1200" i="1" dirty="0">
                  <a:solidFill>
                    <a:schemeClr val="tx1">
                      <a:lumMod val="50000"/>
                      <a:lumOff val="50000"/>
                    </a:schemeClr>
                  </a:solidFill>
                  <a:latin typeface="+mn-lt"/>
                </a:endParaRPr>
              </a:p>
              <a:p>
                <a:pPr>
                  <a:defRPr/>
                </a:pPr>
                <a:endParaRPr lang="de-CH" altLang="de-DE" sz="1200" i="1" dirty="0">
                  <a:solidFill>
                    <a:schemeClr val="tx1">
                      <a:lumMod val="50000"/>
                      <a:lumOff val="50000"/>
                    </a:schemeClr>
                  </a:solidFill>
                  <a:latin typeface="+mn-lt"/>
                </a:endParaRPr>
              </a:p>
              <a:p>
                <a:pPr>
                  <a:defRPr/>
                </a:pPr>
                <a:endParaRPr lang="de-CH" altLang="de-DE" sz="1200" i="1" dirty="0">
                  <a:solidFill>
                    <a:schemeClr val="tx1">
                      <a:lumMod val="50000"/>
                      <a:lumOff val="50000"/>
                    </a:schemeClr>
                  </a:solidFill>
                  <a:latin typeface="+mn-lt"/>
                </a:endParaRPr>
              </a:p>
            </p:txBody>
          </p:sp>
          <p:sp>
            <p:nvSpPr>
              <p:cNvPr id="23" name="Textfeld 22">
                <a:extLst>
                  <a:ext uri="{FF2B5EF4-FFF2-40B4-BE49-F238E27FC236}">
                    <a16:creationId xmlns:a16="http://schemas.microsoft.com/office/drawing/2014/main" id="{7640F882-AAA5-E542-3599-4B9E6663B780}"/>
                  </a:ext>
                </a:extLst>
              </p:cNvPr>
              <p:cNvSpPr txBox="1">
                <a:spLocks noChangeArrowheads="1"/>
              </p:cNvSpPr>
              <p:nvPr/>
            </p:nvSpPr>
            <p:spPr bwMode="auto">
              <a:xfrm>
                <a:off x="9795728" y="5009802"/>
                <a:ext cx="1833033" cy="646331"/>
              </a:xfrm>
              <a:prstGeom prst="rect">
                <a:avLst/>
              </a:prstGeom>
              <a:noFill/>
              <a:ln w="3175">
                <a:solidFill>
                  <a:schemeClr val="bg1">
                    <a:lumMod val="65000"/>
                  </a:schemeClr>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de-CH" altLang="de-DE" sz="1200" i="1" dirty="0">
                    <a:solidFill>
                      <a:schemeClr val="tx1">
                        <a:lumMod val="50000"/>
                        <a:lumOff val="50000"/>
                      </a:schemeClr>
                    </a:solidFill>
                    <a:latin typeface="+mn-lt"/>
                  </a:rPr>
                  <a:t>Veränderungen auf übergeordneter Ebene </a:t>
                </a:r>
              </a:p>
              <a:p>
                <a:pPr>
                  <a:defRPr/>
                </a:pPr>
                <a:endParaRPr lang="de-CH" altLang="de-DE" sz="1200" i="1" dirty="0">
                  <a:solidFill>
                    <a:schemeClr val="tx1">
                      <a:lumMod val="50000"/>
                      <a:lumOff val="50000"/>
                    </a:schemeClr>
                  </a:solidFill>
                  <a:latin typeface="+mn-lt"/>
                </a:endParaRPr>
              </a:p>
            </p:txBody>
          </p:sp>
          <p:sp>
            <p:nvSpPr>
              <p:cNvPr id="57367" name="Textfeld 14">
                <a:extLst>
                  <a:ext uri="{FF2B5EF4-FFF2-40B4-BE49-F238E27FC236}">
                    <a16:creationId xmlns:a16="http://schemas.microsoft.com/office/drawing/2014/main" id="{4D6FD2A3-24D6-AF9D-99B6-650CB403976E}"/>
                  </a:ext>
                </a:extLst>
              </p:cNvPr>
              <p:cNvSpPr txBox="1">
                <a:spLocks noChangeArrowheads="1"/>
              </p:cNvSpPr>
              <p:nvPr/>
            </p:nvSpPr>
            <p:spPr bwMode="auto">
              <a:xfrm>
                <a:off x="7425060" y="3786455"/>
                <a:ext cx="1824567" cy="1015663"/>
              </a:xfrm>
              <a:prstGeom prst="rect">
                <a:avLst/>
              </a:prstGeom>
              <a:solidFill>
                <a:srgbClr val="B7C4CA"/>
              </a:solid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CH" altLang="de-DE" sz="1200" i="1" dirty="0">
                    <a:latin typeface="+mn-lt"/>
                  </a:rPr>
                  <a:t>Bei Bedarf Outcome I (Mittler, Multiplikatoren) und Outcome II (Zielgruppen) differenzieren!</a:t>
                </a:r>
              </a:p>
            </p:txBody>
          </p:sp>
        </p:grpSp>
        <p:sp>
          <p:nvSpPr>
            <p:cNvPr id="2" name="Rechteck 1">
              <a:extLst>
                <a:ext uri="{FF2B5EF4-FFF2-40B4-BE49-F238E27FC236}">
                  <a16:creationId xmlns:a16="http://schemas.microsoft.com/office/drawing/2014/main" id="{D48D95D8-A820-D1CF-593C-9BBAAC696308}"/>
                </a:ext>
              </a:extLst>
            </p:cNvPr>
            <p:cNvSpPr/>
            <p:nvPr/>
          </p:nvSpPr>
          <p:spPr>
            <a:xfrm>
              <a:off x="191344" y="1052736"/>
              <a:ext cx="11809312" cy="527995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dirty="0" err="1"/>
            </a:p>
          </p:txBody>
        </p:sp>
        <p:sp>
          <p:nvSpPr>
            <p:cNvPr id="3" name="Textfeld 2">
              <a:extLst>
                <a:ext uri="{FF2B5EF4-FFF2-40B4-BE49-F238E27FC236}">
                  <a16:creationId xmlns:a16="http://schemas.microsoft.com/office/drawing/2014/main" id="{CC84C7F4-5514-09FF-3B55-362F0085AFE0}"/>
                </a:ext>
              </a:extLst>
            </p:cNvPr>
            <p:cNvSpPr txBox="1"/>
            <p:nvPr/>
          </p:nvSpPr>
          <p:spPr>
            <a:xfrm>
              <a:off x="422806" y="5880211"/>
              <a:ext cx="11271249" cy="430887"/>
            </a:xfrm>
            <a:prstGeom prst="rect">
              <a:avLst/>
            </a:prstGeom>
            <a:noFill/>
          </p:spPr>
          <p:txBody>
            <a:bodyPr vert="horz" wrap="square" lIns="0" tIns="0" rIns="0" bIns="0" rtlCol="0">
              <a:spAutoFit/>
            </a:bodyPr>
            <a:lstStyle/>
            <a:p>
              <a:pPr algn="l"/>
              <a:r>
                <a:rPr lang="de-DE" sz="1400" dirty="0"/>
                <a:t>Kontext (externe Effekte):</a:t>
              </a:r>
              <a:br>
                <a:rPr lang="de-DE" sz="1400" dirty="0"/>
              </a:br>
              <a:r>
                <a:rPr lang="de-DE" sz="1400" dirty="0"/>
                <a:t>Gesellschaftliche, politische, wirtschaftliche Entwicklungen, welche </a:t>
              </a:r>
              <a:r>
                <a:rPr lang="de-DE" sz="1400"/>
                <a:t>die Annahmen im </a:t>
              </a:r>
              <a:r>
                <a:rPr lang="de-DE" sz="1400" dirty="0"/>
                <a:t>Wirkungsmodell beeinflussen können</a:t>
              </a:r>
              <a:endParaRPr lang="de-CH" sz="14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C1854-A977-4A18-95DF-5E165116DB39}"/>
              </a:ext>
            </a:extLst>
          </p:cNvPr>
          <p:cNvSpPr>
            <a:spLocks noGrp="1"/>
          </p:cNvSpPr>
          <p:nvPr>
            <p:ph type="title"/>
          </p:nvPr>
        </p:nvSpPr>
        <p:spPr/>
        <p:txBody>
          <a:bodyPr/>
          <a:lstStyle/>
          <a:p>
            <a:r>
              <a:rPr lang="fr-CH" dirty="0" err="1"/>
              <a:t>Wirkungsorientierung</a:t>
            </a:r>
            <a:br>
              <a:rPr lang="fr-CH" dirty="0"/>
            </a:br>
            <a:r>
              <a:rPr lang="fr-CH" dirty="0" err="1"/>
              <a:t>durch</a:t>
            </a:r>
            <a:r>
              <a:rPr lang="fr-CH" dirty="0"/>
              <a:t> </a:t>
            </a:r>
            <a:r>
              <a:rPr lang="fr-CH" dirty="0" err="1"/>
              <a:t>verstärkte</a:t>
            </a:r>
            <a:r>
              <a:rPr lang="fr-CH" dirty="0"/>
              <a:t> </a:t>
            </a:r>
            <a:r>
              <a:rPr lang="fr-CH" dirty="0" err="1"/>
              <a:t>Verhaltensorientierung</a:t>
            </a:r>
            <a:r>
              <a:rPr lang="fr-CH" dirty="0"/>
              <a:t> </a:t>
            </a:r>
            <a:r>
              <a:rPr lang="fr-CH" dirty="0" err="1"/>
              <a:t>bei</a:t>
            </a:r>
            <a:r>
              <a:rPr lang="fr-CH" dirty="0"/>
              <a:t> der </a:t>
            </a:r>
            <a:r>
              <a:rPr lang="fr-CH" dirty="0" err="1"/>
              <a:t>Projektbegleitung</a:t>
            </a:r>
            <a:endParaRPr lang="fr-CH" dirty="0"/>
          </a:p>
        </p:txBody>
      </p:sp>
      <p:sp>
        <p:nvSpPr>
          <p:cNvPr id="3" name="Espace réservé du contenu 2">
            <a:extLst>
              <a:ext uri="{FF2B5EF4-FFF2-40B4-BE49-F238E27FC236}">
                <a16:creationId xmlns:a16="http://schemas.microsoft.com/office/drawing/2014/main" id="{2FA15AE9-13A5-458F-BD8F-60FEDB157A95}"/>
              </a:ext>
            </a:extLst>
          </p:cNvPr>
          <p:cNvSpPr>
            <a:spLocks noGrp="1"/>
          </p:cNvSpPr>
          <p:nvPr>
            <p:ph idx="1"/>
          </p:nvPr>
        </p:nvSpPr>
        <p:spPr/>
        <p:txBody>
          <a:bodyPr/>
          <a:lstStyle/>
          <a:p>
            <a:endParaRPr lang="fr-CH" dirty="0"/>
          </a:p>
        </p:txBody>
      </p:sp>
      <p:sp>
        <p:nvSpPr>
          <p:cNvPr id="4" name="Espace réservé de la date 3">
            <a:extLst>
              <a:ext uri="{FF2B5EF4-FFF2-40B4-BE49-F238E27FC236}">
                <a16:creationId xmlns:a16="http://schemas.microsoft.com/office/drawing/2014/main" id="{8A341B38-0EDC-48E7-98A6-2ACF17089081}"/>
              </a:ext>
            </a:extLst>
          </p:cNvPr>
          <p:cNvSpPr>
            <a:spLocks noGrp="1"/>
          </p:cNvSpPr>
          <p:nvPr>
            <p:ph type="dt" sz="half" idx="10"/>
          </p:nvPr>
        </p:nvSpPr>
        <p:spPr/>
        <p:txBody>
          <a:bodyPr/>
          <a:lstStyle/>
          <a:p>
            <a:fld id="{FD7EA06E-77C7-4516-BDC6-1C278EF59BC7}" type="datetime6">
              <a:rPr lang="de-CH" smtClean="0"/>
              <a:t>September 23</a:t>
            </a:fld>
            <a:endParaRPr lang="de-CH" dirty="0"/>
          </a:p>
        </p:txBody>
      </p:sp>
      <p:sp>
        <p:nvSpPr>
          <p:cNvPr id="5" name="Espace réservé du pied de page 4">
            <a:extLst>
              <a:ext uri="{FF2B5EF4-FFF2-40B4-BE49-F238E27FC236}">
                <a16:creationId xmlns:a16="http://schemas.microsoft.com/office/drawing/2014/main" id="{A1125584-A40F-42A0-A011-5C1FAD8CA059}"/>
              </a:ext>
            </a:extLst>
          </p:cNvPr>
          <p:cNvSpPr>
            <a:spLocks noGrp="1"/>
          </p:cNvSpPr>
          <p:nvPr>
            <p:ph type="ftr" sz="quarter" idx="11"/>
          </p:nvPr>
        </p:nvSpPr>
        <p:spPr/>
        <p:txBody>
          <a:bodyPr/>
          <a:lstStyle/>
          <a:p>
            <a:r>
              <a:rPr lang="de-CH"/>
              <a:t>energieschweiz.ch</a:t>
            </a:r>
            <a:endParaRPr lang="de-CH" dirty="0"/>
          </a:p>
        </p:txBody>
      </p:sp>
      <p:sp>
        <p:nvSpPr>
          <p:cNvPr id="6" name="Espace réservé du numéro de diapositive 5">
            <a:extLst>
              <a:ext uri="{FF2B5EF4-FFF2-40B4-BE49-F238E27FC236}">
                <a16:creationId xmlns:a16="http://schemas.microsoft.com/office/drawing/2014/main" id="{F54B5D48-A82C-49E4-9330-B2760B620862}"/>
              </a:ext>
            </a:extLst>
          </p:cNvPr>
          <p:cNvSpPr>
            <a:spLocks noGrp="1"/>
          </p:cNvSpPr>
          <p:nvPr>
            <p:ph type="sldNum" sz="quarter" idx="12"/>
          </p:nvPr>
        </p:nvSpPr>
        <p:spPr/>
        <p:txBody>
          <a:bodyPr/>
          <a:lstStyle/>
          <a:p>
            <a:fld id="{442AD375-037F-43D0-B059-5172DA06796A}" type="slidenum">
              <a:rPr lang="de-CH" smtClean="0"/>
              <a:pPr/>
              <a:t>7</a:t>
            </a:fld>
            <a:endParaRPr lang="de-CH" dirty="0"/>
          </a:p>
        </p:txBody>
      </p:sp>
      <p:pic>
        <p:nvPicPr>
          <p:cNvPr id="8" name="Image 7">
            <a:extLst>
              <a:ext uri="{FF2B5EF4-FFF2-40B4-BE49-F238E27FC236}">
                <a16:creationId xmlns:a16="http://schemas.microsoft.com/office/drawing/2014/main" id="{3E4B3A72-B60C-4E1A-8A77-324226C69C6F}"/>
              </a:ext>
            </a:extLst>
          </p:cNvPr>
          <p:cNvPicPr>
            <a:picLocks noChangeAspect="1"/>
          </p:cNvPicPr>
          <p:nvPr/>
        </p:nvPicPr>
        <p:blipFill>
          <a:blip r:embed="rId2"/>
          <a:stretch>
            <a:fillRect/>
          </a:stretch>
        </p:blipFill>
        <p:spPr>
          <a:xfrm>
            <a:off x="515379" y="1594488"/>
            <a:ext cx="8208913" cy="4591512"/>
          </a:xfrm>
          <a:prstGeom prst="rect">
            <a:avLst/>
          </a:prstGeom>
        </p:spPr>
      </p:pic>
    </p:spTree>
    <p:extLst>
      <p:ext uri="{BB962C8B-B14F-4D97-AF65-F5344CB8AC3E}">
        <p14:creationId xmlns:p14="http://schemas.microsoft.com/office/powerpoint/2010/main" val="41874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638EF-F982-4D43-BEFF-7850575A1EBD}"/>
              </a:ext>
            </a:extLst>
          </p:cNvPr>
          <p:cNvSpPr>
            <a:spLocks noGrp="1"/>
          </p:cNvSpPr>
          <p:nvPr>
            <p:ph type="title"/>
          </p:nvPr>
        </p:nvSpPr>
        <p:spPr/>
        <p:txBody>
          <a:bodyPr/>
          <a:lstStyle/>
          <a:p>
            <a:r>
              <a:rPr lang="fr-CH" dirty="0" err="1"/>
              <a:t>Kaufverhalten</a:t>
            </a:r>
            <a:r>
              <a:rPr lang="fr-CH" dirty="0"/>
              <a:t> - </a:t>
            </a:r>
            <a:r>
              <a:rPr lang="fr-CH" dirty="0" err="1"/>
              <a:t>energieeffiziente</a:t>
            </a:r>
            <a:r>
              <a:rPr lang="fr-CH" dirty="0"/>
              <a:t> </a:t>
            </a:r>
            <a:r>
              <a:rPr lang="fr-CH" dirty="0" err="1"/>
              <a:t>Fahrzeuge</a:t>
            </a:r>
            <a:br>
              <a:rPr lang="fr-CH" dirty="0"/>
            </a:br>
            <a:r>
              <a:rPr lang="fr-CH" dirty="0" err="1"/>
              <a:t>Kampagne</a:t>
            </a:r>
            <a:r>
              <a:rPr lang="fr-CH" dirty="0"/>
              <a:t> CO</a:t>
            </a:r>
            <a:r>
              <a:rPr lang="fr-CH" baseline="-25000" dirty="0"/>
              <a:t>2</a:t>
            </a:r>
            <a:r>
              <a:rPr lang="fr-CH" dirty="0"/>
              <a:t> </a:t>
            </a:r>
            <a:r>
              <a:rPr lang="fr-CH" dirty="0" err="1"/>
              <a:t>tieferlegen</a:t>
            </a:r>
            <a:r>
              <a:rPr lang="fr-CH" dirty="0"/>
              <a:t>  &gt;  Evaluation &gt; </a:t>
            </a:r>
            <a:r>
              <a:rPr lang="fr-CH" dirty="0" err="1"/>
              <a:t>Kampagne</a:t>
            </a:r>
            <a:r>
              <a:rPr lang="fr-CH" dirty="0"/>
              <a:t> </a:t>
            </a:r>
            <a:r>
              <a:rPr lang="fr-CH" dirty="0" err="1"/>
              <a:t>Fahr</a:t>
            </a:r>
            <a:r>
              <a:rPr lang="fr-CH" dirty="0"/>
              <a:t> mit </a:t>
            </a:r>
            <a:r>
              <a:rPr lang="fr-CH" dirty="0" err="1"/>
              <a:t>dem</a:t>
            </a:r>
            <a:r>
              <a:rPr lang="fr-CH" dirty="0"/>
              <a:t> </a:t>
            </a:r>
            <a:r>
              <a:rPr lang="fr-CH" dirty="0" err="1"/>
              <a:t>Strom</a:t>
            </a:r>
            <a:endParaRPr lang="fr-CH" dirty="0"/>
          </a:p>
        </p:txBody>
      </p:sp>
      <p:pic>
        <p:nvPicPr>
          <p:cNvPr id="12" name="Espace réservé du contenu 11">
            <a:extLst>
              <a:ext uri="{FF2B5EF4-FFF2-40B4-BE49-F238E27FC236}">
                <a16:creationId xmlns:a16="http://schemas.microsoft.com/office/drawing/2014/main" id="{3133AD26-A269-48D6-8CEA-326D7DFA9DB4}"/>
              </a:ext>
            </a:extLst>
          </p:cNvPr>
          <p:cNvPicPr>
            <a:picLocks noGrp="1" noChangeAspect="1"/>
          </p:cNvPicPr>
          <p:nvPr>
            <p:ph idx="1"/>
          </p:nvPr>
        </p:nvPicPr>
        <p:blipFill>
          <a:blip r:embed="rId2"/>
          <a:stretch>
            <a:fillRect/>
          </a:stretch>
        </p:blipFill>
        <p:spPr>
          <a:xfrm>
            <a:off x="7725427" y="1700808"/>
            <a:ext cx="4296189" cy="4584700"/>
          </a:xfrm>
        </p:spPr>
      </p:pic>
      <p:sp>
        <p:nvSpPr>
          <p:cNvPr id="4" name="Espace réservé de la date 3">
            <a:extLst>
              <a:ext uri="{FF2B5EF4-FFF2-40B4-BE49-F238E27FC236}">
                <a16:creationId xmlns:a16="http://schemas.microsoft.com/office/drawing/2014/main" id="{852EF3BB-6519-4564-A85F-7EBB1C8DD953}"/>
              </a:ext>
            </a:extLst>
          </p:cNvPr>
          <p:cNvSpPr>
            <a:spLocks noGrp="1"/>
          </p:cNvSpPr>
          <p:nvPr>
            <p:ph type="dt" sz="half" idx="10"/>
          </p:nvPr>
        </p:nvSpPr>
        <p:spPr/>
        <p:txBody>
          <a:bodyPr/>
          <a:lstStyle/>
          <a:p>
            <a:fld id="{FD7EA06E-77C7-4516-BDC6-1C278EF59BC7}" type="datetime6">
              <a:rPr lang="de-CH" smtClean="0"/>
              <a:t>September 23</a:t>
            </a:fld>
            <a:endParaRPr lang="de-CH" dirty="0"/>
          </a:p>
        </p:txBody>
      </p:sp>
      <p:sp>
        <p:nvSpPr>
          <p:cNvPr id="5" name="Espace réservé du pied de page 4">
            <a:extLst>
              <a:ext uri="{FF2B5EF4-FFF2-40B4-BE49-F238E27FC236}">
                <a16:creationId xmlns:a16="http://schemas.microsoft.com/office/drawing/2014/main" id="{64840FA5-E7B3-469B-8ED0-CC74EC487121}"/>
              </a:ext>
            </a:extLst>
          </p:cNvPr>
          <p:cNvSpPr>
            <a:spLocks noGrp="1"/>
          </p:cNvSpPr>
          <p:nvPr>
            <p:ph type="ftr" sz="quarter" idx="11"/>
          </p:nvPr>
        </p:nvSpPr>
        <p:spPr/>
        <p:txBody>
          <a:bodyPr/>
          <a:lstStyle/>
          <a:p>
            <a:r>
              <a:rPr lang="de-CH"/>
              <a:t>energieschweiz.ch</a:t>
            </a:r>
            <a:endParaRPr lang="de-CH" dirty="0"/>
          </a:p>
        </p:txBody>
      </p:sp>
      <p:sp>
        <p:nvSpPr>
          <p:cNvPr id="6" name="Espace réservé du numéro de diapositive 5">
            <a:extLst>
              <a:ext uri="{FF2B5EF4-FFF2-40B4-BE49-F238E27FC236}">
                <a16:creationId xmlns:a16="http://schemas.microsoft.com/office/drawing/2014/main" id="{15DFDF7A-8F26-4780-87EE-457CA2436B69}"/>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8" name="Image 7">
            <a:extLst>
              <a:ext uri="{FF2B5EF4-FFF2-40B4-BE49-F238E27FC236}">
                <a16:creationId xmlns:a16="http://schemas.microsoft.com/office/drawing/2014/main" id="{364FCDA6-D737-44DD-88DF-D874D1DCCDB6}"/>
              </a:ext>
            </a:extLst>
          </p:cNvPr>
          <p:cNvPicPr>
            <a:picLocks noChangeAspect="1"/>
          </p:cNvPicPr>
          <p:nvPr/>
        </p:nvPicPr>
        <p:blipFill>
          <a:blip r:embed="rId3"/>
          <a:stretch>
            <a:fillRect/>
          </a:stretch>
        </p:blipFill>
        <p:spPr>
          <a:xfrm>
            <a:off x="4010827" y="2521952"/>
            <a:ext cx="2916324" cy="3763556"/>
          </a:xfrm>
          <a:prstGeom prst="rect">
            <a:avLst/>
          </a:prstGeom>
        </p:spPr>
      </p:pic>
      <p:pic>
        <p:nvPicPr>
          <p:cNvPr id="14" name="Image 13">
            <a:extLst>
              <a:ext uri="{FF2B5EF4-FFF2-40B4-BE49-F238E27FC236}">
                <a16:creationId xmlns:a16="http://schemas.microsoft.com/office/drawing/2014/main" id="{5BA84E29-DA12-400B-B000-120E0C945CD9}"/>
              </a:ext>
            </a:extLst>
          </p:cNvPr>
          <p:cNvPicPr>
            <a:picLocks noChangeAspect="1"/>
          </p:cNvPicPr>
          <p:nvPr/>
        </p:nvPicPr>
        <p:blipFill>
          <a:blip r:embed="rId4"/>
          <a:stretch>
            <a:fillRect/>
          </a:stretch>
        </p:blipFill>
        <p:spPr>
          <a:xfrm>
            <a:off x="4041167" y="1700808"/>
            <a:ext cx="3314973" cy="718168"/>
          </a:xfrm>
          <a:prstGeom prst="rect">
            <a:avLst/>
          </a:prstGeom>
        </p:spPr>
      </p:pic>
      <p:pic>
        <p:nvPicPr>
          <p:cNvPr id="1028" name="Picture 4" descr="Startbahnwest und Quade &amp; Zurfluh «co2tieferlegen» – Seiler's Werbeblog">
            <a:extLst>
              <a:ext uri="{FF2B5EF4-FFF2-40B4-BE49-F238E27FC236}">
                <a16:creationId xmlns:a16="http://schemas.microsoft.com/office/drawing/2014/main" id="{4D5DEB82-1290-46CE-8103-1F68AC509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285" y="1700808"/>
            <a:ext cx="3296036" cy="444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32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5B7A60-8EAD-46E5-B00E-A9EDCF044E58}"/>
              </a:ext>
            </a:extLst>
          </p:cNvPr>
          <p:cNvSpPr>
            <a:spLocks noGrp="1"/>
          </p:cNvSpPr>
          <p:nvPr>
            <p:ph type="title"/>
          </p:nvPr>
        </p:nvSpPr>
        <p:spPr>
          <a:xfrm>
            <a:off x="202988" y="150821"/>
            <a:ext cx="8370513" cy="287339"/>
          </a:xfrm>
        </p:spPr>
        <p:txBody>
          <a:bodyPr>
            <a:normAutofit/>
          </a:bodyPr>
          <a:lstStyle/>
          <a:p>
            <a:r>
              <a:rPr lang="de-CH" sz="1350" b="1" dirty="0">
                <a:latin typeface="Arial" panose="020B0604020202020204" pitchFamily="34" charset="0"/>
                <a:ea typeface="MS PGothic" panose="020B0600070205080204" pitchFamily="34" charset="-128"/>
                <a:cs typeface="Arial" panose="020B0604020202020204" pitchFamily="34" charset="0"/>
              </a:rPr>
              <a:t>Wirkungsmodell: </a:t>
            </a:r>
            <a:r>
              <a:rPr lang="de-CH" sz="1350" b="1" dirty="0" err="1">
                <a:latin typeface="Arial" panose="020B0604020202020204" pitchFamily="34" charset="0"/>
                <a:ea typeface="MS PGothic" panose="020B0600070205080204" pitchFamily="34" charset="-128"/>
                <a:cs typeface="Arial" panose="020B0604020202020204" pitchFamily="34" charset="0"/>
              </a:rPr>
              <a:t>EnergieSchweiz</a:t>
            </a:r>
            <a:r>
              <a:rPr lang="de-CH" sz="1350" b="1" dirty="0">
                <a:latin typeface="Arial" panose="020B0604020202020204" pitchFamily="34" charset="0"/>
                <a:ea typeface="MS PGothic" panose="020B0600070205080204" pitchFamily="34" charset="-128"/>
                <a:cs typeface="Arial" panose="020B0604020202020204" pitchFamily="34" charset="0"/>
              </a:rPr>
              <a:t> für Gemeinden, Mobilität</a:t>
            </a:r>
            <a:endParaRPr lang="de-CH" dirty="0"/>
          </a:p>
        </p:txBody>
      </p:sp>
      <p:sp>
        <p:nvSpPr>
          <p:cNvPr id="6" name="Foliennummernplatzhalter 5">
            <a:extLst>
              <a:ext uri="{FF2B5EF4-FFF2-40B4-BE49-F238E27FC236}">
                <a16:creationId xmlns:a16="http://schemas.microsoft.com/office/drawing/2014/main" id="{8E5750C8-EAE7-4E24-BDA3-65EEFD105FE6}"/>
              </a:ext>
            </a:extLst>
          </p:cNvPr>
          <p:cNvSpPr>
            <a:spLocks noGrp="1"/>
          </p:cNvSpPr>
          <p:nvPr>
            <p:ph type="sldNum" sz="quarter" idx="12"/>
          </p:nvPr>
        </p:nvSpPr>
        <p:spPr>
          <a:xfrm>
            <a:off x="9480376" y="5352688"/>
            <a:ext cx="800671" cy="103375"/>
          </a:xfrm>
        </p:spPr>
        <p:txBody>
          <a:bodyPr/>
          <a:lstStyle/>
          <a:p>
            <a:fld id="{442AD375-037F-43D0-B059-5172DA06796A}" type="slidenum">
              <a:rPr lang="de-CH" sz="800" smtClean="0">
                <a:latin typeface="Arial" panose="020B0604020202020204" pitchFamily="34" charset="0"/>
                <a:cs typeface="Arial" panose="020B0604020202020204" pitchFamily="34" charset="0"/>
              </a:rPr>
              <a:pPr/>
              <a:t>9</a:t>
            </a:fld>
            <a:endParaRPr lang="de-CH" sz="800" dirty="0">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AB56819F-68C5-4D0C-9DA9-91E25F85AFEE}"/>
              </a:ext>
            </a:extLst>
          </p:cNvPr>
          <p:cNvSpPr/>
          <p:nvPr/>
        </p:nvSpPr>
        <p:spPr>
          <a:xfrm>
            <a:off x="105505" y="661205"/>
            <a:ext cx="2114372" cy="325438"/>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r>
              <a:rPr lang="de-CH" sz="1588" b="1" dirty="0"/>
              <a:t>Input</a:t>
            </a:r>
          </a:p>
        </p:txBody>
      </p:sp>
      <p:sp>
        <p:nvSpPr>
          <p:cNvPr id="8" name="Rechteck 7">
            <a:extLst>
              <a:ext uri="{FF2B5EF4-FFF2-40B4-BE49-F238E27FC236}">
                <a16:creationId xmlns:a16="http://schemas.microsoft.com/office/drawing/2014/main" id="{2519DB4F-1A51-4FB8-AD60-2A8092F08B1F}"/>
              </a:ext>
            </a:extLst>
          </p:cNvPr>
          <p:cNvSpPr/>
          <p:nvPr/>
        </p:nvSpPr>
        <p:spPr>
          <a:xfrm>
            <a:off x="5038814" y="695219"/>
            <a:ext cx="2114371" cy="325438"/>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r>
              <a:rPr lang="de-CH" sz="1588" b="1" dirty="0"/>
              <a:t>Output</a:t>
            </a:r>
          </a:p>
        </p:txBody>
      </p:sp>
      <p:sp>
        <p:nvSpPr>
          <p:cNvPr id="9" name="Rechteck 8">
            <a:extLst>
              <a:ext uri="{FF2B5EF4-FFF2-40B4-BE49-F238E27FC236}">
                <a16:creationId xmlns:a16="http://schemas.microsoft.com/office/drawing/2014/main" id="{6CCE8D0C-273D-431F-BBBD-8FA2A7C86241}"/>
              </a:ext>
            </a:extLst>
          </p:cNvPr>
          <p:cNvSpPr/>
          <p:nvPr/>
        </p:nvSpPr>
        <p:spPr>
          <a:xfrm>
            <a:off x="2489593" y="689226"/>
            <a:ext cx="2114371" cy="325438"/>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r>
              <a:rPr lang="de-CH" sz="1588" b="1" dirty="0"/>
              <a:t>Aktivitäten</a:t>
            </a:r>
          </a:p>
        </p:txBody>
      </p:sp>
      <p:sp>
        <p:nvSpPr>
          <p:cNvPr id="10" name="Rechteck 9">
            <a:extLst>
              <a:ext uri="{FF2B5EF4-FFF2-40B4-BE49-F238E27FC236}">
                <a16:creationId xmlns:a16="http://schemas.microsoft.com/office/drawing/2014/main" id="{BF867B88-EB4F-4246-8A48-87E3596F09F2}"/>
              </a:ext>
            </a:extLst>
          </p:cNvPr>
          <p:cNvSpPr/>
          <p:nvPr/>
        </p:nvSpPr>
        <p:spPr>
          <a:xfrm>
            <a:off x="7469646" y="661205"/>
            <a:ext cx="2114371" cy="325438"/>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r>
              <a:rPr lang="de-CH" sz="1588" b="1" dirty="0"/>
              <a:t>Outcome</a:t>
            </a:r>
          </a:p>
        </p:txBody>
      </p:sp>
      <p:sp>
        <p:nvSpPr>
          <p:cNvPr id="11" name="Rechteck 10">
            <a:extLst>
              <a:ext uri="{FF2B5EF4-FFF2-40B4-BE49-F238E27FC236}">
                <a16:creationId xmlns:a16="http://schemas.microsoft.com/office/drawing/2014/main" id="{7E4235DF-9E0D-4F0B-96A9-36B8F78F16FF}"/>
              </a:ext>
            </a:extLst>
          </p:cNvPr>
          <p:cNvSpPr/>
          <p:nvPr/>
        </p:nvSpPr>
        <p:spPr>
          <a:xfrm>
            <a:off x="9923744" y="670176"/>
            <a:ext cx="2101951" cy="325438"/>
          </a:xfrm>
          <a:prstGeom prst="rect">
            <a:avLst/>
          </a:prstGeom>
          <a:solidFill>
            <a:srgbClr val="E6E1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ctr"/>
            <a:r>
              <a:rPr lang="de-CH" sz="1588" b="1" dirty="0"/>
              <a:t>Impact</a:t>
            </a:r>
          </a:p>
        </p:txBody>
      </p:sp>
      <p:sp>
        <p:nvSpPr>
          <p:cNvPr id="12" name="Textfeld 11">
            <a:extLst>
              <a:ext uri="{FF2B5EF4-FFF2-40B4-BE49-F238E27FC236}">
                <a16:creationId xmlns:a16="http://schemas.microsoft.com/office/drawing/2014/main" id="{A37035CF-AE3A-45F5-8E69-2706E6B0125F}"/>
              </a:ext>
            </a:extLst>
          </p:cNvPr>
          <p:cNvSpPr txBox="1"/>
          <p:nvPr/>
        </p:nvSpPr>
        <p:spPr>
          <a:xfrm>
            <a:off x="105504" y="1274923"/>
            <a:ext cx="2206569" cy="5262979"/>
          </a:xfrm>
          <a:prstGeom prst="rect">
            <a:avLst/>
          </a:prstGeom>
          <a:solidFill>
            <a:srgbClr val="E7EBED"/>
          </a:solidFill>
        </p:spPr>
        <p:txBody>
          <a:bodyPr wrap="square">
            <a:spAutoFit/>
          </a:bodyPr>
          <a:lstStyle/>
          <a:p>
            <a:pPr>
              <a:defRPr/>
            </a:pPr>
            <a:r>
              <a:rPr lang="de-CH" sz="1000" dirty="0">
                <a:latin typeface="Arial" panose="020B0604020202020204" pitchFamily="34" charset="0"/>
                <a:cs typeface="Arial" panose="020B0604020202020204" pitchFamily="34" charset="0"/>
              </a:rPr>
              <a:t>Personelle und finanzielle Ressourcen, Knowhow, Netzwerk, Projektideen </a:t>
            </a:r>
          </a:p>
          <a:p>
            <a:pPr marL="92075" indent="-92075">
              <a:buFont typeface="Wingdings" panose="05000000000000000000" pitchFamily="2" charset="2"/>
              <a:buChar char="§"/>
              <a:defRPr/>
            </a:pPr>
            <a:endParaRPr lang="de-CH" sz="10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2D127B97-11B6-46CE-9433-C634C922E0ED}"/>
              </a:ext>
            </a:extLst>
          </p:cNvPr>
          <p:cNvSpPr txBox="1"/>
          <p:nvPr/>
        </p:nvSpPr>
        <p:spPr>
          <a:xfrm>
            <a:off x="2396604" y="1296809"/>
            <a:ext cx="2300351" cy="5355312"/>
          </a:xfrm>
          <a:prstGeom prst="rect">
            <a:avLst/>
          </a:prstGeom>
          <a:solidFill>
            <a:srgbClr val="E7EBED"/>
          </a:solidFill>
        </p:spPr>
        <p:txBody>
          <a:bodyPr wrap="square">
            <a:spAutoFit/>
          </a:bodyPr>
          <a:lstStyle/>
          <a:p>
            <a:pPr>
              <a:defRPr/>
            </a:pPr>
            <a:r>
              <a:rPr lang="de-CH" sz="1000" b="1" dirty="0">
                <a:latin typeface="Arial" panose="020B0604020202020204" pitchFamily="34" charset="0"/>
                <a:cs typeface="Arial" panose="020B0604020202020204" pitchFamily="34" charset="0"/>
              </a:rPr>
              <a:t>Gemeinden befähigen: </a:t>
            </a:r>
          </a:p>
          <a:p>
            <a:pPr marL="92075" indent="-92075">
              <a:buFont typeface="Wingdings" panose="05000000000000000000" pitchFamily="2" charset="2"/>
              <a:buChar char="§"/>
              <a:defRPr/>
            </a:pPr>
            <a:r>
              <a:rPr lang="de-CH" sz="1000" dirty="0">
                <a:latin typeface="Arial" panose="020B0604020202020204" pitchFamily="34" charset="0"/>
                <a:cs typeface="Arial" panose="020B0604020202020204" pitchFamily="34" charset="0"/>
              </a:rPr>
              <a:t>Zusammenstellen von Informationen für die Gemeinden über ECH für Gemeinden-Webseite, Erarbeitung Newsletter für Gemeinden zu Mobilität </a:t>
            </a:r>
          </a:p>
          <a:p>
            <a:pPr marL="92075" indent="-92075">
              <a:buFont typeface="Wingdings" panose="05000000000000000000" pitchFamily="2" charset="2"/>
              <a:buChar char="§"/>
              <a:defRPr/>
            </a:pPr>
            <a:r>
              <a:rPr lang="de-CH" sz="1000" dirty="0">
                <a:latin typeface="Arial" panose="020B0604020202020204" pitchFamily="34" charset="0"/>
                <a:cs typeface="Arial" panose="020B0604020202020204" pitchFamily="34" charset="0"/>
              </a:rPr>
              <a:t>Erarbeitung von Hilfsmitteln </a:t>
            </a:r>
          </a:p>
          <a:p>
            <a:pPr marL="92075" indent="-92075">
              <a:buFont typeface="Wingdings" panose="05000000000000000000" pitchFamily="2" charset="2"/>
              <a:buChar char="§"/>
              <a:defRPr/>
            </a:pPr>
            <a:r>
              <a:rPr lang="de-CH" sz="1000" dirty="0">
                <a:latin typeface="Arial" panose="020B0604020202020204" pitchFamily="34" charset="0"/>
                <a:cs typeface="Arial" panose="020B0604020202020204" pitchFamily="34" charset="0"/>
              </a:rPr>
              <a:t>Erarbeitung und zur Verfügung stellen von Best-Practice Beispielen</a:t>
            </a:r>
          </a:p>
          <a:p>
            <a:pPr marL="92075" indent="-92075">
              <a:buFont typeface="Wingdings" panose="05000000000000000000" pitchFamily="2" charset="2"/>
              <a:buChar char="§"/>
              <a:defRPr/>
            </a:pPr>
            <a:endParaRPr lang="de-CH" sz="1000" b="1" dirty="0">
              <a:latin typeface="Arial" panose="020B0604020202020204" pitchFamily="34" charset="0"/>
              <a:cs typeface="Arial" panose="020B0604020202020204" pitchFamily="34" charset="0"/>
            </a:endParaRPr>
          </a:p>
          <a:p>
            <a:pPr>
              <a:defRPr/>
            </a:pPr>
            <a:r>
              <a:rPr lang="de-CH" sz="1000" b="1" dirty="0">
                <a:latin typeface="Arial" panose="020B0604020202020204" pitchFamily="34" charset="0"/>
                <a:cs typeface="Arial" panose="020B0604020202020204" pitchFamily="34" charset="0"/>
              </a:rPr>
              <a:t>Gemeinden verbinden: </a:t>
            </a:r>
          </a:p>
          <a:p>
            <a:pPr marL="92075" indent="-92075">
              <a:buFont typeface="Wingdings" panose="05000000000000000000" pitchFamily="2" charset="2"/>
              <a:buChar char="§"/>
              <a:defRPr/>
            </a:pPr>
            <a:r>
              <a:rPr lang="de-CH" sz="1000" dirty="0">
                <a:latin typeface="Arial" panose="020B0604020202020204" pitchFamily="34" charset="0"/>
                <a:cs typeface="Arial" panose="020B0604020202020204" pitchFamily="34" charset="0"/>
              </a:rPr>
              <a:t>Ermöglichen von Wissenstransfer und Vernetzung zwischen den Gemeinden und mit Multiplikatoren (z.B. durch </a:t>
            </a:r>
            <a:r>
              <a:rPr lang="de-CH" sz="1000" dirty="0" err="1">
                <a:latin typeface="Arial" panose="020B0604020202020204" pitchFamily="34" charset="0"/>
                <a:cs typeface="Arial" panose="020B0604020202020204" pitchFamily="34" charset="0"/>
              </a:rPr>
              <a:t>ERFA`s</a:t>
            </a:r>
            <a:r>
              <a:rPr lang="de-CH" sz="1000" dirty="0">
                <a:latin typeface="Arial" panose="020B0604020202020204" pitchFamily="34" charset="0"/>
                <a:cs typeface="Arial" panose="020B0604020202020204" pitchFamily="34" charset="0"/>
              </a:rPr>
              <a:t>) </a:t>
            </a:r>
          </a:p>
          <a:p>
            <a:pPr>
              <a:defRPr/>
            </a:pPr>
            <a:endParaRPr lang="de-CH" sz="1000" b="1" dirty="0">
              <a:latin typeface="Arial" panose="020B0604020202020204" pitchFamily="34" charset="0"/>
              <a:cs typeface="Arial" panose="020B0604020202020204" pitchFamily="34" charset="0"/>
            </a:endParaRPr>
          </a:p>
          <a:p>
            <a:pPr>
              <a:defRPr/>
            </a:pPr>
            <a:r>
              <a:rPr lang="de-CH" sz="1000" b="1" dirty="0">
                <a:latin typeface="Arial" panose="020B0604020202020204" pitchFamily="34" charset="0"/>
                <a:cs typeface="Arial" panose="020B0604020202020204" pitchFamily="34" charset="0"/>
              </a:rPr>
              <a:t>Gemeinden bei der Umsetzung unterstützen:  </a:t>
            </a:r>
          </a:p>
          <a:p>
            <a:pPr marL="92075" indent="-92075">
              <a:buFont typeface="Wingdings" panose="05000000000000000000" pitchFamily="2" charset="2"/>
              <a:buChar char="§"/>
              <a:defRPr/>
            </a:pPr>
            <a:r>
              <a:rPr lang="de-CH" sz="1000" dirty="0">
                <a:latin typeface="Arial" panose="020B0604020202020204" pitchFamily="34" charset="0"/>
                <a:cs typeface="Arial" panose="020B0604020202020204" pitchFamily="34" charset="0"/>
              </a:rPr>
              <a:t>Finanzielle Unterstützung von innovativen Projekten (z.B. KOMO, </a:t>
            </a:r>
            <a:r>
              <a:rPr lang="de-CH" sz="1000" dirty="0" err="1">
                <a:latin typeface="Arial" panose="020B0604020202020204" pitchFamily="34" charset="0"/>
                <a:cs typeface="Arial" panose="020B0604020202020204" pitchFamily="34" charset="0"/>
              </a:rPr>
              <a:t>LadenPunkt</a:t>
            </a:r>
            <a:r>
              <a:rPr lang="de-CH" sz="1000" dirty="0">
                <a:latin typeface="Arial" panose="020B0604020202020204" pitchFamily="34" charset="0"/>
                <a:cs typeface="Arial" panose="020B0604020202020204" pitchFamily="34" charset="0"/>
              </a:rPr>
              <a:t>), übertragbaren Projekten und Programmen (z.B. MONAMO) </a:t>
            </a:r>
          </a:p>
          <a:p>
            <a:pP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highlight>
                <a:srgbClr val="FFFF00"/>
              </a:highlight>
              <a:latin typeface="Arial" panose="020B0604020202020204" pitchFamily="34" charset="0"/>
              <a:cs typeface="Arial" panose="020B0604020202020204" pitchFamily="34" charset="0"/>
            </a:endParaRPr>
          </a:p>
          <a:p>
            <a:pPr>
              <a:defRPr/>
            </a:pPr>
            <a:endParaRPr lang="de-CH" sz="800" dirty="0">
              <a:highlight>
                <a:srgbClr val="FFFF00"/>
              </a:highlight>
              <a:latin typeface="Arial" panose="020B0604020202020204" pitchFamily="34" charset="0"/>
              <a:cs typeface="Arial" panose="020B0604020202020204" pitchFamily="34" charset="0"/>
            </a:endParaRPr>
          </a:p>
          <a:p>
            <a:pPr>
              <a:defRPr/>
            </a:pPr>
            <a:endParaRPr lang="de-CH" sz="800" dirty="0">
              <a:highlight>
                <a:srgbClr val="FFFF00"/>
              </a:highlight>
              <a:latin typeface="Arial" panose="020B0604020202020204" pitchFamily="34" charset="0"/>
              <a:cs typeface="Arial" panose="020B0604020202020204" pitchFamily="34" charset="0"/>
            </a:endParaRPr>
          </a:p>
          <a:p>
            <a:pPr>
              <a:defRPr/>
            </a:pPr>
            <a:endParaRPr lang="de-CH" sz="800" dirty="0">
              <a:highlight>
                <a:srgbClr val="FFFF00"/>
              </a:highlight>
              <a:latin typeface="Arial" panose="020B0604020202020204" pitchFamily="34" charset="0"/>
              <a:cs typeface="Arial" panose="020B0604020202020204" pitchFamily="34" charset="0"/>
            </a:endParaRPr>
          </a:p>
        </p:txBody>
      </p:sp>
      <p:sp>
        <p:nvSpPr>
          <p:cNvPr id="14" name="Textfeld 13">
            <a:extLst>
              <a:ext uri="{FF2B5EF4-FFF2-40B4-BE49-F238E27FC236}">
                <a16:creationId xmlns:a16="http://schemas.microsoft.com/office/drawing/2014/main" id="{9BF080E6-53A9-402F-95AE-DF7513E4BB89}"/>
              </a:ext>
            </a:extLst>
          </p:cNvPr>
          <p:cNvSpPr txBox="1"/>
          <p:nvPr/>
        </p:nvSpPr>
        <p:spPr>
          <a:xfrm>
            <a:off x="4890333" y="1296809"/>
            <a:ext cx="2298766" cy="5355312"/>
          </a:xfrm>
          <a:prstGeom prst="rect">
            <a:avLst/>
          </a:prstGeom>
          <a:solidFill>
            <a:srgbClr val="E7EBED"/>
          </a:solidFill>
        </p:spPr>
        <p:txBody>
          <a:bodyPr wrap="square">
            <a:spAutoFit/>
          </a:bodyPr>
          <a:lstStyle/>
          <a:p>
            <a:pPr>
              <a:defRPr/>
            </a:pPr>
            <a:r>
              <a:rPr lang="de-CH" sz="900" dirty="0">
                <a:latin typeface="Arial" panose="020B0604020202020204" pitchFamily="34" charset="0"/>
                <a:cs typeface="Arial" panose="020B0604020202020204" pitchFamily="34" charset="0"/>
              </a:rPr>
              <a:t>Schaffung des </a:t>
            </a:r>
            <a:r>
              <a:rPr lang="de-CH" sz="900" b="1" dirty="0">
                <a:latin typeface="Arial" panose="020B0604020202020204" pitchFamily="34" charset="0"/>
                <a:cs typeface="Arial" panose="020B0604020202020204" pitchFamily="34" charset="0"/>
              </a:rPr>
              <a:t>Nährbodens</a:t>
            </a:r>
            <a:r>
              <a:rPr lang="de-CH" sz="900" dirty="0">
                <a:latin typeface="Arial" panose="020B0604020202020204" pitchFamily="34" charset="0"/>
                <a:cs typeface="Arial" panose="020B0604020202020204" pitchFamily="34" charset="0"/>
              </a:rPr>
              <a:t> für erfolgreiche Projektinitialisierungen und </a:t>
            </a:r>
          </a:p>
          <a:p>
            <a:pPr>
              <a:defRPr/>
            </a:pPr>
            <a:r>
              <a:rPr lang="de-CH" sz="900" dirty="0">
                <a:latin typeface="Arial" panose="020B0604020202020204" pitchFamily="34" charset="0"/>
                <a:cs typeface="Arial" panose="020B0604020202020204" pitchFamily="34" charset="0"/>
              </a:rPr>
              <a:t>–</a:t>
            </a:r>
            <a:r>
              <a:rPr lang="de-CH" sz="900" dirty="0" err="1">
                <a:latin typeface="Arial" panose="020B0604020202020204" pitchFamily="34" charset="0"/>
                <a:cs typeface="Arial" panose="020B0604020202020204" pitchFamily="34" charset="0"/>
              </a:rPr>
              <a:t>umsetzung</a:t>
            </a:r>
            <a:r>
              <a:rPr lang="de-CH" sz="900" dirty="0">
                <a:latin typeface="Arial" panose="020B0604020202020204" pitchFamily="34" charset="0"/>
                <a:cs typeface="Arial" panose="020B0604020202020204" pitchFamily="34" charset="0"/>
              </a:rPr>
              <a:t> u.a. durch gezielte Aktivitäten des MO-Teams:</a:t>
            </a:r>
          </a:p>
          <a:p>
            <a:pPr>
              <a:defRPr/>
            </a:pPr>
            <a:endParaRPr lang="de-CH" sz="900" dirty="0">
              <a:latin typeface="Arial" panose="020B0604020202020204" pitchFamily="34" charset="0"/>
              <a:cs typeface="Arial" panose="020B0604020202020204" pitchFamily="34" charset="0"/>
            </a:endParaRPr>
          </a:p>
          <a:p>
            <a:pPr>
              <a:defRPr/>
            </a:pPr>
            <a:r>
              <a:rPr lang="de-CH" sz="900" b="1" dirty="0">
                <a:latin typeface="Arial" panose="020B0604020202020204" pitchFamily="34" charset="0"/>
                <a:cs typeface="Arial" panose="020B0604020202020204" pitchFamily="34" charset="0"/>
              </a:rPr>
              <a:t>Vernetzung der Gemeinden und Multiplikatoren </a:t>
            </a:r>
          </a:p>
          <a:p>
            <a:pPr marL="171450" indent="-171450">
              <a:buFont typeface="Arial" panose="020B0604020202020204" pitchFamily="34" charset="0"/>
              <a:buChar char="•"/>
              <a:defRPr/>
            </a:pPr>
            <a:r>
              <a:rPr lang="de-CH" sz="900" dirty="0">
                <a:latin typeface="Arial" panose="020B0604020202020204" pitchFamily="34" charset="0"/>
                <a:cs typeface="Arial" panose="020B0604020202020204" pitchFamily="34" charset="0"/>
              </a:rPr>
              <a:t>Vernetzungsevents, ERFA`S zwischen Gemeinden zum Thema Mobilität finden regelmässig statt </a:t>
            </a:r>
          </a:p>
          <a:p>
            <a:pPr marL="171450" indent="-171450">
              <a:buFont typeface="Arial" panose="020B0604020202020204" pitchFamily="34" charset="0"/>
              <a:buChar char="•"/>
              <a:defRPr/>
            </a:pPr>
            <a:r>
              <a:rPr lang="de-CH" sz="900" dirty="0">
                <a:latin typeface="Arial" panose="020B0604020202020204" pitchFamily="34" charset="0"/>
                <a:cs typeface="Arial" panose="020B0604020202020204" pitchFamily="34" charset="0"/>
              </a:rPr>
              <a:t>Partnermanagement: ECH kennt Bedürfnisse der Gemeinden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und </a:t>
            </a:r>
            <a:r>
              <a:rPr lang="de-CH" sz="900" b="1" dirty="0">
                <a:solidFill>
                  <a:prstClr val="black"/>
                </a:solidFill>
                <a:latin typeface="Arial" panose="020B0604020202020204" pitchFamily="34" charset="0"/>
                <a:cs typeface="Arial" panose="020B0604020202020204" pitchFamily="34" charset="0"/>
              </a:rPr>
              <a:t>Sensibilisierung v</a:t>
            </a:r>
            <a:r>
              <a:rPr kumimoji="0" lang="de-CH"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Gemeinden</a:t>
            </a:r>
          </a:p>
          <a:p>
            <a:pPr marL="171450" indent="-171450">
              <a:buFont typeface="Arial" panose="020B0604020202020204" pitchFamily="34" charset="0"/>
              <a:buChar char="•"/>
              <a:defRPr/>
            </a:pPr>
            <a:r>
              <a:rPr lang="de-CH" sz="900" dirty="0">
                <a:latin typeface="Arial" panose="020B0604020202020204" pitchFamily="34" charset="0"/>
                <a:cs typeface="Arial" panose="020B0604020202020204" pitchFamily="34" charset="0"/>
              </a:rPr>
              <a:t>Newsletter für Gemeinden zu Mobilität ist erstellt und zweimal pro Jahr verschickt</a:t>
            </a:r>
          </a:p>
          <a:p>
            <a:pPr marL="171450" indent="-171450">
              <a:buFont typeface="Arial" panose="020B0604020202020204" pitchFamily="34" charset="0"/>
              <a:buChar char="•"/>
              <a:defRPr/>
            </a:pPr>
            <a:r>
              <a:rPr lang="de-CH" sz="900" dirty="0">
                <a:latin typeface="Arial" panose="020B0604020202020204" pitchFamily="34" charset="0"/>
                <a:cs typeface="Arial" panose="020B0604020202020204" pitchFamily="34" charset="0"/>
              </a:rPr>
              <a:t>Beiträge aus thematischen Programmen inkl. Fachtreffen, </a:t>
            </a:r>
          </a:p>
          <a:p>
            <a:pPr>
              <a:defRPr/>
            </a:pPr>
            <a:r>
              <a:rPr lang="de-CH" sz="900" b="1" dirty="0">
                <a:latin typeface="Arial" panose="020B0604020202020204" pitchFamily="34" charset="0"/>
                <a:cs typeface="Arial" panose="020B0604020202020204" pitchFamily="34" charset="0"/>
              </a:rPr>
              <a:t>Wissensvermittlung und </a:t>
            </a:r>
            <a:br>
              <a:rPr lang="de-CH" sz="900" b="1" dirty="0">
                <a:latin typeface="Arial" panose="020B0604020202020204" pitchFamily="34" charset="0"/>
                <a:cs typeface="Arial" panose="020B0604020202020204" pitchFamily="34" charset="0"/>
              </a:rPr>
            </a:br>
            <a:r>
              <a:rPr lang="de-CH" sz="900" b="1" dirty="0">
                <a:latin typeface="Arial" panose="020B0604020202020204" pitchFamily="34" charset="0"/>
                <a:cs typeface="Arial" panose="020B0604020202020204" pitchFamily="34" charset="0"/>
              </a:rPr>
              <a:t>-transfer zwischen Gemeinden</a:t>
            </a:r>
          </a:p>
          <a:p>
            <a:pPr marL="171450" indent="-171450">
              <a:buFont typeface="Arial" panose="020B0604020202020204" pitchFamily="34" charset="0"/>
              <a:buChar char="•"/>
              <a:defRPr/>
            </a:pPr>
            <a:r>
              <a:rPr kumimoji="0" lang="de-CH"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Webseite ECH für Gemeinden, </a:t>
            </a:r>
            <a:r>
              <a:rPr kumimoji="0" lang="de-CH"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localenergy</a:t>
            </a:r>
            <a:r>
              <a:rPr kumimoji="0" lang="de-CH"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dient als  Wissenshub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Best-Practice Beispiele mit z.B. Handlungsanleitung liegen vor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900" dirty="0">
                <a:solidFill>
                  <a:prstClr val="black"/>
                </a:solidFill>
                <a:latin typeface="Arial" panose="020B0604020202020204" pitchFamily="34" charset="0"/>
                <a:cs typeface="Arial" panose="020B0604020202020204" pitchFamily="34" charset="0"/>
              </a:rPr>
              <a:t>Wissenstransfer zwischen Gemeinden und zwischen ECH und Gemeinden findet statt </a:t>
            </a:r>
            <a:endParaRPr kumimoji="0" lang="de-CH"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lang="de-CH" sz="900" b="1" dirty="0">
                <a:latin typeface="Arial" panose="020B0604020202020204" pitchFamily="34" charset="0"/>
                <a:cs typeface="Arial" panose="020B0604020202020204" pitchFamily="34" charset="0"/>
              </a:rPr>
              <a:t>Bereitstellung von Praxiswerkzeugen</a:t>
            </a:r>
          </a:p>
          <a:p>
            <a:pPr marL="171450" indent="-171450">
              <a:buFont typeface="Arial" panose="020B0604020202020204" pitchFamily="34" charset="0"/>
              <a:buChar char="•"/>
              <a:defRPr/>
            </a:pPr>
            <a:r>
              <a:rPr lang="de-CH" sz="900" dirty="0">
                <a:latin typeface="Arial" panose="020B0604020202020204" pitchFamily="34" charset="0"/>
                <a:cs typeface="Arial" panose="020B0604020202020204" pitchFamily="34" charset="0"/>
              </a:rPr>
              <a:t>Hilfsmittel, Leitfäden oder Broschüre sind erstellt  </a:t>
            </a:r>
          </a:p>
          <a:p>
            <a:pPr>
              <a:defRPr/>
            </a:pPr>
            <a:r>
              <a:rPr lang="de-CH" sz="900" b="1" dirty="0">
                <a:latin typeface="Arial" panose="020B0604020202020204" pitchFamily="34" charset="0"/>
                <a:cs typeface="Arial" panose="020B0604020202020204" pitchFamily="34" charset="0"/>
              </a:rPr>
              <a:t>Finanzielle Förderung und Aktivierung der Umsetzung </a:t>
            </a:r>
          </a:p>
          <a:p>
            <a:pPr marL="171450" indent="-171450">
              <a:buFont typeface="Arial" panose="020B0604020202020204" pitchFamily="34" charset="0"/>
              <a:buChar char="•"/>
              <a:defRPr/>
            </a:pPr>
            <a:r>
              <a:rPr lang="de-CH" sz="900" dirty="0">
                <a:latin typeface="Arial" panose="020B0604020202020204" pitchFamily="34" charset="0"/>
                <a:cs typeface="Arial" panose="020B0604020202020204" pitchFamily="34" charset="0"/>
              </a:rPr>
              <a:t>Innovative und/oder übertragbare Mobilitätsprojekte werden finanziell unterstützt (z.B. KOMO, </a:t>
            </a:r>
            <a:r>
              <a:rPr lang="de-CH" sz="900" dirty="0" err="1">
                <a:latin typeface="Arial" panose="020B0604020202020204" pitchFamily="34" charset="0"/>
                <a:cs typeface="Arial" panose="020B0604020202020204" pitchFamily="34" charset="0"/>
              </a:rPr>
              <a:t>MONAMO,LadenPunkt</a:t>
            </a:r>
            <a:r>
              <a:rPr lang="de-CH" sz="900" dirty="0">
                <a:latin typeface="Arial" panose="020B0604020202020204" pitchFamily="34" charset="0"/>
                <a:cs typeface="Arial" panose="020B0604020202020204" pitchFamily="34" charset="0"/>
              </a:rPr>
              <a:t>, weitere Subventionen) </a:t>
            </a:r>
          </a:p>
        </p:txBody>
      </p:sp>
      <p:sp>
        <p:nvSpPr>
          <p:cNvPr id="16" name="Textfeld 15">
            <a:extLst>
              <a:ext uri="{FF2B5EF4-FFF2-40B4-BE49-F238E27FC236}">
                <a16:creationId xmlns:a16="http://schemas.microsoft.com/office/drawing/2014/main" id="{8493D986-60CB-453B-8953-91A7F97A00E6}"/>
              </a:ext>
            </a:extLst>
          </p:cNvPr>
          <p:cNvSpPr txBox="1"/>
          <p:nvPr/>
        </p:nvSpPr>
        <p:spPr>
          <a:xfrm>
            <a:off x="9839036" y="1296809"/>
            <a:ext cx="2300352" cy="5047536"/>
          </a:xfrm>
          <a:prstGeom prst="rect">
            <a:avLst/>
          </a:prstGeom>
          <a:solidFill>
            <a:srgbClr val="E7EBED"/>
          </a:solidFill>
        </p:spPr>
        <p:txBody>
          <a:bodyPr wrap="square">
            <a:spAutoFit/>
          </a:bodyPr>
          <a:lstStyle/>
          <a:p>
            <a:pPr>
              <a:defRPr/>
            </a:pPr>
            <a:r>
              <a:rPr lang="de-CH" sz="1000" b="1" dirty="0">
                <a:latin typeface="Arial" panose="020B0604020202020204" pitchFamily="34" charset="0"/>
                <a:cs typeface="Arial" panose="020B0604020202020204" pitchFamily="34" charset="0"/>
              </a:rPr>
              <a:t>Energieeffizienz: </a:t>
            </a:r>
          </a:p>
          <a:p>
            <a:pPr marL="128902" indent="-128902">
              <a:buFont typeface="Wingdings" panose="05000000000000000000" pitchFamily="2" charset="2"/>
              <a:buChar char="§"/>
              <a:defRPr/>
            </a:pPr>
            <a:r>
              <a:rPr lang="de-CH" sz="1000" dirty="0">
                <a:latin typeface="Arial" panose="020B0604020202020204" pitchFamily="34" charset="0"/>
                <a:cs typeface="Arial" panose="020B0604020202020204" pitchFamily="34" charset="0"/>
              </a:rPr>
              <a:t>Bis 2030 reduziert sich der Energieverbrauch des Verkehrs um 20% </a:t>
            </a:r>
          </a:p>
          <a:p>
            <a:pPr marL="128902" indent="-128902">
              <a:buFont typeface="Wingdings" panose="05000000000000000000" pitchFamily="2" charset="2"/>
              <a:buChar char="§"/>
              <a:defRPr/>
            </a:pPr>
            <a:r>
              <a:rPr lang="de-CH" sz="1000" dirty="0">
                <a:latin typeface="Arial" panose="020B0604020202020204" pitchFamily="34" charset="0"/>
                <a:cs typeface="Arial" panose="020B0604020202020204" pitchFamily="34" charset="0"/>
              </a:rPr>
              <a:t>Der Anteil Elektrofahrzeuge bei neuen PW beträgt 2030 40%</a:t>
            </a:r>
          </a:p>
          <a:p>
            <a:pPr marL="128902" indent="-128902">
              <a:buFont typeface="Wingdings" panose="05000000000000000000" pitchFamily="2" charset="2"/>
              <a:buChar char="§"/>
              <a:defRPr/>
            </a:pPr>
            <a:r>
              <a:rPr lang="de-CH" sz="1000" dirty="0">
                <a:latin typeface="Arial" panose="020B0604020202020204" pitchFamily="34" charset="0"/>
                <a:cs typeface="Arial" panose="020B0604020202020204" pitchFamily="34" charset="0"/>
              </a:rPr>
              <a:t>Beim Personenverkehr verschiebt sich der Modalsplit zu Gunsten energieeffizienter Transportmittel und Transportlösungen (inkl. Carpooling)</a:t>
            </a:r>
          </a:p>
          <a:p>
            <a:pPr marL="128902" indent="-128902">
              <a:buFont typeface="Wingdings" panose="05000000000000000000" pitchFamily="2" charset="2"/>
              <a:buChar char="§"/>
              <a:defRPr/>
            </a:pPr>
            <a:r>
              <a:rPr lang="de-CH" sz="1000" dirty="0">
                <a:latin typeface="Arial" panose="020B0604020202020204" pitchFamily="34" charset="0"/>
                <a:cs typeface="Arial" panose="020B0604020202020204" pitchFamily="34" charset="0"/>
              </a:rPr>
              <a:t>Bedeutender Anstieg bei der Nutzung von Sharing Angeboten</a:t>
            </a:r>
          </a:p>
          <a:p>
            <a:pPr marL="128902" indent="-128902">
              <a:buFont typeface="Wingdings" panose="05000000000000000000" pitchFamily="2" charset="2"/>
              <a:buChar char="§"/>
              <a:defRPr/>
            </a:pPr>
            <a:r>
              <a:rPr lang="de-CH" sz="1000" dirty="0">
                <a:latin typeface="Arial" panose="020B0604020202020204" pitchFamily="34" charset="0"/>
                <a:cs typeface="Arial" panose="020B0604020202020204" pitchFamily="34" charset="0"/>
              </a:rPr>
              <a:t>Der Anteil des Veloverkehrs beim Modalsplit nimmt zu, insbesondere bei Kurzstrecken bis 5km steigt der Veloanteil im Modalsplit an.</a:t>
            </a:r>
          </a:p>
          <a:p>
            <a:pPr marL="128902" indent="-128902">
              <a:buFont typeface="Wingdings" panose="05000000000000000000" pitchFamily="2" charset="2"/>
              <a:buChar char="§"/>
              <a:defRPr/>
            </a:pPr>
            <a:endParaRPr lang="de-DE" sz="1000" dirty="0">
              <a:latin typeface="Arial" panose="020B0604020202020204" pitchFamily="34" charset="0"/>
              <a:cs typeface="Arial" panose="020B0604020202020204" pitchFamily="34" charset="0"/>
            </a:endParaRPr>
          </a:p>
          <a:p>
            <a:pPr>
              <a:defRPr/>
            </a:pPr>
            <a:r>
              <a:rPr lang="de-DE" sz="1000" b="1" dirty="0">
                <a:latin typeface="Arial" panose="020B0604020202020204" pitchFamily="34" charset="0"/>
                <a:cs typeface="Arial" panose="020B0604020202020204" pitchFamily="34" charset="0"/>
              </a:rPr>
              <a:t>CO2-Emissionen: </a:t>
            </a:r>
          </a:p>
          <a:p>
            <a:pPr marL="171450" indent="-171450">
              <a:buFont typeface="Arial" panose="020B0604020202020204" pitchFamily="34" charset="0"/>
              <a:buChar char="•"/>
              <a:defRPr/>
            </a:pPr>
            <a:r>
              <a:rPr lang="de-DE" sz="1000" dirty="0">
                <a:latin typeface="Arial" panose="020B0604020202020204" pitchFamily="34" charset="0"/>
                <a:cs typeface="Arial" panose="020B0604020202020204" pitchFamily="34" charset="0"/>
              </a:rPr>
              <a:t>die CO2-Emissionen im Verkehrsbereich werden gegenüber der bisherigen Energiepolitik (Szenario «Weiter wie bisher») </a:t>
            </a:r>
            <a:r>
              <a:rPr lang="de-DE" sz="1000" dirty="0" err="1">
                <a:latin typeface="Arial" panose="020B0604020202020204" pitchFamily="34" charset="0"/>
                <a:cs typeface="Arial" panose="020B0604020202020204" pitchFamily="34" charset="0"/>
              </a:rPr>
              <a:t>massgeblich</a:t>
            </a:r>
            <a:r>
              <a:rPr lang="de-DE" sz="1000" dirty="0">
                <a:latin typeface="Arial" panose="020B0604020202020204" pitchFamily="34" charset="0"/>
                <a:cs typeface="Arial" panose="020B0604020202020204" pitchFamily="34" charset="0"/>
              </a:rPr>
              <a:t> reduziert.</a:t>
            </a:r>
          </a:p>
          <a:p>
            <a:pPr marL="171450" indent="-171450">
              <a:buFont typeface="Arial" panose="020B0604020202020204" pitchFamily="34" charset="0"/>
              <a:buChar char="•"/>
              <a:defRPr/>
            </a:pPr>
            <a:r>
              <a:rPr lang="de-DE" sz="1000" dirty="0">
                <a:latin typeface="Arial" panose="020B0604020202020204" pitchFamily="34" charset="0"/>
                <a:cs typeface="Arial" panose="020B0604020202020204" pitchFamily="34" charset="0"/>
              </a:rPr>
              <a:t>Der durchschnittliche CO2-Ausstoss von neuen Personenwagen liegt 2030 37.5% tiefer als 2021</a:t>
            </a:r>
            <a:endParaRPr lang="de-CH" sz="10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a:p>
            <a:pPr marL="92075" indent="-92075">
              <a:buFont typeface="Wingdings" panose="05000000000000000000" pitchFamily="2" charset="2"/>
              <a:buChar char="§"/>
              <a:defRPr/>
            </a:pPr>
            <a:endParaRPr lang="de-CH" sz="800" dirty="0">
              <a:latin typeface="Arial" panose="020B0604020202020204" pitchFamily="34" charset="0"/>
              <a:cs typeface="Arial" panose="020B0604020202020204" pitchFamily="34" charset="0"/>
            </a:endParaRPr>
          </a:p>
        </p:txBody>
      </p:sp>
      <p:sp>
        <p:nvSpPr>
          <p:cNvPr id="17" name="Pfeil nach rechts 15">
            <a:extLst>
              <a:ext uri="{FF2B5EF4-FFF2-40B4-BE49-F238E27FC236}">
                <a16:creationId xmlns:a16="http://schemas.microsoft.com/office/drawing/2014/main" id="{138D1606-0CC1-4130-A239-74F9BE6712A8}"/>
              </a:ext>
            </a:extLst>
          </p:cNvPr>
          <p:cNvSpPr/>
          <p:nvPr/>
        </p:nvSpPr>
        <p:spPr>
          <a:xfrm>
            <a:off x="2139603" y="693176"/>
            <a:ext cx="339725" cy="287338"/>
          </a:xfrm>
          <a:prstGeom prst="rightArrow">
            <a:avLst>
              <a:gd name="adj1" fmla="val 39417"/>
              <a:gd name="adj2" fmla="val 50000"/>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a:p>
        </p:txBody>
      </p:sp>
      <p:sp>
        <p:nvSpPr>
          <p:cNvPr id="18" name="Pfeil nach rechts 16">
            <a:extLst>
              <a:ext uri="{FF2B5EF4-FFF2-40B4-BE49-F238E27FC236}">
                <a16:creationId xmlns:a16="http://schemas.microsoft.com/office/drawing/2014/main" id="{B08AB1F5-634F-4C9C-99F9-D3204A021B9B}"/>
              </a:ext>
            </a:extLst>
          </p:cNvPr>
          <p:cNvSpPr/>
          <p:nvPr/>
        </p:nvSpPr>
        <p:spPr>
          <a:xfrm>
            <a:off x="4616681" y="704078"/>
            <a:ext cx="339725" cy="287338"/>
          </a:xfrm>
          <a:prstGeom prst="rightArrow">
            <a:avLst>
              <a:gd name="adj1" fmla="val 39417"/>
              <a:gd name="adj2" fmla="val 50000"/>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a:p>
        </p:txBody>
      </p:sp>
      <p:sp>
        <p:nvSpPr>
          <p:cNvPr id="19" name="Pfeil nach rechts 17">
            <a:extLst>
              <a:ext uri="{FF2B5EF4-FFF2-40B4-BE49-F238E27FC236}">
                <a16:creationId xmlns:a16="http://schemas.microsoft.com/office/drawing/2014/main" id="{06DBBAB0-2E2D-4FD0-B880-A6B510281089}"/>
              </a:ext>
            </a:extLst>
          </p:cNvPr>
          <p:cNvSpPr/>
          <p:nvPr/>
        </p:nvSpPr>
        <p:spPr>
          <a:xfrm>
            <a:off x="7129919" y="689226"/>
            <a:ext cx="338139" cy="287338"/>
          </a:xfrm>
          <a:prstGeom prst="rightArrow">
            <a:avLst>
              <a:gd name="adj1" fmla="val 39417"/>
              <a:gd name="adj2" fmla="val 50000"/>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a:p>
        </p:txBody>
      </p:sp>
      <p:sp>
        <p:nvSpPr>
          <p:cNvPr id="20" name="Pfeil nach rechts 18">
            <a:extLst>
              <a:ext uri="{FF2B5EF4-FFF2-40B4-BE49-F238E27FC236}">
                <a16:creationId xmlns:a16="http://schemas.microsoft.com/office/drawing/2014/main" id="{4F6873E0-1E5E-4A56-BA7F-BB09D1A4A5E4}"/>
              </a:ext>
            </a:extLst>
          </p:cNvPr>
          <p:cNvSpPr/>
          <p:nvPr/>
        </p:nvSpPr>
        <p:spPr>
          <a:xfrm>
            <a:off x="9584018" y="674866"/>
            <a:ext cx="339725" cy="287338"/>
          </a:xfrm>
          <a:prstGeom prst="rightArrow">
            <a:avLst>
              <a:gd name="adj1" fmla="val 39417"/>
              <a:gd name="adj2" fmla="val 50000"/>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CH"/>
          </a:p>
        </p:txBody>
      </p:sp>
      <p:sp>
        <p:nvSpPr>
          <p:cNvPr id="27" name="Textfeld 26">
            <a:extLst>
              <a:ext uri="{FF2B5EF4-FFF2-40B4-BE49-F238E27FC236}">
                <a16:creationId xmlns:a16="http://schemas.microsoft.com/office/drawing/2014/main" id="{E56187E0-3F1B-46C4-8045-CB7B4360E5B7}"/>
              </a:ext>
            </a:extLst>
          </p:cNvPr>
          <p:cNvSpPr txBox="1"/>
          <p:nvPr/>
        </p:nvSpPr>
        <p:spPr>
          <a:xfrm>
            <a:off x="7392905" y="1296809"/>
            <a:ext cx="2300352" cy="5078313"/>
          </a:xfrm>
          <a:prstGeom prst="rect">
            <a:avLst/>
          </a:prstGeom>
          <a:solidFill>
            <a:srgbClr val="E7EBED"/>
          </a:solidFill>
        </p:spPr>
        <p:txBody>
          <a:bodyPr wrap="square">
            <a:spAutoFit/>
          </a:bodyPr>
          <a:lstStyle/>
          <a:p>
            <a:pPr marL="0" marR="0" lvl="0" indent="0" algn="l" defTabSz="586496" rtl="0" eaLnBrk="1" fontAlgn="base" latinLnBrk="0" hangingPunct="1">
              <a:lnSpc>
                <a:spcPct val="100000"/>
              </a:lnSpc>
              <a:spcBef>
                <a:spcPct val="0"/>
              </a:spcBef>
              <a:spcAft>
                <a:spcPct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Wirkungen auf Städte, Gemeinden und Regionen</a:t>
            </a:r>
            <a:endParaRPr kumimoji="0" lang="de-DE" sz="9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586496" rtl="0" eaLnBrk="1" fontAlgn="base" latinLnBrk="0" hangingPunct="1">
              <a:lnSpc>
                <a:spcPct val="100000"/>
              </a:lnSpc>
              <a:spcBef>
                <a:spcPct val="0"/>
              </a:spcBef>
              <a:spcAft>
                <a:spcPct val="0"/>
              </a:spcAft>
              <a:buClrTx/>
              <a:buSzTx/>
              <a:buFontTx/>
              <a:buNone/>
              <a:tabLst/>
              <a:defRPr/>
            </a:pPr>
            <a:r>
              <a:rPr kumimoji="0" lang="de-DE" sz="9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Die Schweizer Gemeinden leisten einen wirksamen Beitrag zur Erreichung der Ziele im Bereich Mobilität der Energiestrategie 2050 und des Pariser Klimaabkommens. Sie schöpfen im Rahmen ihrer Möglichkeiten ihr energie- und klimapolitisches Potenzial voll aus.</a:t>
            </a:r>
          </a:p>
          <a:p>
            <a:pPr marR="0" lvl="0" algn="l" defTabSz="914400" rtl="0" eaLnBrk="1" fontAlgn="auto" latinLnBrk="0" hangingPunct="1">
              <a:lnSpc>
                <a:spcPct val="100000"/>
              </a:lnSpc>
              <a:spcBef>
                <a:spcPts val="0"/>
              </a:spcBef>
              <a:spcAft>
                <a:spcPts val="0"/>
              </a:spcAft>
              <a:buClrTx/>
              <a:buSzTx/>
              <a:tabLst/>
              <a:defRPr/>
            </a:pPr>
            <a:endParaRPr lang="de-DE" sz="900" dirty="0">
              <a:solidFill>
                <a:prstClr val="black"/>
              </a:solidFill>
              <a:latin typeface="Arial" panose="020B0604020202020204" pitchFamily="34" charset="0"/>
              <a:cs typeface="Arial" panose="020B0604020202020204" pitchFamily="34" charset="0"/>
            </a:endParaRPr>
          </a:p>
          <a:p>
            <a:pPr>
              <a:defRPr/>
            </a:pPr>
            <a:r>
              <a:rPr lang="de-DE" sz="900" b="1" dirty="0">
                <a:solidFill>
                  <a:prstClr val="black"/>
                </a:solidFill>
                <a:latin typeface="Arial" panose="020B0604020202020204" pitchFamily="34" charset="0"/>
                <a:cs typeface="Arial" panose="020B0604020202020204" pitchFamily="34" charset="0"/>
              </a:rPr>
              <a:t>Die Gemeinden sind zum Handeln befähigt, d.h. sie haben das Bewusstsein und die Bereitschaft zum Handeln und setzten Projekte um. </a:t>
            </a:r>
            <a:endParaRPr kumimoji="0" lang="de-DE"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71450" marR="0" lvl="0" indent="-171450" algn="l" defTabSz="586496" rtl="0" eaLnBrk="1" fontAlgn="base" latinLnBrk="0" hangingPunct="1">
              <a:lnSpc>
                <a:spcPct val="100000"/>
              </a:lnSpc>
              <a:spcBef>
                <a:spcPct val="0"/>
              </a:spcBef>
              <a:spcAft>
                <a:spcPct val="0"/>
              </a:spcAft>
              <a:buClrTx/>
              <a:buSzTx/>
              <a:buFont typeface="Arial" panose="020B0604020202020204" pitchFamily="34" charset="0"/>
              <a:buChar char="•"/>
              <a:tabLst/>
              <a:defRPr/>
            </a:pPr>
            <a:r>
              <a:rPr lang="de-DE" sz="900" dirty="0">
                <a:solidFill>
                  <a:srgbClr val="000000"/>
                </a:solidFill>
                <a:latin typeface="Arial" panose="020B0604020202020204" pitchFamily="34" charset="0"/>
                <a:cs typeface="Arial" panose="020B0604020202020204" pitchFamily="34" charset="0"/>
              </a:rPr>
              <a:t>Das </a:t>
            </a:r>
            <a:r>
              <a:rPr kumimoji="0" lang="de-DE"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Wissen</a:t>
            </a:r>
            <a:r>
              <a:rPr kumimoji="0" lang="de-DE"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bezüglich </a:t>
            </a:r>
            <a:r>
              <a:rPr lang="de-DE" sz="900" dirty="0">
                <a:solidFill>
                  <a:srgbClr val="000000"/>
                </a:solidFill>
                <a:latin typeface="Arial" panose="020B0604020202020204" pitchFamily="34" charset="0"/>
                <a:cs typeface="Arial" panose="020B0604020202020204" pitchFamily="34" charset="0"/>
              </a:rPr>
              <a:t>positiven Auswirkungen der nachhaltigen Mobilität ist gestärkt. </a:t>
            </a:r>
          </a:p>
          <a:p>
            <a:pPr marL="171450" marR="0" lvl="0" indent="-171450" algn="l" defTabSz="586496" rtl="0" eaLnBrk="1" fontAlgn="base" latinLnBrk="0" hangingPunct="1">
              <a:lnSpc>
                <a:spcPct val="100000"/>
              </a:lnSpc>
              <a:spcBef>
                <a:spcPct val="0"/>
              </a:spcBef>
              <a:spcAft>
                <a:spcPct val="0"/>
              </a:spcAft>
              <a:buClrTx/>
              <a:buSzTx/>
              <a:buFont typeface="Arial" panose="020B0604020202020204" pitchFamily="34" charset="0"/>
              <a:buChar char="•"/>
              <a:tabLst/>
              <a:defRPr/>
            </a:pPr>
            <a:r>
              <a:rPr lang="de-DE" sz="900" dirty="0">
                <a:solidFill>
                  <a:prstClr val="black"/>
                </a:solidFill>
                <a:latin typeface="Arial" panose="020B0604020202020204" pitchFamily="34" charset="0"/>
                <a:cs typeface="Arial" panose="020B0604020202020204" pitchFamily="34" charset="0"/>
              </a:rPr>
              <a:t>Die Gemeinden kennen ECH für Gemeinden und die </a:t>
            </a:r>
            <a:r>
              <a:rPr lang="de-DE" sz="900" b="1" dirty="0">
                <a:solidFill>
                  <a:prstClr val="black"/>
                </a:solidFill>
                <a:latin typeface="Arial" panose="020B0604020202020204" pitchFamily="34" charset="0"/>
                <a:cs typeface="Arial" panose="020B0604020202020204" pitchFamily="34" charset="0"/>
              </a:rPr>
              <a:t>Förderprogramme</a:t>
            </a:r>
            <a:r>
              <a:rPr lang="de-DE" sz="900" dirty="0">
                <a:solidFill>
                  <a:prstClr val="black"/>
                </a:solidFill>
                <a:latin typeface="Arial" panose="020B0604020202020204" pitchFamily="34" charset="0"/>
                <a:cs typeface="Arial" panose="020B0604020202020204" pitchFamily="34" charset="0"/>
              </a:rPr>
              <a:t>. Sie leisten einen Beitrag zur Dekarbonisierung, indem sie mit der finanziellen Unterstützung von ECH für Gemeinden Mobilitätsprojekte umsetzten. </a:t>
            </a:r>
            <a:endParaRPr lang="de-DE" sz="900" dirty="0">
              <a:solidFill>
                <a:srgbClr val="000000"/>
              </a:solidFill>
              <a:latin typeface="Arial" panose="020B0604020202020204" pitchFamily="34" charset="0"/>
              <a:cs typeface="Arial" panose="020B0604020202020204" pitchFamily="34" charset="0"/>
            </a:endParaRPr>
          </a:p>
          <a:p>
            <a:pPr marL="171450" marR="0" lvl="0" indent="-171450" algn="l" defTabSz="586496"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Die Gemeinden sind </a:t>
            </a:r>
            <a:r>
              <a:rPr kumimoji="0" lang="de-DE"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inspiriert und motiviert</a:t>
            </a:r>
            <a:r>
              <a:rPr kumimoji="0" lang="de-DE" sz="9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gute Projekte von und mit anderen Gemeinden umzusetzen. </a:t>
            </a:r>
          </a:p>
          <a:p>
            <a:pPr marL="171450" marR="0" lvl="0" indent="-171450" algn="l" defTabSz="586496" rtl="0" eaLnBrk="1" fontAlgn="base" latinLnBrk="0" hangingPunct="1">
              <a:lnSpc>
                <a:spcPct val="100000"/>
              </a:lnSpc>
              <a:spcBef>
                <a:spcPct val="0"/>
              </a:spcBef>
              <a:spcAft>
                <a:spcPct val="0"/>
              </a:spcAft>
              <a:buClrTx/>
              <a:buSzTx/>
              <a:buFont typeface="Arial" panose="020B0604020202020204" pitchFamily="34" charset="0"/>
              <a:buChar char="•"/>
              <a:tabLst/>
              <a:defRPr/>
            </a:pPr>
            <a:r>
              <a:rPr lang="de-DE" sz="900" b="1" dirty="0">
                <a:solidFill>
                  <a:prstClr val="black"/>
                </a:solidFill>
                <a:latin typeface="Arial" panose="020B0604020202020204" pitchFamily="34" charset="0"/>
                <a:cs typeface="Arial" panose="020B0604020202020204" pitchFamily="34" charset="0"/>
              </a:rPr>
              <a:t>Vernetzung und Wissenstransfer </a:t>
            </a:r>
            <a:r>
              <a:rPr lang="de-DE" sz="900" dirty="0">
                <a:solidFill>
                  <a:prstClr val="black"/>
                </a:solidFill>
                <a:latin typeface="Arial" panose="020B0604020202020204" pitchFamily="34" charset="0"/>
                <a:cs typeface="Arial" panose="020B0604020202020204" pitchFamily="34" charset="0"/>
              </a:rPr>
              <a:t>zwischen den Gemeinden findet statt. </a:t>
            </a:r>
          </a:p>
          <a:p>
            <a:pPr marL="171450" marR="0" lvl="0" indent="-171450" algn="l" defTabSz="586496" rtl="0" eaLnBrk="1" fontAlgn="base" latinLnBrk="0" hangingPunct="1">
              <a:lnSpc>
                <a:spcPct val="100000"/>
              </a:lnSpc>
              <a:spcBef>
                <a:spcPct val="0"/>
              </a:spcBef>
              <a:spcAft>
                <a:spcPct val="0"/>
              </a:spcAft>
              <a:buClrTx/>
              <a:buSzTx/>
              <a:buFont typeface="Arial" panose="020B0604020202020204" pitchFamily="34" charset="0"/>
              <a:buChar char="•"/>
              <a:tabLst/>
              <a:defRPr/>
            </a:pPr>
            <a:r>
              <a:rPr lang="de-DE" sz="900" dirty="0">
                <a:solidFill>
                  <a:prstClr val="black"/>
                </a:solidFill>
                <a:latin typeface="Arial" panose="020B0604020202020204" pitchFamily="34" charset="0"/>
                <a:cs typeface="Arial" panose="020B0604020202020204" pitchFamily="34" charset="0"/>
              </a:rPr>
              <a:t>Gemeinden nehmen die </a:t>
            </a:r>
            <a:r>
              <a:rPr lang="de-DE" sz="900" b="1" dirty="0">
                <a:solidFill>
                  <a:prstClr val="black"/>
                </a:solidFill>
                <a:latin typeface="Arial" panose="020B0604020202020204" pitchFamily="34" charset="0"/>
                <a:cs typeface="Arial" panose="020B0604020202020204" pitchFamily="34" charset="0"/>
              </a:rPr>
              <a:t>Kommunikation ihrer Vorbild-Aktivitäten </a:t>
            </a:r>
            <a:r>
              <a:rPr lang="de-DE" sz="900" dirty="0">
                <a:solidFill>
                  <a:prstClr val="black"/>
                </a:solidFill>
                <a:latin typeface="Arial" panose="020B0604020202020204" pitchFamily="34" charset="0"/>
                <a:cs typeface="Arial" panose="020B0604020202020204" pitchFamily="34" charset="0"/>
              </a:rPr>
              <a:t>gegenüber Privaten und Unternehmen sowie anderen Gemeinden wahr. </a:t>
            </a:r>
          </a:p>
          <a:p>
            <a:pPr marL="171450" marR="0" lvl="0" indent="-171450" algn="l" defTabSz="586496"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de-DE" sz="900" dirty="0">
              <a:solidFill>
                <a:prstClr val="black"/>
              </a:solidFill>
              <a:latin typeface="Arial" panose="020B0604020202020204" pitchFamily="34" charset="0"/>
              <a:cs typeface="Arial" panose="020B0604020202020204" pitchFamily="34" charset="0"/>
            </a:endParaRPr>
          </a:p>
          <a:p>
            <a:pPr marL="171450" marR="0" lvl="0" indent="-171450" algn="l" defTabSz="586496"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de-DE" sz="900" dirty="0">
              <a:solidFill>
                <a:prstClr val="black"/>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3B425519-B6B1-49BC-A65D-F4707060E27E}"/>
              </a:ext>
            </a:extLst>
          </p:cNvPr>
          <p:cNvSpPr txBox="1"/>
          <p:nvPr/>
        </p:nvSpPr>
        <p:spPr>
          <a:xfrm>
            <a:off x="11092543" y="6537902"/>
            <a:ext cx="1046845" cy="230832"/>
          </a:xfrm>
          <a:prstGeom prst="rect">
            <a:avLst/>
          </a:prstGeom>
          <a:noFill/>
        </p:spPr>
        <p:txBody>
          <a:bodyPr wrap="square" rtlCol="0">
            <a:spAutoFit/>
          </a:bodyPr>
          <a:lstStyle/>
          <a:p>
            <a:r>
              <a:rPr lang="de-CH" sz="900" dirty="0"/>
              <a:t>Stand: 25.4.2023</a:t>
            </a:r>
          </a:p>
        </p:txBody>
      </p:sp>
    </p:spTree>
    <p:extLst>
      <p:ext uri="{BB962C8B-B14F-4D97-AF65-F5344CB8AC3E}">
        <p14:creationId xmlns:p14="http://schemas.microsoft.com/office/powerpoint/2010/main" val="3872151606"/>
      </p:ext>
    </p:extLst>
  </p:cSld>
  <p:clrMapOvr>
    <a:masterClrMapping/>
  </p:clrMapOvr>
</p:sld>
</file>

<file path=ppt/theme/theme1.xml><?xml version="1.0" encoding="utf-8"?>
<a:theme xmlns:a="http://schemas.openxmlformats.org/drawingml/2006/main" name="Benutzerdefiniertes Design">
  <a:themeElements>
    <a:clrScheme name="energieschweiz">
      <a:dk1>
        <a:sysClr val="windowText" lastClr="000000"/>
      </a:dk1>
      <a:lt1>
        <a:sysClr val="window" lastClr="FFFFFF"/>
      </a:lt1>
      <a:dk2>
        <a:srgbClr val="4B4B4B"/>
      </a:dk2>
      <a:lt2>
        <a:srgbClr val="F0F7FC"/>
      </a:lt2>
      <a:accent1>
        <a:srgbClr val="12385F"/>
      </a:accent1>
      <a:accent2>
        <a:srgbClr val="69ACDF"/>
      </a:accent2>
      <a:accent3>
        <a:srgbClr val="EA5B0C"/>
      </a:accent3>
      <a:accent4>
        <a:srgbClr val="F7A823"/>
      </a:accent4>
      <a:accent5>
        <a:srgbClr val="99A93A"/>
      </a:accent5>
      <a:accent6>
        <a:srgbClr val="592147"/>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äsentation d_16-9 V1.potx" id="{C034D1EA-72CD-4C87-9015-496E0358BFF9}" vid="{1E5A5219-4027-4E7C-A229-714F0BA093EA}"/>
    </a:ext>
  </a:extLst>
</a:theme>
</file>

<file path=ppt/theme/theme2.xml><?xml version="1.0" encoding="utf-8"?>
<a:theme xmlns:a="http://schemas.openxmlformats.org/drawingml/2006/main" name="Office Theme">
  <a:themeElements>
    <a:clrScheme name="energieschweiz">
      <a:dk1>
        <a:sysClr val="windowText" lastClr="000000"/>
      </a:dk1>
      <a:lt1>
        <a:sysClr val="window" lastClr="FFFFFF"/>
      </a:lt1>
      <a:dk2>
        <a:srgbClr val="4B4B4B"/>
      </a:dk2>
      <a:lt2>
        <a:srgbClr val="F0F7FC"/>
      </a:lt2>
      <a:accent1>
        <a:srgbClr val="12385F"/>
      </a:accent1>
      <a:accent2>
        <a:srgbClr val="69ACDF"/>
      </a:accent2>
      <a:accent3>
        <a:srgbClr val="EA5B0C"/>
      </a:accent3>
      <a:accent4>
        <a:srgbClr val="F7A823"/>
      </a:accent4>
      <a:accent5>
        <a:srgbClr val="99A93A"/>
      </a:accent5>
      <a:accent6>
        <a:srgbClr val="592147"/>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nergieschweiz">
      <a:dk1>
        <a:sysClr val="windowText" lastClr="000000"/>
      </a:dk1>
      <a:lt1>
        <a:sysClr val="window" lastClr="FFFFFF"/>
      </a:lt1>
      <a:dk2>
        <a:srgbClr val="4B4B4B"/>
      </a:dk2>
      <a:lt2>
        <a:srgbClr val="F0F7FC"/>
      </a:lt2>
      <a:accent1>
        <a:srgbClr val="12385F"/>
      </a:accent1>
      <a:accent2>
        <a:srgbClr val="69ACDF"/>
      </a:accent2>
      <a:accent3>
        <a:srgbClr val="EA5B0C"/>
      </a:accent3>
      <a:accent4>
        <a:srgbClr val="F7A823"/>
      </a:accent4>
      <a:accent5>
        <a:srgbClr val="99A93A"/>
      </a:accent5>
      <a:accent6>
        <a:srgbClr val="592147"/>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E594130A2AF244FBF3F304D904ED593" ma:contentTypeVersion="10" ma:contentTypeDescription="Ein neues Dokument erstellen." ma:contentTypeScope="" ma:versionID="237da9f458a28dd077b9dd30b6e07580">
  <xsd:schema xmlns:xsd="http://www.w3.org/2001/XMLSchema" xmlns:xs="http://www.w3.org/2001/XMLSchema" xmlns:p="http://schemas.microsoft.com/office/2006/metadata/properties" xmlns:ns2="c9077d15-72ed-4fec-bcfe-3472729e9195" targetNamespace="http://schemas.microsoft.com/office/2006/metadata/properties" ma:root="true" ma:fieldsID="9517002d9439a50c918b241261f31275" ns2:_="">
    <xsd:import namespace="c9077d15-72ed-4fec-bcfe-3472729e91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77d15-72ed-4fec-bcfe-3472729e9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2.xml><?xml version="1.0" encoding="utf-8"?>
<ds:datastoreItem xmlns:ds="http://schemas.openxmlformats.org/officeDocument/2006/customXml" ds:itemID="{EC955C4D-3D03-4B28-A5C2-A9A0B66B0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77d15-72ed-4fec-bcfe-3472729e91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26B806-0237-4942-A1FD-5C97285908C2}">
  <ds:schemaRefs>
    <ds:schemaRef ds:uri="c9077d15-72ed-4fec-bcfe-3472729e9195"/>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1376</Words>
  <Application>Microsoft Office PowerPoint</Application>
  <PresentationFormat>Grand écran</PresentationFormat>
  <Paragraphs>241</Paragraphs>
  <Slides>13</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MS PGothic</vt:lpstr>
      <vt:lpstr>MS PGothic</vt:lpstr>
      <vt:lpstr>Arial</vt:lpstr>
      <vt:lpstr>Scto Grotesk A</vt:lpstr>
      <vt:lpstr>Wingdings</vt:lpstr>
      <vt:lpstr>Benutzerdefiniertes Design</vt:lpstr>
      <vt:lpstr>Workshop SEVAL</vt:lpstr>
      <vt:lpstr>Agenda</vt:lpstr>
      <vt:lpstr>EnergieSchweiz: Das Förderprogramm des Bundes im Bereich Energie </vt:lpstr>
      <vt:lpstr>Produkte- und Dienstleistungspanorama bei EnergieSchweiz </vt:lpstr>
      <vt:lpstr>Wertschöpfungskette EnergieSchweiz</vt:lpstr>
      <vt:lpstr>Leitfaden - Wirkungsmodell mit Kontextrahmen</vt:lpstr>
      <vt:lpstr>Wirkungsorientierung durch verstärkte Verhaltensorientierung bei der Projektbegleitung</vt:lpstr>
      <vt:lpstr>Kaufverhalten - energieeffiziente Fahrzeuge Kampagne CO2 tieferlegen  &gt;  Evaluation &gt; Kampagne Fahr mit dem Strom</vt:lpstr>
      <vt:lpstr>Wirkungsmodell: EnergieSchweiz für Gemeinden, Mobilität</vt:lpstr>
      <vt:lpstr>MONAMO – Förderprogramm nachhaltige Mobilität in Gemeinden Zwischenevaluation zur Entscheidfindung, wie es weitergehen soll</vt:lpstr>
      <vt:lpstr>Die Wirkungslogik von MONAMO Gemeinden in einem Wirkungsmodell dargestellt</vt:lpstr>
      <vt:lpstr>MONAMO 2.0 (Überlegungen basieren auf MONAMO-Zwischenevaluation) </vt:lpstr>
      <vt:lpstr>Herzlichen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Checkliste PPT-Vorlagen</dc:title>
  <dc:creator>ericbraun</dc:creator>
  <cp:lastModifiedBy>ZADORY Patrick Olivier</cp:lastModifiedBy>
  <cp:revision>50</cp:revision>
  <dcterms:created xsi:type="dcterms:W3CDTF">2020-11-02T11:40:46Z</dcterms:created>
  <dcterms:modified xsi:type="dcterms:W3CDTF">2023-09-05T09:08:39Z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ies>
</file>