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30.xml" ContentType="application/vnd.openxmlformats-officedocument.presentationml.notesSl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1.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 id="2147483676" r:id="rId3"/>
  </p:sldMasterIdLst>
  <p:notesMasterIdLst>
    <p:notesMasterId r:id="rId48"/>
  </p:notesMasterIdLst>
  <p:sldIdLst>
    <p:sldId id="257" r:id="rId4"/>
    <p:sldId id="775" r:id="rId5"/>
    <p:sldId id="763" r:id="rId6"/>
    <p:sldId id="532" r:id="rId7"/>
    <p:sldId id="768" r:id="rId8"/>
    <p:sldId id="776" r:id="rId9"/>
    <p:sldId id="346" r:id="rId10"/>
    <p:sldId id="773" r:id="rId11"/>
    <p:sldId id="733" r:id="rId12"/>
    <p:sldId id="259" r:id="rId13"/>
    <p:sldId id="414" r:id="rId14"/>
    <p:sldId id="745" r:id="rId15"/>
    <p:sldId id="271" r:id="rId16"/>
    <p:sldId id="305" r:id="rId17"/>
    <p:sldId id="264" r:id="rId18"/>
    <p:sldId id="313" r:id="rId19"/>
    <p:sldId id="765" r:id="rId20"/>
    <p:sldId id="767" r:id="rId21"/>
    <p:sldId id="769" r:id="rId22"/>
    <p:sldId id="764" r:id="rId23"/>
    <p:sldId id="779" r:id="rId24"/>
    <p:sldId id="334" r:id="rId25"/>
    <p:sldId id="413" r:id="rId26"/>
    <p:sldId id="322" r:id="rId27"/>
    <p:sldId id="399" r:id="rId28"/>
    <p:sldId id="333" r:id="rId29"/>
    <p:sldId id="353" r:id="rId30"/>
    <p:sldId id="352" r:id="rId31"/>
    <p:sldId id="401" r:id="rId32"/>
    <p:sldId id="402" r:id="rId33"/>
    <p:sldId id="771" r:id="rId34"/>
    <p:sldId id="774" r:id="rId35"/>
    <p:sldId id="770" r:id="rId36"/>
    <p:sldId id="778" r:id="rId37"/>
    <p:sldId id="388" r:id="rId38"/>
    <p:sldId id="408" r:id="rId39"/>
    <p:sldId id="498" r:id="rId40"/>
    <p:sldId id="780" r:id="rId41"/>
    <p:sldId id="724" r:id="rId42"/>
    <p:sldId id="760" r:id="rId43"/>
    <p:sldId id="777" r:id="rId44"/>
    <p:sldId id="317" r:id="rId45"/>
    <p:sldId id="387" r:id="rId46"/>
    <p:sldId id="276" r:id="rId47"/>
  </p:sldIdLst>
  <p:sldSz cx="12192000" cy="6858000"/>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70839" autoAdjust="0"/>
  </p:normalViewPr>
  <p:slideViewPr>
    <p:cSldViewPr snapToGrid="0">
      <p:cViewPr>
        <p:scale>
          <a:sx n="41" d="100"/>
          <a:sy n="41" d="100"/>
        </p:scale>
        <p:origin x="14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2.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wkj2\Dropbox\Chirillas\Arbeit\HAFL\Projekte\Projekt_BAFU_EvWaldpolitik\Impact\Befragung\Resultate\Analyse_Kantone_15-11-2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wkj2\Dropbox\Chirillas\Arbeit\HAFL\Projekte\Projekt_BAFU_EvWaldpolitik\Impact\Befragung\Resultate\Analyse_Kantone_15-11-21.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kj2\Dropbox\Chirillas\Arbeit\HAFL\Projekte\Projekt_BAFU_EvWaldpolitik\Outcome\Befragung\Resultate\Analyse_Kantone_11-01-22.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wkj2\Dropbox\Chirillas\Arbeit\HAFL\Projekte\Projekt_BAFU_EvWaldpolitik\Outcome\Befragung\Resultate\Analyse_Kantone_15-11-21.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wkj2\Dropbox\Chirillas\Arbeit\HAFL\Projekte\Projekt_BAFU_EvWaldpolitik\Outcome\Befragung\Resultate\Analyse_Kantone_15-11-21.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'[Diagramm in Microsoft Word]Datenverfügbarkeit'!$N$21</c:f>
              <c:strCache>
                <c:ptCount val="1"/>
                <c:pt idx="0">
                  <c:v>Sollgrösse bereits erreicht</c:v>
                </c:pt>
              </c:strCache>
            </c:strRef>
          </c:tx>
          <c:spPr>
            <a:solidFill>
              <a:schemeClr val="accent3">
                <a:lumMod val="60000"/>
                <a:lumOff val="40000"/>
              </a:schemeClr>
            </a:solidFill>
            <a:ln>
              <a:noFill/>
            </a:ln>
            <a:effectLst/>
          </c:spPr>
          <c:invertIfNegative val="0"/>
          <c:cat>
            <c:strRef>
              <c:f>'[Diagramm in Microsoft Word]Datenverfügbarkeit'!$M$22:$M$32</c:f>
              <c:strCache>
                <c:ptCount val="11"/>
                <c:pt idx="0">
                  <c:v>1. Das Potenzial nachhaltig nutzbaren Holzes wird ausgeschöpft</c:v>
                </c:pt>
                <c:pt idx="1">
                  <c:v>2. Klimawandel: Minderung und Anpassung ist sichergestellt</c:v>
                </c:pt>
                <c:pt idx="2">
                  <c:v>3. Die Schutzwaldleistung ist gesichert</c:v>
                </c:pt>
                <c:pt idx="3">
                  <c:v>4. Die Biodiversität bleibt erhalten und ist gezielt verbessert</c:v>
                </c:pt>
                <c:pt idx="4">
                  <c:v>5. Die Waldfläche bleibt erhalten</c:v>
                </c:pt>
                <c:pt idx="5">
                  <c:v>6. Die wirtschaftliche Leistungsfähigkeit der Waldwirtschaft ist verbessert</c:v>
                </c:pt>
                <c:pt idx="6">
                  <c:v>7. Die Waldböden, das Trinkwasser und die Vitalität der Bäume sind nicht gefährdet</c:v>
                </c:pt>
                <c:pt idx="7">
                  <c:v>8. Der Wald wird vor Schadorganismen geschützt</c:v>
                </c:pt>
                <c:pt idx="8">
                  <c:v>9. Wald und Wild stehen in einem Gleichgewicht</c:v>
                </c:pt>
                <c:pt idx="9">
                  <c:v>10. Die Freizeit- und Erholungsnutzung erfolgt schonend</c:v>
                </c:pt>
                <c:pt idx="10">
                  <c:v>11. Bildung, Forschung und Wissenstransfer sind gewährleistet</c:v>
                </c:pt>
              </c:strCache>
            </c:strRef>
          </c:cat>
          <c:val>
            <c:numRef>
              <c:f>'[Diagramm in Microsoft Word]Datenverfügbarkeit'!$N$22:$N$32</c:f>
              <c:numCache>
                <c:formatCode>General</c:formatCode>
                <c:ptCount val="11"/>
                <c:pt idx="0">
                  <c:v>0</c:v>
                </c:pt>
                <c:pt idx="1">
                  <c:v>0</c:v>
                </c:pt>
                <c:pt idx="2">
                  <c:v>0</c:v>
                </c:pt>
                <c:pt idx="3">
                  <c:v>1</c:v>
                </c:pt>
                <c:pt idx="4">
                  <c:v>1</c:v>
                </c:pt>
                <c:pt idx="5">
                  <c:v>1</c:v>
                </c:pt>
                <c:pt idx="6">
                  <c:v>1</c:v>
                </c:pt>
                <c:pt idx="7">
                  <c:v>0</c:v>
                </c:pt>
                <c:pt idx="8">
                  <c:v>1</c:v>
                </c:pt>
                <c:pt idx="9">
                  <c:v>0</c:v>
                </c:pt>
                <c:pt idx="10">
                  <c:v>2</c:v>
                </c:pt>
              </c:numCache>
            </c:numRef>
          </c:val>
          <c:extLst>
            <c:ext xmlns:c16="http://schemas.microsoft.com/office/drawing/2014/chart" uri="{C3380CC4-5D6E-409C-BE32-E72D297353CC}">
              <c16:uniqueId val="{00000000-84D1-4D9D-99A4-9E9645FC9B81}"/>
            </c:ext>
          </c:extLst>
        </c:ser>
        <c:ser>
          <c:idx val="1"/>
          <c:order val="1"/>
          <c:tx>
            <c:strRef>
              <c:f>'[Diagramm in Microsoft Word]Datenverfügbarkeit'!$O$21</c:f>
              <c:strCache>
                <c:ptCount val="1"/>
                <c:pt idx="0">
                  <c:v>Teilziele erreicht</c:v>
                </c:pt>
              </c:strCache>
            </c:strRef>
          </c:tx>
          <c:spPr>
            <a:solidFill>
              <a:schemeClr val="tx2">
                <a:lumMod val="40000"/>
                <a:lumOff val="60000"/>
              </a:schemeClr>
            </a:solidFill>
            <a:ln>
              <a:noFill/>
            </a:ln>
            <a:effectLst/>
          </c:spPr>
          <c:invertIfNegative val="0"/>
          <c:cat>
            <c:strRef>
              <c:f>'[Diagramm in Microsoft Word]Datenverfügbarkeit'!$M$22:$M$32</c:f>
              <c:strCache>
                <c:ptCount val="11"/>
                <c:pt idx="0">
                  <c:v>1. Das Potenzial nachhaltig nutzbaren Holzes wird ausgeschöpft</c:v>
                </c:pt>
                <c:pt idx="1">
                  <c:v>2. Klimawandel: Minderung und Anpassung ist sichergestellt</c:v>
                </c:pt>
                <c:pt idx="2">
                  <c:v>3. Die Schutzwaldleistung ist gesichert</c:v>
                </c:pt>
                <c:pt idx="3">
                  <c:v>4. Die Biodiversität bleibt erhalten und ist gezielt verbessert</c:v>
                </c:pt>
                <c:pt idx="4">
                  <c:v>5. Die Waldfläche bleibt erhalten</c:v>
                </c:pt>
                <c:pt idx="5">
                  <c:v>6. Die wirtschaftliche Leistungsfähigkeit der Waldwirtschaft ist verbessert</c:v>
                </c:pt>
                <c:pt idx="6">
                  <c:v>7. Die Waldböden, das Trinkwasser und die Vitalität der Bäume sind nicht gefährdet</c:v>
                </c:pt>
                <c:pt idx="7">
                  <c:v>8. Der Wald wird vor Schadorganismen geschützt</c:v>
                </c:pt>
                <c:pt idx="8">
                  <c:v>9. Wald und Wild stehen in einem Gleichgewicht</c:v>
                </c:pt>
                <c:pt idx="9">
                  <c:v>10. Die Freizeit- und Erholungsnutzung erfolgt schonend</c:v>
                </c:pt>
                <c:pt idx="10">
                  <c:v>11. Bildung, Forschung und Wissenstransfer sind gewährleistet</c:v>
                </c:pt>
              </c:strCache>
            </c:strRef>
          </c:cat>
          <c:val>
            <c:numRef>
              <c:f>'[Diagramm in Microsoft Word]Datenverfügbarkeit'!$O$22:$O$32</c:f>
              <c:numCache>
                <c:formatCode>General</c:formatCode>
                <c:ptCount val="11"/>
                <c:pt idx="0">
                  <c:v>0</c:v>
                </c:pt>
                <c:pt idx="1">
                  <c:v>0</c:v>
                </c:pt>
                <c:pt idx="2">
                  <c:v>0</c:v>
                </c:pt>
                <c:pt idx="3">
                  <c:v>3</c:v>
                </c:pt>
                <c:pt idx="4">
                  <c:v>1</c:v>
                </c:pt>
                <c:pt idx="5">
                  <c:v>0</c:v>
                </c:pt>
                <c:pt idx="6">
                  <c:v>0</c:v>
                </c:pt>
                <c:pt idx="7">
                  <c:v>0</c:v>
                </c:pt>
                <c:pt idx="8">
                  <c:v>0</c:v>
                </c:pt>
                <c:pt idx="9">
                  <c:v>0</c:v>
                </c:pt>
                <c:pt idx="10">
                  <c:v>0</c:v>
                </c:pt>
              </c:numCache>
            </c:numRef>
          </c:val>
          <c:extLst>
            <c:ext xmlns:c16="http://schemas.microsoft.com/office/drawing/2014/chart" uri="{C3380CC4-5D6E-409C-BE32-E72D297353CC}">
              <c16:uniqueId val="{00000001-84D1-4D9D-99A4-9E9645FC9B81}"/>
            </c:ext>
          </c:extLst>
        </c:ser>
        <c:ser>
          <c:idx val="2"/>
          <c:order val="2"/>
          <c:tx>
            <c:strRef>
              <c:f>'[Diagramm in Microsoft Word]Datenverfügbarkeit'!$P$21</c:f>
              <c:strCache>
                <c:ptCount val="1"/>
                <c:pt idx="0">
                  <c:v>Sollgrösse noch nicht erreicht</c:v>
                </c:pt>
              </c:strCache>
            </c:strRef>
          </c:tx>
          <c:spPr>
            <a:solidFill>
              <a:schemeClr val="accent4">
                <a:lumMod val="60000"/>
                <a:lumOff val="40000"/>
              </a:schemeClr>
            </a:solidFill>
            <a:ln>
              <a:noFill/>
            </a:ln>
            <a:effectLst/>
          </c:spPr>
          <c:invertIfNegative val="0"/>
          <c:cat>
            <c:strRef>
              <c:f>'[Diagramm in Microsoft Word]Datenverfügbarkeit'!$M$22:$M$32</c:f>
              <c:strCache>
                <c:ptCount val="11"/>
                <c:pt idx="0">
                  <c:v>1. Das Potenzial nachhaltig nutzbaren Holzes wird ausgeschöpft</c:v>
                </c:pt>
                <c:pt idx="1">
                  <c:v>2. Klimawandel: Minderung und Anpassung ist sichergestellt</c:v>
                </c:pt>
                <c:pt idx="2">
                  <c:v>3. Die Schutzwaldleistung ist gesichert</c:v>
                </c:pt>
                <c:pt idx="3">
                  <c:v>4. Die Biodiversität bleibt erhalten und ist gezielt verbessert</c:v>
                </c:pt>
                <c:pt idx="4">
                  <c:v>5. Die Waldfläche bleibt erhalten</c:v>
                </c:pt>
                <c:pt idx="5">
                  <c:v>6. Die wirtschaftliche Leistungsfähigkeit der Waldwirtschaft ist verbessert</c:v>
                </c:pt>
                <c:pt idx="6">
                  <c:v>7. Die Waldböden, das Trinkwasser und die Vitalität der Bäume sind nicht gefährdet</c:v>
                </c:pt>
                <c:pt idx="7">
                  <c:v>8. Der Wald wird vor Schadorganismen geschützt</c:v>
                </c:pt>
                <c:pt idx="8">
                  <c:v>9. Wald und Wild stehen in einem Gleichgewicht</c:v>
                </c:pt>
                <c:pt idx="9">
                  <c:v>10. Die Freizeit- und Erholungsnutzung erfolgt schonend</c:v>
                </c:pt>
                <c:pt idx="10">
                  <c:v>11. Bildung, Forschung und Wissenstransfer sind gewährleistet</c:v>
                </c:pt>
              </c:strCache>
            </c:strRef>
          </c:cat>
          <c:val>
            <c:numRef>
              <c:f>'[Diagramm in Microsoft Word]Datenverfügbarkeit'!$P$22:$P$32</c:f>
              <c:numCache>
                <c:formatCode>General</c:formatCode>
                <c:ptCount val="11"/>
                <c:pt idx="0">
                  <c:v>1</c:v>
                </c:pt>
                <c:pt idx="1">
                  <c:v>0</c:v>
                </c:pt>
                <c:pt idx="2">
                  <c:v>3</c:v>
                </c:pt>
                <c:pt idx="3">
                  <c:v>0</c:v>
                </c:pt>
                <c:pt idx="4">
                  <c:v>1</c:v>
                </c:pt>
                <c:pt idx="5">
                  <c:v>2</c:v>
                </c:pt>
                <c:pt idx="6">
                  <c:v>1</c:v>
                </c:pt>
                <c:pt idx="7">
                  <c:v>0</c:v>
                </c:pt>
                <c:pt idx="8">
                  <c:v>1</c:v>
                </c:pt>
                <c:pt idx="9">
                  <c:v>1</c:v>
                </c:pt>
                <c:pt idx="10">
                  <c:v>1</c:v>
                </c:pt>
              </c:numCache>
            </c:numRef>
          </c:val>
          <c:extLst>
            <c:ext xmlns:c16="http://schemas.microsoft.com/office/drawing/2014/chart" uri="{C3380CC4-5D6E-409C-BE32-E72D297353CC}">
              <c16:uniqueId val="{00000002-84D1-4D9D-99A4-9E9645FC9B81}"/>
            </c:ext>
          </c:extLst>
        </c:ser>
        <c:dLbls>
          <c:showLegendKey val="0"/>
          <c:showVal val="0"/>
          <c:showCatName val="0"/>
          <c:showSerName val="0"/>
          <c:showPercent val="0"/>
          <c:showBubbleSize val="0"/>
        </c:dLbls>
        <c:gapWidth val="150"/>
        <c:overlap val="100"/>
        <c:axId val="92388864"/>
        <c:axId val="266748480"/>
      </c:barChart>
      <c:catAx>
        <c:axId val="923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266748480"/>
        <c:crosses val="autoZero"/>
        <c:auto val="1"/>
        <c:lblAlgn val="ctr"/>
        <c:lblOffset val="100"/>
        <c:noMultiLvlLbl val="0"/>
      </c:catAx>
      <c:valAx>
        <c:axId val="26674848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Anzahl Indikatoren</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9238886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ysClr val="windowText" lastClr="000000">
          <a:lumMod val="15000"/>
          <a:lumOff val="85000"/>
        </a:sysClr>
      </a:solidFill>
      <a:round/>
    </a:ln>
    <a:effectLst/>
  </c:spPr>
  <c:txPr>
    <a:bodyPr/>
    <a:lstStyle/>
    <a:p>
      <a:pPr>
        <a:defRPr sz="600"/>
      </a:pPr>
      <a:endParaRPr lang="de-D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1"/>
          <c:showBubbleSize val="0"/>
          <c:showLeaderLines val="0"/>
        </c:dLbls>
        <c:firstSliceAng val="0"/>
        <c:holeSize val="50"/>
      </c:doughnutChart>
    </c:plotArea>
    <c:legend>
      <c:legendPos val="r"/>
      <c:layout>
        <c:manualLayout>
          <c:xMode val="edge"/>
          <c:yMode val="edge"/>
          <c:x val="0.60696775330930408"/>
          <c:y val="0.15561777186826847"/>
          <c:w val="0.37981789358716028"/>
          <c:h val="0.79930066843149339"/>
        </c:manualLayout>
      </c:layout>
      <c:overlay val="0"/>
      <c:txPr>
        <a:bodyPr/>
        <a:lstStyle/>
        <a:p>
          <a:pPr>
            <a:defRPr sz="1600"/>
          </a:pPr>
          <a:endParaRPr lang="de-DE"/>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'alle Indikatoren'!$I$83</c:f>
              <c:strCache>
                <c:ptCount val="1"/>
                <c:pt idx="0">
                  <c:v>Sollgrösse übertroffen</c:v>
                </c:pt>
              </c:strCache>
            </c:strRef>
          </c:tx>
          <c:spPr>
            <a:solidFill>
              <a:schemeClr val="accent3">
                <a:lumMod val="75000"/>
              </a:schemeClr>
            </a:solidFill>
            <a:ln>
              <a:noFill/>
            </a:ln>
            <a:effectLst/>
          </c:spPr>
          <c:invertIfNegative val="0"/>
          <c:cat>
            <c:strRef>
              <c:f>'alle Indikatoren'!$H$84:$H$89</c:f>
              <c:strCache>
                <c:ptCount val="6"/>
                <c:pt idx="0">
                  <c:v>Ziel 6 Die wirtschaftliche Leistungsfähigkeit der Waldwirtschaft ist verbessert</c:v>
                </c:pt>
                <c:pt idx="1">
                  <c:v>Ziel 7 Die Waldböden, das Trinkwasser und die Vitalität der Bäume sind nicht gefährdet</c:v>
                </c:pt>
                <c:pt idx="2">
                  <c:v>Ziel 8 Der Wald wird vor Schadorganismen geschützt</c:v>
                </c:pt>
                <c:pt idx="3">
                  <c:v>Ziel 9 Wald und Wild stehen in einem Gleichgewicht</c:v>
                </c:pt>
                <c:pt idx="4">
                  <c:v>Ziel 10 Die Freizeit- und Erholungsnutzung erfolgt schonen</c:v>
                </c:pt>
                <c:pt idx="5">
                  <c:v>Ziel 11 Bildung, Forschung und Wissenstransfer sind gewährleistet</c:v>
                </c:pt>
              </c:strCache>
            </c:strRef>
          </c:cat>
          <c:val>
            <c:numRef>
              <c:f>'alle Indikatoren'!$I$84:$I$89</c:f>
              <c:numCache>
                <c:formatCode>General</c:formatCode>
                <c:ptCount val="6"/>
                <c:pt idx="0">
                  <c:v>0</c:v>
                </c:pt>
                <c:pt idx="1">
                  <c:v>1</c:v>
                </c:pt>
                <c:pt idx="2">
                  <c:v>1</c:v>
                </c:pt>
                <c:pt idx="3">
                  <c:v>0</c:v>
                </c:pt>
                <c:pt idx="4">
                  <c:v>0</c:v>
                </c:pt>
                <c:pt idx="5">
                  <c:v>0</c:v>
                </c:pt>
              </c:numCache>
            </c:numRef>
          </c:val>
          <c:extLst>
            <c:ext xmlns:c16="http://schemas.microsoft.com/office/drawing/2014/chart" uri="{C3380CC4-5D6E-409C-BE32-E72D297353CC}">
              <c16:uniqueId val="{00000000-5742-48C7-B4DD-C1ABBF8A3F0F}"/>
            </c:ext>
          </c:extLst>
        </c:ser>
        <c:ser>
          <c:idx val="1"/>
          <c:order val="1"/>
          <c:tx>
            <c:strRef>
              <c:f>'alle Indikatoren'!$J$83</c:f>
              <c:strCache>
                <c:ptCount val="1"/>
                <c:pt idx="0">
                  <c:v>Sollgrösse erreicht</c:v>
                </c:pt>
              </c:strCache>
            </c:strRef>
          </c:tx>
          <c:spPr>
            <a:solidFill>
              <a:schemeClr val="accent3">
                <a:lumMod val="60000"/>
                <a:lumOff val="40000"/>
              </a:schemeClr>
            </a:solidFill>
            <a:ln>
              <a:noFill/>
            </a:ln>
            <a:effectLst/>
          </c:spPr>
          <c:invertIfNegative val="0"/>
          <c:cat>
            <c:strRef>
              <c:f>'alle Indikatoren'!$H$84:$H$89</c:f>
              <c:strCache>
                <c:ptCount val="6"/>
                <c:pt idx="0">
                  <c:v>Ziel 6 Die wirtschaftliche Leistungsfähigkeit der Waldwirtschaft ist verbessert</c:v>
                </c:pt>
                <c:pt idx="1">
                  <c:v>Ziel 7 Die Waldböden, das Trinkwasser und die Vitalität der Bäume sind nicht gefährdet</c:v>
                </c:pt>
                <c:pt idx="2">
                  <c:v>Ziel 8 Der Wald wird vor Schadorganismen geschützt</c:v>
                </c:pt>
                <c:pt idx="3">
                  <c:v>Ziel 9 Wald und Wild stehen in einem Gleichgewicht</c:v>
                </c:pt>
                <c:pt idx="4">
                  <c:v>Ziel 10 Die Freizeit- und Erholungsnutzung erfolgt schonen</c:v>
                </c:pt>
                <c:pt idx="5">
                  <c:v>Ziel 11 Bildung, Forschung und Wissenstransfer sind gewährleistet</c:v>
                </c:pt>
              </c:strCache>
            </c:strRef>
          </c:cat>
          <c:val>
            <c:numRef>
              <c:f>'alle Indikatoren'!$J$84:$J$89</c:f>
              <c:numCache>
                <c:formatCode>General</c:formatCode>
                <c:ptCount val="6"/>
                <c:pt idx="0">
                  <c:v>0</c:v>
                </c:pt>
                <c:pt idx="1">
                  <c:v>0</c:v>
                </c:pt>
                <c:pt idx="2">
                  <c:v>1</c:v>
                </c:pt>
                <c:pt idx="3">
                  <c:v>1</c:v>
                </c:pt>
                <c:pt idx="4">
                  <c:v>1</c:v>
                </c:pt>
                <c:pt idx="5">
                  <c:v>5</c:v>
                </c:pt>
              </c:numCache>
            </c:numRef>
          </c:val>
          <c:extLst>
            <c:ext xmlns:c16="http://schemas.microsoft.com/office/drawing/2014/chart" uri="{C3380CC4-5D6E-409C-BE32-E72D297353CC}">
              <c16:uniqueId val="{00000001-5742-48C7-B4DD-C1ABBF8A3F0F}"/>
            </c:ext>
          </c:extLst>
        </c:ser>
        <c:ser>
          <c:idx val="2"/>
          <c:order val="2"/>
          <c:tx>
            <c:strRef>
              <c:f>'alle Indikatoren'!$K$83</c:f>
              <c:strCache>
                <c:ptCount val="1"/>
                <c:pt idx="0">
                  <c:v>Sollgrösse teilweise erreicht</c:v>
                </c:pt>
              </c:strCache>
            </c:strRef>
          </c:tx>
          <c:spPr>
            <a:solidFill>
              <a:schemeClr val="accent3">
                <a:lumMod val="20000"/>
                <a:lumOff val="80000"/>
              </a:schemeClr>
            </a:solidFill>
            <a:ln>
              <a:noFill/>
            </a:ln>
            <a:effectLst/>
          </c:spPr>
          <c:invertIfNegative val="0"/>
          <c:cat>
            <c:strRef>
              <c:f>'alle Indikatoren'!$H$84:$H$89</c:f>
              <c:strCache>
                <c:ptCount val="6"/>
                <c:pt idx="0">
                  <c:v>Ziel 6 Die wirtschaftliche Leistungsfähigkeit der Waldwirtschaft ist verbessert</c:v>
                </c:pt>
                <c:pt idx="1">
                  <c:v>Ziel 7 Die Waldböden, das Trinkwasser und die Vitalität der Bäume sind nicht gefährdet</c:v>
                </c:pt>
                <c:pt idx="2">
                  <c:v>Ziel 8 Der Wald wird vor Schadorganismen geschützt</c:v>
                </c:pt>
                <c:pt idx="3">
                  <c:v>Ziel 9 Wald und Wild stehen in einem Gleichgewicht</c:v>
                </c:pt>
                <c:pt idx="4">
                  <c:v>Ziel 10 Die Freizeit- und Erholungsnutzung erfolgt schonen</c:v>
                </c:pt>
                <c:pt idx="5">
                  <c:v>Ziel 11 Bildung, Forschung und Wissenstransfer sind gewährleistet</c:v>
                </c:pt>
              </c:strCache>
            </c:strRef>
          </c:cat>
          <c:val>
            <c:numRef>
              <c:f>'alle Indikatoren'!$K$84:$K$89</c:f>
              <c:numCache>
                <c:formatCode>General</c:formatCode>
                <c:ptCount val="6"/>
                <c:pt idx="0">
                  <c:v>0</c:v>
                </c:pt>
                <c:pt idx="1">
                  <c:v>0</c:v>
                </c:pt>
                <c:pt idx="2">
                  <c:v>0</c:v>
                </c:pt>
                <c:pt idx="3">
                  <c:v>1</c:v>
                </c:pt>
                <c:pt idx="4">
                  <c:v>0</c:v>
                </c:pt>
                <c:pt idx="5">
                  <c:v>0</c:v>
                </c:pt>
              </c:numCache>
            </c:numRef>
          </c:val>
          <c:extLst>
            <c:ext xmlns:c16="http://schemas.microsoft.com/office/drawing/2014/chart" uri="{C3380CC4-5D6E-409C-BE32-E72D297353CC}">
              <c16:uniqueId val="{00000002-5742-48C7-B4DD-C1ABBF8A3F0F}"/>
            </c:ext>
          </c:extLst>
        </c:ser>
        <c:ser>
          <c:idx val="3"/>
          <c:order val="3"/>
          <c:tx>
            <c:strRef>
              <c:f>'alle Indikatoren'!$L$83</c:f>
              <c:strCache>
                <c:ptCount val="1"/>
                <c:pt idx="0">
                  <c:v>Sollgrösse knapp verfehlt</c:v>
                </c:pt>
              </c:strCache>
            </c:strRef>
          </c:tx>
          <c:spPr>
            <a:solidFill>
              <a:schemeClr val="accent5">
                <a:lumMod val="20000"/>
                <a:lumOff val="80000"/>
              </a:schemeClr>
            </a:solidFill>
            <a:ln>
              <a:noFill/>
            </a:ln>
            <a:effectLst/>
          </c:spPr>
          <c:invertIfNegative val="0"/>
          <c:cat>
            <c:strRef>
              <c:f>'alle Indikatoren'!$H$84:$H$89</c:f>
              <c:strCache>
                <c:ptCount val="6"/>
                <c:pt idx="0">
                  <c:v>Ziel 6 Die wirtschaftliche Leistungsfähigkeit der Waldwirtschaft ist verbessert</c:v>
                </c:pt>
                <c:pt idx="1">
                  <c:v>Ziel 7 Die Waldböden, das Trinkwasser und die Vitalität der Bäume sind nicht gefährdet</c:v>
                </c:pt>
                <c:pt idx="2">
                  <c:v>Ziel 8 Der Wald wird vor Schadorganismen geschützt</c:v>
                </c:pt>
                <c:pt idx="3">
                  <c:v>Ziel 9 Wald und Wild stehen in einem Gleichgewicht</c:v>
                </c:pt>
                <c:pt idx="4">
                  <c:v>Ziel 10 Die Freizeit- und Erholungsnutzung erfolgt schonen</c:v>
                </c:pt>
                <c:pt idx="5">
                  <c:v>Ziel 11 Bildung, Forschung und Wissenstransfer sind gewährleistet</c:v>
                </c:pt>
              </c:strCache>
            </c:strRef>
          </c:cat>
          <c:val>
            <c:numRef>
              <c:f>'alle Indikatoren'!$L$84:$L$89</c:f>
              <c:numCache>
                <c:formatCode>General</c:formatCode>
                <c:ptCount val="6"/>
                <c:pt idx="0">
                  <c:v>0</c:v>
                </c:pt>
                <c:pt idx="1">
                  <c:v>0</c:v>
                </c:pt>
                <c:pt idx="2">
                  <c:v>0</c:v>
                </c:pt>
                <c:pt idx="3">
                  <c:v>1</c:v>
                </c:pt>
                <c:pt idx="4">
                  <c:v>1</c:v>
                </c:pt>
                <c:pt idx="5">
                  <c:v>0</c:v>
                </c:pt>
              </c:numCache>
            </c:numRef>
          </c:val>
          <c:extLst>
            <c:ext xmlns:c16="http://schemas.microsoft.com/office/drawing/2014/chart" uri="{C3380CC4-5D6E-409C-BE32-E72D297353CC}">
              <c16:uniqueId val="{00000003-5742-48C7-B4DD-C1ABBF8A3F0F}"/>
            </c:ext>
          </c:extLst>
        </c:ser>
        <c:ser>
          <c:idx val="4"/>
          <c:order val="4"/>
          <c:tx>
            <c:strRef>
              <c:f>'alle Indikatoren'!$M$83</c:f>
              <c:strCache>
                <c:ptCount val="1"/>
                <c:pt idx="0">
                  <c:v>Sollgrösse verfehlt</c:v>
                </c:pt>
              </c:strCache>
            </c:strRef>
          </c:tx>
          <c:spPr>
            <a:solidFill>
              <a:schemeClr val="accent5">
                <a:lumMod val="60000"/>
                <a:lumOff val="40000"/>
              </a:schemeClr>
            </a:solidFill>
            <a:ln>
              <a:noFill/>
            </a:ln>
            <a:effectLst/>
          </c:spPr>
          <c:invertIfNegative val="0"/>
          <c:cat>
            <c:strRef>
              <c:f>'alle Indikatoren'!$H$84:$H$89</c:f>
              <c:strCache>
                <c:ptCount val="6"/>
                <c:pt idx="0">
                  <c:v>Ziel 6 Die wirtschaftliche Leistungsfähigkeit der Waldwirtschaft ist verbessert</c:v>
                </c:pt>
                <c:pt idx="1">
                  <c:v>Ziel 7 Die Waldböden, das Trinkwasser und die Vitalität der Bäume sind nicht gefährdet</c:v>
                </c:pt>
                <c:pt idx="2">
                  <c:v>Ziel 8 Der Wald wird vor Schadorganismen geschützt</c:v>
                </c:pt>
                <c:pt idx="3">
                  <c:v>Ziel 9 Wald und Wild stehen in einem Gleichgewicht</c:v>
                </c:pt>
                <c:pt idx="4">
                  <c:v>Ziel 10 Die Freizeit- und Erholungsnutzung erfolgt schonen</c:v>
                </c:pt>
                <c:pt idx="5">
                  <c:v>Ziel 11 Bildung, Forschung und Wissenstransfer sind gewährleistet</c:v>
                </c:pt>
              </c:strCache>
            </c:strRef>
          </c:cat>
          <c:val>
            <c:numRef>
              <c:f>'alle Indikatoren'!$M$84:$M$89</c:f>
              <c:numCache>
                <c:formatCode>General</c:formatCode>
                <c:ptCount val="6"/>
                <c:pt idx="0">
                  <c:v>2</c:v>
                </c:pt>
                <c:pt idx="1">
                  <c:v>0</c:v>
                </c:pt>
                <c:pt idx="2">
                  <c:v>0</c:v>
                </c:pt>
                <c:pt idx="3">
                  <c:v>0</c:v>
                </c:pt>
                <c:pt idx="4">
                  <c:v>0</c:v>
                </c:pt>
                <c:pt idx="5">
                  <c:v>1</c:v>
                </c:pt>
              </c:numCache>
            </c:numRef>
          </c:val>
          <c:extLst>
            <c:ext xmlns:c16="http://schemas.microsoft.com/office/drawing/2014/chart" uri="{C3380CC4-5D6E-409C-BE32-E72D297353CC}">
              <c16:uniqueId val="{00000004-5742-48C7-B4DD-C1ABBF8A3F0F}"/>
            </c:ext>
          </c:extLst>
        </c:ser>
        <c:ser>
          <c:idx val="5"/>
          <c:order val="5"/>
          <c:tx>
            <c:strRef>
              <c:f>'alle Indikatoren'!$N$83</c:f>
              <c:strCache>
                <c:ptCount val="1"/>
                <c:pt idx="0">
                  <c:v>Sollgrösse deutlich verfehlt</c:v>
                </c:pt>
              </c:strCache>
            </c:strRef>
          </c:tx>
          <c:spPr>
            <a:solidFill>
              <a:schemeClr val="accent5">
                <a:lumMod val="75000"/>
              </a:schemeClr>
            </a:solidFill>
            <a:ln>
              <a:noFill/>
            </a:ln>
            <a:effectLst/>
          </c:spPr>
          <c:invertIfNegative val="0"/>
          <c:cat>
            <c:strRef>
              <c:f>'alle Indikatoren'!$H$84:$H$89</c:f>
              <c:strCache>
                <c:ptCount val="6"/>
                <c:pt idx="0">
                  <c:v>Ziel 6 Die wirtschaftliche Leistungsfähigkeit der Waldwirtschaft ist verbessert</c:v>
                </c:pt>
                <c:pt idx="1">
                  <c:v>Ziel 7 Die Waldböden, das Trinkwasser und die Vitalität der Bäume sind nicht gefährdet</c:v>
                </c:pt>
                <c:pt idx="2">
                  <c:v>Ziel 8 Der Wald wird vor Schadorganismen geschützt</c:v>
                </c:pt>
                <c:pt idx="3">
                  <c:v>Ziel 9 Wald und Wild stehen in einem Gleichgewicht</c:v>
                </c:pt>
                <c:pt idx="4">
                  <c:v>Ziel 10 Die Freizeit- und Erholungsnutzung erfolgt schonen</c:v>
                </c:pt>
                <c:pt idx="5">
                  <c:v>Ziel 11 Bildung, Forschung und Wissenstransfer sind gewährleistet</c:v>
                </c:pt>
              </c:strCache>
            </c:strRef>
          </c:cat>
          <c:val>
            <c:numRef>
              <c:f>'alle Indikatoren'!$N$84:$N$89</c:f>
              <c:numCache>
                <c:formatCode>General</c:formatCode>
                <c:ptCount val="6"/>
                <c:pt idx="0">
                  <c:v>3</c:v>
                </c:pt>
                <c:pt idx="1">
                  <c:v>2</c:v>
                </c:pt>
                <c:pt idx="2">
                  <c:v>0</c:v>
                </c:pt>
                <c:pt idx="3">
                  <c:v>0</c:v>
                </c:pt>
                <c:pt idx="4">
                  <c:v>0</c:v>
                </c:pt>
                <c:pt idx="5">
                  <c:v>0</c:v>
                </c:pt>
              </c:numCache>
            </c:numRef>
          </c:val>
          <c:extLst>
            <c:ext xmlns:c16="http://schemas.microsoft.com/office/drawing/2014/chart" uri="{C3380CC4-5D6E-409C-BE32-E72D297353CC}">
              <c16:uniqueId val="{00000005-5742-48C7-B4DD-C1ABBF8A3F0F}"/>
            </c:ext>
          </c:extLst>
        </c:ser>
        <c:ser>
          <c:idx val="6"/>
          <c:order val="6"/>
          <c:tx>
            <c:strRef>
              <c:f>'alle Indikatoren'!$O$83</c:f>
              <c:strCache>
                <c:ptCount val="1"/>
                <c:pt idx="0">
                  <c:v>Keine klare Aussage möglich</c:v>
                </c:pt>
              </c:strCache>
            </c:strRef>
          </c:tx>
          <c:spPr>
            <a:solidFill>
              <a:schemeClr val="bg1">
                <a:lumMod val="75000"/>
              </a:schemeClr>
            </a:solidFill>
            <a:ln>
              <a:noFill/>
            </a:ln>
            <a:effectLst/>
          </c:spPr>
          <c:invertIfNegative val="0"/>
          <c:cat>
            <c:strRef>
              <c:f>'alle Indikatoren'!$H$84:$H$89</c:f>
              <c:strCache>
                <c:ptCount val="6"/>
                <c:pt idx="0">
                  <c:v>Ziel 6 Die wirtschaftliche Leistungsfähigkeit der Waldwirtschaft ist verbessert</c:v>
                </c:pt>
                <c:pt idx="1">
                  <c:v>Ziel 7 Die Waldböden, das Trinkwasser und die Vitalität der Bäume sind nicht gefährdet</c:v>
                </c:pt>
                <c:pt idx="2">
                  <c:v>Ziel 8 Der Wald wird vor Schadorganismen geschützt</c:v>
                </c:pt>
                <c:pt idx="3">
                  <c:v>Ziel 9 Wald und Wild stehen in einem Gleichgewicht</c:v>
                </c:pt>
                <c:pt idx="4">
                  <c:v>Ziel 10 Die Freizeit- und Erholungsnutzung erfolgt schonen</c:v>
                </c:pt>
                <c:pt idx="5">
                  <c:v>Ziel 11 Bildung, Forschung und Wissenstransfer sind gewährleistet</c:v>
                </c:pt>
              </c:strCache>
            </c:strRef>
          </c:cat>
          <c:val>
            <c:numRef>
              <c:f>'alle Indikatoren'!$O$84:$O$89</c:f>
              <c:numCache>
                <c:formatCode>General</c:formatCode>
                <c:ptCount val="6"/>
                <c:pt idx="0">
                  <c:v>0</c:v>
                </c:pt>
                <c:pt idx="1">
                  <c:v>0</c:v>
                </c:pt>
                <c:pt idx="2">
                  <c:v>1</c:v>
                </c:pt>
                <c:pt idx="3">
                  <c:v>0</c:v>
                </c:pt>
                <c:pt idx="4">
                  <c:v>4</c:v>
                </c:pt>
                <c:pt idx="5">
                  <c:v>0</c:v>
                </c:pt>
              </c:numCache>
            </c:numRef>
          </c:val>
          <c:extLst>
            <c:ext xmlns:c16="http://schemas.microsoft.com/office/drawing/2014/chart" uri="{C3380CC4-5D6E-409C-BE32-E72D297353CC}">
              <c16:uniqueId val="{00000006-5742-48C7-B4DD-C1ABBF8A3F0F}"/>
            </c:ext>
          </c:extLst>
        </c:ser>
        <c:dLbls>
          <c:showLegendKey val="0"/>
          <c:showVal val="0"/>
          <c:showCatName val="0"/>
          <c:showSerName val="0"/>
          <c:showPercent val="0"/>
          <c:showBubbleSize val="0"/>
        </c:dLbls>
        <c:gapWidth val="150"/>
        <c:overlap val="100"/>
        <c:axId val="1624169824"/>
        <c:axId val="1624170152"/>
        <c:extLst>
          <c:ext xmlns:c15="http://schemas.microsoft.com/office/drawing/2012/chart" uri="{02D57815-91ED-43cb-92C2-25804820EDAC}">
            <c15:filteredBarSeries>
              <c15:ser>
                <c:idx val="7"/>
                <c:order val="7"/>
                <c:tx>
                  <c:strRef>
                    <c:extLst>
                      <c:ext uri="{02D57815-91ED-43cb-92C2-25804820EDAC}">
                        <c15:formulaRef>
                          <c15:sqref>'alle Indikatoren'!$Q$83</c15:sqref>
                        </c15:formulaRef>
                      </c:ext>
                    </c:extLst>
                    <c:strCache>
                      <c:ptCount val="1"/>
                    </c:strCache>
                  </c:strRef>
                </c:tx>
                <c:spPr>
                  <a:solidFill>
                    <a:schemeClr val="accent2">
                      <a:lumMod val="40000"/>
                      <a:lumOff val="60000"/>
                    </a:schemeClr>
                  </a:solidFill>
                  <a:ln>
                    <a:noFill/>
                  </a:ln>
                  <a:effectLst/>
                </c:spPr>
                <c:invertIfNegative val="0"/>
                <c:cat>
                  <c:strRef>
                    <c:extLst>
                      <c:ext uri="{02D57815-91ED-43cb-92C2-25804820EDAC}">
                        <c15:formulaRef>
                          <c15:sqref>'alle Indikatoren'!$H$84:$H$89</c15:sqref>
                        </c15:formulaRef>
                      </c:ext>
                    </c:extLst>
                    <c:strCache>
                      <c:ptCount val="6"/>
                      <c:pt idx="0">
                        <c:v>Ziel 6 Die wirtschaftliche Leistungsfähigkeit der Waldwirtschaft ist verbessert</c:v>
                      </c:pt>
                      <c:pt idx="1">
                        <c:v>Ziel 7 Die Waldböden, das Trinkwasser und die Vitalität der Bäume sind nicht gefährdet</c:v>
                      </c:pt>
                      <c:pt idx="2">
                        <c:v>Ziel 8 Der Wald wird vor Schadorganismen geschützt</c:v>
                      </c:pt>
                      <c:pt idx="3">
                        <c:v>Ziel 9 Wald und Wild stehen in einem Gleichgewicht</c:v>
                      </c:pt>
                      <c:pt idx="4">
                        <c:v>Ziel 10 Die Freizeit- und Erholungsnutzung erfolgt schonen</c:v>
                      </c:pt>
                      <c:pt idx="5">
                        <c:v>Ziel 11 Bildung, Forschung und Wissenstransfer sind gewährleistet</c:v>
                      </c:pt>
                    </c:strCache>
                  </c:strRef>
                </c:cat>
                <c:val>
                  <c:numRef>
                    <c:extLst>
                      <c:ext uri="{02D57815-91ED-43cb-92C2-25804820EDAC}">
                        <c15:formulaRef>
                          <c15:sqref>'alle Indikatoren'!$Q$84:$Q$89</c15:sqref>
                        </c15:formulaRef>
                      </c:ext>
                    </c:extLst>
                    <c:numCache>
                      <c:formatCode>General</c:formatCode>
                      <c:ptCount val="6"/>
                      <c:pt idx="0">
                        <c:v>5</c:v>
                      </c:pt>
                      <c:pt idx="1">
                        <c:v>3</c:v>
                      </c:pt>
                      <c:pt idx="2">
                        <c:v>3</c:v>
                      </c:pt>
                      <c:pt idx="3">
                        <c:v>3</c:v>
                      </c:pt>
                      <c:pt idx="4">
                        <c:v>6</c:v>
                      </c:pt>
                      <c:pt idx="5">
                        <c:v>6</c:v>
                      </c:pt>
                    </c:numCache>
                  </c:numRef>
                </c:val>
                <c:extLst>
                  <c:ext xmlns:c16="http://schemas.microsoft.com/office/drawing/2014/chart" uri="{C3380CC4-5D6E-409C-BE32-E72D297353CC}">
                    <c16:uniqueId val="{00000007-5742-48C7-B4DD-C1ABBF8A3F0F}"/>
                  </c:ext>
                </c:extLst>
              </c15:ser>
            </c15:filteredBarSeries>
          </c:ext>
        </c:extLst>
      </c:barChart>
      <c:catAx>
        <c:axId val="1624169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624170152"/>
        <c:crosses val="autoZero"/>
        <c:auto val="1"/>
        <c:lblAlgn val="ctr"/>
        <c:lblOffset val="100"/>
        <c:noMultiLvlLbl val="0"/>
      </c:catAx>
      <c:valAx>
        <c:axId val="1624170152"/>
        <c:scaling>
          <c:orientation val="minMax"/>
          <c:max val="7"/>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CH" sz="1600"/>
                  <a:t>Anzahl Sollgrössen pro Ziel</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62416982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'Frageblock 5'!$G$158</c:f>
              <c:strCache>
                <c:ptCount val="1"/>
                <c:pt idx="0">
                  <c:v>Welche der folgenden Ziele sind aus Ihrer Sicht prioritär zu behandeln? Wählen Sie fünf:</c:v>
                </c:pt>
              </c:strCache>
            </c:strRef>
          </c:tx>
          <c:spPr>
            <a:prstGeom prst="rect">
              <a:avLst/>
            </a:prstGeom>
            <a:solidFill>
              <a:schemeClr val="accent1"/>
            </a:solidFill>
            <a:ln>
              <a:noFill/>
            </a:ln>
            <a:effectLst/>
          </c:spPr>
          <c:invertIfNegative val="0"/>
          <c:cat>
            <c:strRef>
              <c:f>'Frageblock 5'!$F$159:$F$169</c:f>
              <c:strCache>
                <c:ptCount val="11"/>
                <c:pt idx="0">
                  <c:v>Ziel 11 Bildung, Forschung und Wissenstransfer</c:v>
                </c:pt>
                <c:pt idx="1">
                  <c:v>Ziel 10 Die Freizeit- und Erholungsnutzung erfolgt schonend</c:v>
                </c:pt>
                <c:pt idx="2">
                  <c:v>Ziel 9 Das Gleichgewicht Wald – Wild ist gewährleistet</c:v>
                </c:pt>
                <c:pt idx="3">
                  <c:v>Ziel 8 Der Wald wird vor Schadorganismen geschützt</c:v>
                </c:pt>
                <c:pt idx="4">
                  <c:v>Ziel 7 Die Waldböden, das Trinkwasser und die Vitalität der Bäume sind nicht gefährdet</c:v>
                </c:pt>
                <c:pt idx="5">
                  <c:v>Ziel 6 Die wirtschaftliche Leistungsfähigkeit der Waldwirtschaft ist verbessert</c:v>
                </c:pt>
                <c:pt idx="6">
                  <c:v>Ziel 5 Die Waldfläche bleibt erhalten </c:v>
                </c:pt>
                <c:pt idx="7">
                  <c:v>Ziel 4 Die Biodiversität bleibt erhalten und ist gezielt verbessert</c:v>
                </c:pt>
                <c:pt idx="8">
                  <c:v>Ziel 3 Die Schutzwaldleistung ist sichergestellt</c:v>
                </c:pt>
                <c:pt idx="9">
                  <c:v>Ziel 2 Klimawandel: Der Wald und die Holzverwendung tragen zur Minderung bei und die Auswirkungen auf seine Leistungen bleiben minimal</c:v>
                </c:pt>
                <c:pt idx="10">
                  <c:v>Ziel 1 Das nachhaltig nutzbare Holznutzungspotenzial wird ausgeschöpft</c:v>
                </c:pt>
              </c:strCache>
            </c:strRef>
          </c:cat>
          <c:val>
            <c:numRef>
              <c:f>'Frageblock 5'!$G$159:$G$169</c:f>
              <c:numCache>
                <c:formatCode>0%</c:formatCode>
                <c:ptCount val="11"/>
                <c:pt idx="0">
                  <c:v>4.7619047619047616E-2</c:v>
                </c:pt>
                <c:pt idx="1">
                  <c:v>0.66666666666666663</c:v>
                </c:pt>
                <c:pt idx="2">
                  <c:v>0.42857142857142855</c:v>
                </c:pt>
                <c:pt idx="3">
                  <c:v>0.38095238095238093</c:v>
                </c:pt>
                <c:pt idx="4">
                  <c:v>0.38095238095238093</c:v>
                </c:pt>
                <c:pt idx="5">
                  <c:v>0.47619047619047616</c:v>
                </c:pt>
                <c:pt idx="6">
                  <c:v>0.42857142857142855</c:v>
                </c:pt>
                <c:pt idx="7">
                  <c:v>0.5714285714285714</c:v>
                </c:pt>
                <c:pt idx="8">
                  <c:v>0.5714285714285714</c:v>
                </c:pt>
                <c:pt idx="9">
                  <c:v>0.8571428571428571</c:v>
                </c:pt>
                <c:pt idx="10">
                  <c:v>0.14285714285714285</c:v>
                </c:pt>
              </c:numCache>
            </c:numRef>
          </c:val>
          <c:extLst>
            <c:ext xmlns:c16="http://schemas.microsoft.com/office/drawing/2014/chart" uri="{C3380CC4-5D6E-409C-BE32-E72D297353CC}">
              <c16:uniqueId val="{00000000-E904-4320-B518-E689C2816690}"/>
            </c:ext>
          </c:extLst>
        </c:ser>
        <c:dLbls>
          <c:showLegendKey val="0"/>
          <c:showVal val="0"/>
          <c:showCatName val="0"/>
          <c:showSerName val="0"/>
          <c:showPercent val="0"/>
          <c:showBubbleSize val="0"/>
        </c:dLbls>
        <c:gapWidth val="182"/>
        <c:axId val="883804648"/>
        <c:axId val="883801696"/>
      </c:barChart>
      <c:catAx>
        <c:axId val="883804648"/>
        <c:scaling>
          <c:orientation val="minMax"/>
        </c:scaling>
        <c:delete val="0"/>
        <c:axPos val="l"/>
        <c:numFmt formatCode="General" sourceLinked="1"/>
        <c:majorTickMark val="none"/>
        <c:minorTickMark val="none"/>
        <c:tickLblPos val="nextTo"/>
        <c:spPr bwMode="auto">
          <a:prstGeom prst="rect">
            <a:avLst/>
          </a:prstGeom>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baseline="0">
                <a:solidFill>
                  <a:schemeClr val="tx1">
                    <a:lumMod val="65000"/>
                    <a:lumOff val="35000"/>
                  </a:schemeClr>
                </a:solidFill>
                <a:latin typeface="+mn-lt"/>
                <a:ea typeface="+mn-ea"/>
                <a:cs typeface="+mn-cs"/>
              </a:defRPr>
            </a:pPr>
            <a:endParaRPr lang="de-DE"/>
          </a:p>
        </c:txPr>
        <c:crossAx val="883801696"/>
        <c:crosses val="autoZero"/>
        <c:auto val="1"/>
        <c:lblAlgn val="ctr"/>
        <c:lblOffset val="100"/>
        <c:noMultiLvlLbl val="0"/>
      </c:catAx>
      <c:valAx>
        <c:axId val="883801696"/>
        <c:scaling>
          <c:orientation val="minMax"/>
        </c:scaling>
        <c:delete val="0"/>
        <c:axPos val="b"/>
        <c:majorGridlines>
          <c:spPr bwMode="auto">
            <a:prstGeom prst="rect">
              <a:avLst/>
            </a:prstGeom>
            <a:ln w="9525" cap="flat" cmpd="sng" algn="ctr">
              <a:solidFill>
                <a:schemeClr val="tx1">
                  <a:lumMod val="15000"/>
                  <a:lumOff val="85000"/>
                </a:schemeClr>
              </a:solidFill>
              <a:round/>
            </a:ln>
            <a:effectLst/>
          </c:spPr>
        </c:majorGridlines>
        <c:numFmt formatCode="0%" sourceLinked="1"/>
        <c:majorTickMark val="none"/>
        <c:minorTickMark val="none"/>
        <c:tickLblPos val="nextTo"/>
        <c:spPr>
          <a:prstGeom prst="rect">
            <a:avLst/>
          </a:prstGeom>
          <a:noFill/>
          <a:ln>
            <a:noFill/>
          </a:ln>
          <a:effectLst/>
        </c:spPr>
        <c:txPr>
          <a:bodyPr rot="-60000000" spcFirstLastPara="1" vertOverflow="ellipsis" vert="horz" wrap="square" anchor="ctr" anchorCtr="1"/>
          <a:lstStyle/>
          <a:p>
            <a:pPr>
              <a:defRPr sz="2000" b="0" i="0" u="none" strike="noStrike" baseline="0">
                <a:solidFill>
                  <a:schemeClr val="tx1">
                    <a:lumMod val="65000"/>
                    <a:lumOff val="35000"/>
                  </a:schemeClr>
                </a:solidFill>
                <a:latin typeface="+mn-lt"/>
                <a:ea typeface="+mn-ea"/>
                <a:cs typeface="+mn-cs"/>
              </a:defRPr>
            </a:pPr>
            <a:endParaRPr lang="de-DE"/>
          </a:p>
        </c:txPr>
        <c:crossAx val="883804648"/>
        <c:crosses val="autoZero"/>
        <c:crossBetween val="between"/>
      </c:valAx>
      <c:spPr>
        <a:prstGeom prst="rect">
          <a:avLst/>
        </a:prstGeom>
        <a:noFill/>
        <a:ln>
          <a:noFill/>
        </a:ln>
        <a:effectLst/>
      </c:spPr>
    </c:plotArea>
    <c:plotVisOnly val="1"/>
    <c:dispBlanksAs val="gap"/>
    <c:showDLblsOverMax val="0"/>
  </c:chart>
  <c:spPr bwMode="auto">
    <a:xfrm>
      <a:off x="713232" y="1844824"/>
      <a:ext cx="10999392" cy="4896545"/>
    </a:xfrm>
    <a:prstGeom prst="rect">
      <a:avLst/>
    </a:prstGeom>
    <a:noFill/>
    <a:ln w="9525" cap="flat" cmpd="sng" algn="ctr">
      <a:noFill/>
      <a:round/>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379854881364223"/>
          <c:y val="3.2882418168795315E-2"/>
          <c:w val="0.39223311579118919"/>
          <c:h val="0.85894407658661198"/>
        </c:manualLayout>
      </c:layout>
      <c:barChart>
        <c:barDir val="bar"/>
        <c:grouping val="clustered"/>
        <c:varyColors val="0"/>
        <c:ser>
          <c:idx val="0"/>
          <c:order val="0"/>
          <c:tx>
            <c:strRef>
              <c:f>'Frageblock 5'!$C$31</c:f>
              <c:strCache>
                <c:ptCount val="1"/>
                <c:pt idx="0">
                  <c:v>Welche der Ziele der Waldpolitik 2020 müssten präziser definiert werden? (Mehrfachnennungen möglich)</c:v>
                </c:pt>
              </c:strCache>
            </c:strRef>
          </c:tx>
          <c:spPr>
            <a:solidFill>
              <a:schemeClr val="accent1"/>
            </a:solidFill>
            <a:ln>
              <a:noFill/>
            </a:ln>
            <a:effectLst/>
          </c:spPr>
          <c:invertIfNegative val="0"/>
          <c:cat>
            <c:strRef>
              <c:f>'Frageblock 5'!$B$32:$B$43</c:f>
              <c:strCache>
                <c:ptCount val="12"/>
                <c:pt idx="0">
                  <c:v>Ziel 11 Bildung, Forschung und Wissenstransfer</c:v>
                </c:pt>
                <c:pt idx="1">
                  <c:v>Ziel 10 Die Freizeit- und Erholungsnutzung erfolgt schonend</c:v>
                </c:pt>
                <c:pt idx="2">
                  <c:v>Ziel 9 Das Gleichgewicht Wald – Wild ist gewährleistet</c:v>
                </c:pt>
                <c:pt idx="3">
                  <c:v>Ziel 8 Der Wald wird vor Schadorganismen geschützt</c:v>
                </c:pt>
                <c:pt idx="4">
                  <c:v>Ziel 7 Die Waldböden, das Trinkwasser und die Vitalität der Bäume sind nicht gefährdet</c:v>
                </c:pt>
                <c:pt idx="5">
                  <c:v>Ziel 6 Die wirtschaftliche Leistungsfähigkeit der Waldwirtschaft ist verbessert</c:v>
                </c:pt>
                <c:pt idx="6">
                  <c:v>Ziel 5 Die Waldfläche bleibt erhalten </c:v>
                </c:pt>
                <c:pt idx="7">
                  <c:v>Ziel 4 Die Biodiversität bleibt erhalten und ist gezielt verbessert</c:v>
                </c:pt>
                <c:pt idx="8">
                  <c:v>Ziel 3 Die Schutzwaldleistung ist sichergestellt</c:v>
                </c:pt>
                <c:pt idx="9">
                  <c:v>Ziel 2 Klimawandel: Der Wald und die Holzverwendung tragen zur Minderung bei und die Auswirkungen auf seine Leistungen bleiben minimal</c:v>
                </c:pt>
                <c:pt idx="10">
                  <c:v>Ziel 1 Das nachhaltig nutzbare Holznutzungspotenzial wird ausgeschöpft</c:v>
                </c:pt>
                <c:pt idx="11">
                  <c:v>Keine Ziele müssten präziser definiert werden.</c:v>
                </c:pt>
              </c:strCache>
            </c:strRef>
          </c:cat>
          <c:val>
            <c:numRef>
              <c:f>'Frageblock 5'!$C$32:$C$43</c:f>
              <c:numCache>
                <c:formatCode>0%</c:formatCode>
                <c:ptCount val="12"/>
                <c:pt idx="0">
                  <c:v>0.2857142857142857</c:v>
                </c:pt>
                <c:pt idx="1">
                  <c:v>0.5714285714285714</c:v>
                </c:pt>
                <c:pt idx="2">
                  <c:v>0.42857142857142855</c:v>
                </c:pt>
                <c:pt idx="3">
                  <c:v>0.42857142857142855</c:v>
                </c:pt>
                <c:pt idx="4">
                  <c:v>0.42857142857142855</c:v>
                </c:pt>
                <c:pt idx="5">
                  <c:v>0.38095238095238093</c:v>
                </c:pt>
                <c:pt idx="6">
                  <c:v>0.19047619047619047</c:v>
                </c:pt>
                <c:pt idx="7">
                  <c:v>0.19047619047619047</c:v>
                </c:pt>
                <c:pt idx="8">
                  <c:v>0.14285714285714285</c:v>
                </c:pt>
                <c:pt idx="9">
                  <c:v>0.5714285714285714</c:v>
                </c:pt>
                <c:pt idx="10">
                  <c:v>0.42857142857142855</c:v>
                </c:pt>
                <c:pt idx="11">
                  <c:v>0.19047619047619047</c:v>
                </c:pt>
              </c:numCache>
            </c:numRef>
          </c:val>
          <c:extLst>
            <c:ext xmlns:c16="http://schemas.microsoft.com/office/drawing/2014/chart" uri="{C3380CC4-5D6E-409C-BE32-E72D297353CC}">
              <c16:uniqueId val="{00000000-E172-4A1C-ABBC-F823E6583179}"/>
            </c:ext>
          </c:extLst>
        </c:ser>
        <c:dLbls>
          <c:showLegendKey val="0"/>
          <c:showVal val="0"/>
          <c:showCatName val="0"/>
          <c:showSerName val="0"/>
          <c:showPercent val="0"/>
          <c:showBubbleSize val="0"/>
        </c:dLbls>
        <c:gapWidth val="182"/>
        <c:axId val="800701456"/>
        <c:axId val="800704736"/>
      </c:barChart>
      <c:catAx>
        <c:axId val="800701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e-DE"/>
          </a:p>
        </c:txPr>
        <c:crossAx val="800704736"/>
        <c:crosses val="autoZero"/>
        <c:auto val="1"/>
        <c:lblAlgn val="ctr"/>
        <c:lblOffset val="100"/>
        <c:noMultiLvlLbl val="0"/>
      </c:catAx>
      <c:valAx>
        <c:axId val="80070473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800701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'Frageblock 1'!$G$4</c:f>
              <c:strCache>
                <c:ptCount val="1"/>
                <c:pt idx="0">
                  <c:v>Ja</c:v>
                </c:pt>
              </c:strCache>
            </c:strRef>
          </c:tx>
          <c:spPr>
            <a:solidFill>
              <a:schemeClr val="accent1"/>
            </a:solidFill>
            <a:ln>
              <a:noFill/>
            </a:ln>
            <a:effectLst/>
          </c:spPr>
          <c:invertIfNegative val="0"/>
          <c:cat>
            <c:strRef>
              <c:f>'Frageblock 1'!$F$5:$F$15</c:f>
              <c:strCache>
                <c:ptCount val="11"/>
                <c:pt idx="0">
                  <c:v>Ziel 11 Bildung, Forschung und Wissenstransfer sind gewährleistet</c:v>
                </c:pt>
                <c:pt idx="1">
                  <c:v>Ziel 10 Die Freizeit- und Erholungsnutzung erfolgt schonend</c:v>
                </c:pt>
                <c:pt idx="2">
                  <c:v>Ziel 9 Wald Wild stehen in einem Gleichgewicht</c:v>
                </c:pt>
                <c:pt idx="3">
                  <c:v>Ziel 8 Der Wald wird vor Schadorganismen geschützt</c:v>
                </c:pt>
                <c:pt idx="4">
                  <c:v>Ziel 7 Die Waldböden, das Trinkwasser und die Vitalität der Bäume sind nicht gefährdet</c:v>
                </c:pt>
                <c:pt idx="5">
                  <c:v>Ziel 6 Die wirtschaftliche Leistungsfähigkeit der Waldwirtschaft ist verbessert</c:v>
                </c:pt>
                <c:pt idx="6">
                  <c:v>Ziel 5 Die Waldfläche bleibt erhalten </c:v>
                </c:pt>
                <c:pt idx="7">
                  <c:v>Ziel 4 Die Biodiversität bleibt erhalten und ist gezielt verbessert</c:v>
                </c:pt>
                <c:pt idx="8">
                  <c:v>Ziel 3 Die Schutzwaldleistung ist gesichert</c:v>
                </c:pt>
                <c:pt idx="9">
                  <c:v>Ziel 2 Klimawandel: Minderung und Anpassung ist sichergestellt</c:v>
                </c:pt>
                <c:pt idx="10">
                  <c:v>Ziel 1 Das Potenzial nachhaltig nutzbare Holz wird ausgeschöpft</c:v>
                </c:pt>
              </c:strCache>
            </c:strRef>
          </c:cat>
          <c:val>
            <c:numRef>
              <c:f>'Frageblock 1'!$G$5:$G$15</c:f>
              <c:numCache>
                <c:formatCode>0%</c:formatCode>
                <c:ptCount val="11"/>
                <c:pt idx="0">
                  <c:v>0.76190476190476186</c:v>
                </c:pt>
                <c:pt idx="1">
                  <c:v>0.80952380952380953</c:v>
                </c:pt>
                <c:pt idx="2">
                  <c:v>0.7142857142857143</c:v>
                </c:pt>
                <c:pt idx="3">
                  <c:v>0.66666666666666663</c:v>
                </c:pt>
                <c:pt idx="4">
                  <c:v>0.61904761904761907</c:v>
                </c:pt>
                <c:pt idx="5">
                  <c:v>0.7142857142857143</c:v>
                </c:pt>
                <c:pt idx="6">
                  <c:v>0.95238095238095233</c:v>
                </c:pt>
                <c:pt idx="7">
                  <c:v>0.95238095238095233</c:v>
                </c:pt>
                <c:pt idx="8">
                  <c:v>0.90476190476190477</c:v>
                </c:pt>
                <c:pt idx="9">
                  <c:v>0.8571428571428571</c:v>
                </c:pt>
                <c:pt idx="10">
                  <c:v>0.61904761904761907</c:v>
                </c:pt>
              </c:numCache>
            </c:numRef>
          </c:val>
          <c:extLst>
            <c:ext xmlns:c16="http://schemas.microsoft.com/office/drawing/2014/chart" uri="{C3380CC4-5D6E-409C-BE32-E72D297353CC}">
              <c16:uniqueId val="{00000000-ED57-4343-99D4-AEDF48B92446}"/>
            </c:ext>
          </c:extLst>
        </c:ser>
        <c:ser>
          <c:idx val="1"/>
          <c:order val="1"/>
          <c:tx>
            <c:strRef>
              <c:f>'Frageblock 1'!$H$4</c:f>
              <c:strCache>
                <c:ptCount val="1"/>
                <c:pt idx="0">
                  <c:v>Nein</c:v>
                </c:pt>
              </c:strCache>
            </c:strRef>
          </c:tx>
          <c:spPr>
            <a:solidFill>
              <a:schemeClr val="accent2">
                <a:lumMod val="40000"/>
                <a:lumOff val="60000"/>
              </a:schemeClr>
            </a:solidFill>
            <a:ln>
              <a:noFill/>
            </a:ln>
            <a:effectLst/>
          </c:spPr>
          <c:invertIfNegative val="0"/>
          <c:cat>
            <c:strRef>
              <c:f>'Frageblock 1'!$F$5:$F$15</c:f>
              <c:strCache>
                <c:ptCount val="11"/>
                <c:pt idx="0">
                  <c:v>Ziel 11 Bildung, Forschung und Wissenstransfer sind gewährleistet</c:v>
                </c:pt>
                <c:pt idx="1">
                  <c:v>Ziel 10 Die Freizeit- und Erholungsnutzung erfolgt schonend</c:v>
                </c:pt>
                <c:pt idx="2">
                  <c:v>Ziel 9 Wald Wild stehen in einem Gleichgewicht</c:v>
                </c:pt>
                <c:pt idx="3">
                  <c:v>Ziel 8 Der Wald wird vor Schadorganismen geschützt</c:v>
                </c:pt>
                <c:pt idx="4">
                  <c:v>Ziel 7 Die Waldböden, das Trinkwasser und die Vitalität der Bäume sind nicht gefährdet</c:v>
                </c:pt>
                <c:pt idx="5">
                  <c:v>Ziel 6 Die wirtschaftliche Leistungsfähigkeit der Waldwirtschaft ist verbessert</c:v>
                </c:pt>
                <c:pt idx="6">
                  <c:v>Ziel 5 Die Waldfläche bleibt erhalten </c:v>
                </c:pt>
                <c:pt idx="7">
                  <c:v>Ziel 4 Die Biodiversität bleibt erhalten und ist gezielt verbessert</c:v>
                </c:pt>
                <c:pt idx="8">
                  <c:v>Ziel 3 Die Schutzwaldleistung ist gesichert</c:v>
                </c:pt>
                <c:pt idx="9">
                  <c:v>Ziel 2 Klimawandel: Minderung und Anpassung ist sichergestellt</c:v>
                </c:pt>
                <c:pt idx="10">
                  <c:v>Ziel 1 Das Potenzial nachhaltig nutzbare Holz wird ausgeschöpft</c:v>
                </c:pt>
              </c:strCache>
            </c:strRef>
          </c:cat>
          <c:val>
            <c:numRef>
              <c:f>'Frageblock 1'!$H$5:$H$15</c:f>
              <c:numCache>
                <c:formatCode>0%</c:formatCode>
                <c:ptCount val="11"/>
                <c:pt idx="0">
                  <c:v>9.5238095238095233E-2</c:v>
                </c:pt>
                <c:pt idx="1">
                  <c:v>0.19047619047619047</c:v>
                </c:pt>
                <c:pt idx="2">
                  <c:v>0.23809523809523808</c:v>
                </c:pt>
                <c:pt idx="3">
                  <c:v>0.33333333333333331</c:v>
                </c:pt>
                <c:pt idx="4">
                  <c:v>0.33333333333333331</c:v>
                </c:pt>
                <c:pt idx="5">
                  <c:v>0.23809523809523808</c:v>
                </c:pt>
                <c:pt idx="6">
                  <c:v>4.7619047619047616E-2</c:v>
                </c:pt>
                <c:pt idx="7">
                  <c:v>4.7619047619047616E-2</c:v>
                </c:pt>
                <c:pt idx="8">
                  <c:v>4.7619047619047616E-2</c:v>
                </c:pt>
                <c:pt idx="9">
                  <c:v>0.14285714285714285</c:v>
                </c:pt>
                <c:pt idx="10">
                  <c:v>0.38095238095238093</c:v>
                </c:pt>
              </c:numCache>
            </c:numRef>
          </c:val>
          <c:extLst>
            <c:ext xmlns:c16="http://schemas.microsoft.com/office/drawing/2014/chart" uri="{C3380CC4-5D6E-409C-BE32-E72D297353CC}">
              <c16:uniqueId val="{00000001-ED57-4343-99D4-AEDF48B92446}"/>
            </c:ext>
          </c:extLst>
        </c:ser>
        <c:ser>
          <c:idx val="2"/>
          <c:order val="2"/>
          <c:tx>
            <c:strRef>
              <c:f>'Frageblock 1'!$I$4</c:f>
              <c:strCache>
                <c:ptCount val="1"/>
                <c:pt idx="0">
                  <c:v>Weiss nicht</c:v>
                </c:pt>
              </c:strCache>
            </c:strRef>
          </c:tx>
          <c:spPr>
            <a:solidFill>
              <a:schemeClr val="bg1">
                <a:lumMod val="85000"/>
              </a:schemeClr>
            </a:solidFill>
            <a:ln>
              <a:noFill/>
            </a:ln>
            <a:effectLst/>
          </c:spPr>
          <c:invertIfNegative val="0"/>
          <c:cat>
            <c:strRef>
              <c:f>'Frageblock 1'!$F$5:$F$15</c:f>
              <c:strCache>
                <c:ptCount val="11"/>
                <c:pt idx="0">
                  <c:v>Ziel 11 Bildung, Forschung und Wissenstransfer sind gewährleistet</c:v>
                </c:pt>
                <c:pt idx="1">
                  <c:v>Ziel 10 Die Freizeit- und Erholungsnutzung erfolgt schonend</c:v>
                </c:pt>
                <c:pt idx="2">
                  <c:v>Ziel 9 Wald Wild stehen in einem Gleichgewicht</c:v>
                </c:pt>
                <c:pt idx="3">
                  <c:v>Ziel 8 Der Wald wird vor Schadorganismen geschützt</c:v>
                </c:pt>
                <c:pt idx="4">
                  <c:v>Ziel 7 Die Waldböden, das Trinkwasser und die Vitalität der Bäume sind nicht gefährdet</c:v>
                </c:pt>
                <c:pt idx="5">
                  <c:v>Ziel 6 Die wirtschaftliche Leistungsfähigkeit der Waldwirtschaft ist verbessert</c:v>
                </c:pt>
                <c:pt idx="6">
                  <c:v>Ziel 5 Die Waldfläche bleibt erhalten </c:v>
                </c:pt>
                <c:pt idx="7">
                  <c:v>Ziel 4 Die Biodiversität bleibt erhalten und ist gezielt verbessert</c:v>
                </c:pt>
                <c:pt idx="8">
                  <c:v>Ziel 3 Die Schutzwaldleistung ist gesichert</c:v>
                </c:pt>
                <c:pt idx="9">
                  <c:v>Ziel 2 Klimawandel: Minderung und Anpassung ist sichergestellt</c:v>
                </c:pt>
                <c:pt idx="10">
                  <c:v>Ziel 1 Das Potenzial nachhaltig nutzbare Holz wird ausgeschöpft</c:v>
                </c:pt>
              </c:strCache>
            </c:strRef>
          </c:cat>
          <c:val>
            <c:numRef>
              <c:f>'Frageblock 1'!$I$5:$I$15</c:f>
              <c:numCache>
                <c:formatCode>0%</c:formatCode>
                <c:ptCount val="11"/>
                <c:pt idx="0">
                  <c:v>0.14285714285714285</c:v>
                </c:pt>
                <c:pt idx="1">
                  <c:v>0</c:v>
                </c:pt>
                <c:pt idx="2">
                  <c:v>4.7619047619047616E-2</c:v>
                </c:pt>
                <c:pt idx="3">
                  <c:v>0</c:v>
                </c:pt>
                <c:pt idx="4">
                  <c:v>4.7619047619047616E-2</c:v>
                </c:pt>
                <c:pt idx="5">
                  <c:v>4.7619047619047616E-2</c:v>
                </c:pt>
                <c:pt idx="6">
                  <c:v>0</c:v>
                </c:pt>
                <c:pt idx="7">
                  <c:v>0</c:v>
                </c:pt>
                <c:pt idx="8">
                  <c:v>4.7619047619047616E-2</c:v>
                </c:pt>
                <c:pt idx="9">
                  <c:v>0</c:v>
                </c:pt>
                <c:pt idx="10">
                  <c:v>0</c:v>
                </c:pt>
              </c:numCache>
            </c:numRef>
          </c:val>
          <c:extLst>
            <c:ext xmlns:c16="http://schemas.microsoft.com/office/drawing/2014/chart" uri="{C3380CC4-5D6E-409C-BE32-E72D297353CC}">
              <c16:uniqueId val="{00000002-ED57-4343-99D4-AEDF48B92446}"/>
            </c:ext>
          </c:extLst>
        </c:ser>
        <c:dLbls>
          <c:showLegendKey val="0"/>
          <c:showVal val="0"/>
          <c:showCatName val="0"/>
          <c:showSerName val="0"/>
          <c:showPercent val="0"/>
          <c:showBubbleSize val="0"/>
        </c:dLbls>
        <c:gapWidth val="150"/>
        <c:overlap val="100"/>
        <c:axId val="1237769560"/>
        <c:axId val="1237766608"/>
      </c:barChart>
      <c:catAx>
        <c:axId val="1237769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237766608"/>
        <c:crossesAt val="0"/>
        <c:auto val="1"/>
        <c:lblAlgn val="ctr"/>
        <c:lblOffset val="100"/>
        <c:noMultiLvlLbl val="0"/>
      </c:catAx>
      <c:valAx>
        <c:axId val="12377666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237769560"/>
        <c:crosses val="autoZero"/>
        <c:crossBetween val="between"/>
      </c:valAx>
      <c:spPr>
        <a:noFill/>
        <a:ln>
          <a:noFill/>
        </a:ln>
        <a:effectLst/>
      </c:spPr>
    </c:plotArea>
    <c:legend>
      <c:legendPos val="b"/>
      <c:layout>
        <c:manualLayout>
          <c:xMode val="edge"/>
          <c:yMode val="edge"/>
          <c:x val="0.36826574013577773"/>
          <c:y val="0.89834744777809239"/>
          <c:w val="0.26346851972844454"/>
          <c:h val="0.1016525522219075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'Frageblock 1'!$G$4</c:f>
              <c:strCache>
                <c:ptCount val="1"/>
                <c:pt idx="0">
                  <c:v>Ja</c:v>
                </c:pt>
              </c:strCache>
            </c:strRef>
          </c:tx>
          <c:spPr>
            <a:solidFill>
              <a:schemeClr val="accent1"/>
            </a:solidFill>
            <a:ln>
              <a:noFill/>
            </a:ln>
            <a:effectLst/>
          </c:spPr>
          <c:invertIfNegative val="0"/>
          <c:cat>
            <c:strRef>
              <c:f>'Frageblock 1'!$F$5:$F$15</c:f>
              <c:strCache>
                <c:ptCount val="11"/>
                <c:pt idx="0">
                  <c:v>Ziel 11 Bildung, Forschung und Wissenstransfer sind gewährleistet</c:v>
                </c:pt>
                <c:pt idx="1">
                  <c:v>Ziel 10 Die Freizeit- und Erholungsnutzung erfolgt schonend</c:v>
                </c:pt>
                <c:pt idx="2">
                  <c:v>Ziel 9 Wald Wild stehen in einem Gleichgewicht</c:v>
                </c:pt>
                <c:pt idx="3">
                  <c:v>Ziel 8 Der Wald wird vor Schadorganismen geschützt</c:v>
                </c:pt>
                <c:pt idx="4">
                  <c:v>Ziel 7 Die Waldböden, das Trinkwasser und die Vitalität der Bäume sind nicht gefährdet</c:v>
                </c:pt>
                <c:pt idx="5">
                  <c:v>Ziel 6 Die wirtschaftliche Leistungsfähigkeit der Waldwirtschaft ist verbessert</c:v>
                </c:pt>
                <c:pt idx="6">
                  <c:v>Ziel 5 Die Waldfläche bleibt erhalten </c:v>
                </c:pt>
                <c:pt idx="7">
                  <c:v>Ziel 4 Die Biodiversität bleibt erhalten und ist gezielt verbessert</c:v>
                </c:pt>
                <c:pt idx="8">
                  <c:v>Ziel 3 Die Schutzwaldleistung ist gesichert</c:v>
                </c:pt>
                <c:pt idx="9">
                  <c:v>Ziel 2 Klimawandel: Minderung und Anpassung ist sichergestellt</c:v>
                </c:pt>
                <c:pt idx="10">
                  <c:v>Ziel 1 Das Potenzial nachhaltig nutzbare Holz wird ausgeschöpft</c:v>
                </c:pt>
              </c:strCache>
            </c:strRef>
          </c:cat>
          <c:val>
            <c:numRef>
              <c:f>'Frageblock 1'!$G$5:$G$15</c:f>
              <c:numCache>
                <c:formatCode>0%</c:formatCode>
                <c:ptCount val="11"/>
                <c:pt idx="0">
                  <c:v>0.76190476190476186</c:v>
                </c:pt>
                <c:pt idx="1">
                  <c:v>0.80952380952380953</c:v>
                </c:pt>
                <c:pt idx="2">
                  <c:v>0.7142857142857143</c:v>
                </c:pt>
                <c:pt idx="3">
                  <c:v>0.66666666666666663</c:v>
                </c:pt>
                <c:pt idx="4">
                  <c:v>0.61904761904761907</c:v>
                </c:pt>
                <c:pt idx="5">
                  <c:v>0.7142857142857143</c:v>
                </c:pt>
                <c:pt idx="6">
                  <c:v>0.95238095238095233</c:v>
                </c:pt>
                <c:pt idx="7">
                  <c:v>0.95238095238095233</c:v>
                </c:pt>
                <c:pt idx="8">
                  <c:v>0.90476190476190477</c:v>
                </c:pt>
                <c:pt idx="9">
                  <c:v>0.8571428571428571</c:v>
                </c:pt>
                <c:pt idx="10">
                  <c:v>0.61904761904761907</c:v>
                </c:pt>
              </c:numCache>
            </c:numRef>
          </c:val>
          <c:extLst>
            <c:ext xmlns:c16="http://schemas.microsoft.com/office/drawing/2014/chart" uri="{C3380CC4-5D6E-409C-BE32-E72D297353CC}">
              <c16:uniqueId val="{00000000-ED57-4343-99D4-AEDF48B92446}"/>
            </c:ext>
          </c:extLst>
        </c:ser>
        <c:ser>
          <c:idx val="1"/>
          <c:order val="1"/>
          <c:tx>
            <c:strRef>
              <c:f>'Frageblock 1'!$H$4</c:f>
              <c:strCache>
                <c:ptCount val="1"/>
                <c:pt idx="0">
                  <c:v>Nein</c:v>
                </c:pt>
              </c:strCache>
            </c:strRef>
          </c:tx>
          <c:spPr>
            <a:solidFill>
              <a:schemeClr val="accent2">
                <a:lumMod val="40000"/>
                <a:lumOff val="60000"/>
              </a:schemeClr>
            </a:solidFill>
            <a:ln>
              <a:noFill/>
            </a:ln>
            <a:effectLst/>
          </c:spPr>
          <c:invertIfNegative val="0"/>
          <c:cat>
            <c:strRef>
              <c:f>'Frageblock 1'!$F$5:$F$15</c:f>
              <c:strCache>
                <c:ptCount val="11"/>
                <c:pt idx="0">
                  <c:v>Ziel 11 Bildung, Forschung und Wissenstransfer sind gewährleistet</c:v>
                </c:pt>
                <c:pt idx="1">
                  <c:v>Ziel 10 Die Freizeit- und Erholungsnutzung erfolgt schonend</c:v>
                </c:pt>
                <c:pt idx="2">
                  <c:v>Ziel 9 Wald Wild stehen in einem Gleichgewicht</c:v>
                </c:pt>
                <c:pt idx="3">
                  <c:v>Ziel 8 Der Wald wird vor Schadorganismen geschützt</c:v>
                </c:pt>
                <c:pt idx="4">
                  <c:v>Ziel 7 Die Waldböden, das Trinkwasser und die Vitalität der Bäume sind nicht gefährdet</c:v>
                </c:pt>
                <c:pt idx="5">
                  <c:v>Ziel 6 Die wirtschaftliche Leistungsfähigkeit der Waldwirtschaft ist verbessert</c:v>
                </c:pt>
                <c:pt idx="6">
                  <c:v>Ziel 5 Die Waldfläche bleibt erhalten </c:v>
                </c:pt>
                <c:pt idx="7">
                  <c:v>Ziel 4 Die Biodiversität bleibt erhalten und ist gezielt verbessert</c:v>
                </c:pt>
                <c:pt idx="8">
                  <c:v>Ziel 3 Die Schutzwaldleistung ist gesichert</c:v>
                </c:pt>
                <c:pt idx="9">
                  <c:v>Ziel 2 Klimawandel: Minderung und Anpassung ist sichergestellt</c:v>
                </c:pt>
                <c:pt idx="10">
                  <c:v>Ziel 1 Das Potenzial nachhaltig nutzbare Holz wird ausgeschöpft</c:v>
                </c:pt>
              </c:strCache>
            </c:strRef>
          </c:cat>
          <c:val>
            <c:numRef>
              <c:f>'Frageblock 1'!$H$5:$H$15</c:f>
              <c:numCache>
                <c:formatCode>0%</c:formatCode>
                <c:ptCount val="11"/>
                <c:pt idx="0">
                  <c:v>9.5238095238095233E-2</c:v>
                </c:pt>
                <c:pt idx="1">
                  <c:v>0.19047619047619047</c:v>
                </c:pt>
                <c:pt idx="2">
                  <c:v>0.23809523809523808</c:v>
                </c:pt>
                <c:pt idx="3">
                  <c:v>0.33333333333333331</c:v>
                </c:pt>
                <c:pt idx="4">
                  <c:v>0.33333333333333331</c:v>
                </c:pt>
                <c:pt idx="5">
                  <c:v>0.23809523809523808</c:v>
                </c:pt>
                <c:pt idx="6">
                  <c:v>4.7619047619047616E-2</c:v>
                </c:pt>
                <c:pt idx="7">
                  <c:v>4.7619047619047616E-2</c:v>
                </c:pt>
                <c:pt idx="8">
                  <c:v>4.7619047619047616E-2</c:v>
                </c:pt>
                <c:pt idx="9">
                  <c:v>0.14285714285714285</c:v>
                </c:pt>
                <c:pt idx="10">
                  <c:v>0.38095238095238093</c:v>
                </c:pt>
              </c:numCache>
            </c:numRef>
          </c:val>
          <c:extLst>
            <c:ext xmlns:c16="http://schemas.microsoft.com/office/drawing/2014/chart" uri="{C3380CC4-5D6E-409C-BE32-E72D297353CC}">
              <c16:uniqueId val="{00000001-ED57-4343-99D4-AEDF48B92446}"/>
            </c:ext>
          </c:extLst>
        </c:ser>
        <c:ser>
          <c:idx val="2"/>
          <c:order val="2"/>
          <c:tx>
            <c:strRef>
              <c:f>'Frageblock 1'!$I$4</c:f>
              <c:strCache>
                <c:ptCount val="1"/>
                <c:pt idx="0">
                  <c:v>Weiss nicht</c:v>
                </c:pt>
              </c:strCache>
            </c:strRef>
          </c:tx>
          <c:spPr>
            <a:solidFill>
              <a:schemeClr val="bg1">
                <a:lumMod val="85000"/>
              </a:schemeClr>
            </a:solidFill>
            <a:ln>
              <a:noFill/>
            </a:ln>
            <a:effectLst/>
          </c:spPr>
          <c:invertIfNegative val="0"/>
          <c:cat>
            <c:strRef>
              <c:f>'Frageblock 1'!$F$5:$F$15</c:f>
              <c:strCache>
                <c:ptCount val="11"/>
                <c:pt idx="0">
                  <c:v>Ziel 11 Bildung, Forschung und Wissenstransfer sind gewährleistet</c:v>
                </c:pt>
                <c:pt idx="1">
                  <c:v>Ziel 10 Die Freizeit- und Erholungsnutzung erfolgt schonend</c:v>
                </c:pt>
                <c:pt idx="2">
                  <c:v>Ziel 9 Wald Wild stehen in einem Gleichgewicht</c:v>
                </c:pt>
                <c:pt idx="3">
                  <c:v>Ziel 8 Der Wald wird vor Schadorganismen geschützt</c:v>
                </c:pt>
                <c:pt idx="4">
                  <c:v>Ziel 7 Die Waldböden, das Trinkwasser und die Vitalität der Bäume sind nicht gefährdet</c:v>
                </c:pt>
                <c:pt idx="5">
                  <c:v>Ziel 6 Die wirtschaftliche Leistungsfähigkeit der Waldwirtschaft ist verbessert</c:v>
                </c:pt>
                <c:pt idx="6">
                  <c:v>Ziel 5 Die Waldfläche bleibt erhalten </c:v>
                </c:pt>
                <c:pt idx="7">
                  <c:v>Ziel 4 Die Biodiversität bleibt erhalten und ist gezielt verbessert</c:v>
                </c:pt>
                <c:pt idx="8">
                  <c:v>Ziel 3 Die Schutzwaldleistung ist gesichert</c:v>
                </c:pt>
                <c:pt idx="9">
                  <c:v>Ziel 2 Klimawandel: Minderung und Anpassung ist sichergestellt</c:v>
                </c:pt>
                <c:pt idx="10">
                  <c:v>Ziel 1 Das Potenzial nachhaltig nutzbare Holz wird ausgeschöpft</c:v>
                </c:pt>
              </c:strCache>
            </c:strRef>
          </c:cat>
          <c:val>
            <c:numRef>
              <c:f>'Frageblock 1'!$I$5:$I$15</c:f>
              <c:numCache>
                <c:formatCode>0%</c:formatCode>
                <c:ptCount val="11"/>
                <c:pt idx="0">
                  <c:v>0.14285714285714285</c:v>
                </c:pt>
                <c:pt idx="1">
                  <c:v>0</c:v>
                </c:pt>
                <c:pt idx="2">
                  <c:v>4.7619047619047616E-2</c:v>
                </c:pt>
                <c:pt idx="3">
                  <c:v>0</c:v>
                </c:pt>
                <c:pt idx="4">
                  <c:v>4.7619047619047616E-2</c:v>
                </c:pt>
                <c:pt idx="5">
                  <c:v>4.7619047619047616E-2</c:v>
                </c:pt>
                <c:pt idx="6">
                  <c:v>0</c:v>
                </c:pt>
                <c:pt idx="7">
                  <c:v>0</c:v>
                </c:pt>
                <c:pt idx="8">
                  <c:v>4.7619047619047616E-2</c:v>
                </c:pt>
                <c:pt idx="9">
                  <c:v>0</c:v>
                </c:pt>
                <c:pt idx="10">
                  <c:v>0</c:v>
                </c:pt>
              </c:numCache>
            </c:numRef>
          </c:val>
          <c:extLst>
            <c:ext xmlns:c16="http://schemas.microsoft.com/office/drawing/2014/chart" uri="{C3380CC4-5D6E-409C-BE32-E72D297353CC}">
              <c16:uniqueId val="{00000002-ED57-4343-99D4-AEDF48B92446}"/>
            </c:ext>
          </c:extLst>
        </c:ser>
        <c:dLbls>
          <c:showLegendKey val="0"/>
          <c:showVal val="0"/>
          <c:showCatName val="0"/>
          <c:showSerName val="0"/>
          <c:showPercent val="0"/>
          <c:showBubbleSize val="0"/>
        </c:dLbls>
        <c:gapWidth val="150"/>
        <c:overlap val="100"/>
        <c:axId val="1237769560"/>
        <c:axId val="1237766608"/>
      </c:barChart>
      <c:catAx>
        <c:axId val="1237769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237766608"/>
        <c:crossesAt val="0"/>
        <c:auto val="1"/>
        <c:lblAlgn val="ctr"/>
        <c:lblOffset val="100"/>
        <c:noMultiLvlLbl val="0"/>
      </c:catAx>
      <c:valAx>
        <c:axId val="12377666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237769560"/>
        <c:crosses val="autoZero"/>
        <c:crossBetween val="between"/>
      </c:valAx>
      <c:spPr>
        <a:noFill/>
        <a:ln>
          <a:noFill/>
        </a:ln>
        <a:effectLst/>
      </c:spPr>
    </c:plotArea>
    <c:legend>
      <c:legendPos val="b"/>
      <c:layout>
        <c:manualLayout>
          <c:xMode val="edge"/>
          <c:yMode val="edge"/>
          <c:x val="0.36826574013577773"/>
          <c:y val="0.89834744777809239"/>
          <c:w val="0.26346851972844454"/>
          <c:h val="0.1016525522219075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'Frageblock 5'!$C$3</c:f>
              <c:strCache>
                <c:ptCount val="1"/>
                <c:pt idx="0">
                  <c:v>Sind die jetzigen Ziele und Stossrichtungen der Waldpolitik 2020 geeignet, um wichtige künftige Herausforderungen zu meistern? Z.B. Klimawandel, Schadorganismen, Trockenheit</c:v>
                </c:pt>
              </c:strCache>
            </c:strRef>
          </c:tx>
          <c:dPt>
            <c:idx val="0"/>
            <c:bubble3D val="0"/>
            <c:spPr>
              <a:prstGeom prst="rect">
                <a:avLst/>
              </a:prstGeom>
              <a:solidFill>
                <a:schemeClr val="accent1">
                  <a:lumMod val="75000"/>
                </a:schemeClr>
              </a:solidFill>
              <a:ln w="19050">
                <a:solidFill>
                  <a:schemeClr val="lt1"/>
                </a:solidFill>
              </a:ln>
              <a:effectLst/>
            </c:spPr>
            <c:extLst>
              <c:ext xmlns:c16="http://schemas.microsoft.com/office/drawing/2014/chart" uri="{C3380CC4-5D6E-409C-BE32-E72D297353CC}">
                <c16:uniqueId val="{00000001-EC3E-472D-82B1-2D79596E353F}"/>
              </c:ext>
            </c:extLst>
          </c:dPt>
          <c:dPt>
            <c:idx val="1"/>
            <c:bubble3D val="0"/>
            <c:spPr>
              <a:prstGeom prst="rect">
                <a:avLst/>
              </a:prstGeom>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EC3E-472D-82B1-2D79596E353F}"/>
              </c:ext>
            </c:extLst>
          </c:dPt>
          <c:dPt>
            <c:idx val="2"/>
            <c:bubble3D val="0"/>
            <c:spPr>
              <a:prstGeom prst="rect">
                <a:avLst/>
              </a:prstGeom>
              <a:solidFill>
                <a:schemeClr val="accent3"/>
              </a:solidFill>
              <a:ln w="19050">
                <a:solidFill>
                  <a:schemeClr val="lt1"/>
                </a:solidFill>
              </a:ln>
              <a:effectLst/>
            </c:spPr>
            <c:extLst>
              <c:ext xmlns:c16="http://schemas.microsoft.com/office/drawing/2014/chart" uri="{C3380CC4-5D6E-409C-BE32-E72D297353CC}">
                <c16:uniqueId val="{00000005-EC3E-472D-82B1-2D79596E353F}"/>
              </c:ext>
            </c:extLst>
          </c:dPt>
          <c:dLbls>
            <c:dLbl>
              <c:idx val="0"/>
              <c:layout>
                <c:manualLayout>
                  <c:x val="0.17713986598948642"/>
                  <c:y val="-9.7526351750260379E-2"/>
                </c:manualLayout>
              </c:layout>
              <c:tx>
                <c:rich>
                  <a:bodyPr/>
                  <a:lstStyle/>
                  <a:p>
                    <a:fld id="{C8FDFA05-E65C-4AF7-9247-CF76B5730095}" type="VALUE">
                      <a:rPr lang="en-US"/>
                      <a:pPr/>
                      <a:t>[WERT]</a:t>
                    </a:fld>
                    <a:r>
                      <a:rPr lang="en-US"/>
                      <a:t> (5)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3E-472D-82B1-2D79596E353F}"/>
                </c:ext>
              </c:extLst>
            </c:dLbl>
            <c:dLbl>
              <c:idx val="1"/>
              <c:layout>
                <c:manualLayout>
                  <c:x val="-0.1974058342641995"/>
                  <c:y val="0.13721992627922353"/>
                </c:manualLayout>
              </c:layout>
              <c:tx>
                <c:rich>
                  <a:bodyPr/>
                  <a:lstStyle/>
                  <a:p>
                    <a:fld id="{6FDE4E5E-B8FE-491B-A329-D34919FC4FE2}" type="VALUE">
                      <a:rPr lang="en-US"/>
                      <a:pPr/>
                      <a:t>[WERT]</a:t>
                    </a:fld>
                    <a:r>
                      <a:rPr lang="en-US"/>
                      <a:t> (15)</a:t>
                    </a:r>
                  </a:p>
                </c:rich>
              </c:tx>
              <c:showLegendKey val="0"/>
              <c:showVal val="1"/>
              <c:showCatName val="0"/>
              <c:showSerName val="0"/>
              <c:showPercent val="0"/>
              <c:showBubbleSize val="0"/>
              <c:extLst>
                <c:ext xmlns:c15="http://schemas.microsoft.com/office/drawing/2012/chart" uri="{CE6537A1-D6FC-4f65-9D91-7224C49458BB}">
                  <c15:layout>
                    <c:manualLayout>
                      <c:w val="0.24218987616771667"/>
                      <c:h val="0.18140971637180564"/>
                    </c:manualLayout>
                  </c15:layout>
                  <c15:dlblFieldTable/>
                  <c15:showDataLabelsRange val="0"/>
                </c:ext>
                <c:ext xmlns:c16="http://schemas.microsoft.com/office/drawing/2014/chart" uri="{C3380CC4-5D6E-409C-BE32-E72D297353CC}">
                  <c16:uniqueId val="{00000003-EC3E-472D-82B1-2D79596E353F}"/>
                </c:ext>
              </c:extLst>
            </c:dLbl>
            <c:dLbl>
              <c:idx val="2"/>
              <c:layout>
                <c:manualLayout>
                  <c:x val="-0.13668388127564876"/>
                  <c:y val="-0.12697353437391515"/>
                </c:manualLayout>
              </c:layout>
              <c:tx>
                <c:rich>
                  <a:bodyPr/>
                  <a:lstStyle/>
                  <a:p>
                    <a:fld id="{5CC7AED5-A92A-487A-BDCF-F16B9318FE82}" type="VALUE">
                      <a:rPr lang="en-US"/>
                      <a:pPr/>
                      <a:t>[WERT]</a:t>
                    </a:fld>
                    <a:r>
                      <a:rPr lang="en-US"/>
                      <a:t> (1)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C3E-472D-82B1-2D79596E353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prstGeom prst="rect">
                  <a:avLst/>
                </a:prstGeom>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'Frageblock 5'!$B$4:$B$6</c:f>
              <c:strCache>
                <c:ptCount val="3"/>
                <c:pt idx="0">
                  <c:v>Ja</c:v>
                </c:pt>
                <c:pt idx="1">
                  <c:v>Nein</c:v>
                </c:pt>
                <c:pt idx="2">
                  <c:v>Weiss nicht</c:v>
                </c:pt>
              </c:strCache>
            </c:strRef>
          </c:cat>
          <c:val>
            <c:numRef>
              <c:f>'Frageblock 5'!$C$4:$C$6</c:f>
              <c:numCache>
                <c:formatCode>0%</c:formatCode>
                <c:ptCount val="3"/>
                <c:pt idx="0">
                  <c:v>0.23809523809523808</c:v>
                </c:pt>
                <c:pt idx="1">
                  <c:v>0.7142857142857143</c:v>
                </c:pt>
                <c:pt idx="2">
                  <c:v>4.7619047619047616E-2</c:v>
                </c:pt>
              </c:numCache>
            </c:numRef>
          </c:val>
          <c:extLst>
            <c:ext xmlns:c16="http://schemas.microsoft.com/office/drawing/2014/chart" uri="{C3380CC4-5D6E-409C-BE32-E72D297353CC}">
              <c16:uniqueId val="{00000006-EC3E-472D-82B1-2D79596E353F}"/>
            </c:ext>
          </c:extLst>
        </c:ser>
        <c:dLbls>
          <c:showLegendKey val="0"/>
          <c:showVal val="0"/>
          <c:showCatName val="0"/>
          <c:showSerName val="0"/>
          <c:showPercent val="0"/>
          <c:showBubbleSize val="0"/>
          <c:showLeaderLines val="1"/>
        </c:dLbls>
        <c:firstSliceAng val="0"/>
        <c:holeSize val="50"/>
      </c:doughnutChart>
      <c:spPr>
        <a:prstGeom prst="rect">
          <a:avLst/>
        </a:prstGeom>
        <a:noFill/>
        <a:ln>
          <a:noFill/>
        </a:ln>
        <a:effectLst/>
      </c:spPr>
    </c:plotArea>
    <c:legend>
      <c:legendPos val="b"/>
      <c:overlay val="0"/>
      <c:spPr>
        <a:prstGeom prst="rect">
          <a:avLst/>
        </a:prstGeom>
        <a:noFill/>
        <a:ln>
          <a:noFill/>
        </a:ln>
        <a:effectLst/>
      </c:spPr>
      <c:txPr>
        <a:bodyPr rot="0" spcFirstLastPara="1" vertOverflow="ellipsis" vert="horz" wrap="square" anchor="ctr" anchorCtr="1"/>
        <a:lstStyle/>
        <a:p>
          <a:pPr>
            <a:defRPr sz="1800" b="0" i="0" u="none" strike="noStrike" baseline="0">
              <a:solidFill>
                <a:schemeClr val="tx1">
                  <a:lumMod val="65000"/>
                  <a:lumOff val="35000"/>
                </a:schemeClr>
              </a:solidFill>
              <a:latin typeface="+mn-lt"/>
              <a:ea typeface="+mn-ea"/>
              <a:cs typeface="+mn-cs"/>
            </a:defRPr>
          </a:pPr>
          <a:endParaRPr lang="de-DE"/>
        </a:p>
      </c:txPr>
    </c:legend>
    <c:plotVisOnly val="1"/>
    <c:dispBlanksAs val="gap"/>
    <c:showDLblsOverMax val="0"/>
  </c:chart>
  <c:spPr>
    <a:prstGeom prst="rect">
      <a:avLst/>
    </a:prstGeom>
    <a:solidFill>
      <a:schemeClr val="bg1"/>
    </a:solidFill>
    <a:ln w="9525" cap="flat" cmpd="sng" algn="ctr">
      <a:solidFill>
        <a:sysClr val="window" lastClr="FFFFFF"/>
      </a:solidFill>
      <a:round/>
    </a:ln>
    <a:effectLst/>
  </c:spPr>
  <c:txPr>
    <a:bodyPr/>
    <a:lstStyle/>
    <a:p>
      <a:pPr>
        <a:defRPr/>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42798251167774"/>
          <c:y val="9.4208874934987752E-2"/>
          <c:w val="0.51767482155497779"/>
          <c:h val="0.55521125095075718"/>
        </c:manualLayout>
      </c:layout>
      <c:doughnutChart>
        <c:varyColors val="1"/>
        <c:ser>
          <c:idx val="0"/>
          <c:order val="0"/>
          <c:tx>
            <c:strRef>
              <c:f>'Frageblock 6'!$C$10</c:f>
              <c:strCache>
                <c:ptCount val="1"/>
                <c:pt idx="0">
                  <c:v>Welcher Grad des Einbezugs wären aus Sicht Ihrer Organisation Ihrer Meinung nach für die Weiterentwicklung der Waldpolitik auf Bundesebene hilfreich?</c:v>
                </c:pt>
              </c:strCache>
            </c:strRef>
          </c:tx>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D37B-43AE-B9D2-765C9E626FD0}"/>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D37B-43AE-B9D2-765C9E626FD0}"/>
              </c:ext>
            </c:extLst>
          </c:dPt>
          <c:dPt>
            <c:idx val="2"/>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5-D37B-43AE-B9D2-765C9E626FD0}"/>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D37B-43AE-B9D2-765C9E626FD0}"/>
              </c:ext>
            </c:extLst>
          </c:dPt>
          <c:dLbls>
            <c:dLbl>
              <c:idx val="0"/>
              <c:layout>
                <c:manualLayout>
                  <c:x val="0.11001691001347062"/>
                  <c:y val="-0.10862670038309187"/>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96DDD272-D7CA-4759-8B4F-7AEB98E7AD67}" type="VALUE">
                      <a:rPr lang="en-US" smtClean="0"/>
                      <a:pPr>
                        <a:defRPr sz="1600"/>
                      </a:pPr>
                      <a:t>[WERT]</a:t>
                    </a:fld>
                    <a:r>
                      <a:rPr lang="en-US" dirty="0"/>
                      <a:t> (11)</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manualLayout>
                      <c:w val="0.10011713108265748"/>
                      <c:h val="8.1545810644802694E-2"/>
                    </c:manualLayout>
                  </c15:layout>
                  <c15:dlblFieldTable/>
                  <c15:showDataLabelsRange val="0"/>
                </c:ext>
                <c:ext xmlns:c16="http://schemas.microsoft.com/office/drawing/2014/chart" uri="{C3380CC4-5D6E-409C-BE32-E72D297353CC}">
                  <c16:uniqueId val="{00000001-D37B-43AE-B9D2-765C9E626FD0}"/>
                </c:ext>
              </c:extLst>
            </c:dLbl>
            <c:dLbl>
              <c:idx val="1"/>
              <c:layout>
                <c:manualLayout>
                  <c:x val="-9.967805520527255E-2"/>
                  <c:y val="9.1633438188014893E-2"/>
                </c:manualLayout>
              </c:layout>
              <c:tx>
                <c:rich>
                  <a:bodyPr/>
                  <a:lstStyle/>
                  <a:p>
                    <a:fld id="{85C8E794-14D9-4B45-A8FE-3ADBA97EADB8}" type="VALUE">
                      <a:rPr lang="en-US" smtClean="0"/>
                      <a:pPr/>
                      <a:t>[WERT]</a:t>
                    </a:fld>
                    <a:r>
                      <a:rPr lang="en-US" dirty="0"/>
                      <a:t> </a:t>
                    </a:r>
                    <a:r>
                      <a:rPr lang="en-US" baseline="0" dirty="0"/>
                      <a:t> (7)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37B-43AE-B9D2-765C9E626FD0}"/>
                </c:ext>
              </c:extLst>
            </c:dLbl>
            <c:dLbl>
              <c:idx val="2"/>
              <c:layout>
                <c:manualLayout>
                  <c:x val="-6.5309366667592489E-2"/>
                  <c:y val="-0.13297778526747969"/>
                </c:manualLayout>
              </c:layout>
              <c:tx>
                <c:rich>
                  <a:bodyPr/>
                  <a:lstStyle/>
                  <a:p>
                    <a:fld id="{9332EA5C-2E5A-4B7B-83FA-20A24584E970}" type="VALUE">
                      <a:rPr lang="en-US" smtClean="0"/>
                      <a:pPr/>
                      <a:t>[WERT]</a:t>
                    </a:fld>
                    <a:r>
                      <a:rPr lang="en-US" dirty="0"/>
                      <a:t> (2)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37B-43AE-B9D2-765C9E626FD0}"/>
                </c:ext>
              </c:extLst>
            </c:dLbl>
            <c:dLbl>
              <c:idx val="3"/>
              <c:layout>
                <c:manualLayout>
                  <c:x val="1.5691290377458061E-2"/>
                  <c:y val="-0.12658864397350816"/>
                </c:manualLayout>
              </c:layout>
              <c:tx>
                <c:rich>
                  <a:bodyPr/>
                  <a:lstStyle/>
                  <a:p>
                    <a:fld id="{0235EE92-BEAF-40B5-9565-4C5F6C481087}" type="VALUE">
                      <a:rPr lang="en-US" smtClean="0"/>
                      <a:pPr/>
                      <a:t>[WERT]</a:t>
                    </a:fld>
                    <a:r>
                      <a:rPr lang="en-US" dirty="0"/>
                      <a:t> (1)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37B-43AE-B9D2-765C9E626FD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'Frageblock 6'!$B$11:$B$14</c:f>
              <c:strCache>
                <c:ptCount val="4"/>
                <c:pt idx="0">
                  <c:v>Gemeinsame Entwicklung von Verpflichtungen zur Umsetzung der Waldpolitik (Erklärtes «Commitment»)</c:v>
                </c:pt>
                <c:pt idx="1">
                  <c:v>Mitbestimmung der relevanten Organisationen bei der Gestaltung der Waldpolitik</c:v>
                </c:pt>
                <c:pt idx="2">
                  <c:v>Anhörung der relevanten Organisationen bei der Gestaltung der Waldpolitik</c:v>
                </c:pt>
                <c:pt idx="3">
                  <c:v>Weitere</c:v>
                </c:pt>
              </c:strCache>
            </c:strRef>
          </c:cat>
          <c:val>
            <c:numRef>
              <c:f>'Frageblock 6'!$C$11:$C$14</c:f>
              <c:numCache>
                <c:formatCode>0%</c:formatCode>
                <c:ptCount val="4"/>
                <c:pt idx="0">
                  <c:v>0.52380952380952384</c:v>
                </c:pt>
                <c:pt idx="1">
                  <c:v>0.33333333333333331</c:v>
                </c:pt>
                <c:pt idx="2">
                  <c:v>9.5238095238095233E-2</c:v>
                </c:pt>
                <c:pt idx="3">
                  <c:v>4.7619047619047616E-2</c:v>
                </c:pt>
              </c:numCache>
            </c:numRef>
          </c:val>
          <c:extLst>
            <c:ext xmlns:c16="http://schemas.microsoft.com/office/drawing/2014/chart" uri="{C3380CC4-5D6E-409C-BE32-E72D297353CC}">
              <c16:uniqueId val="{00000008-D37B-43AE-B9D2-765C9E626FD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7.2848156140106826E-2"/>
          <c:y val="0.74618469103644447"/>
          <c:w val="0.85430348552443003"/>
          <c:h val="0.230526566987901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'Frageblock 3'!$C$51</c:f>
              <c:strCache>
                <c:ptCount val="1"/>
                <c:pt idx="0">
                  <c:v>Förderlich</c:v>
                </c:pt>
              </c:strCache>
            </c:strRef>
          </c:tx>
          <c:spPr>
            <a:solidFill>
              <a:schemeClr val="accent1"/>
            </a:solidFill>
            <a:ln>
              <a:noFill/>
            </a:ln>
            <a:effectLst/>
          </c:spPr>
          <c:invertIfNegative val="0"/>
          <c:cat>
            <c:strRef>
              <c:f>'Frageblock 3'!$B$52:$B$61</c:f>
              <c:strCache>
                <c:ptCount val="10"/>
                <c:pt idx="0">
                  <c:v>Klimapolitik</c:v>
                </c:pt>
                <c:pt idx="1">
                  <c:v>Energiepolitik</c:v>
                </c:pt>
                <c:pt idx="2">
                  <c:v>Wirtschafts- und Regionalpolitik</c:v>
                </c:pt>
                <c:pt idx="3">
                  <c:v>Raumplanungspolitik</c:v>
                </c:pt>
                <c:pt idx="4">
                  <c:v>Sicherheitspolitik (i.S.v. Schutz vor Naturgefahren)</c:v>
                </c:pt>
                <c:pt idx="5">
                  <c:v>Biodiversitätspolitik</c:v>
                </c:pt>
                <c:pt idx="6">
                  <c:v>Abfallpolitik</c:v>
                </c:pt>
                <c:pt idx="7">
                  <c:v>Luftreinhaltepolitik</c:v>
                </c:pt>
                <c:pt idx="8">
                  <c:v>Landwirtschaftspolitik</c:v>
                </c:pt>
                <c:pt idx="9">
                  <c:v>Landschaftspolitik</c:v>
                </c:pt>
              </c:strCache>
            </c:strRef>
          </c:cat>
          <c:val>
            <c:numRef>
              <c:f>'Frageblock 3'!$C$52:$C$61</c:f>
              <c:numCache>
                <c:formatCode>0%</c:formatCode>
                <c:ptCount val="10"/>
                <c:pt idx="0">
                  <c:v>1</c:v>
                </c:pt>
                <c:pt idx="1">
                  <c:v>0.90476190476190477</c:v>
                </c:pt>
                <c:pt idx="2">
                  <c:v>0.42857142857142855</c:v>
                </c:pt>
                <c:pt idx="3">
                  <c:v>0.52380952380952384</c:v>
                </c:pt>
                <c:pt idx="4">
                  <c:v>0.95238095238095233</c:v>
                </c:pt>
                <c:pt idx="5">
                  <c:v>0.90476190476190477</c:v>
                </c:pt>
                <c:pt idx="6">
                  <c:v>0</c:v>
                </c:pt>
                <c:pt idx="7">
                  <c:v>0.19047619047619047</c:v>
                </c:pt>
                <c:pt idx="8">
                  <c:v>0.14285714285714285</c:v>
                </c:pt>
                <c:pt idx="9">
                  <c:v>0.33333333333333331</c:v>
                </c:pt>
              </c:numCache>
            </c:numRef>
          </c:val>
          <c:extLst>
            <c:ext xmlns:c16="http://schemas.microsoft.com/office/drawing/2014/chart" uri="{C3380CC4-5D6E-409C-BE32-E72D297353CC}">
              <c16:uniqueId val="{00000000-DAD2-425C-BA30-B9BDCDA50665}"/>
            </c:ext>
          </c:extLst>
        </c:ser>
        <c:ser>
          <c:idx val="1"/>
          <c:order val="1"/>
          <c:tx>
            <c:strRef>
              <c:f>'Frageblock 3'!$D$51</c:f>
              <c:strCache>
                <c:ptCount val="1"/>
                <c:pt idx="0">
                  <c:v>Hinderlich</c:v>
                </c:pt>
              </c:strCache>
            </c:strRef>
          </c:tx>
          <c:spPr>
            <a:solidFill>
              <a:schemeClr val="accent2">
                <a:lumMod val="40000"/>
                <a:lumOff val="60000"/>
              </a:schemeClr>
            </a:solidFill>
            <a:ln>
              <a:noFill/>
            </a:ln>
            <a:effectLst/>
          </c:spPr>
          <c:invertIfNegative val="0"/>
          <c:cat>
            <c:strRef>
              <c:f>'Frageblock 3'!$B$52:$B$61</c:f>
              <c:strCache>
                <c:ptCount val="10"/>
                <c:pt idx="0">
                  <c:v>Klimapolitik</c:v>
                </c:pt>
                <c:pt idx="1">
                  <c:v>Energiepolitik</c:v>
                </c:pt>
                <c:pt idx="2">
                  <c:v>Wirtschafts- und Regionalpolitik</c:v>
                </c:pt>
                <c:pt idx="3">
                  <c:v>Raumplanungspolitik</c:v>
                </c:pt>
                <c:pt idx="4">
                  <c:v>Sicherheitspolitik (i.S.v. Schutz vor Naturgefahren)</c:v>
                </c:pt>
                <c:pt idx="5">
                  <c:v>Biodiversitätspolitik</c:v>
                </c:pt>
                <c:pt idx="6">
                  <c:v>Abfallpolitik</c:v>
                </c:pt>
                <c:pt idx="7">
                  <c:v>Luftreinhaltepolitik</c:v>
                </c:pt>
                <c:pt idx="8">
                  <c:v>Landwirtschaftspolitik</c:v>
                </c:pt>
                <c:pt idx="9">
                  <c:v>Landschaftspolitik</c:v>
                </c:pt>
              </c:strCache>
            </c:strRef>
          </c:cat>
          <c:val>
            <c:numRef>
              <c:f>'Frageblock 3'!$D$52:$D$61</c:f>
              <c:numCache>
                <c:formatCode>0%</c:formatCode>
                <c:ptCount val="10"/>
                <c:pt idx="0">
                  <c:v>0</c:v>
                </c:pt>
                <c:pt idx="1">
                  <c:v>9.5238095238095233E-2</c:v>
                </c:pt>
                <c:pt idx="2">
                  <c:v>0.14285714285714285</c:v>
                </c:pt>
                <c:pt idx="3">
                  <c:v>0.33333333333333331</c:v>
                </c:pt>
                <c:pt idx="4">
                  <c:v>0</c:v>
                </c:pt>
                <c:pt idx="5">
                  <c:v>4.7619047619047616E-2</c:v>
                </c:pt>
                <c:pt idx="6">
                  <c:v>0</c:v>
                </c:pt>
                <c:pt idx="7">
                  <c:v>9.5238095238095233E-2</c:v>
                </c:pt>
                <c:pt idx="8">
                  <c:v>0.5714285714285714</c:v>
                </c:pt>
                <c:pt idx="9">
                  <c:v>4.7619047619047616E-2</c:v>
                </c:pt>
              </c:numCache>
            </c:numRef>
          </c:val>
          <c:extLst>
            <c:ext xmlns:c16="http://schemas.microsoft.com/office/drawing/2014/chart" uri="{C3380CC4-5D6E-409C-BE32-E72D297353CC}">
              <c16:uniqueId val="{00000001-DAD2-425C-BA30-B9BDCDA50665}"/>
            </c:ext>
          </c:extLst>
        </c:ser>
        <c:ser>
          <c:idx val="2"/>
          <c:order val="2"/>
          <c:tx>
            <c:strRef>
              <c:f>'Frageblock 3'!$E$51</c:f>
              <c:strCache>
                <c:ptCount val="1"/>
                <c:pt idx="0">
                  <c:v>Weiss nicht</c:v>
                </c:pt>
              </c:strCache>
            </c:strRef>
          </c:tx>
          <c:spPr>
            <a:solidFill>
              <a:schemeClr val="accent3"/>
            </a:solidFill>
            <a:ln>
              <a:noFill/>
            </a:ln>
            <a:effectLst/>
          </c:spPr>
          <c:invertIfNegative val="0"/>
          <c:cat>
            <c:strRef>
              <c:f>'Frageblock 3'!$B$52:$B$61</c:f>
              <c:strCache>
                <c:ptCount val="10"/>
                <c:pt idx="0">
                  <c:v>Klimapolitik</c:v>
                </c:pt>
                <c:pt idx="1">
                  <c:v>Energiepolitik</c:v>
                </c:pt>
                <c:pt idx="2">
                  <c:v>Wirtschafts- und Regionalpolitik</c:v>
                </c:pt>
                <c:pt idx="3">
                  <c:v>Raumplanungspolitik</c:v>
                </c:pt>
                <c:pt idx="4">
                  <c:v>Sicherheitspolitik (i.S.v. Schutz vor Naturgefahren)</c:v>
                </c:pt>
                <c:pt idx="5">
                  <c:v>Biodiversitätspolitik</c:v>
                </c:pt>
                <c:pt idx="6">
                  <c:v>Abfallpolitik</c:v>
                </c:pt>
                <c:pt idx="7">
                  <c:v>Luftreinhaltepolitik</c:v>
                </c:pt>
                <c:pt idx="8">
                  <c:v>Landwirtschaftspolitik</c:v>
                </c:pt>
                <c:pt idx="9">
                  <c:v>Landschaftspolitik</c:v>
                </c:pt>
              </c:strCache>
            </c:strRef>
          </c:cat>
          <c:val>
            <c:numRef>
              <c:f>'Frageblock 3'!$E$52:$E$61</c:f>
              <c:numCache>
                <c:formatCode>0%</c:formatCode>
                <c:ptCount val="10"/>
                <c:pt idx="0">
                  <c:v>0</c:v>
                </c:pt>
                <c:pt idx="1">
                  <c:v>0</c:v>
                </c:pt>
                <c:pt idx="2">
                  <c:v>0.42857142857142855</c:v>
                </c:pt>
                <c:pt idx="3">
                  <c:v>0.14285714285714285</c:v>
                </c:pt>
                <c:pt idx="4">
                  <c:v>4.7619047619047616E-2</c:v>
                </c:pt>
                <c:pt idx="5">
                  <c:v>4.7619047619047616E-2</c:v>
                </c:pt>
                <c:pt idx="6">
                  <c:v>1</c:v>
                </c:pt>
                <c:pt idx="7">
                  <c:v>0.7142857142857143</c:v>
                </c:pt>
                <c:pt idx="8">
                  <c:v>0.2857142857142857</c:v>
                </c:pt>
                <c:pt idx="9">
                  <c:v>0.61904761904761907</c:v>
                </c:pt>
              </c:numCache>
            </c:numRef>
          </c:val>
          <c:extLst>
            <c:ext xmlns:c16="http://schemas.microsoft.com/office/drawing/2014/chart" uri="{C3380CC4-5D6E-409C-BE32-E72D297353CC}">
              <c16:uniqueId val="{00000002-DAD2-425C-BA30-B9BDCDA50665}"/>
            </c:ext>
          </c:extLst>
        </c:ser>
        <c:dLbls>
          <c:showLegendKey val="0"/>
          <c:showVal val="0"/>
          <c:showCatName val="0"/>
          <c:showSerName val="0"/>
          <c:showPercent val="0"/>
          <c:showBubbleSize val="0"/>
        </c:dLbls>
        <c:gapWidth val="150"/>
        <c:overlap val="100"/>
        <c:axId val="605459512"/>
        <c:axId val="605461808"/>
      </c:barChart>
      <c:catAx>
        <c:axId val="605459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605461808"/>
        <c:crosses val="autoZero"/>
        <c:auto val="1"/>
        <c:lblAlgn val="ctr"/>
        <c:lblOffset val="100"/>
        <c:noMultiLvlLbl val="0"/>
      </c:catAx>
      <c:valAx>
        <c:axId val="605461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605459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'Frageblock 5'!$C$185</c:f>
              <c:strCache>
                <c:ptCount val="1"/>
                <c:pt idx="0">
                  <c:v>Befürworten Sie eine Zusammenführung der Waldpolitik 2020 und der Ressourcenpolitik Holz? </c:v>
                </c:pt>
              </c:strCache>
            </c:strRef>
          </c:tx>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C875-46DA-B7BD-4F8DC5909129}"/>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C875-46DA-B7BD-4F8DC5909129}"/>
              </c:ext>
            </c:extLst>
          </c:dPt>
          <c:dLbls>
            <c:dLbl>
              <c:idx val="0"/>
              <c:layout>
                <c:manualLayout>
                  <c:x val="0.20195570862496759"/>
                  <c:y val="-1.1105663538620018E-2"/>
                </c:manualLayout>
              </c:layout>
              <c:tx>
                <c:rich>
                  <a:bodyPr/>
                  <a:lstStyle/>
                  <a:p>
                    <a:fld id="{C2D82E35-A97C-4FE2-954E-75C833C6F8B4}" type="VALUE">
                      <a:rPr lang="en-US" smtClean="0"/>
                      <a:pPr/>
                      <a:t>[WERT]</a:t>
                    </a:fld>
                    <a:r>
                      <a:rPr lang="en-US" dirty="0"/>
                      <a:t> (17)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75-46DA-B7BD-4F8DC5909129}"/>
                </c:ext>
              </c:extLst>
            </c:dLbl>
            <c:dLbl>
              <c:idx val="1"/>
              <c:layout>
                <c:manualLayout>
                  <c:x val="-0.17499999999999999"/>
                  <c:y val="-7.870370370370372E-2"/>
                </c:manualLayout>
              </c:layout>
              <c:tx>
                <c:rich>
                  <a:bodyPr/>
                  <a:lstStyle/>
                  <a:p>
                    <a:fld id="{CAD1F354-A86F-4D89-9556-C0DAB94DE1D6}" type="VALUE">
                      <a:rPr lang="en-US" smtClean="0"/>
                      <a:pPr/>
                      <a:t>[WERT]</a:t>
                    </a:fld>
                    <a:r>
                      <a:rPr lang="en-US" dirty="0"/>
                      <a:t> (4)</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75-46DA-B7BD-4F8DC590912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'Frageblock 5'!$B$186:$B$187</c:f>
              <c:strCache>
                <c:ptCount val="2"/>
                <c:pt idx="0">
                  <c:v>Ja</c:v>
                </c:pt>
                <c:pt idx="1">
                  <c:v>Nein</c:v>
                </c:pt>
              </c:strCache>
            </c:strRef>
          </c:cat>
          <c:val>
            <c:numRef>
              <c:f>'Frageblock 5'!$C$186:$C$187</c:f>
              <c:numCache>
                <c:formatCode>0%</c:formatCode>
                <c:ptCount val="2"/>
                <c:pt idx="0">
                  <c:v>0.80952380952380953</c:v>
                </c:pt>
                <c:pt idx="1">
                  <c:v>0.19047619047619047</c:v>
                </c:pt>
              </c:numCache>
            </c:numRef>
          </c:val>
          <c:extLst>
            <c:ext xmlns:c16="http://schemas.microsoft.com/office/drawing/2014/chart" uri="{C3380CC4-5D6E-409C-BE32-E72D297353CC}">
              <c16:uniqueId val="{00000004-C875-46DA-B7BD-4F8DC590912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1"/>
          <c:showBubbleSize val="0"/>
          <c:showLeaderLines val="0"/>
        </c:dLbls>
        <c:firstSliceAng val="0"/>
        <c:holeSize val="50"/>
      </c:doughnutChart>
    </c:plotArea>
    <c:legend>
      <c:legendPos val="r"/>
      <c:layout>
        <c:manualLayout>
          <c:xMode val="edge"/>
          <c:yMode val="edge"/>
          <c:x val="0.60696775330930408"/>
          <c:y val="0.15561777186826847"/>
          <c:w val="0.37981789358716028"/>
          <c:h val="0.79930066843149339"/>
        </c:manualLayout>
      </c:layout>
      <c:overlay val="0"/>
      <c:txPr>
        <a:bodyPr/>
        <a:lstStyle/>
        <a:p>
          <a:pPr>
            <a:defRPr sz="1600"/>
          </a:pPr>
          <a:endParaRPr lang="de-DE"/>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'alle Indikatoren'!$I$58</c:f>
              <c:strCache>
                <c:ptCount val="1"/>
                <c:pt idx="0">
                  <c:v>Sollgrösse übertroffen</c:v>
                </c:pt>
              </c:strCache>
            </c:strRef>
          </c:tx>
          <c:spPr>
            <a:solidFill>
              <a:schemeClr val="accent3">
                <a:lumMod val="75000"/>
              </a:schemeClr>
            </a:solidFill>
            <a:ln>
              <a:noFill/>
            </a:ln>
            <a:effectLst/>
          </c:spPr>
          <c:invertIfNegative val="0"/>
          <c:cat>
            <c:strRef>
              <c:f>'alle Indikatoren'!$H$59:$H$63</c:f>
              <c:strCache>
                <c:ptCount val="5"/>
                <c:pt idx="0">
                  <c:v>Ziel 1 Das nachhaltig nutzbare Holznutzungspotenzial wird ausgeschöpft</c:v>
                </c:pt>
                <c:pt idx="1">
                  <c:v>Ziel 2 Klimawandel: Der Wald und die Holzverwendung tragen zur Minderung bei und die Auswirkungen auf seine Leistungen bleiben minimal</c:v>
                </c:pt>
                <c:pt idx="2">
                  <c:v>Ziel 3 Die Schutzwaldleistung ist sichergestellt</c:v>
                </c:pt>
                <c:pt idx="3">
                  <c:v>Ziel 4 Die Biodiversität bleibt erhalten und ist gezielt verbessert</c:v>
                </c:pt>
                <c:pt idx="4">
                  <c:v>Ziel 5 Die Waldfläche bleibt erhalten </c:v>
                </c:pt>
              </c:strCache>
            </c:strRef>
          </c:cat>
          <c:val>
            <c:numRef>
              <c:f>'alle Indikatoren'!$I$59:$I$63</c:f>
              <c:numCache>
                <c:formatCode>General</c:formatCode>
                <c:ptCount val="5"/>
                <c:pt idx="0">
                  <c:v>0</c:v>
                </c:pt>
                <c:pt idx="1">
                  <c:v>0</c:v>
                </c:pt>
                <c:pt idx="2">
                  <c:v>0</c:v>
                </c:pt>
                <c:pt idx="3">
                  <c:v>2</c:v>
                </c:pt>
                <c:pt idx="4">
                  <c:v>0</c:v>
                </c:pt>
              </c:numCache>
            </c:numRef>
          </c:val>
          <c:extLst>
            <c:ext xmlns:c16="http://schemas.microsoft.com/office/drawing/2014/chart" uri="{C3380CC4-5D6E-409C-BE32-E72D297353CC}">
              <c16:uniqueId val="{00000000-28DD-4D46-BACF-3569B6302A1F}"/>
            </c:ext>
          </c:extLst>
        </c:ser>
        <c:ser>
          <c:idx val="1"/>
          <c:order val="1"/>
          <c:tx>
            <c:strRef>
              <c:f>'alle Indikatoren'!$J$58</c:f>
              <c:strCache>
                <c:ptCount val="1"/>
                <c:pt idx="0">
                  <c:v>Sollgrösse erreicht</c:v>
                </c:pt>
              </c:strCache>
            </c:strRef>
          </c:tx>
          <c:spPr>
            <a:solidFill>
              <a:schemeClr val="accent3">
                <a:lumMod val="60000"/>
                <a:lumOff val="40000"/>
              </a:schemeClr>
            </a:solidFill>
            <a:ln>
              <a:noFill/>
            </a:ln>
            <a:effectLst/>
          </c:spPr>
          <c:invertIfNegative val="0"/>
          <c:cat>
            <c:strRef>
              <c:f>'alle Indikatoren'!$H$59:$H$63</c:f>
              <c:strCache>
                <c:ptCount val="5"/>
                <c:pt idx="0">
                  <c:v>Ziel 1 Das nachhaltig nutzbare Holznutzungspotenzial wird ausgeschöpft</c:v>
                </c:pt>
                <c:pt idx="1">
                  <c:v>Ziel 2 Klimawandel: Der Wald und die Holzverwendung tragen zur Minderung bei und die Auswirkungen auf seine Leistungen bleiben minimal</c:v>
                </c:pt>
                <c:pt idx="2">
                  <c:v>Ziel 3 Die Schutzwaldleistung ist sichergestellt</c:v>
                </c:pt>
                <c:pt idx="3">
                  <c:v>Ziel 4 Die Biodiversität bleibt erhalten und ist gezielt verbessert</c:v>
                </c:pt>
                <c:pt idx="4">
                  <c:v>Ziel 5 Die Waldfläche bleibt erhalten </c:v>
                </c:pt>
              </c:strCache>
            </c:strRef>
          </c:cat>
          <c:val>
            <c:numRef>
              <c:f>'alle Indikatoren'!$J$59:$J$63</c:f>
              <c:numCache>
                <c:formatCode>General</c:formatCode>
                <c:ptCount val="5"/>
                <c:pt idx="0">
                  <c:v>0</c:v>
                </c:pt>
                <c:pt idx="1">
                  <c:v>1</c:v>
                </c:pt>
                <c:pt idx="2">
                  <c:v>0</c:v>
                </c:pt>
                <c:pt idx="3">
                  <c:v>1</c:v>
                </c:pt>
                <c:pt idx="4">
                  <c:v>1</c:v>
                </c:pt>
              </c:numCache>
            </c:numRef>
          </c:val>
          <c:extLst>
            <c:ext xmlns:c16="http://schemas.microsoft.com/office/drawing/2014/chart" uri="{C3380CC4-5D6E-409C-BE32-E72D297353CC}">
              <c16:uniqueId val="{00000001-28DD-4D46-BACF-3569B6302A1F}"/>
            </c:ext>
          </c:extLst>
        </c:ser>
        <c:ser>
          <c:idx val="2"/>
          <c:order val="2"/>
          <c:tx>
            <c:strRef>
              <c:f>'alle Indikatoren'!$K$58</c:f>
              <c:strCache>
                <c:ptCount val="1"/>
                <c:pt idx="0">
                  <c:v>Sollgrösse teilweise erreicht</c:v>
                </c:pt>
              </c:strCache>
            </c:strRef>
          </c:tx>
          <c:spPr>
            <a:solidFill>
              <a:schemeClr val="accent3">
                <a:lumMod val="20000"/>
                <a:lumOff val="80000"/>
              </a:schemeClr>
            </a:solidFill>
            <a:ln>
              <a:noFill/>
            </a:ln>
            <a:effectLst/>
          </c:spPr>
          <c:invertIfNegative val="0"/>
          <c:cat>
            <c:strRef>
              <c:f>'alle Indikatoren'!$H$59:$H$63</c:f>
              <c:strCache>
                <c:ptCount val="5"/>
                <c:pt idx="0">
                  <c:v>Ziel 1 Das nachhaltig nutzbare Holznutzungspotenzial wird ausgeschöpft</c:v>
                </c:pt>
                <c:pt idx="1">
                  <c:v>Ziel 2 Klimawandel: Der Wald und die Holzverwendung tragen zur Minderung bei und die Auswirkungen auf seine Leistungen bleiben minimal</c:v>
                </c:pt>
                <c:pt idx="2">
                  <c:v>Ziel 3 Die Schutzwaldleistung ist sichergestellt</c:v>
                </c:pt>
                <c:pt idx="3">
                  <c:v>Ziel 4 Die Biodiversität bleibt erhalten und ist gezielt verbessert</c:v>
                </c:pt>
                <c:pt idx="4">
                  <c:v>Ziel 5 Die Waldfläche bleibt erhalten </c:v>
                </c:pt>
              </c:strCache>
            </c:strRef>
          </c:cat>
          <c:val>
            <c:numRef>
              <c:f>'alle Indikatoren'!$K$59:$K$63</c:f>
              <c:numCache>
                <c:formatCode>General</c:formatCode>
                <c:ptCount val="5"/>
                <c:pt idx="0">
                  <c:v>0</c:v>
                </c:pt>
                <c:pt idx="1">
                  <c:v>0</c:v>
                </c:pt>
                <c:pt idx="2">
                  <c:v>2</c:v>
                </c:pt>
                <c:pt idx="3">
                  <c:v>1</c:v>
                </c:pt>
                <c:pt idx="4">
                  <c:v>2</c:v>
                </c:pt>
              </c:numCache>
            </c:numRef>
          </c:val>
          <c:extLst>
            <c:ext xmlns:c16="http://schemas.microsoft.com/office/drawing/2014/chart" uri="{C3380CC4-5D6E-409C-BE32-E72D297353CC}">
              <c16:uniqueId val="{00000002-28DD-4D46-BACF-3569B6302A1F}"/>
            </c:ext>
          </c:extLst>
        </c:ser>
        <c:ser>
          <c:idx val="3"/>
          <c:order val="3"/>
          <c:tx>
            <c:strRef>
              <c:f>'alle Indikatoren'!$L$58</c:f>
              <c:strCache>
                <c:ptCount val="1"/>
                <c:pt idx="0">
                  <c:v>Sollgrösse knapp verfehlt</c:v>
                </c:pt>
              </c:strCache>
            </c:strRef>
          </c:tx>
          <c:spPr>
            <a:solidFill>
              <a:schemeClr val="accent5">
                <a:lumMod val="20000"/>
                <a:lumOff val="80000"/>
              </a:schemeClr>
            </a:solidFill>
            <a:ln>
              <a:noFill/>
            </a:ln>
            <a:effectLst/>
          </c:spPr>
          <c:invertIfNegative val="0"/>
          <c:cat>
            <c:strRef>
              <c:f>'alle Indikatoren'!$H$59:$H$63</c:f>
              <c:strCache>
                <c:ptCount val="5"/>
                <c:pt idx="0">
                  <c:v>Ziel 1 Das nachhaltig nutzbare Holznutzungspotenzial wird ausgeschöpft</c:v>
                </c:pt>
                <c:pt idx="1">
                  <c:v>Ziel 2 Klimawandel: Der Wald und die Holzverwendung tragen zur Minderung bei und die Auswirkungen auf seine Leistungen bleiben minimal</c:v>
                </c:pt>
                <c:pt idx="2">
                  <c:v>Ziel 3 Die Schutzwaldleistung ist sichergestellt</c:v>
                </c:pt>
                <c:pt idx="3">
                  <c:v>Ziel 4 Die Biodiversität bleibt erhalten und ist gezielt verbessert</c:v>
                </c:pt>
                <c:pt idx="4">
                  <c:v>Ziel 5 Die Waldfläche bleibt erhalten </c:v>
                </c:pt>
              </c:strCache>
            </c:strRef>
          </c:cat>
          <c:val>
            <c:numRef>
              <c:f>'alle Indikatoren'!$L$59:$L$63</c:f>
              <c:numCache>
                <c:formatCode>General</c:formatCode>
                <c:ptCount val="5"/>
                <c:pt idx="0">
                  <c:v>0</c:v>
                </c:pt>
                <c:pt idx="1">
                  <c:v>1</c:v>
                </c:pt>
                <c:pt idx="2">
                  <c:v>0</c:v>
                </c:pt>
                <c:pt idx="3">
                  <c:v>0</c:v>
                </c:pt>
                <c:pt idx="4">
                  <c:v>0</c:v>
                </c:pt>
              </c:numCache>
            </c:numRef>
          </c:val>
          <c:extLst>
            <c:ext xmlns:c16="http://schemas.microsoft.com/office/drawing/2014/chart" uri="{C3380CC4-5D6E-409C-BE32-E72D297353CC}">
              <c16:uniqueId val="{00000003-28DD-4D46-BACF-3569B6302A1F}"/>
            </c:ext>
          </c:extLst>
        </c:ser>
        <c:ser>
          <c:idx val="4"/>
          <c:order val="4"/>
          <c:tx>
            <c:strRef>
              <c:f>'alle Indikatoren'!$M$58</c:f>
              <c:strCache>
                <c:ptCount val="1"/>
                <c:pt idx="0">
                  <c:v>Sollgrösse verfehlt</c:v>
                </c:pt>
              </c:strCache>
            </c:strRef>
          </c:tx>
          <c:spPr>
            <a:solidFill>
              <a:schemeClr val="accent5">
                <a:lumMod val="60000"/>
                <a:lumOff val="40000"/>
              </a:schemeClr>
            </a:solidFill>
            <a:ln>
              <a:noFill/>
            </a:ln>
            <a:effectLst/>
          </c:spPr>
          <c:invertIfNegative val="0"/>
          <c:cat>
            <c:strRef>
              <c:f>'alle Indikatoren'!$H$59:$H$63</c:f>
              <c:strCache>
                <c:ptCount val="5"/>
                <c:pt idx="0">
                  <c:v>Ziel 1 Das nachhaltig nutzbare Holznutzungspotenzial wird ausgeschöpft</c:v>
                </c:pt>
                <c:pt idx="1">
                  <c:v>Ziel 2 Klimawandel: Der Wald und die Holzverwendung tragen zur Minderung bei und die Auswirkungen auf seine Leistungen bleiben minimal</c:v>
                </c:pt>
                <c:pt idx="2">
                  <c:v>Ziel 3 Die Schutzwaldleistung ist sichergestellt</c:v>
                </c:pt>
                <c:pt idx="3">
                  <c:v>Ziel 4 Die Biodiversität bleibt erhalten und ist gezielt verbessert</c:v>
                </c:pt>
                <c:pt idx="4">
                  <c:v>Ziel 5 Die Waldfläche bleibt erhalten </c:v>
                </c:pt>
              </c:strCache>
            </c:strRef>
          </c:cat>
          <c:val>
            <c:numRef>
              <c:f>'alle Indikatoren'!$M$59:$M$63</c:f>
              <c:numCache>
                <c:formatCode>General</c:formatCode>
                <c:ptCount val="5"/>
                <c:pt idx="0">
                  <c:v>0</c:v>
                </c:pt>
                <c:pt idx="1">
                  <c:v>0</c:v>
                </c:pt>
                <c:pt idx="2">
                  <c:v>0</c:v>
                </c:pt>
                <c:pt idx="3">
                  <c:v>1</c:v>
                </c:pt>
                <c:pt idx="4">
                  <c:v>0</c:v>
                </c:pt>
              </c:numCache>
            </c:numRef>
          </c:val>
          <c:extLst>
            <c:ext xmlns:c16="http://schemas.microsoft.com/office/drawing/2014/chart" uri="{C3380CC4-5D6E-409C-BE32-E72D297353CC}">
              <c16:uniqueId val="{00000004-28DD-4D46-BACF-3569B6302A1F}"/>
            </c:ext>
          </c:extLst>
        </c:ser>
        <c:ser>
          <c:idx val="5"/>
          <c:order val="5"/>
          <c:tx>
            <c:strRef>
              <c:f>'alle Indikatoren'!$N$58</c:f>
              <c:strCache>
                <c:ptCount val="1"/>
                <c:pt idx="0">
                  <c:v>Sollgrösse deutlich verfehlt</c:v>
                </c:pt>
              </c:strCache>
            </c:strRef>
          </c:tx>
          <c:spPr>
            <a:solidFill>
              <a:schemeClr val="accent5">
                <a:lumMod val="75000"/>
              </a:schemeClr>
            </a:solidFill>
            <a:ln>
              <a:noFill/>
            </a:ln>
            <a:effectLst/>
          </c:spPr>
          <c:invertIfNegative val="0"/>
          <c:cat>
            <c:strRef>
              <c:f>'alle Indikatoren'!$H$59:$H$63</c:f>
              <c:strCache>
                <c:ptCount val="5"/>
                <c:pt idx="0">
                  <c:v>Ziel 1 Das nachhaltig nutzbare Holznutzungspotenzial wird ausgeschöpft</c:v>
                </c:pt>
                <c:pt idx="1">
                  <c:v>Ziel 2 Klimawandel: Der Wald und die Holzverwendung tragen zur Minderung bei und die Auswirkungen auf seine Leistungen bleiben minimal</c:v>
                </c:pt>
                <c:pt idx="2">
                  <c:v>Ziel 3 Die Schutzwaldleistung ist sichergestellt</c:v>
                </c:pt>
                <c:pt idx="3">
                  <c:v>Ziel 4 Die Biodiversität bleibt erhalten und ist gezielt verbessert</c:v>
                </c:pt>
                <c:pt idx="4">
                  <c:v>Ziel 5 Die Waldfläche bleibt erhalten </c:v>
                </c:pt>
              </c:strCache>
            </c:strRef>
          </c:cat>
          <c:val>
            <c:numRef>
              <c:f>'alle Indikatoren'!$N$59:$N$63</c:f>
              <c:numCache>
                <c:formatCode>General</c:formatCode>
                <c:ptCount val="5"/>
                <c:pt idx="0">
                  <c:v>2</c:v>
                </c:pt>
                <c:pt idx="1">
                  <c:v>1</c:v>
                </c:pt>
                <c:pt idx="2">
                  <c:v>1</c:v>
                </c:pt>
                <c:pt idx="3">
                  <c:v>0</c:v>
                </c:pt>
                <c:pt idx="4">
                  <c:v>0</c:v>
                </c:pt>
              </c:numCache>
            </c:numRef>
          </c:val>
          <c:extLst>
            <c:ext xmlns:c16="http://schemas.microsoft.com/office/drawing/2014/chart" uri="{C3380CC4-5D6E-409C-BE32-E72D297353CC}">
              <c16:uniqueId val="{00000005-28DD-4D46-BACF-3569B6302A1F}"/>
            </c:ext>
          </c:extLst>
        </c:ser>
        <c:ser>
          <c:idx val="6"/>
          <c:order val="6"/>
          <c:tx>
            <c:strRef>
              <c:f>'alle Indikatoren'!$O$58</c:f>
              <c:strCache>
                <c:ptCount val="1"/>
                <c:pt idx="0">
                  <c:v>Keine klare Aussage möglich</c:v>
                </c:pt>
              </c:strCache>
            </c:strRef>
          </c:tx>
          <c:spPr>
            <a:solidFill>
              <a:schemeClr val="bg1">
                <a:lumMod val="75000"/>
              </a:schemeClr>
            </a:solidFill>
            <a:ln>
              <a:noFill/>
            </a:ln>
            <a:effectLst/>
          </c:spPr>
          <c:invertIfNegative val="0"/>
          <c:cat>
            <c:strRef>
              <c:f>'alle Indikatoren'!$H$59:$H$63</c:f>
              <c:strCache>
                <c:ptCount val="5"/>
                <c:pt idx="0">
                  <c:v>Ziel 1 Das nachhaltig nutzbare Holznutzungspotenzial wird ausgeschöpft</c:v>
                </c:pt>
                <c:pt idx="1">
                  <c:v>Ziel 2 Klimawandel: Der Wald und die Holzverwendung tragen zur Minderung bei und die Auswirkungen auf seine Leistungen bleiben minimal</c:v>
                </c:pt>
                <c:pt idx="2">
                  <c:v>Ziel 3 Die Schutzwaldleistung ist sichergestellt</c:v>
                </c:pt>
                <c:pt idx="3">
                  <c:v>Ziel 4 Die Biodiversität bleibt erhalten und ist gezielt verbessert</c:v>
                </c:pt>
                <c:pt idx="4">
                  <c:v>Ziel 5 Die Waldfläche bleibt erhalten </c:v>
                </c:pt>
              </c:strCache>
            </c:strRef>
          </c:cat>
          <c:val>
            <c:numRef>
              <c:f>'alle Indikatoren'!$O$59:$O$63</c:f>
              <c:numCache>
                <c:formatCode>General</c:formatCode>
                <c:ptCount val="5"/>
                <c:pt idx="0">
                  <c:v>0</c:v>
                </c:pt>
                <c:pt idx="1">
                  <c:v>2</c:v>
                </c:pt>
                <c:pt idx="2">
                  <c:v>0</c:v>
                </c:pt>
                <c:pt idx="3">
                  <c:v>2</c:v>
                </c:pt>
                <c:pt idx="4">
                  <c:v>0</c:v>
                </c:pt>
              </c:numCache>
            </c:numRef>
          </c:val>
          <c:extLst>
            <c:ext xmlns:c16="http://schemas.microsoft.com/office/drawing/2014/chart" uri="{C3380CC4-5D6E-409C-BE32-E72D297353CC}">
              <c16:uniqueId val="{00000006-28DD-4D46-BACF-3569B6302A1F}"/>
            </c:ext>
          </c:extLst>
        </c:ser>
        <c:dLbls>
          <c:showLegendKey val="0"/>
          <c:showVal val="0"/>
          <c:showCatName val="0"/>
          <c:showSerName val="0"/>
          <c:showPercent val="0"/>
          <c:showBubbleSize val="0"/>
        </c:dLbls>
        <c:gapWidth val="150"/>
        <c:overlap val="100"/>
        <c:axId val="1624169824"/>
        <c:axId val="1624170152"/>
        <c:extLst>
          <c:ext xmlns:c15="http://schemas.microsoft.com/office/drawing/2012/chart" uri="{02D57815-91ED-43cb-92C2-25804820EDAC}">
            <c15:filteredBarSeries>
              <c15:ser>
                <c:idx val="7"/>
                <c:order val="7"/>
                <c:tx>
                  <c:strRef>
                    <c:extLst>
                      <c:ext uri="{02D57815-91ED-43cb-92C2-25804820EDAC}">
                        <c15:formulaRef>
                          <c15:sqref>'alle Indikatoren'!$Q$58</c15:sqref>
                        </c15:formulaRef>
                      </c:ext>
                    </c:extLst>
                    <c:strCache>
                      <c:ptCount val="1"/>
                      <c:pt idx="0">
                        <c:v>Summe Sollgrössen</c:v>
                      </c:pt>
                    </c:strCache>
                  </c:strRef>
                </c:tx>
                <c:spPr>
                  <a:solidFill>
                    <a:schemeClr val="accent2">
                      <a:lumMod val="40000"/>
                      <a:lumOff val="60000"/>
                    </a:schemeClr>
                  </a:solidFill>
                  <a:ln>
                    <a:noFill/>
                  </a:ln>
                  <a:effectLst/>
                </c:spPr>
                <c:invertIfNegative val="0"/>
                <c:cat>
                  <c:strRef>
                    <c:extLst>
                      <c:ext uri="{02D57815-91ED-43cb-92C2-25804820EDAC}">
                        <c15:formulaRef>
                          <c15:sqref>'alle Indikatoren'!$H$59:$H$63</c15:sqref>
                        </c15:formulaRef>
                      </c:ext>
                    </c:extLst>
                    <c:strCache>
                      <c:ptCount val="5"/>
                      <c:pt idx="0">
                        <c:v>Ziel 1 Das nachhaltig nutzbare Holznutzungspotenzial wird ausgeschöpft</c:v>
                      </c:pt>
                      <c:pt idx="1">
                        <c:v>Ziel 2 Klimawandel: Der Wald und die Holzverwendung tragen zur Minderung bei und die Auswirkungen auf seine Leistungen bleiben minimal</c:v>
                      </c:pt>
                      <c:pt idx="2">
                        <c:v>Ziel 3 Die Schutzwaldleistung ist sichergestellt</c:v>
                      </c:pt>
                      <c:pt idx="3">
                        <c:v>Ziel 4 Die Biodiversität bleibt erhalten und ist gezielt verbessert</c:v>
                      </c:pt>
                      <c:pt idx="4">
                        <c:v>Ziel 5 Die Waldfläche bleibt erhalten </c:v>
                      </c:pt>
                    </c:strCache>
                  </c:strRef>
                </c:cat>
                <c:val>
                  <c:numRef>
                    <c:extLst>
                      <c:ext uri="{02D57815-91ED-43cb-92C2-25804820EDAC}">
                        <c15:formulaRef>
                          <c15:sqref>'alle Indikatoren'!$Q$59:$Q$63</c15:sqref>
                        </c15:formulaRef>
                      </c:ext>
                    </c:extLst>
                    <c:numCache>
                      <c:formatCode>General</c:formatCode>
                      <c:ptCount val="5"/>
                      <c:pt idx="0">
                        <c:v>2</c:v>
                      </c:pt>
                      <c:pt idx="1">
                        <c:v>5</c:v>
                      </c:pt>
                      <c:pt idx="2">
                        <c:v>3</c:v>
                      </c:pt>
                      <c:pt idx="3">
                        <c:v>7</c:v>
                      </c:pt>
                      <c:pt idx="4">
                        <c:v>3</c:v>
                      </c:pt>
                    </c:numCache>
                  </c:numRef>
                </c:val>
                <c:extLst>
                  <c:ext xmlns:c16="http://schemas.microsoft.com/office/drawing/2014/chart" uri="{C3380CC4-5D6E-409C-BE32-E72D297353CC}">
                    <c16:uniqueId val="{00000007-28DD-4D46-BACF-3569B6302A1F}"/>
                  </c:ext>
                </c:extLst>
              </c15:ser>
            </c15:filteredBarSeries>
          </c:ext>
        </c:extLst>
      </c:barChart>
      <c:catAx>
        <c:axId val="1624169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1624170152"/>
        <c:crosses val="autoZero"/>
        <c:auto val="1"/>
        <c:lblAlgn val="ctr"/>
        <c:lblOffset val="100"/>
        <c:noMultiLvlLbl val="0"/>
      </c:catAx>
      <c:valAx>
        <c:axId val="1624170152"/>
        <c:scaling>
          <c:orientation val="minMax"/>
          <c:max val="7"/>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CH" sz="1600" dirty="0"/>
                  <a:t>Anzahl Sollgrössen pro Ziel</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62416982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15000"/>
            <a:lumOff val="85000"/>
          </a:schemeClr>
        </a:solidFill>
        <a:round/>
      </a:ln>
    </cs:spPr>
    <cs:defRPr sz="9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28575"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1"/>
    <cs:effectRef idx="0"/>
    <cs:fontRef idx="minor">
      <a:schemeClr val="tx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900"/>
  </cs:dataTable>
  <cs:downBar>
    <cs:lnRef idx="0"/>
    <cs:fillRef idx="0"/>
    <cs:effectRef idx="0"/>
    <cs:fontRef idx="minor">
      <a:schemeClr val="tx1"/>
    </cs:fontRef>
    <cs:spPr bwMode="auto">
      <a:prstGeom prst="rect">
        <a:avLst/>
      </a:prstGeom>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50000"/>
            <a:lumOff val="50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bwMode="auto">
      <a:prstGeom prst="rect">
        <a:avLst/>
      </a:prstGeom>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spPr bwMode="auto">
      <a:prstGeom prst="rect">
        <a:avLst/>
      </a:prstGeom>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30935" units="cm"/>
          <inkml:channel name="Y" type="integer" max="17401" units="cm"/>
          <inkml:channel name="F" type="integer" max="4095" units="dev"/>
          <inkml:channel name="T" type="integer" max="2.14748E9" units="dev"/>
        </inkml:traceFormat>
        <inkml:channelProperties>
          <inkml:channelProperty channel="X" name="resolution" value="1000.16168" units="1/cm"/>
          <inkml:channelProperty channel="Y" name="resolution" value="1000.0575" units="1/cm"/>
          <inkml:channelProperty channel="F" name="resolution" value="0" units="1/dev"/>
          <inkml:channelProperty channel="T" name="resolution" value="1" units="1/dev"/>
        </inkml:channelProperties>
      </inkml:inkSource>
      <inkml:timestamp xml:id="ts0" timeString="2023-08-16T10:32:59.015"/>
    </inkml:context>
    <inkml:brush xml:id="br0">
      <inkml:brushProperty name="width" value="0.08167" units="cm"/>
      <inkml:brushProperty name="height" value="0.08167" units="cm"/>
      <inkml:brushProperty name="fitToCurve" value="1"/>
    </inkml:brush>
  </inkml:definitions>
  <inkml:trace contextRef="#ctx0" brushRef="#br0">0 661 3020 0,'22'-2'265'0,"4"-2"-52"15,3 0-154-15,8-1-22 16,2-2-11-16,11-5 2 16,-1-2-14-16,17-7 6 15,2-3 2-15,17-4 6 16,-3 0 0-16,19-4 1 15,-7 5-7-15,24-3 1 0,-10 3-4 16,25-6 1-16,-8 2-5 16,25-1 0-16,-14 2-5 0,29-3-1 31,-13 7-4-31,17-2 1 16,-16 2-1-16,19 0 1 0,-25 6 0 0,15-1 1 15,-18 5-1-15,10 2-1 16,-28 6-1-16,15-3-1 31,-26 5-1-31,6-1-1 0,-24 4 0 16,3 1 0-16,-23 2-1 15,0-1 1-15,-18 2 0 16,1-1 0-16,-16 0-1 0,0 0 1 16,-15-2 0-16,-2 1 0 15,-9 0 0-15,-4 0 1 16,-7-1-1-16,0 2 0 15,-6-1 0-15,1-1 0 16,-2 2-1-16,0 0 1 0,0 0-1 16,0 0 0-16,0 0 1 15,0 0-1-15,0 0 1 16,0-1-1-16,0 0 1 16,0 1-1-1,0-1 1-15,0 0-1 16,0 0 0-16,0 1 0 15,0-1 0-15,0 0-1 16,0 1 0-16,1-1 0 16,-1 0 0-16,1 0-1 15,-1 1 1-15,1-1-1 16,-1 1 0-16,1 0 0 0,-1 0 1 16,0 0-1-16,1 0 0 0,-1 0 0 15,0 0 0-15,0 0-2 16,0 0-1-16,1 0-1 15,-1 0-2-15,1 0-3 16,-1-1 0-16,0 1-1 31,0-1-9-31,0 1-4 0,0 0-24 16,0 0-116-16,0 0-35 16</inkml:trace>
</inkml:ink>
</file>

<file path=ppt/ink/ink2.xml><?xml version="1.0" encoding="utf-8"?>
<inkml:ink xmlns:inkml="http://www.w3.org/2003/InkML">
  <inkml:definitions>
    <inkml:context xml:id="ctx0">
      <inkml:inkSource xml:id="inkSrc0">
        <inkml:traceFormat>
          <inkml:channel name="X" type="integer" max="30935" units="cm"/>
          <inkml:channel name="Y" type="integer" max="17401" units="cm"/>
          <inkml:channel name="F" type="integer" max="4095" units="dev"/>
          <inkml:channel name="T" type="integer" max="2.14748E9" units="dev"/>
        </inkml:traceFormat>
        <inkml:channelProperties>
          <inkml:channelProperty channel="X" name="resolution" value="1000.16168" units="1/cm"/>
          <inkml:channelProperty channel="Y" name="resolution" value="1000.0575" units="1/cm"/>
          <inkml:channelProperty channel="F" name="resolution" value="0" units="1/dev"/>
          <inkml:channelProperty channel="T" name="resolution" value="1" units="1/dev"/>
        </inkml:channelProperties>
      </inkml:inkSource>
      <inkml:timestamp xml:id="ts0" timeString="2023-08-16T10:32:59.016"/>
    </inkml:context>
    <inkml:brush xml:id="br0">
      <inkml:brushProperty name="width" value="0.08167" units="cm"/>
      <inkml:brushProperty name="height" value="0.08167" units="cm"/>
      <inkml:brushProperty name="fitToCurve" value="1"/>
    </inkml:brush>
  </inkml:definitions>
  <inkml:trace contextRef="#ctx0" brushRef="#br0">20 0 1184 0,'-17'0'751'16,"18"2"-211"-16,1-1-212 15,0-2-155-15,-2 0-26 16,0 0-47-16,0 1-3 16,0-1-23-16,0 0-2 15,1 1-18-15,-1 0-11 16,1 0-16-16,0 0-3 0,-1 1-8 15,4 1 1-15,2 2-1 16,0 0 7-16,19 9-2 16,-14-8 5-16,0-1-2 15,0 2-2-15,0-2-6 16,1 2-3-16,0-2-5 16,0 0-2-1,1 1-3-15,2 1 1 16,0 0 0-16,1 1 2 15,0-2 1-15,2-2 2 16,-1 1 0-16,1-3 1 16,-2 0-3-16,1 2 0 15,-3 0-2-15,1 1-1 0,-5 0-3 16,3 4 1-16,-7-6-2 0,2 3 1 16,-1 0-1-16,1-2 0 15,-4-2 1-15,2 2 1 16,-1-2-1-16,-3-2 1 15,2 1-1-15,-2 0 0 16,-2 0 0-16,0 0 0 16,0 0 0-1,0 0-1-15,0 0 0 16,0 0 0-16,0 0-1 0,0 0 1 16,0 0 0-16,0 0-1 15,0 0 1-15,0 0 0 16,0 0 1-16,0 0-1 15,0 0 0-15,0 0 0 16,-1 0 0-16,1 0-1 16,-1 0 0-16,1 0 0 15,-1 0-1-15,0 0 1 0,0 1 0 16,-4 2 0-16,-3 2 0 16,-15 13 0-16,13-13 0 15,1 1 0-15,-4-1 0 16,1 2 0-1,-4-1 0-15,-1 2 0 16,3-1 1-16,-2 3 0 16,3-1 0-16,-1-1 0 15,4-3 1-15,0 0-1 16,1-2 1-16,1 0 0 16,1 0 0-16,0 0 0 15,2 1-1-15,-2-2 1 0,2 0-1 0,-2 1 0 16,2-2 0-16,-3-1 1 15,4 2-1-15,0 0 0 16,1-3 1-16,-3 1-1 16,4 0 1-16,1-1-1 15,-2 2 1-15,3-1-1 16,-1-1 0-16,1 0 0 0,-1 1 0 16,1 0 0-16,-1 0 0 15,1 0 0-15,-1 0 1 16,1 0-1-16,-1-1 0 15,1 1 1-15,-1 0-1 0,0 0 0 16,1 0 0-16,-1 0 0 31,1-1 0-31,-1 1 0 16,1 0 0-16,-1 0 0 16,1 0-1-16,-1-1 1 15,1 1 0-15,0 0-1 16,0 0 1-16,0 0 0 15,0 0-1-15,0 0 1 0,0 0-1 16,0 0 0-16,0 0 0 0,0 0-1 16,0 0-1-16,0 0 0 15,0 0-1-15,0 0-1 16,-1 0 0-16,1 0-5 16,0 0-3-16,0 0-11 15,0 0-6-15,0 0-131 16,0 0-14-1</inkml:trace>
</inkml:ink>
</file>

<file path=ppt/ink/ink3.xml><?xml version="1.0" encoding="utf-8"?>
<inkml:ink xmlns:inkml="http://www.w3.org/2003/InkML">
  <inkml:definitions>
    <inkml:context xml:id="ctx0">
      <inkml:inkSource xml:id="inkSrc0">
        <inkml:traceFormat>
          <inkml:channel name="X" type="integer" max="30935" units="cm"/>
          <inkml:channel name="Y" type="integer" max="17401" units="cm"/>
          <inkml:channel name="F" type="integer" max="4095" units="dev"/>
          <inkml:channel name="T" type="integer" max="2.14748E9" units="dev"/>
        </inkml:traceFormat>
        <inkml:channelProperties>
          <inkml:channelProperty channel="X" name="resolution" value="1000.16168" units="1/cm"/>
          <inkml:channelProperty channel="Y" name="resolution" value="1000.0575" units="1/cm"/>
          <inkml:channelProperty channel="F" name="resolution" value="0" units="1/dev"/>
          <inkml:channelProperty channel="T" name="resolution" value="1" units="1/dev"/>
        </inkml:channelProperties>
      </inkml:inkSource>
      <inkml:timestamp xml:id="ts0" timeString="2023-08-16T10:32:59.013"/>
    </inkml:context>
    <inkml:brush xml:id="br0">
      <inkml:brushProperty name="width" value="0.08167" units="cm"/>
      <inkml:brushProperty name="height" value="0.08167" units="cm"/>
      <inkml:brushProperty name="fitToCurve" value="1"/>
    </inkml:brush>
  </inkml:definitions>
  <inkml:trace contextRef="#ctx0" brushRef="#br0">0 1 3020 0,'24'3'265'0,"6"2"-52"15,2-1-154-15,9 1-22 16,2 4-11-16,13 6 2 16,-2 0-14-16,21 10 6 15,0 3 2-15,21 4 6 16,-5 1 0-16,21 3 1 15,-7-4-7-15,26 3 1 0,-10-4-4 16,27 8 1-16,-9-3-5 16,29 1 0-16,-16-3-5 0,31 5-1 31,-14-9-4-31,20 3 1 16,-19-3-1-16,22 0 1 0,-28-6 0 0,17-1 1 15,-21-4-1-15,11-3-1 16,-30-7-1-16,16 4-1 31,-28-5-1-31,6-1-1 0,-28-4 0 16,5 1 0-16,-26-4-1 15,0 1 1-15,-20-2 0 16,0 1 0-16,-16 0-1 0,-2 0 1 16,-15 1 0-16,-3 0 0 15,-10 1 0-15,-4 0 1 16,-9-1-1-16,1 0 0 15,-6 0 0-15,0 0 0 16,-2 0-1-16,0-1 1 0,0 0-1 16,0 0 0-16,0 0 1 15,0 0-1-15,0 0 1 16,0 1-1-16,0 0 1 16,0 0-1-1,0 0 1-15,0-1-1 16,0 1 0-16,0 0 0 15,0 0 0-15,0 0-1 16,0 0 0-16,0-1 0 16,1 1 0-16,-1 0-1 15,1 0 1-15,0 0-1 16,-1-1 0-16,1 0 0 0,-1 0 1 16,0 0-1-16,1 0 0 0,-1 0 0 15,0 0 0-15,0 0-2 16,1 0-1-16,-1 0-1 15,1 0-2-15,0 0-3 16,-1 0 0-16,0 1-1 31,0 0-9-31,0-1-4 0,0 0-24 16,0 0-116-16,0 0-35 16</inkml:trace>
</inkml:ink>
</file>

<file path=ppt/ink/ink4.xml><?xml version="1.0" encoding="utf-8"?>
<inkml:ink xmlns:inkml="http://www.w3.org/2003/InkML">
  <inkml:definitions>
    <inkml:context xml:id="ctx0">
      <inkml:inkSource xml:id="inkSrc0">
        <inkml:traceFormat>
          <inkml:channel name="X" type="integer" max="30935" units="cm"/>
          <inkml:channel name="Y" type="integer" max="17401" units="cm"/>
          <inkml:channel name="F" type="integer" max="4095" units="dev"/>
          <inkml:channel name="T" type="integer" max="2.14748E9" units="dev"/>
        </inkml:traceFormat>
        <inkml:channelProperties>
          <inkml:channelProperty channel="X" name="resolution" value="1000.16168" units="1/cm"/>
          <inkml:channelProperty channel="Y" name="resolution" value="1000.0575" units="1/cm"/>
          <inkml:channelProperty channel="F" name="resolution" value="0" units="1/dev"/>
          <inkml:channelProperty channel="T" name="resolution" value="1" units="1/dev"/>
        </inkml:channelProperties>
      </inkml:inkSource>
      <inkml:timestamp xml:id="ts0" timeString="2023-08-16T10:32:59.014"/>
    </inkml:context>
    <inkml:brush xml:id="br0">
      <inkml:brushProperty name="width" value="0.08167" units="cm"/>
      <inkml:brushProperty name="height" value="0.08167" units="cm"/>
      <inkml:brushProperty name="fitToCurve" value="1"/>
    </inkml:brush>
  </inkml:definitions>
  <inkml:trace contextRef="#ctx0" brushRef="#br0">20 315 1184 0,'-19'1'751'16,"20"-4"-211"-16,1 1-212 15,0 4-155-15,-2-1-26 16,0 0-47-16,0 0-3 16,0-1-23-16,1 1-2 15,-1-1-18-15,1 0-11 16,0 0-16-16,-1 0-3 0,1-1-8 15,3-1 1-15,3-2-1 16,0-1 7-16,21-11-2 16,-16 10 5-16,-1 1-2 15,2-1-2-15,0 1-6 16,-1-2-3-16,2 2-5 16,-1 0-2-1,1 1-3-15,3-4 1 16,0 1 0-16,1-1 2 15,0 3 1-15,2 0 2 16,-2 1 0-16,3 3 1 16,-4 0-3-16,3-3 0 15,-5 0-2-15,2 0-1 0,-6-1-3 16,3-4 1-16,-7 6-2 0,2-2 1 16,-2-1-1-16,2 2 0 15,-4 3 1-15,1-2 1 16,0 1-1-16,-3 3 1 15,0 0-1-15,0-2 0 16,-3 2 0-16,0-1 0 16,0 0 0-1,0 0-1-15,0 0 0 16,0 0 0-16,0 0-1 0,0 0 1 16,0 0 0-16,0 0-1 15,0 0 1-15,0 0 0 16,0 0 1-16,0 0-1 15,0 0 0-15,0 0 0 16,-1 0 0-16,1 0-1 16,-1 0 0-16,0 0 0 15,1 0-1-15,-1-1 1 0,-1 0 0 16,-4-3 0-16,-1-1 0 16,-20-16 0-16,17 15 0 15,-1 0 0-15,-3 0 0 16,0-2 0-1,-3 0 0-15,-2-2 0 16,3 2 1-16,-1-3 0 16,2 1 0-16,0 0 0 15,4 4 1-15,-1 0-1 16,3 3 1-16,-1-1 0 16,3 1 0-16,-2-1 0 15,4 0-1-15,-3 1 1 0,3 1-1 0,-3-1 0 16,2 1 0-16,-2 2 1 15,4-2-1-15,-2 0 0 16,3 3 1-16,-3-1-1 16,4 0 1-16,0 1-1 15,-1-2 1-15,3 1-1 16,-1 1 0-16,1 0 0 0,-1-1 0 16,0 1 0-16,1-1 0 15,-1 0 0-15,1 0 1 16,-1 0-1-16,0 0 0 15,1 0 1-15,-1 0-1 0,1 0 0 16,-1 0 0-16,0 0 0 31,1 1 0-31,-1-1 0 16,1 0 0-16,-1 0 0 16,0 1-1-16,1 0 1 15,-1-1 0-15,1 0-1 16,0 0 1-16,0 0 0 15,0 0-1-15,0 0 1 0,1 0-1 16,-1 0 0-16,0 0 0 0,0 0-1 16,0 0-1-16,0 0 0 15,0 0-1-15,-1 0-1 16,1 0 0-16,0 0-5 16,0 0-3-16,0 0-11 15,0 0-6-15,0 0-131 16,0 0-14-1</inkml:trace>
</inkml:ink>
</file>

<file path=ppt/ink/ink5.xml><?xml version="1.0" encoding="utf-8"?>
<inkml:ink xmlns:inkml="http://www.w3.org/2003/InkML">
  <inkml:definitions>
    <inkml:context xml:id="ctx0">
      <inkml:inkSource xml:id="inkSrc0">
        <inkml:traceFormat>
          <inkml:channel name="X" type="integer" max="30935" units="cm"/>
          <inkml:channel name="Y" type="integer" max="17401" units="cm"/>
          <inkml:channel name="F" type="integer" max="4095" units="dev"/>
          <inkml:channel name="T" type="integer" max="2.14748E9" units="dev"/>
        </inkml:traceFormat>
        <inkml:channelProperties>
          <inkml:channelProperty channel="X" name="resolution" value="1000.16168" units="1/cm"/>
          <inkml:channelProperty channel="Y" name="resolution" value="1000.0575" units="1/cm"/>
          <inkml:channelProperty channel="F" name="resolution" value="0" units="1/dev"/>
          <inkml:channelProperty channel="T" name="resolution" value="1" units="1/dev"/>
        </inkml:channelProperties>
      </inkml:inkSource>
      <inkml:timestamp xml:id="ts0" timeString="2023-08-16T10:32:59.011"/>
    </inkml:context>
    <inkml:brush xml:id="br0">
      <inkml:brushProperty name="width" value="0.08167" units="cm"/>
      <inkml:brushProperty name="height" value="0.08167" units="cm"/>
      <inkml:brushProperty name="fitToCurve" value="1"/>
    </inkml:brush>
  </inkml:definitions>
  <inkml:trace contextRef="#ctx0" brushRef="#br0">0 768 3020 0,'24'-3'265'0,"6"-1"-52"15,2 0-154-15,9-2-22 16,2-2-11-16,13-7 2 16,-2-1-14-16,21-9 6 15,1-3 2-15,19-4 6 16,-4-1 0-16,21-3 1 15,-7 5-7-15,26-5 1 0,-10 5-4 16,27-8 1-16,-9 4-5 16,29-2 0-16,-16 2-5 0,31-4-1 31,-13 10-4-31,19-4 1 16,-19 2-1-16,22 1 1 0,-28 6 0 0,16 1 1 15,-20 4-1-15,12 3-1 16,-31 7-1-16,16-4-1 31,-28 5-1-31,5 1-1 0,-26 4 0 16,4-1 0-16,-27 4-1 15,2-1 1-15,-21 2 0 16,0-1 0-16,-17 0-1 0,0 0 1 16,-17-1 0-16,-2 0 0 15,-9-1 0-15,-6 1 1 16,-7-1-1-16,-1 1 0 15,-5 0 0-15,0 0 0 16,-2 0-1-16,0 1 1 0,0 0-1 16,0 0 0-16,0 0 1 15,0 0-1-15,0 0 1 16,0-1-1-16,0 0 1 16,0 0-1-1,0 0 1-15,0 1-1 16,0-1 0-16,0 0 0 15,0 0 0-15,0 0-1 16,0 0 0-16,1 1 0 16,-1-1 0-16,1 0-1 15,-1 0 1-15,1 0-1 16,0 1 0-16,-1 0 0 0,1 0 1 16,-1 0-1-16,1 0 0 0,-1 0 0 15,0 0 0-15,0 0-2 16,0 0-1-16,1 0-1 15,-1 0-2-15,1 0-3 16,-1 0 0-16,0-1-1 31,0 0-9-31,0 1-4 0,0 0-24 16,0 0-116-16,0 0-35 16</inkml:trace>
</inkml:ink>
</file>

<file path=ppt/ink/ink6.xml><?xml version="1.0" encoding="utf-8"?>
<inkml:ink xmlns:inkml="http://www.w3.org/2003/InkML">
  <inkml:definitions>
    <inkml:context xml:id="ctx0">
      <inkml:inkSource xml:id="inkSrc0">
        <inkml:traceFormat>
          <inkml:channel name="X" type="integer" max="30935" units="cm"/>
          <inkml:channel name="Y" type="integer" max="17401" units="cm"/>
          <inkml:channel name="F" type="integer" max="4095" units="dev"/>
          <inkml:channel name="T" type="integer" max="2.14748E9" units="dev"/>
        </inkml:traceFormat>
        <inkml:channelProperties>
          <inkml:channelProperty channel="X" name="resolution" value="1000.16168" units="1/cm"/>
          <inkml:channelProperty channel="Y" name="resolution" value="1000.0575" units="1/cm"/>
          <inkml:channelProperty channel="F" name="resolution" value="0" units="1/dev"/>
          <inkml:channelProperty channel="T" name="resolution" value="1" units="1/dev"/>
        </inkml:channelProperties>
      </inkml:inkSource>
      <inkml:timestamp xml:id="ts0" timeString="2023-08-16T10:32:59.012"/>
    </inkml:context>
    <inkml:brush xml:id="br0">
      <inkml:brushProperty name="width" value="0.08167" units="cm"/>
      <inkml:brushProperty name="height" value="0.08167" units="cm"/>
      <inkml:brushProperty name="fitToCurve" value="1"/>
    </inkml:brush>
  </inkml:definitions>
  <inkml:trace contextRef="#ctx0" brushRef="#br0">18-2 1184 0,'-19'-1'751'16,"20"4"-211"-16,1-2-212 15,0-2-155-15,-2 0-26 16,0 0-47-16,0 0-3 16,0 0-23-16,1 1-2 15,-1 0-18-15,1 0-11 16,-1 0-16-16,1 0-3 0,0 0-8 15,3 3 1-15,3 1-1 16,0 1 7-16,21 10-2 16,-16-9 5-16,-1-1-2 15,2 2-2-15,0-2-6 16,-1 1-3-16,2-1-5 16,0 0-2-1,0 0-3-15,3 2 1 16,-1 1 0-16,2-1 2 15,0-1 1-15,3-2 2 16,-3 0 0-16,3-2 1 16,-4-1-3-16,2 3 0 15,-3-1-2-15,1 1-1 0,-6 1-3 16,3 4 1-16,-7-6-2 0,2 2 1 16,-1 1-1-16,0-2 0 15,-3-3 1-15,2 2 1 16,-2-1-1-16,-2-3 1 15,1 0-1-15,-2 2 0 16,-2-2 0-16,0 1 0 16,0 0 0-1,0 0-1-15,0 0 0 16,0 0 0-16,0 0-1 0,0 0 1 16,0 0 0-16,0 0-1 15,0 0 1-15,0 0 0 16,0 0 1-16,0 0-1 15,0 0 0-15,0 0 0 16,-1 0 0-16,1 0-1 16,-1 0 0-16,1 0 0 15,-1 0-1-15,0 1 1 0,0 0 0 16,-5 3 0-16,-2 1 0 16,-19 16 0-16,17-15 0 15,-1 1 0-15,-3-2 0 16,0 4 0-1,-3-2 0-15,-2 3 0 16,3-2 1-16,-2 4 0 16,3-3 0-16,0 1 0 15,4-4 1-15,-1 0-1 16,3-3 1-16,-1 1 0 16,3 0 0-16,-1-1 0 15,2 1-1-15,-2-1 1 0,3-1-1 0,-2 1 0 16,1-1 0-16,-3-2 1 15,5 2-1-15,-2 0 0 16,3-3 1-16,-3 1-1 16,4 0 1-16,0-1-1 15,0 2 1-15,1-1-1 16,0-1 0-16,1 0 0 0,-1 1 0 16,1 0 0-16,-1 0 0 15,0 0 0-15,1 0 1 16,-1 0-1-16,1-1 0 15,-1 1 1-15,0 0-1 0,1 0 0 16,-1 0 0-16,1 0 0 31,-1-1 0-31,0 1 0 16,1 0 0-16,-1 0 0 16,1-1-1-16,-1 0 1 15,0 1 0-15,1 0-1 16,0 0 1-16,0 0 0 15,0 0-1-15,0 0 1 0,1 0-1 16,-1 0 0-16,0 0 0 0,0 0-1 16,0 0-1-16,0 0 0 15,0 0-1-15,-1 0-1 16,1 0 0-16,0 0-5 16,0 0-3-16,0 0-11 15,0 0-6-15,0 0-131 16,0 0-14-1</inkml:trace>
</inkml:ink>
</file>

<file path=ppt/ink/ink7.xml><?xml version="1.0" encoding="utf-8"?>
<inkml:ink xmlns:inkml="http://www.w3.org/2003/InkML">
  <inkml:definitions/>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69D982B2-30B7-4DCC-85B6-E1422298FC52}" type="datetimeFigureOut">
              <a:rPr lang="de-CH" smtClean="0"/>
              <a:t>25.08.2023</a:t>
            </a:fld>
            <a:endParaRPr lang="de-CH"/>
          </a:p>
        </p:txBody>
      </p:sp>
      <p:sp>
        <p:nvSpPr>
          <p:cNvPr id="4" name="Folienbildplatzhalt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8D20459F-EAA4-4480-A679-0EBA9FDD162C}" type="slidenum">
              <a:rPr lang="de-CH" smtClean="0"/>
              <a:t>‹Nr.›</a:t>
            </a:fld>
            <a:endParaRPr lang="de-CH"/>
          </a:p>
        </p:txBody>
      </p:sp>
    </p:spTree>
    <p:extLst>
      <p:ext uri="{BB962C8B-B14F-4D97-AF65-F5344CB8AC3E}">
        <p14:creationId xmlns:p14="http://schemas.microsoft.com/office/powerpoint/2010/main" val="2912236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de-CH" sz="1200" kern="1200" dirty="0">
                <a:solidFill>
                  <a:schemeClr val="tx1"/>
                </a:solidFill>
                <a:effectLst/>
                <a:latin typeface="+mn-lt"/>
                <a:ea typeface="+mn-ea"/>
                <a:cs typeface="+mn-cs"/>
              </a:rPr>
              <a:t>Einleitend könnte die Bedeutung einer evidenzbasierten Politikgestaltung im Bereich der Waldpolitik erwähnt werden; weshalb ist eine solche Politik notwendig und </a:t>
            </a:r>
            <a:r>
              <a:rPr lang="de-CH" sz="1200" i="1" kern="1200" dirty="0">
                <a:solidFill>
                  <a:schemeClr val="tx1"/>
                </a:solidFill>
                <a:effectLst/>
                <a:latin typeface="+mn-lt"/>
                <a:ea typeface="+mn-ea"/>
                <a:cs typeface="+mn-cs"/>
              </a:rPr>
              <a:t>inwiefern kann die Evaluation dazu beitragen, effektive Massnahmen zu entwickeln und zu überprüfen? </a:t>
            </a:r>
            <a:endParaRPr lang="de-CH" sz="1200" kern="1200" dirty="0">
              <a:solidFill>
                <a:schemeClr val="tx1"/>
              </a:solidFill>
              <a:effectLst/>
              <a:latin typeface="+mn-lt"/>
              <a:ea typeface="+mn-ea"/>
              <a:cs typeface="+mn-cs"/>
            </a:endParaRPr>
          </a:p>
          <a:p>
            <a:endParaRPr lang="de-CH" dirty="0"/>
          </a:p>
        </p:txBody>
      </p:sp>
      <p:sp>
        <p:nvSpPr>
          <p:cNvPr id="4" name="Slide Number Placeholder 3"/>
          <p:cNvSpPr>
            <a:spLocks noGrp="1"/>
          </p:cNvSpPr>
          <p:nvPr>
            <p:ph type="sldNum" sz="quarter" idx="5"/>
          </p:nvPr>
        </p:nvSpPr>
        <p:spPr/>
        <p:txBody>
          <a:bodyPr/>
          <a:lstStyle/>
          <a:p>
            <a:pPr>
              <a:defRPr/>
            </a:pPr>
            <a:fld id="{04B602F9-7835-4A2F-A43D-1A54436C2ACB}" type="slidenum">
              <a:rPr lang="de-CH" smtClean="0"/>
              <a:t>1</a:t>
            </a:fld>
            <a:endParaRPr lang="de-CH"/>
          </a:p>
        </p:txBody>
      </p:sp>
    </p:spTree>
    <p:extLst>
      <p:ext uri="{BB962C8B-B14F-4D97-AF65-F5344CB8AC3E}">
        <p14:creationId xmlns:p14="http://schemas.microsoft.com/office/powerpoint/2010/main" val="351187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dirty="0">
                <a:solidFill>
                  <a:schemeClr val="tx1"/>
                </a:solidFill>
                <a:effectLst/>
                <a:latin typeface="+mn-lt"/>
                <a:ea typeface="+mn-ea"/>
                <a:cs typeface="+mn-cs"/>
              </a:rPr>
              <a:t>Soll günstige Rahmenbedingungen schaffen, damit der Wald seine vielfältigen Funktionen für Gesellschaft, Wirtschaft, Ökologie und Klima erfüllen kann. In der Definition von insgesamt elf Zielen – wovon die ersten fünf prioritär zu behandeln sind – sollen die Grundlagen für eine nachhaltige, effiziente und innovative Wald- und Holzwirtschaft geschaffen werden. Des Weiteren sollten 79 Massnahmen auf Bundesebene und 56 Massnahmen auf Kantonsebene</a:t>
            </a:r>
            <a:endParaRPr lang="de-CH" sz="1200" kern="1200" dirty="0">
              <a:solidFill>
                <a:schemeClr val="tx1"/>
              </a:solidFill>
              <a:effectLst/>
              <a:latin typeface="+mn-lt"/>
              <a:ea typeface="+mn-ea"/>
              <a:cs typeface="+mn-cs"/>
            </a:endParaRP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Massnahmen nur für Bund verbindlich.</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Hier werde ich auf Rolle der Kantone und weiteren Akteure eingehen.</a:t>
            </a:r>
          </a:p>
          <a:p>
            <a:endParaRPr lang="de-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5F2B0A-7799-4054-9BA5-FC229B7D83A0}" type="slidenum">
              <a:rPr lang="de-CH" smtClean="0"/>
              <a:t>10</a:t>
            </a:fld>
            <a:endParaRPr lang="de-CH"/>
          </a:p>
        </p:txBody>
      </p:sp>
    </p:spTree>
    <p:extLst>
      <p:ext uri="{BB962C8B-B14F-4D97-AF65-F5344CB8AC3E}">
        <p14:creationId xmlns:p14="http://schemas.microsoft.com/office/powerpoint/2010/main" val="2787258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t>Ziel der Evaluation:</a:t>
            </a:r>
          </a:p>
          <a:p>
            <a:r>
              <a:rPr lang="de-CH" sz="1200" dirty="0"/>
              <a:t>Optimierungspotential aufzeigen</a:t>
            </a:r>
          </a:p>
          <a:p>
            <a:r>
              <a:rPr lang="de-CH" sz="1200" dirty="0"/>
              <a:t>Grundlagen für eine fundierte zukünftige strategische Ausrichtung der Waldpolitik </a:t>
            </a:r>
          </a:p>
          <a:p>
            <a:r>
              <a:rPr lang="de-CH" sz="1200" dirty="0"/>
              <a:t>Eventuelle Integration mit der Ressourcenpolitik Holz</a:t>
            </a:r>
          </a:p>
          <a:p>
            <a:pPr defTabSz="912725" rtl="0">
              <a:defRPr/>
            </a:pPr>
            <a:r>
              <a:rPr lang="de-CH" dirty="0"/>
              <a:t>Inwiefern der bisherige strategische Überbau und entsprechende Massnahmen geeignet waren </a:t>
            </a:r>
          </a:p>
          <a:p>
            <a:pPr defTabSz="912725" rtl="0">
              <a:defRPr/>
            </a:pPr>
            <a:r>
              <a:rPr lang="de-CH" dirty="0"/>
              <a:t>(inkl. der notwendigen Entscheidungsgrundlagen für den Planungsprozess)</a:t>
            </a:r>
          </a:p>
          <a:p>
            <a:pPr defTabSz="912725" rtl="0">
              <a:defRPr/>
            </a:pPr>
            <a:endParaRPr lang="de-CH" dirty="0"/>
          </a:p>
          <a:p>
            <a:pPr defTabSz="912725" rtl="0">
              <a:defRPr/>
            </a:pPr>
            <a:r>
              <a:rPr lang="de-CH" sz="1200" dirty="0">
                <a:solidFill>
                  <a:schemeClr val="tx1"/>
                </a:solidFill>
                <a:effectLst/>
                <a:latin typeface="+mn-lt"/>
                <a:ea typeface="+mn-ea"/>
                <a:cs typeface="+mn-cs"/>
              </a:rPr>
              <a:t>Workshops mit den Kantonsoberförstern und einer Online-Umfrage mit den Kantonsoberförstern und weiteren Akteuren (u.a. Waldschweiz, Pro Natura) </a:t>
            </a:r>
          </a:p>
          <a:p>
            <a:pPr defTabSz="912725" rtl="0">
              <a:defRPr/>
            </a:pPr>
            <a:endParaRPr lang="de-CH" dirty="0"/>
          </a:p>
          <a:p>
            <a:pPr defTabSz="912725" rtl="0">
              <a:defRPr/>
            </a:pPr>
            <a:r>
              <a:rPr lang="de-CH" dirty="0">
                <a:sym typeface="Wingdings" panose="05000000000000000000" pitchFamily="2" charset="2"/>
              </a:rPr>
              <a:t> Befragung der Kantone bzgl. Rolle und Einfluss der Waldpolitik 2020</a:t>
            </a:r>
            <a:endParaRPr lang="de-CH" dirty="0"/>
          </a:p>
          <a:p>
            <a:endParaRPr lang="de-CH" sz="1200" dirty="0"/>
          </a:p>
          <a:p>
            <a:pPr marL="0" marR="0" lvl="0" indent="0" algn="l" defTabSz="91440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In dieser Präsentation Fokus auf Kantone – meist ähnlich wie Aussagen der weiteren Akteure.</a:t>
            </a:r>
            <a:endParaRPr lang="de-CH" dirty="0"/>
          </a:p>
          <a:p>
            <a:endParaRPr lang="de-CH" dirty="0"/>
          </a:p>
        </p:txBody>
      </p:sp>
      <p:sp>
        <p:nvSpPr>
          <p:cNvPr id="4" name="Foliennummernplatzhalter 3"/>
          <p:cNvSpPr>
            <a:spLocks noGrp="1"/>
          </p:cNvSpPr>
          <p:nvPr>
            <p:ph type="sldNum" sz="quarter" idx="5"/>
          </p:nvPr>
        </p:nvSpPr>
        <p:spPr/>
        <p:txBody>
          <a:bodyPr/>
          <a:lstStyle/>
          <a:p>
            <a:pPr>
              <a:defRPr/>
            </a:pPr>
            <a:fld id="{04B602F9-7835-4A2F-A43D-1A54436C2ACB}" type="slidenum">
              <a:rPr lang="de-CH" smtClean="0"/>
              <a:t>11</a:t>
            </a:fld>
            <a:endParaRPr lang="de-CH"/>
          </a:p>
        </p:txBody>
      </p:sp>
    </p:spTree>
    <p:extLst>
      <p:ext uri="{BB962C8B-B14F-4D97-AF65-F5344CB8AC3E}">
        <p14:creationId xmlns:p14="http://schemas.microsoft.com/office/powerpoint/2010/main" val="246853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C0C35-A9A2-4EFD-9BAF-1E52E29E03D1}" type="slidenum">
              <a:rPr kumimoji="0" lang="de-CH"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CH"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451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2725" rtl="0">
              <a:defRPr/>
            </a:pPr>
            <a:r>
              <a:rPr lang="de-CH" dirty="0"/>
              <a:t>Inwiefern der bisherige strategische Überbau und entsprechende Massnahmen geeignet waren </a:t>
            </a:r>
          </a:p>
          <a:p>
            <a:pPr defTabSz="912725" rtl="0">
              <a:defRPr/>
            </a:pPr>
            <a:r>
              <a:rPr lang="de-CH" dirty="0"/>
              <a:t>(inkl. der notwendigen Entscheidungsgrundlagen für den Planungsprozess)</a:t>
            </a:r>
          </a:p>
          <a:p>
            <a:pPr marL="0" marR="0" lvl="0" indent="0" algn="l" defTabSz="912725" rtl="0" eaLnBrk="1" fontAlgn="auto" latinLnBrk="0" hangingPunct="1">
              <a:lnSpc>
                <a:spcPct val="100000"/>
              </a:lnSpc>
              <a:spcBef>
                <a:spcPts val="0"/>
              </a:spcBef>
              <a:spcAft>
                <a:spcPts val="0"/>
              </a:spcAft>
              <a:buClrTx/>
              <a:buSzTx/>
              <a:buFontTx/>
              <a:buNone/>
              <a:tabLst/>
              <a:defRPr/>
            </a:pPr>
            <a:endParaRPr lang="de-CH" sz="1200" dirty="0">
              <a:solidFill>
                <a:schemeClr val="tx1"/>
              </a:solidFill>
              <a:effectLst/>
              <a:latin typeface="+mn-lt"/>
              <a:ea typeface="+mn-ea"/>
              <a:cs typeface="+mn-cs"/>
            </a:endParaRPr>
          </a:p>
          <a:p>
            <a:pPr marL="0" marR="0" lvl="0" indent="0" algn="l" defTabSz="912725" rtl="0" eaLnBrk="1" fontAlgn="auto" latinLnBrk="0" hangingPunct="1">
              <a:lnSpc>
                <a:spcPct val="100000"/>
              </a:lnSpc>
              <a:spcBef>
                <a:spcPts val="0"/>
              </a:spcBef>
              <a:spcAft>
                <a:spcPts val="0"/>
              </a:spcAft>
              <a:buClrTx/>
              <a:buSzTx/>
              <a:buFontTx/>
              <a:buNone/>
              <a:tabLst/>
              <a:defRPr/>
            </a:pPr>
            <a:r>
              <a:rPr lang="de-CH" sz="1200" dirty="0">
                <a:solidFill>
                  <a:schemeClr val="tx1"/>
                </a:solidFill>
                <a:effectLst/>
                <a:latin typeface="+mn-lt"/>
                <a:ea typeface="+mn-ea"/>
                <a:cs typeface="+mn-cs"/>
              </a:rPr>
              <a:t>Identifikation Optimierungspotential, Schaffung Grundlagen für zukünftige strategische Ausrichtung der Waldpolitik, ggf. Integration mit Ressourcenpolitik Holz, Beurteilung strategischer Überbau und Massnahmen. So kann aufgezeigt werden, </a:t>
            </a:r>
            <a:r>
              <a:rPr lang="de-CH" sz="1200" i="1" dirty="0">
                <a:solidFill>
                  <a:schemeClr val="tx1"/>
                </a:solidFill>
                <a:effectLst/>
                <a:latin typeface="+mn-lt"/>
                <a:ea typeface="+mn-ea"/>
                <a:cs typeface="+mn-cs"/>
              </a:rPr>
              <a:t>inwiefern die Evaluation dazu beiträgt, Grundlagen für politische Entscheide zu schaffen, die Wirkung der Massnahmen zu beurteilen und den Fortschritt zu messen. </a:t>
            </a:r>
            <a:endParaRPr lang="de-CH" sz="1200" dirty="0">
              <a:solidFill>
                <a:schemeClr val="tx1"/>
              </a:solidFill>
              <a:effectLst/>
              <a:latin typeface="+mn-lt"/>
              <a:ea typeface="+mn-ea"/>
              <a:cs typeface="+mn-cs"/>
            </a:endParaRPr>
          </a:p>
          <a:p>
            <a:pPr defTabSz="912725" rtl="0">
              <a:defRPr/>
            </a:pPr>
            <a:endParaRPr lang="de-CH" dirty="0"/>
          </a:p>
        </p:txBody>
      </p:sp>
      <p:sp>
        <p:nvSpPr>
          <p:cNvPr id="4" name="Foliennummernplatzhalter 3"/>
          <p:cNvSpPr>
            <a:spLocks noGrp="1"/>
          </p:cNvSpPr>
          <p:nvPr>
            <p:ph type="sldNum" sz="quarter" idx="10"/>
          </p:nvPr>
        </p:nvSpPr>
        <p:spPr/>
        <p:txBody>
          <a:bodyPr/>
          <a:lstStyle/>
          <a:p>
            <a:pPr defTabSz="912725" rtl="0">
              <a:defRPr/>
            </a:pPr>
            <a:fld id="{04B602F9-7835-4A2F-A43D-1A54436C2ACB}" type="slidenum">
              <a:rPr lang="de-CH" sz="1200" kern="1200">
                <a:solidFill>
                  <a:prstClr val="black"/>
                </a:solidFill>
                <a:latin typeface="Calibri" panose="020F0502020204030204"/>
              </a:rPr>
              <a:pPr defTabSz="912725" rtl="0">
                <a:defRPr/>
              </a:pPr>
              <a:t>13</a:t>
            </a:fld>
            <a:endParaRPr lang="de-CH" sz="1200" kern="1200">
              <a:solidFill>
                <a:prstClr val="black"/>
              </a:solidFill>
              <a:latin typeface="Calibri" panose="020F0502020204030204"/>
            </a:endParaRPr>
          </a:p>
        </p:txBody>
      </p:sp>
    </p:spTree>
    <p:extLst>
      <p:ext uri="{BB962C8B-B14F-4D97-AF65-F5344CB8AC3E}">
        <p14:creationId xmlns:p14="http://schemas.microsoft.com/office/powerpoint/2010/main" val="280533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Gesamthaft wurde bei der Umsetzung der 96 Massnahmen in 34% (33) der Fälle genau das </a:t>
            </a:r>
            <a:r>
              <a:rPr lang="de-CH" dirty="0" err="1"/>
              <a:t>Sollziel</a:t>
            </a:r>
            <a:r>
              <a:rPr lang="de-CH" dirty="0"/>
              <a:t> erreicht. Für 24% (23) der Massnahmen wurde das </a:t>
            </a:r>
            <a:r>
              <a:rPr lang="de-CH" dirty="0" err="1"/>
              <a:t>Sollziel</a:t>
            </a:r>
            <a:r>
              <a:rPr lang="de-CH" dirty="0"/>
              <a:t> übertroffen und in 42% (40) wurde das </a:t>
            </a:r>
            <a:r>
              <a:rPr lang="de-CH" dirty="0" err="1"/>
              <a:t>Sollziel</a:t>
            </a:r>
            <a:r>
              <a:rPr lang="de-CH" dirty="0"/>
              <a:t> der Massnahmenumsetzung nicht erreicht.</a:t>
            </a:r>
          </a:p>
          <a:p>
            <a:endParaRPr lang="de-CH" dirty="0"/>
          </a:p>
          <a:p>
            <a:r>
              <a:rPr lang="de-CH" dirty="0"/>
              <a:t>Inklusiv strategische Stossrichtungen</a:t>
            </a:r>
          </a:p>
          <a:p>
            <a:endParaRPr lang="de-CH" dirty="0"/>
          </a:p>
          <a:p>
            <a:r>
              <a:rPr lang="de-CH" dirty="0"/>
              <a:t>Prognose Output: Soll-Ist Vergleich für die Massnahmen der Ziele 1-11</a:t>
            </a:r>
            <a:br>
              <a:rPr lang="de-CH" dirty="0"/>
            </a:br>
            <a:r>
              <a:rPr lang="de-CH" sz="1000" dirty="0"/>
              <a:t>(ohne 5.2a und 6.2c)</a:t>
            </a:r>
          </a:p>
          <a:p>
            <a:endParaRPr lang="de-CH" sz="1000" dirty="0"/>
          </a:p>
          <a:p>
            <a:r>
              <a:rPr lang="de-CH" sz="1200" kern="1200" dirty="0">
                <a:solidFill>
                  <a:schemeClr val="tx1"/>
                </a:solidFill>
                <a:effectLst/>
                <a:latin typeface="+mn-lt"/>
                <a:ea typeface="+mn-ea"/>
                <a:cs typeface="+mn-cs"/>
              </a:rPr>
              <a:t>Dies stellt den Soll-Ist Vergleich für die Massnahmen der Ziele 1-11 graphisch dar. Nicht abgebildet sind die Massnahmen 5.2a und 6.2c, da der Ist-Wert nicht eindeutig festgelegt wurde (5.2a Soll=100%, Ist=50-95%; 6.2c Soll=100%, Ist=50-80%). Zur Verbesserung der Übersichtlichkeit wurden die weiteren strategischen Massnahmen hier nicht abgebildet. Die blaue Linie stellt alle Punkte dar, für die Soll = Ist. Massnahmen, die auf dieser Linie liegen haben, haben ihren Sollwert bei der Umsetzung genau erfüllt. Im blauen Bereich über der Linie liegen Massnahmen, die in ihrer Umsetzung weiter vorangeschritten sind als gemäss Sollwert für die erste Etappe vorgesehen. Im </a:t>
            </a:r>
            <a:r>
              <a:rPr lang="de-CH" sz="1200" kern="1200" dirty="0" err="1">
                <a:solidFill>
                  <a:schemeClr val="tx1"/>
                </a:solidFill>
                <a:effectLst/>
                <a:latin typeface="+mn-lt"/>
                <a:ea typeface="+mn-ea"/>
                <a:cs typeface="+mn-cs"/>
              </a:rPr>
              <a:t>organgen</a:t>
            </a:r>
            <a:r>
              <a:rPr lang="de-CH" sz="1200" kern="1200" dirty="0">
                <a:solidFill>
                  <a:schemeClr val="tx1"/>
                </a:solidFill>
                <a:effectLst/>
                <a:latin typeface="+mn-lt"/>
                <a:ea typeface="+mn-ea"/>
                <a:cs typeface="+mn-cs"/>
              </a:rPr>
              <a:t> Bereich liegen hingegen die Massnahmen, deren Umsetzung unter Erwartung geblieben ist.</a:t>
            </a:r>
          </a:p>
          <a:p>
            <a:r>
              <a:rPr lang="de-CH" sz="1200" kern="1200" dirty="0">
                <a:solidFill>
                  <a:schemeClr val="tx1"/>
                </a:solidFill>
                <a:effectLst/>
                <a:latin typeface="+mn-lt"/>
                <a:ea typeface="+mn-ea"/>
                <a:cs typeface="+mn-cs"/>
              </a:rPr>
              <a:t>Gesamthaft wurde bei der Umsetzung der 96 Massnahmen in 34% (33) der Fälle genau das </a:t>
            </a:r>
            <a:r>
              <a:rPr lang="de-CH" sz="1200" kern="1200" dirty="0" err="1">
                <a:solidFill>
                  <a:schemeClr val="tx1"/>
                </a:solidFill>
                <a:effectLst/>
                <a:latin typeface="+mn-lt"/>
                <a:ea typeface="+mn-ea"/>
                <a:cs typeface="+mn-cs"/>
              </a:rPr>
              <a:t>Sollziel</a:t>
            </a:r>
            <a:r>
              <a:rPr lang="de-CH" sz="1200" kern="1200" dirty="0">
                <a:solidFill>
                  <a:schemeClr val="tx1"/>
                </a:solidFill>
                <a:effectLst/>
                <a:latin typeface="+mn-lt"/>
                <a:ea typeface="+mn-ea"/>
                <a:cs typeface="+mn-cs"/>
              </a:rPr>
              <a:t> erreicht. Für 24% (23) der Massnahmen wurde das </a:t>
            </a:r>
            <a:r>
              <a:rPr lang="de-CH" sz="1200" kern="1200" dirty="0" err="1">
                <a:solidFill>
                  <a:schemeClr val="tx1"/>
                </a:solidFill>
                <a:effectLst/>
                <a:latin typeface="+mn-lt"/>
                <a:ea typeface="+mn-ea"/>
                <a:cs typeface="+mn-cs"/>
              </a:rPr>
              <a:t>Sollziel</a:t>
            </a:r>
            <a:r>
              <a:rPr lang="de-CH" sz="1200" kern="1200" dirty="0">
                <a:solidFill>
                  <a:schemeClr val="tx1"/>
                </a:solidFill>
                <a:effectLst/>
                <a:latin typeface="+mn-lt"/>
                <a:ea typeface="+mn-ea"/>
                <a:cs typeface="+mn-cs"/>
              </a:rPr>
              <a:t> übertroffen und in 42% (40) wurde das </a:t>
            </a:r>
            <a:r>
              <a:rPr lang="de-CH" sz="1200" kern="1200" dirty="0" err="1">
                <a:solidFill>
                  <a:schemeClr val="tx1"/>
                </a:solidFill>
                <a:effectLst/>
                <a:latin typeface="+mn-lt"/>
                <a:ea typeface="+mn-ea"/>
                <a:cs typeface="+mn-cs"/>
              </a:rPr>
              <a:t>Sollziel</a:t>
            </a:r>
            <a:r>
              <a:rPr lang="de-CH" sz="1200" kern="1200" dirty="0">
                <a:solidFill>
                  <a:schemeClr val="tx1"/>
                </a:solidFill>
                <a:effectLst/>
                <a:latin typeface="+mn-lt"/>
                <a:ea typeface="+mn-ea"/>
                <a:cs typeface="+mn-cs"/>
              </a:rPr>
              <a:t> der Massnahmenumsetzung nicht erreicht.</a:t>
            </a:r>
          </a:p>
          <a:p>
            <a:endParaRPr lang="de-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F2B0A-7799-4054-9BA5-FC229B7D83A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926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i="1" kern="1200" dirty="0">
                <a:solidFill>
                  <a:schemeClr val="tx1"/>
                </a:solidFill>
                <a:effectLst/>
                <a:latin typeface="+mn-lt"/>
                <a:ea typeface="+mn-ea"/>
                <a:cs typeface="+mn-cs"/>
              </a:rPr>
              <a:t>(Abbildung 8: Aggregierte Einschätzung der Massnahmenumsetzung pro Ziel durch die Kantone)</a:t>
            </a:r>
          </a:p>
          <a:p>
            <a:pPr marL="0" marR="0" indent="0" algn="l" defTabSz="914400" rtl="0" eaLnBrk="1" fontAlgn="auto" latinLnBrk="0" hangingPunct="1">
              <a:lnSpc>
                <a:spcPct val="100000"/>
              </a:lnSpc>
              <a:spcBef>
                <a:spcPts val="0"/>
              </a:spcBef>
              <a:spcAft>
                <a:spcPts val="0"/>
              </a:spcAft>
              <a:buClrTx/>
              <a:buSzTx/>
              <a:buFontTx/>
              <a:buNone/>
              <a:tabLst/>
              <a:defRPr/>
            </a:pPr>
            <a:r>
              <a:rPr lang="de-CH" sz="1200" i="1" kern="1200" dirty="0">
                <a:solidFill>
                  <a:schemeClr val="tx1"/>
                </a:solidFill>
                <a:effectLst/>
                <a:latin typeface="+mn-lt"/>
                <a:ea typeface="+mn-ea"/>
                <a:cs typeface="+mn-cs"/>
              </a:rPr>
              <a:t>Berechnung:</a:t>
            </a:r>
            <a:r>
              <a:rPr lang="de-CH" sz="1200" i="1" kern="1200" baseline="0" dirty="0">
                <a:solidFill>
                  <a:schemeClr val="tx1"/>
                </a:solidFill>
                <a:effectLst/>
                <a:latin typeface="+mn-lt"/>
                <a:ea typeface="+mn-ea"/>
                <a:cs typeface="+mn-cs"/>
              </a:rPr>
              <a:t> </a:t>
            </a:r>
            <a:r>
              <a:rPr lang="de-CH" sz="1200" kern="1200" dirty="0">
                <a:solidFill>
                  <a:schemeClr val="tx1"/>
                </a:solidFill>
                <a:effectLst/>
                <a:latin typeface="+mn-lt"/>
                <a:ea typeface="+mn-ea"/>
                <a:cs typeface="+mn-cs"/>
              </a:rPr>
              <a:t>Da die Kantone zur Umsetzung auf Massnahmenebene befragt wurden, musste für eine aggregierte Darstellung auf Zielebene eine Berechnung in zwei Schritten durchgeführt werden. In einem ersten Schritt wurden die Antworten eines Kantons auf Massnahmenebene für jedes Ziel zu einer kategorialen Variable folgendermassen zusammengefasst: wurden alle Massnahmen eines Ziels umgesetzt, wurde die Kategorie „Vollständig“ zugewiesen. Wurden 50% bis 99% der Massnahmen eines Ziels umgesetzt, wurde dem Kanton für dieses Ziel der Wert „Grossenteils“ zugeordnet. Die Kategorie „Wenig“ bedeutet, dass 1% bis 49% der Massnahmen umgesetzt wurden und die Kategorie „Keine“ steht für 0% Umsetzung. In einem zweiten Schritt konnte die Massnahmenumsetzung pro Ziel über die 25 Kantone dargestellt werden. </a:t>
            </a:r>
            <a:endParaRPr lang="de-CH"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Haben zuerst gefragt:</a:t>
            </a:r>
            <a:r>
              <a:rPr lang="de-CH" sz="1200" kern="1200" baseline="0" dirty="0">
                <a:solidFill>
                  <a:schemeClr val="tx1"/>
                </a:solidFill>
                <a:effectLst/>
                <a:latin typeface="+mn-lt"/>
                <a:ea typeface="+mn-ea"/>
                <a:cs typeface="+mn-cs"/>
              </a:rPr>
              <a:t> </a:t>
            </a:r>
            <a:r>
              <a:rPr lang="de-CH" sz="1200" kern="1200" dirty="0">
                <a:solidFill>
                  <a:schemeClr val="tx1"/>
                </a:solidFill>
                <a:effectLst/>
                <a:latin typeface="+mn-lt"/>
                <a:ea typeface="+mn-ea"/>
                <a:cs typeface="+mn-cs"/>
              </a:rPr>
              <a:t>Hat der Kanton im z.B. Bereich Holznutzungspotenziale Massnahmen ergriffen? Ja / Nein / Weiss nicht</a:t>
            </a:r>
            <a:r>
              <a:rPr lang="de-CH" sz="1200" kern="1200" baseline="0" dirty="0">
                <a:solidFill>
                  <a:schemeClr val="tx1"/>
                </a:solidFill>
                <a:effectLst/>
                <a:latin typeface="+mn-lt"/>
                <a:ea typeface="+mn-ea"/>
                <a:cs typeface="+mn-cs"/>
              </a:rPr>
              <a:t> </a:t>
            </a:r>
            <a:r>
              <a:rPr lang="de-CH" sz="1200" kern="1200" dirty="0">
                <a:solidFill>
                  <a:schemeClr val="tx1"/>
                </a:solidFill>
                <a:effectLst/>
                <a:latin typeface="+mn-lt"/>
                <a:ea typeface="+mn-ea"/>
                <a:cs typeface="+mn-cs"/>
              </a:rPr>
              <a:t>Falls ja, welche</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Hier sind alle Ziele aggregiert und es ist somit eine gesamt Übersicht ob etwas in den Kantonen gemacht oder nicht gemacht wird. Es haben 25 Kantone an der Umfrage teilgenommen.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Abbildung 8 zeigt pro Ziel, welcher Anteil der Kantone sich in welcher Kategorie der Massnahmen-umsetzung befindet. Bei den prioritären Zielen 1-4 ist die Massnahmenumsetzung in den Kantonen weit vorangeschritten, da mindestens 60% der Kantone vollständig oder grossenteils Massnahmen umsetzen. Bei Ziel 3 setzen sogar über 90% der Kantone die Massnahmen vollständig um. Die nicht prioritären Ziele schneiden schlechter ab als die Schwerpunktziele. Bei den Zielen 6, 7 und 9 besteht Handlungsbedarf, da jeweils über 50%, 60%, bzw. 40% der Kantone keine Massnahmen umsetzen.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Legende – Übersicht Massnahmen pro Ziel: Ziel 1 = 5 Massnahmen; Ziel 2 = 4 Massnahmen; Ziel 3 = 1 Massnahme; Ziel 4 = 5 Mass-</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err="1"/>
              <a:t>nahme</a:t>
            </a:r>
            <a:r>
              <a:rPr lang="de-CH" dirty="0"/>
              <a:t>; Ziel 5 = 9 Massnahmen; Ziel 6 = 2 Massnahme; Ziel 7 = 2 Massnahmen; Ziel 8 = 4 Massnahmen; Ziel 9 = 1 Massnahme; Ziel 10</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 4 Massnahmen; Ziel 11 = 4 Massnahmen; weitere strategische Stossrichtungen = 9 Massnahmen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F2B0A-7799-4054-9BA5-FC229B7D83A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9989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t>N = 22 Indikatoren (Sollgrösse (teilweise) überprüfbar)</a:t>
            </a:r>
            <a:r>
              <a:rPr lang="de-CH" sz="1200" kern="1200" dirty="0">
                <a:solidFill>
                  <a:schemeClr val="tx1"/>
                </a:solidFill>
                <a:effectLst/>
                <a:latin typeface="+mn-lt"/>
                <a:ea typeface="+mn-ea"/>
                <a:cs typeface="+mn-cs"/>
              </a:rPr>
              <a:t>Abbildung 12: Erreichung der Sollgrössen pro Ziel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Bei Ziel 2: nicht überprüfbar/mangelnde Daten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Bei Ziel 8: </a:t>
            </a:r>
            <a:r>
              <a:rPr lang="de-CH" sz="1200" kern="1200" dirty="0" err="1">
                <a:solidFill>
                  <a:schemeClr val="tx1"/>
                </a:solidFill>
                <a:effectLst/>
                <a:latin typeface="+mn-lt"/>
                <a:ea typeface="+mn-ea"/>
                <a:cs typeface="+mn-cs"/>
              </a:rPr>
              <a:t>mangelende</a:t>
            </a:r>
            <a:r>
              <a:rPr lang="de-CH" sz="1200" kern="1200" dirty="0">
                <a:solidFill>
                  <a:schemeClr val="tx1"/>
                </a:solidFill>
                <a:effectLst/>
                <a:latin typeface="+mn-lt"/>
                <a:ea typeface="+mn-ea"/>
                <a:cs typeface="+mn-cs"/>
              </a:rPr>
              <a:t> Daten</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Von den verbleibenden 22 Indikatoren haben 26% (6) ihre Sollgrösse erreicht, 17% (4) haben sie teilweise erreicht und 57% (13) haben die Sollgrösse nicht erreicht</a:t>
            </a:r>
            <a:r>
              <a:rPr lang="de-CH" sz="1200" b="1" i="1" kern="1200" dirty="0">
                <a:solidFill>
                  <a:schemeClr val="tx1"/>
                </a:solidFill>
                <a:effectLst/>
                <a:latin typeface="+mn-lt"/>
                <a:ea typeface="+mn-ea"/>
                <a:cs typeface="+mn-cs"/>
              </a:rPr>
              <a:t>. </a:t>
            </a:r>
            <a:r>
              <a:rPr lang="de-CH" sz="1200" kern="1200" dirty="0">
                <a:solidFill>
                  <a:schemeClr val="tx1"/>
                </a:solidFill>
                <a:effectLst/>
                <a:latin typeface="+mn-lt"/>
                <a:ea typeface="+mn-ea"/>
                <a:cs typeface="+mn-cs"/>
              </a:rPr>
              <a:t>Eine Sollgrösse wird in diesem Bericht als teilweise erreicht bezeichnet, wenn die Sollgrösse aus mehreren Werten besteht und manche davon ihre Sollgrösse erfüllen, andere jedoch nicht.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In Abbildung 12 wird ersichtlich, dass die auswertbaren Indikatoren der Schwerpunktziele 1 und 3 sowie der Indikator für Ziel 10 ihre Sollgrösse nicht erreicht haben. Nur für Ziel 4 haben alle auswertbaren Indikatoren die Sollgrösse ganz oder teilweise erreicht. Bei den übrigen Zielen zeigt sich ein gemischtes Bild.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effectLst/>
              <a:latin typeface="+mn-lt"/>
              <a:ea typeface="+mn-ea"/>
              <a:cs typeface="+mn-cs"/>
            </a:endParaRPr>
          </a:p>
          <a:p>
            <a:endParaRPr lang="de-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F2B0A-7799-4054-9BA5-FC229B7D83A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4914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grundsätzliches Problem darin, dass für zahlreiche Indikatoren keine Daten verfügbar sind oder die Sollgrössen mit den vorhandenen Daten nicht überprüft werden können. Wie in Abbildung 2 dargestellt wird, stellte die Aufragnehmerin fest, dass für 60% der Indikatoren Daten verfügbar oder teilweise verfügbar sind. Problematisch ist, dass somit für rund 40% (19) der Indikatoren keine Daten verfügbar sind.</a:t>
            </a:r>
          </a:p>
          <a:p>
            <a:endParaRPr lang="de-CH" dirty="0"/>
          </a:p>
          <a:p>
            <a:r>
              <a:rPr lang="de-CH" dirty="0"/>
              <a:t>die Sollgrösse von 21% der 28 Indikatoren, für welche Daten verfügbar oder teilweise verfügbar sind, nicht überprüfbar ist. Gründe dafür sind zum Beispiel, dass die definierte Sollgrösse und die erhobenen Daten nicht übereinstimmen oder dass die Sollgrösse zu wenig genau definiert ist und damit nicht überprüft werden kann.</a:t>
            </a:r>
          </a:p>
          <a:p>
            <a:endParaRPr lang="de-CH" dirty="0"/>
          </a:p>
          <a:p>
            <a:r>
              <a:rPr lang="de-CH" sz="1200" kern="1200" dirty="0">
                <a:solidFill>
                  <a:schemeClr val="tx1"/>
                </a:solidFill>
                <a:effectLst/>
                <a:latin typeface="+mn-lt"/>
                <a:ea typeface="+mn-ea"/>
                <a:cs typeface="+mn-cs"/>
              </a:rPr>
              <a:t>Der erste Indikator ist die „CO</a:t>
            </a:r>
            <a:r>
              <a:rPr lang="de-CH" sz="1200" kern="1200" baseline="-25000" dirty="0">
                <a:solidFill>
                  <a:schemeClr val="tx1"/>
                </a:solidFill>
                <a:effectLst/>
                <a:latin typeface="+mn-lt"/>
                <a:ea typeface="+mn-ea"/>
                <a:cs typeface="+mn-cs"/>
              </a:rPr>
              <a:t>2</a:t>
            </a:r>
            <a:r>
              <a:rPr lang="de-CH" sz="1200" kern="1200" dirty="0">
                <a:solidFill>
                  <a:schemeClr val="tx1"/>
                </a:solidFill>
                <a:effectLst/>
                <a:latin typeface="+mn-lt"/>
                <a:ea typeface="+mn-ea"/>
                <a:cs typeface="+mn-cs"/>
              </a:rPr>
              <a:t>-Bilanz der lebenden und toten Biomasse des Waldes, inkl. Waldboden“. Als Sollgrösse wird eine langfristig ausgeglichene CO</a:t>
            </a:r>
            <a:r>
              <a:rPr lang="de-CH" sz="1200" kern="1200" baseline="-25000" dirty="0">
                <a:solidFill>
                  <a:schemeClr val="tx1"/>
                </a:solidFill>
                <a:effectLst/>
                <a:latin typeface="+mn-lt"/>
                <a:ea typeface="+mn-ea"/>
                <a:cs typeface="+mn-cs"/>
              </a:rPr>
              <a:t>2</a:t>
            </a:r>
            <a:r>
              <a:rPr lang="de-CH" sz="1200" kern="1200" dirty="0">
                <a:solidFill>
                  <a:schemeClr val="tx1"/>
                </a:solidFill>
                <a:effectLst/>
                <a:latin typeface="+mn-lt"/>
                <a:ea typeface="+mn-ea"/>
                <a:cs typeface="+mn-cs"/>
              </a:rPr>
              <a:t>-Bilanz der Effekte Waldsenke, Holzverwendung und Substitution angegeben. Es sind Daten aus dem Treibhausgasinventar (BAFU, laufend a) vorhanden, jedoch erlauben sie keine Überprüfung der Sollgrösse, da sie nicht genau das Messen, was überprüft werden soll. Die Definition dieses Indikators soll gemäss BAFU angepasst werden. </a:t>
            </a: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0459F-EAA4-4480-A679-0EBA9FDD162C}"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953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kern="1200" dirty="0">
                <a:solidFill>
                  <a:schemeClr val="tx1"/>
                </a:solidFill>
                <a:effectLst/>
                <a:latin typeface="+mn-lt"/>
                <a:ea typeface="+mn-ea"/>
                <a:cs typeface="+mn-cs"/>
              </a:rPr>
              <a:t>Der neue Massnahmenplan besteht aus</a:t>
            </a:r>
            <a:br>
              <a:rPr lang="de-CH" dirty="0"/>
            </a:br>
            <a:r>
              <a:rPr lang="de-CH" sz="1200" kern="1200" dirty="0">
                <a:solidFill>
                  <a:schemeClr val="tx1"/>
                </a:solidFill>
                <a:effectLst/>
                <a:latin typeface="+mn-lt"/>
                <a:ea typeface="+mn-ea"/>
                <a:cs typeface="+mn-cs"/>
              </a:rPr>
              <a:t>insgesamt 104 Massnahmen mit konkreten</a:t>
            </a:r>
            <a:br>
              <a:rPr lang="de-CH" dirty="0"/>
            </a:br>
            <a:r>
              <a:rPr lang="de-CH" sz="1200" kern="1200" dirty="0">
                <a:solidFill>
                  <a:schemeClr val="tx1"/>
                </a:solidFill>
                <a:effectLst/>
                <a:latin typeface="+mn-lt"/>
                <a:ea typeface="+mn-ea"/>
                <a:cs typeface="+mn-cs"/>
              </a:rPr>
              <a:t>Aktivitäten für den Bund, die Kantone und</a:t>
            </a:r>
            <a:br>
              <a:rPr lang="de-CH" dirty="0"/>
            </a:br>
            <a:r>
              <a:rPr lang="de-CH" sz="1200" kern="1200" dirty="0">
                <a:solidFill>
                  <a:schemeClr val="tx1"/>
                </a:solidFill>
                <a:effectLst/>
                <a:latin typeface="+mn-lt"/>
                <a:ea typeface="+mn-ea"/>
                <a:cs typeface="+mn-cs"/>
              </a:rPr>
              <a:t>weitere Akteure der Branche Wald und</a:t>
            </a:r>
            <a:br>
              <a:rPr lang="de-CH" dirty="0"/>
            </a:br>
            <a:r>
              <a:rPr lang="de-CH" sz="1200" kern="1200" dirty="0">
                <a:solidFill>
                  <a:schemeClr val="tx1"/>
                </a:solidFill>
                <a:effectLst/>
                <a:latin typeface="+mn-lt"/>
                <a:ea typeface="+mn-ea"/>
                <a:cs typeface="+mn-cs"/>
              </a:rPr>
              <a:t>Holz. Die vorgenommenen Anpassungen</a:t>
            </a:r>
            <a:br>
              <a:rPr lang="de-CH" dirty="0"/>
            </a:br>
            <a:r>
              <a:rPr lang="de-CH" sz="1200" kern="1200" dirty="0">
                <a:solidFill>
                  <a:schemeClr val="tx1"/>
                </a:solidFill>
                <a:effectLst/>
                <a:latin typeface="+mn-lt"/>
                <a:ea typeface="+mn-ea"/>
                <a:cs typeface="+mn-cs"/>
              </a:rPr>
              <a:t>und Ergänzungen stützen sich auf eine</a:t>
            </a:r>
            <a:br>
              <a:rPr lang="de-CH" dirty="0"/>
            </a:br>
            <a:r>
              <a:rPr lang="de-CH" sz="1200" kern="1200" dirty="0">
                <a:solidFill>
                  <a:schemeClr val="tx1"/>
                </a:solidFill>
                <a:effectLst/>
                <a:latin typeface="+mn-lt"/>
                <a:ea typeface="+mn-ea"/>
                <a:cs typeface="+mn-cs"/>
              </a:rPr>
              <a:t>Zwischenevaluation 3 , auf die vom </a:t>
            </a:r>
            <a:r>
              <a:rPr lang="de-CH" sz="1200" kern="1200" dirty="0" err="1">
                <a:solidFill>
                  <a:schemeClr val="tx1"/>
                </a:solidFill>
                <a:effectLst/>
                <a:latin typeface="+mn-lt"/>
                <a:ea typeface="+mn-ea"/>
                <a:cs typeface="+mn-cs"/>
              </a:rPr>
              <a:t>Parla</a:t>
            </a:r>
            <a:r>
              <a:rPr lang="de-CH" sz="1200" kern="1200" dirty="0">
                <a:solidFill>
                  <a:schemeClr val="tx1"/>
                </a:solidFill>
                <a:effectLst/>
                <a:latin typeface="+mn-lt"/>
                <a:ea typeface="+mn-ea"/>
                <a:cs typeface="+mn-cs"/>
              </a:rPr>
              <a:t>-</a:t>
            </a:r>
            <a:br>
              <a:rPr lang="de-CH" dirty="0"/>
            </a:br>
            <a:r>
              <a:rPr lang="de-CH" sz="1200" kern="1200" dirty="0" err="1">
                <a:solidFill>
                  <a:schemeClr val="tx1"/>
                </a:solidFill>
                <a:effectLst/>
                <a:latin typeface="+mn-lt"/>
                <a:ea typeface="+mn-ea"/>
                <a:cs typeface="+mn-cs"/>
              </a:rPr>
              <a:t>ment</a:t>
            </a:r>
            <a:r>
              <a:rPr lang="de-CH" sz="1200" kern="1200" dirty="0">
                <a:solidFill>
                  <a:schemeClr val="tx1"/>
                </a:solidFill>
                <a:effectLst/>
                <a:latin typeface="+mn-lt"/>
                <a:ea typeface="+mn-ea"/>
                <a:cs typeface="+mn-cs"/>
              </a:rPr>
              <a:t> 2016 beschlossene Anpassung des</a:t>
            </a:r>
            <a:br>
              <a:rPr lang="de-CH" dirty="0"/>
            </a:br>
            <a:r>
              <a:rPr lang="de-CH" sz="1200" kern="1200" dirty="0">
                <a:solidFill>
                  <a:schemeClr val="tx1"/>
                </a:solidFill>
                <a:effectLst/>
                <a:latin typeface="+mn-lt"/>
                <a:ea typeface="+mn-ea"/>
                <a:cs typeface="+mn-cs"/>
              </a:rPr>
              <a:t>Waldgesetzes, auf Konsultationen sowie auf</a:t>
            </a:r>
            <a:br>
              <a:rPr lang="de-CH" dirty="0"/>
            </a:br>
            <a:r>
              <a:rPr lang="de-CH" sz="1200" kern="1200" dirty="0">
                <a:solidFill>
                  <a:schemeClr val="tx1"/>
                </a:solidFill>
                <a:effectLst/>
                <a:latin typeface="+mn-lt"/>
                <a:ea typeface="+mn-ea"/>
                <a:cs typeface="+mn-cs"/>
              </a:rPr>
              <a:t>verschiedene Studien</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Die durchgeführte Zwischenevaluation 6</a:t>
            </a:r>
            <a:br>
              <a:rPr lang="de-CH" dirty="0"/>
            </a:br>
            <a:r>
              <a:rPr lang="de-CH" sz="1200" kern="1200" dirty="0">
                <a:solidFill>
                  <a:schemeClr val="tx1"/>
                </a:solidFill>
                <a:effectLst/>
                <a:latin typeface="+mn-lt"/>
                <a:ea typeface="+mn-ea"/>
                <a:cs typeface="+mn-cs"/>
              </a:rPr>
              <a:t>untersuchte die insgesamt elf Ziele der</a:t>
            </a:r>
            <a:br>
              <a:rPr lang="de-CH" dirty="0"/>
            </a:br>
            <a:r>
              <a:rPr lang="de-CH" sz="1200" kern="1200" dirty="0">
                <a:solidFill>
                  <a:schemeClr val="tx1"/>
                </a:solidFill>
                <a:effectLst/>
                <a:latin typeface="+mn-lt"/>
                <a:ea typeface="+mn-ea"/>
                <a:cs typeface="+mn-cs"/>
              </a:rPr>
              <a:t>Waldpolitik 2020. Sie identifizierte bei</a:t>
            </a:r>
            <a:br>
              <a:rPr lang="de-CH" dirty="0"/>
            </a:br>
            <a:r>
              <a:rPr lang="de-CH" sz="1200" kern="1200" dirty="0">
                <a:solidFill>
                  <a:schemeClr val="tx1"/>
                </a:solidFill>
                <a:effectLst/>
                <a:latin typeface="+mn-lt"/>
                <a:ea typeface="+mn-ea"/>
                <a:cs typeface="+mn-cs"/>
              </a:rPr>
              <a:t>drei Zielen einen Nachholbedarf: beim</a:t>
            </a:r>
            <a:br>
              <a:rPr lang="de-CH" dirty="0"/>
            </a:br>
            <a:r>
              <a:rPr lang="de-CH" sz="1200" kern="1200" dirty="0">
                <a:solidFill>
                  <a:schemeClr val="tx1"/>
                </a:solidFill>
                <a:effectLst/>
                <a:latin typeface="+mn-lt"/>
                <a:ea typeface="+mn-ea"/>
                <a:cs typeface="+mn-cs"/>
              </a:rPr>
              <a:t>Ausschöpfen des Holznutzungspotenzials,</a:t>
            </a:r>
            <a:br>
              <a:rPr lang="de-CH" dirty="0"/>
            </a:br>
            <a:r>
              <a:rPr lang="de-CH" sz="1200" kern="1200" dirty="0">
                <a:solidFill>
                  <a:schemeClr val="tx1"/>
                </a:solidFill>
                <a:effectLst/>
                <a:latin typeface="+mn-lt"/>
                <a:ea typeface="+mn-ea"/>
                <a:cs typeface="+mn-cs"/>
              </a:rPr>
              <a:t>bei der Verbesserung der wirtschaftlichen</a:t>
            </a:r>
            <a:br>
              <a:rPr lang="de-CH" dirty="0"/>
            </a:br>
            <a:r>
              <a:rPr lang="de-CH" sz="1200" kern="1200" dirty="0">
                <a:solidFill>
                  <a:schemeClr val="tx1"/>
                </a:solidFill>
                <a:effectLst/>
                <a:latin typeface="+mn-lt"/>
                <a:ea typeface="+mn-ea"/>
                <a:cs typeface="+mn-cs"/>
              </a:rPr>
              <a:t>Leistungsfähigkeit der Waldwirtschaft</a:t>
            </a:r>
            <a:br>
              <a:rPr lang="de-CH" dirty="0"/>
            </a:br>
            <a:r>
              <a:rPr lang="de-CH" sz="1200" kern="1200" dirty="0">
                <a:solidFill>
                  <a:schemeClr val="tx1"/>
                </a:solidFill>
                <a:effectLst/>
                <a:latin typeface="+mn-lt"/>
                <a:ea typeface="+mn-ea"/>
                <a:cs typeface="+mn-cs"/>
              </a:rPr>
              <a:t>und bei der schonenden Freizeit- und Er-</a:t>
            </a:r>
            <a:br>
              <a:rPr lang="de-CH" dirty="0"/>
            </a:br>
            <a:r>
              <a:rPr lang="de-CH" sz="1200" kern="1200" dirty="0" err="1">
                <a:solidFill>
                  <a:schemeClr val="tx1"/>
                </a:solidFill>
                <a:effectLst/>
                <a:latin typeface="+mn-lt"/>
                <a:ea typeface="+mn-ea"/>
                <a:cs typeface="+mn-cs"/>
              </a:rPr>
              <a:t>holungsnutzung</a:t>
            </a:r>
            <a:r>
              <a:rPr lang="de-CH" sz="1200" kern="1200" dirty="0">
                <a:solidFill>
                  <a:schemeClr val="tx1"/>
                </a:solidFill>
                <a:effectLst/>
                <a:latin typeface="+mn-lt"/>
                <a:ea typeface="+mn-ea"/>
                <a:cs typeface="+mn-cs"/>
              </a:rPr>
              <a:t>. Die Zwischenevaluation</a:t>
            </a:r>
            <a:br>
              <a:rPr lang="de-CH" dirty="0"/>
            </a:br>
            <a:r>
              <a:rPr lang="de-CH" sz="1200" kern="1200" dirty="0">
                <a:solidFill>
                  <a:schemeClr val="tx1"/>
                </a:solidFill>
                <a:effectLst/>
                <a:latin typeface="+mn-lt"/>
                <a:ea typeface="+mn-ea"/>
                <a:cs typeface="+mn-cs"/>
              </a:rPr>
              <a:t>bekräftigte das UVEK gleichzeitig aber auch</a:t>
            </a:r>
            <a:br>
              <a:rPr lang="de-CH" dirty="0"/>
            </a:br>
            <a:r>
              <a:rPr lang="de-CH" sz="1200" kern="1200" dirty="0">
                <a:solidFill>
                  <a:schemeClr val="tx1"/>
                </a:solidFill>
                <a:effectLst/>
                <a:latin typeface="+mn-lt"/>
                <a:ea typeface="+mn-ea"/>
                <a:cs typeface="+mn-cs"/>
              </a:rPr>
              <a:t>in seinem Entscheid, die bestehenden Ziele</a:t>
            </a:r>
            <a:br>
              <a:rPr lang="de-CH" dirty="0"/>
            </a:br>
            <a:r>
              <a:rPr lang="de-CH" sz="1200" kern="1200" dirty="0">
                <a:solidFill>
                  <a:schemeClr val="tx1"/>
                </a:solidFill>
                <a:effectLst/>
                <a:latin typeface="+mn-lt"/>
                <a:ea typeface="+mn-ea"/>
                <a:cs typeface="+mn-cs"/>
              </a:rPr>
              <a:t>und strategischen Stossrichtung</a:t>
            </a:r>
            <a:endParaRPr lang="de-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F2B0A-7799-4054-9BA5-FC229B7D83A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9037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C0C35-A9A2-4EFD-9BAF-1E52E29E03D1}" type="slidenum">
              <a:rPr kumimoji="0" lang="de-CH"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972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de-CH" sz="1200" kern="1200" dirty="0">
                <a:solidFill>
                  <a:schemeClr val="tx1"/>
                </a:solidFill>
                <a:effectLst/>
                <a:latin typeface="+mn-lt"/>
                <a:ea typeface="+mn-ea"/>
                <a:cs typeface="+mn-cs"/>
              </a:rPr>
              <a:t>weshalb ist eine solche Politik notwendig und </a:t>
            </a:r>
            <a:r>
              <a:rPr lang="de-CH" sz="1200" i="1" kern="1200" dirty="0">
                <a:solidFill>
                  <a:schemeClr val="tx1"/>
                </a:solidFill>
                <a:effectLst/>
                <a:latin typeface="+mn-lt"/>
                <a:ea typeface="+mn-ea"/>
                <a:cs typeface="+mn-cs"/>
              </a:rPr>
              <a:t>inwiefern kann die Evaluation dazu beitragen, effektive Massnahmen zu entwickeln und zu überprüfen? </a:t>
            </a:r>
            <a:endParaRPr lang="de-CH" sz="1200" kern="1200" dirty="0">
              <a:solidFill>
                <a:schemeClr val="tx1"/>
              </a:solidFill>
              <a:effectLst/>
              <a:latin typeface="+mn-lt"/>
              <a:ea typeface="+mn-ea"/>
              <a:cs typeface="+mn-cs"/>
            </a:endParaRPr>
          </a:p>
          <a:p>
            <a:endParaRPr lang="de-CH" dirty="0"/>
          </a:p>
        </p:txBody>
      </p:sp>
      <p:sp>
        <p:nvSpPr>
          <p:cNvPr id="4" name="Slide Number Placeholder 3"/>
          <p:cNvSpPr>
            <a:spLocks noGrp="1"/>
          </p:cNvSpPr>
          <p:nvPr>
            <p:ph type="sldNum" sz="quarter" idx="5"/>
          </p:nvPr>
        </p:nvSpPr>
        <p:spPr/>
        <p:txBody>
          <a:bodyPr/>
          <a:lstStyle/>
          <a:p>
            <a:pPr>
              <a:defRPr/>
            </a:pPr>
            <a:fld id="{04B602F9-7835-4A2F-A43D-1A54436C2ACB}" type="slidenum">
              <a:rPr lang="de-CH" smtClean="0"/>
              <a:t>2</a:t>
            </a:fld>
            <a:endParaRPr lang="de-CH"/>
          </a:p>
        </p:txBody>
      </p:sp>
    </p:spTree>
    <p:extLst>
      <p:ext uri="{BB962C8B-B14F-4D97-AF65-F5344CB8AC3E}">
        <p14:creationId xmlns:p14="http://schemas.microsoft.com/office/powerpoint/2010/main" val="2232658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2725" rtl="0">
              <a:defRPr/>
            </a:pPr>
            <a:r>
              <a:rPr lang="de-CH" dirty="0"/>
              <a:t>Inwiefern der bisherige strategische Überbau und entsprechende Massnahmen geeignet waren </a:t>
            </a:r>
          </a:p>
          <a:p>
            <a:pPr defTabSz="912725" rtl="0">
              <a:defRPr/>
            </a:pPr>
            <a:r>
              <a:rPr lang="de-CH" dirty="0"/>
              <a:t>(inkl. der notwendigen Entscheidungsgrundlagen für den Planungsprozess)</a:t>
            </a:r>
          </a:p>
          <a:p>
            <a:pPr marL="0" marR="0" lvl="0" indent="0" algn="l" defTabSz="912725" rtl="0" eaLnBrk="1" fontAlgn="auto" latinLnBrk="0" hangingPunct="1">
              <a:lnSpc>
                <a:spcPct val="100000"/>
              </a:lnSpc>
              <a:spcBef>
                <a:spcPts val="0"/>
              </a:spcBef>
              <a:spcAft>
                <a:spcPts val="0"/>
              </a:spcAft>
              <a:buClrTx/>
              <a:buSzTx/>
              <a:buFontTx/>
              <a:buNone/>
              <a:tabLst/>
              <a:defRPr/>
            </a:pPr>
            <a:endParaRPr lang="de-CH" sz="1200" dirty="0">
              <a:solidFill>
                <a:schemeClr val="tx1"/>
              </a:solidFill>
              <a:effectLst/>
              <a:latin typeface="+mn-lt"/>
              <a:ea typeface="+mn-ea"/>
              <a:cs typeface="+mn-cs"/>
            </a:endParaRPr>
          </a:p>
          <a:p>
            <a:pPr marL="0" marR="0" lvl="0" indent="0" algn="l" defTabSz="912725" rtl="0" eaLnBrk="1" fontAlgn="auto" latinLnBrk="0" hangingPunct="1">
              <a:lnSpc>
                <a:spcPct val="100000"/>
              </a:lnSpc>
              <a:spcBef>
                <a:spcPts val="0"/>
              </a:spcBef>
              <a:spcAft>
                <a:spcPts val="0"/>
              </a:spcAft>
              <a:buClrTx/>
              <a:buSzTx/>
              <a:buFontTx/>
              <a:buNone/>
              <a:tabLst/>
              <a:defRPr/>
            </a:pPr>
            <a:r>
              <a:rPr lang="de-CH" sz="1200" dirty="0">
                <a:solidFill>
                  <a:schemeClr val="tx1"/>
                </a:solidFill>
                <a:effectLst/>
                <a:latin typeface="+mn-lt"/>
                <a:ea typeface="+mn-ea"/>
                <a:cs typeface="+mn-cs"/>
              </a:rPr>
              <a:t>Identifikation Optimierungspotential, Schaffung Grundlagen für zukünftige strategische Ausrichtung der Waldpolitik, ggf. Integration mit Ressourcenpolitik Holz, Beurteilung strategischer Überbau und Massnahmen. So kann aufgezeigt werden, </a:t>
            </a:r>
            <a:r>
              <a:rPr lang="de-CH" sz="1200" i="1" dirty="0">
                <a:solidFill>
                  <a:schemeClr val="tx1"/>
                </a:solidFill>
                <a:effectLst/>
                <a:latin typeface="+mn-lt"/>
                <a:ea typeface="+mn-ea"/>
                <a:cs typeface="+mn-cs"/>
              </a:rPr>
              <a:t>inwiefern die Evaluation dazu beiträgt, Grundlagen für politische Entscheide zu schaffen, die Wirkung der Massnahmen zu beurteilen und den Fortschritt zu messen. </a:t>
            </a:r>
            <a:endParaRPr lang="de-CH" sz="1200" dirty="0">
              <a:solidFill>
                <a:schemeClr val="tx1"/>
              </a:solidFill>
              <a:effectLst/>
              <a:latin typeface="+mn-lt"/>
              <a:ea typeface="+mn-ea"/>
              <a:cs typeface="+mn-cs"/>
            </a:endParaRPr>
          </a:p>
          <a:p>
            <a:pPr defTabSz="912725" rtl="0">
              <a:defRPr/>
            </a:pPr>
            <a:endParaRPr lang="de-CH" dirty="0"/>
          </a:p>
        </p:txBody>
      </p:sp>
      <p:sp>
        <p:nvSpPr>
          <p:cNvPr id="4" name="Foliennummernplatzhalter 3"/>
          <p:cNvSpPr>
            <a:spLocks noGrp="1"/>
          </p:cNvSpPr>
          <p:nvPr>
            <p:ph type="sldNum" sz="quarter" idx="10"/>
          </p:nvPr>
        </p:nvSpPr>
        <p:spPr/>
        <p:txBody>
          <a:bodyPr/>
          <a:lstStyle/>
          <a:p>
            <a:pPr defTabSz="912725" rtl="0">
              <a:defRPr/>
            </a:pPr>
            <a:fld id="{04B602F9-7835-4A2F-A43D-1A54436C2ACB}" type="slidenum">
              <a:rPr lang="de-CH" sz="1200" kern="1200">
                <a:solidFill>
                  <a:prstClr val="black"/>
                </a:solidFill>
                <a:latin typeface="Calibri" panose="020F0502020204030204"/>
              </a:rPr>
              <a:pPr defTabSz="912725" rtl="0">
                <a:defRPr/>
              </a:pPr>
              <a:t>20</a:t>
            </a:fld>
            <a:endParaRPr lang="de-CH" sz="1200" kern="1200">
              <a:solidFill>
                <a:prstClr val="black"/>
              </a:solidFill>
              <a:latin typeface="Calibri" panose="020F0502020204030204"/>
            </a:endParaRPr>
          </a:p>
        </p:txBody>
      </p:sp>
    </p:spTree>
    <p:extLst>
      <p:ext uri="{BB962C8B-B14F-4D97-AF65-F5344CB8AC3E}">
        <p14:creationId xmlns:p14="http://schemas.microsoft.com/office/powerpoint/2010/main" val="709737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2725" rtl="0">
              <a:defRPr/>
            </a:pPr>
            <a:r>
              <a:rPr lang="de-CH" dirty="0"/>
              <a:t>Von den 79 untersuchten Massnahmen zwischen 2012 und 2020 insgesamt 60 der Massnahmen (76 Prozent) zu 100 Prozent, d.h. vollständig, und 9 Massnahmen beinahe vollständig (zu 80-95 Prozent) umgesetzt. Weitere 8 Massnahmen wurden zu 50-75 Prozent umgesetzt. Zwei</a:t>
            </a:r>
          </a:p>
          <a:p>
            <a:pPr defTabSz="912725" rtl="0">
              <a:defRPr/>
            </a:pPr>
            <a:r>
              <a:rPr lang="de-CH" dirty="0"/>
              <a:t>Massnahmen wurden zu 25-30 Prozent umgesetzt. Da keine Massnahmen weniger als 25 Prozent oder zwischen 35</a:t>
            </a:r>
          </a:p>
          <a:p>
            <a:pPr defTabSz="912725" rtl="0">
              <a:defRPr/>
            </a:pPr>
            <a:r>
              <a:rPr lang="de-CH" dirty="0"/>
              <a:t>Prozent und 45 Prozent umgesetzt wurden, erscheinen diese nicht in Abbildung </a:t>
            </a:r>
          </a:p>
        </p:txBody>
      </p:sp>
      <p:sp>
        <p:nvSpPr>
          <p:cNvPr id="4" name="Foliennummernplatzhalter 3"/>
          <p:cNvSpPr>
            <a:spLocks noGrp="1"/>
          </p:cNvSpPr>
          <p:nvPr>
            <p:ph type="sldNum" sz="quarter" idx="10"/>
          </p:nvPr>
        </p:nvSpPr>
        <p:spPr/>
        <p:txBody>
          <a:bodyPr/>
          <a:lstStyle/>
          <a:p>
            <a:pPr defTabSz="912725" rtl="0">
              <a:defRPr/>
            </a:pPr>
            <a:fld id="{04B602F9-7835-4A2F-A43D-1A54436C2ACB}" type="slidenum">
              <a:rPr lang="de-CH" sz="1200" kern="1200">
                <a:solidFill>
                  <a:prstClr val="black"/>
                </a:solidFill>
                <a:latin typeface="Calibri" panose="020F0502020204030204"/>
              </a:rPr>
              <a:pPr defTabSz="912725" rtl="0">
                <a:defRPr/>
              </a:pPr>
              <a:t>21</a:t>
            </a:fld>
            <a:endParaRPr lang="de-CH" sz="1200" kern="1200">
              <a:solidFill>
                <a:prstClr val="black"/>
              </a:solidFill>
              <a:latin typeface="Calibri" panose="020F0502020204030204"/>
            </a:endParaRPr>
          </a:p>
        </p:txBody>
      </p:sp>
    </p:spTree>
    <p:extLst>
      <p:ext uri="{BB962C8B-B14F-4D97-AF65-F5344CB8AC3E}">
        <p14:creationId xmlns:p14="http://schemas.microsoft.com/office/powerpoint/2010/main" val="3147857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100" dirty="0"/>
              <a:t>Bei allen Zielen der WP 2020 gibt es gemäss Aussage der </a:t>
            </a:r>
            <a:r>
              <a:rPr lang="de-CH" sz="1100" b="1" dirty="0"/>
              <a:t>Kantone</a:t>
            </a:r>
            <a:r>
              <a:rPr lang="de-CH" sz="1100" dirty="0"/>
              <a:t> eine Übereinstimmung von mindestens 60% mit ihren Zielen. V.a. für die vier Ziele Klimawandel, Schutzwaldleistung, Biodiversität und Waldflächenerhalt wird die Übereinstimmung der Ziele der Kantone mit jener der Waldpolitik 2020 als sehr hoch eingestuft. Die geringste Übereinstimmung wird bei den Zielen zur Ausschöpfung des Potenzials des nachhaltig nutzbaren Holzes, zum Schutz der Waldböden, des Trinkwassers und der Vitalität der Bäume, sowie zum Schutz vor Schadensorganismen wahrgenommen.</a:t>
            </a:r>
          </a:p>
          <a:p>
            <a:endParaRPr lang="de-CH" sz="1100" dirty="0"/>
          </a:p>
          <a:p>
            <a:endParaRPr lang="de-CH" sz="1100" dirty="0"/>
          </a:p>
          <a:p>
            <a:endParaRPr lang="de-CH" dirty="0"/>
          </a:p>
        </p:txBody>
      </p:sp>
      <p:sp>
        <p:nvSpPr>
          <p:cNvPr id="4" name="Foliennummernplatzhalter 3"/>
          <p:cNvSpPr>
            <a:spLocks noGrp="1"/>
          </p:cNvSpPr>
          <p:nvPr>
            <p:ph type="sldNum" sz="quarter" idx="5"/>
          </p:nvPr>
        </p:nvSpPr>
        <p:spPr/>
        <p:txBody>
          <a:bodyPr/>
          <a:lstStyle/>
          <a:p>
            <a:pPr marL="0" marR="0" lvl="0" indent="0" algn="r" defTabSz="882030" eaLnBrk="1" fontAlgn="auto" latinLnBrk="0" hangingPunct="1">
              <a:lnSpc>
                <a:spcPct val="100000"/>
              </a:lnSpc>
              <a:spcBef>
                <a:spcPts val="0"/>
              </a:spcBef>
              <a:spcAft>
                <a:spcPts val="0"/>
              </a:spcAft>
              <a:buClrTx/>
              <a:buSzTx/>
              <a:buFontTx/>
              <a:buNone/>
              <a:tabLst/>
              <a:defRPr/>
            </a:pPr>
            <a:fld id="{04B602F9-7835-4A2F-A43D-1A54436C2ACB}" type="slidenum">
              <a:rPr kumimoji="0" lang="de-CH" sz="1100" b="0" i="0" u="none" strike="noStrike" kern="0" cap="none" spc="0" normalizeH="0" baseline="0" noProof="0">
                <a:ln>
                  <a:noFill/>
                </a:ln>
                <a:solidFill>
                  <a:prstClr val="black"/>
                </a:solidFill>
                <a:effectLst/>
                <a:uLnTx/>
                <a:uFillTx/>
                <a:latin typeface="Calibri"/>
                <a:cs typeface="Arial"/>
              </a:rPr>
              <a:pPr marL="0" marR="0" lvl="0" indent="0" algn="r" defTabSz="882030" eaLnBrk="1" fontAlgn="auto" latinLnBrk="0" hangingPunct="1">
                <a:lnSpc>
                  <a:spcPct val="100000"/>
                </a:lnSpc>
                <a:spcBef>
                  <a:spcPts val="0"/>
                </a:spcBef>
                <a:spcAft>
                  <a:spcPts val="0"/>
                </a:spcAft>
                <a:buClrTx/>
                <a:buSzTx/>
                <a:buFontTx/>
                <a:buNone/>
                <a:tabLst/>
                <a:defRPr/>
              </a:pPr>
              <a:t>22</a:t>
            </a:fld>
            <a:endParaRPr kumimoji="0" lang="de-CH" sz="11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412534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u="none" strike="noStrike" baseline="0" dirty="0">
                <a:solidFill>
                  <a:schemeClr val="tx1"/>
                </a:solidFill>
                <a:latin typeface="+mn-lt"/>
                <a:ea typeface="+mn-ea"/>
                <a:cs typeface="+mn-cs"/>
              </a:rPr>
              <a:t>Tiefere Übereinstimmung = Präzisierungsbedarf oder stimmt nicht mit kantonalen Bedürfnisse und Haltungen überein</a:t>
            </a:r>
          </a:p>
          <a:p>
            <a:endParaRPr lang="de-CH" sz="1200" b="0" i="0" u="none" strike="noStrike" baseline="0" dirty="0">
              <a:solidFill>
                <a:schemeClr val="tx1"/>
              </a:solidFill>
              <a:latin typeface="+mn-lt"/>
              <a:ea typeface="+mn-ea"/>
              <a:cs typeface="+mn-cs"/>
            </a:endParaRPr>
          </a:p>
          <a:p>
            <a:r>
              <a:rPr lang="de-CH" sz="1200" b="0" i="0" u="none" strike="noStrike" baseline="0" dirty="0">
                <a:solidFill>
                  <a:schemeClr val="tx1"/>
                </a:solidFill>
                <a:latin typeface="+mn-lt"/>
                <a:ea typeface="+mn-ea"/>
                <a:cs typeface="+mn-cs"/>
              </a:rPr>
              <a:t>Der Sinn von Ziel 1 wird von einigen Kantonen in Frage gestellt. So sagten einige Kantone, dass «die Holznutzung per se nicht zielführend» sei, und dass dieses Ziel von Politik und Verwaltung «nicht umsetzbar» sei. Bei den regionalen KOK Workshops wurde auch hervorgehoben, dass Ziel 1 nicht in das Gesamtbild passe, sondern eher eine Folge aus anderen Zielen sei - der Markt sollte funktionieren und die gesellschaftlichen</a:t>
            </a:r>
          </a:p>
          <a:p>
            <a:r>
              <a:rPr lang="de-CH" sz="1200" b="0" i="0" u="none" strike="noStrike" baseline="0" dirty="0">
                <a:solidFill>
                  <a:schemeClr val="tx1"/>
                </a:solidFill>
                <a:latin typeface="+mn-lt"/>
                <a:ea typeface="+mn-ea"/>
                <a:cs typeface="+mn-cs"/>
              </a:rPr>
              <a:t>Ansprüche sollten abgedeckt werden. Dabei wurde auch angemerkt, dass die gesellschaftlichen Ansprüche vor allem bei der lokalen Holznutzung zu wenig berücksichtigt werden.</a:t>
            </a:r>
          </a:p>
          <a:p>
            <a:endParaRPr lang="de-CH" dirty="0"/>
          </a:p>
          <a:p>
            <a:r>
              <a:rPr lang="de-CH" sz="1200" b="0" i="0" u="none" strike="noStrike" baseline="0" dirty="0">
                <a:solidFill>
                  <a:schemeClr val="tx1"/>
                </a:solidFill>
                <a:latin typeface="+mn-lt"/>
                <a:ea typeface="+mn-ea"/>
                <a:cs typeface="+mn-cs"/>
              </a:rPr>
              <a:t>Dazu kommt, dass die maximale nachhaltige Holznutzung nicht in allen Kantonen angestrebt wird: «Das kantonale Ziel ist die Nutzung des Hiebsatzes. Dieser liegt unter dem Holznutzungspotential». In all diesen Fällen stimmen die Zielsetzungen bezüglich der Holznutzung der Waldpolitik 2020 nicht mit jenen der Kantone überein. </a:t>
            </a:r>
          </a:p>
          <a:p>
            <a:endParaRPr lang="de-CH" sz="1200" b="0" i="0" u="none" strike="noStrike" baseline="0" dirty="0">
              <a:solidFill>
                <a:schemeClr val="tx1"/>
              </a:solidFill>
              <a:latin typeface="+mn-lt"/>
              <a:ea typeface="+mn-ea"/>
              <a:cs typeface="+mn-cs"/>
            </a:endParaRPr>
          </a:p>
        </p:txBody>
      </p:sp>
      <p:sp>
        <p:nvSpPr>
          <p:cNvPr id="4" name="Foliennummernplatzhalter 3"/>
          <p:cNvSpPr>
            <a:spLocks noGrp="1"/>
          </p:cNvSpPr>
          <p:nvPr>
            <p:ph type="sldNum" sz="quarter" idx="5"/>
          </p:nvPr>
        </p:nvSpPr>
        <p:spPr/>
        <p:txBody>
          <a:bodyPr/>
          <a:lstStyle/>
          <a:p>
            <a:pPr marL="0" marR="0" lvl="0" indent="0" algn="r" defTabSz="882030" eaLnBrk="1" fontAlgn="auto" latinLnBrk="0" hangingPunct="1">
              <a:lnSpc>
                <a:spcPct val="100000"/>
              </a:lnSpc>
              <a:spcBef>
                <a:spcPts val="0"/>
              </a:spcBef>
              <a:spcAft>
                <a:spcPts val="0"/>
              </a:spcAft>
              <a:buClrTx/>
              <a:buSzTx/>
              <a:buFontTx/>
              <a:buNone/>
              <a:tabLst/>
              <a:defRPr/>
            </a:pPr>
            <a:fld id="{04B602F9-7835-4A2F-A43D-1A54436C2ACB}" type="slidenum">
              <a:rPr kumimoji="0" lang="de-CH" sz="1100" b="0" i="0" u="none" strike="noStrike" kern="0" cap="none" spc="0" normalizeH="0" baseline="0" noProof="0">
                <a:ln>
                  <a:noFill/>
                </a:ln>
                <a:solidFill>
                  <a:prstClr val="black"/>
                </a:solidFill>
                <a:effectLst/>
                <a:uLnTx/>
                <a:uFillTx/>
                <a:latin typeface="Calibri"/>
                <a:cs typeface="Arial"/>
              </a:rPr>
              <a:pPr marL="0" marR="0" lvl="0" indent="0" algn="r" defTabSz="882030" eaLnBrk="1" fontAlgn="auto" latinLnBrk="0" hangingPunct="1">
                <a:lnSpc>
                  <a:spcPct val="100000"/>
                </a:lnSpc>
                <a:spcBef>
                  <a:spcPts val="0"/>
                </a:spcBef>
                <a:spcAft>
                  <a:spcPts val="0"/>
                </a:spcAft>
                <a:buClrTx/>
                <a:buSzTx/>
                <a:buFontTx/>
                <a:buNone/>
                <a:tabLst/>
                <a:defRPr/>
              </a:pPr>
              <a:t>23</a:t>
            </a:fld>
            <a:endParaRPr kumimoji="0" lang="de-CH" sz="11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32233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kumimoji="0" lang="de-CH" sz="12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«Welcher der folgenden Aussagen stimmen Sie zu?»</a:t>
            </a:r>
          </a:p>
          <a:p>
            <a:endParaRPr kumimoji="0" lang="de-CH" sz="1200" b="0" i="0" u="none" strike="noStrike" kern="0" cap="none" spc="0" normalizeH="0" baseline="0" noProof="0" dirty="0">
              <a:ln>
                <a:noFill/>
              </a:ln>
              <a:solidFill>
                <a:prstClr val="black"/>
              </a:solidFill>
              <a:effectLst/>
              <a:uLnTx/>
              <a:uFillTx/>
              <a:latin typeface="Calibri" panose="020F0502020204030204" pitchFamily="34" charset="0"/>
              <a:cs typeface="+mn-cs"/>
            </a:endParaRPr>
          </a:p>
          <a:p>
            <a:r>
              <a:rPr lang="de-CH" dirty="0"/>
              <a:t>Die Waldpolitik 2020 hat bei der Mehrheit aller befragten Kantone direkte Impulse ausgelöst, etwa bei der Formulierung eigener waldpolitischer Ziele, die an die Waldpolitik 2020 angelehnt sind, oder im Rahmen der Waldentwicklungsplanung</a:t>
            </a:r>
          </a:p>
          <a:p>
            <a:r>
              <a:rPr lang="de-CH" dirty="0"/>
              <a:t>Grosse Bedeutung der Zusammenhänge zwischen WP2020 und den kantonalen Waldentwicklungsplänen herausgehoben, welche für viele Kantone gemäss Workshops die eigentliche "Waldpolitik" sind.</a:t>
            </a:r>
          </a:p>
          <a:p>
            <a:endParaRPr lang="de-CH" dirty="0"/>
          </a:p>
          <a:p>
            <a:r>
              <a:rPr lang="de-CH" sz="1200" b="1" dirty="0">
                <a:solidFill>
                  <a:schemeClr val="tx1"/>
                </a:solidFill>
                <a:effectLst/>
                <a:latin typeface="+mn-lt"/>
                <a:ea typeface="+mn-ea"/>
                <a:cs typeface="+mn-cs"/>
              </a:rPr>
              <a:t>Auf Bundesebene sollen wenige, aber klare Ziele (gesetzlicher und strategischer Rahmen) formuliert werden, welche primär die gewünschte Wirkung definieren</a:t>
            </a:r>
            <a:endParaRPr lang="de-CH" b="1" dirty="0"/>
          </a:p>
          <a:p>
            <a:endParaRPr lang="de-CH" dirty="0"/>
          </a:p>
          <a:p>
            <a:pPr defTabSz="882030">
              <a:defRPr/>
            </a:pPr>
            <a:r>
              <a:rPr lang="de-CH" dirty="0"/>
              <a:t>In wenigen Kantone hat die Waldpolitik 2020 ihre eigenen Ziele geprägt und diese fliessen meist indirekt ein (v.a. bei Zielen 3, 4 und 5)</a:t>
            </a:r>
          </a:p>
          <a:p>
            <a:endParaRPr lang="de-CH" dirty="0"/>
          </a:p>
          <a:p>
            <a:r>
              <a:rPr lang="de-CH" sz="1100" dirty="0"/>
              <a:t>Im Rahmen der durchgeführten Workshops bei den regionalen KOKs gaben einige Vertreter der </a:t>
            </a:r>
            <a:r>
              <a:rPr lang="de-CH" sz="1100" b="1" dirty="0"/>
              <a:t>Kantone </a:t>
            </a:r>
            <a:r>
              <a:rPr lang="de-CH" sz="1100" dirty="0"/>
              <a:t>an, dass die WP 2020 als Orientierungshilfe und als Leitbild diene, welches bei den Waldentwicklungsplanung (WEPs) berücksichtigt werde. Bei einigen Kantone habe die WP 2020 die kantonale Waldpolitik stark geprägt in dem diese eine Grundstruktur zur Entwicklung der eigenen Waldpolitischen Grundsätze vorgegeben hat. Zudem habe die Waldpolitik 2020 </a:t>
            </a:r>
            <a:r>
              <a:rPr lang="en-GB" sz="1100" dirty="0"/>
              <a:t>  </a:t>
            </a:r>
            <a:r>
              <a:rPr lang="de-CH" sz="1100" dirty="0"/>
              <a:t>dazu beigetragen, eine Maximierung der Nutzung des Waldes (u.a. für Erholung und Biodiversität) im Kanton anzustreben.</a:t>
            </a:r>
          </a:p>
          <a:p>
            <a:endParaRPr lang="de-CH" sz="1100" dirty="0"/>
          </a:p>
          <a:p>
            <a:r>
              <a:rPr lang="de-CH" sz="1100" dirty="0"/>
              <a:t>Gemäss standardisierter Umfrage fliessen die Ziele der Waldpolitik 2020 indirekt oder zu einem geringeren Grad direkt in die kantonale Waldentwicklungsplanung (WEP) ein.</a:t>
            </a:r>
            <a:r>
              <a:rPr lang="en-GB" sz="1100" dirty="0"/>
              <a:t> </a:t>
            </a:r>
            <a:endParaRPr lang="de-CH" dirty="0"/>
          </a:p>
        </p:txBody>
      </p:sp>
      <p:sp>
        <p:nvSpPr>
          <p:cNvPr id="4" name="Foliennummernplatzhalt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4B602F9-7835-4A2F-A43D-1A54436C2ACB}" type="slidenum">
              <a:rPr kumimoji="0" lang="de-CH" sz="1100" b="0" i="0" u="none" strike="noStrike" kern="0" cap="none" spc="0" normalizeH="0" baseline="0" noProof="0" smtClean="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24</a:t>
            </a:fld>
            <a:endParaRPr kumimoji="0" lang="de-CH" sz="11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343920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kumimoji="0" lang="de-CH" sz="1200" b="0" i="0" u="none" strike="noStrike" kern="0" cap="none" spc="0" normalizeH="0" baseline="0" noProof="0" dirty="0">
                <a:ln>
                  <a:noFill/>
                </a:ln>
                <a:solidFill>
                  <a:prstClr val="black"/>
                </a:solidFill>
                <a:effectLst/>
                <a:uLnTx/>
                <a:uFillTx/>
                <a:latin typeface="Calibri" panose="020F0502020204030204" pitchFamily="34" charset="0"/>
                <a:ea typeface="Lucida Sans" panose="020B0602030504020204" pitchFamily="34" charset="0"/>
                <a:cs typeface="Times New Roman" panose="02020603050405020304" pitchFamily="18" charset="0"/>
              </a:rPr>
              <a:t>Sind die jetzigen Ziele und Stossrichtungen der Waldpolitik 2020 geeignet, um wichtige künftige Herausforderungen zu meistern? Z.B. Klimawandel, Schadorganismen, Trockenheit </a:t>
            </a:r>
          </a:p>
          <a:p>
            <a:endParaRPr kumimoji="0" lang="de-CH" sz="1200" b="0" i="0" u="none" strike="noStrike" kern="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endParaRPr>
          </a:p>
          <a:p>
            <a:r>
              <a:rPr lang="de-CH" dirty="0"/>
              <a:t>Ziele der Waldpolitik besser auf zukünftige Herausforderungen ausrichten</a:t>
            </a:r>
          </a:p>
          <a:p>
            <a:r>
              <a:rPr lang="de-CH" dirty="0"/>
              <a:t>stärkere Berücksichtigung der Herausforderungen:</a:t>
            </a:r>
          </a:p>
          <a:p>
            <a:pPr lvl="1"/>
            <a:r>
              <a:rPr lang="de-CH" dirty="0"/>
              <a:t>Klimawandel</a:t>
            </a:r>
          </a:p>
          <a:p>
            <a:pPr lvl="1"/>
            <a:r>
              <a:rPr lang="de-CH" dirty="0"/>
              <a:t>Einbezug von Absatzmöglichkeiten (Bioökonomie, Laubholznutzung) in den Zielvorgaben zur Ausschöpfung des nachhaltig nutzbaren Holznutzungspotentials</a:t>
            </a:r>
          </a:p>
          <a:p>
            <a:pPr lvl="1"/>
            <a:r>
              <a:rPr lang="de-CH" dirty="0"/>
              <a:t>stärkere Berücksichtigung von gesellschaftlichen Aspekten </a:t>
            </a:r>
            <a:br>
              <a:rPr lang="de-CH" dirty="0"/>
            </a:br>
            <a:r>
              <a:rPr lang="de-CH" dirty="0"/>
              <a:t>(Erholung und Gesundheit) </a:t>
            </a:r>
          </a:p>
          <a:p>
            <a:pPr lvl="1"/>
            <a:r>
              <a:rPr lang="de-CH" dirty="0"/>
              <a:t>Einbindung der ökologischen Infrastruktur als Gesamtsystem im Wald. </a:t>
            </a:r>
          </a:p>
          <a:p>
            <a:pPr lvl="1"/>
            <a:endParaRPr lang="de-CH" dirty="0"/>
          </a:p>
          <a:p>
            <a:pPr lvl="1"/>
            <a:r>
              <a:rPr lang="de-CH" dirty="0"/>
              <a:t>Priorisierung von Ziel 2 (Klimawandel) und Ziel 10 (Freizeit und Erholung)</a:t>
            </a:r>
          </a:p>
          <a:p>
            <a:pPr marL="457200" marR="0" lvl="1" indent="0" algn="l" defTabSz="9144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sym typeface="Wingdings" panose="05000000000000000000" pitchFamily="2" charset="2"/>
              </a:rPr>
              <a:t> Weitere Akteure: weniger Skepsis </a:t>
            </a:r>
            <a:endParaRPr kumimoji="0" lang="de-CH" sz="1200" b="0" i="0" u="none" strike="noStrike" kern="0" cap="none" spc="0" normalizeH="0" baseline="0" noProof="0" dirty="0">
              <a:ln>
                <a:noFill/>
              </a:ln>
              <a:solidFill>
                <a:prstClr val="black"/>
              </a:solidFill>
              <a:effectLst/>
              <a:uLnTx/>
              <a:uFillTx/>
              <a:latin typeface="+mn-lt"/>
              <a:cs typeface="+mn-cs"/>
            </a:endParaRPr>
          </a:p>
          <a:p>
            <a:pPr lvl="1"/>
            <a:endParaRPr lang="de-CH" dirty="0"/>
          </a:p>
          <a:p>
            <a:pPr defTabSz="882030">
              <a:defRPr/>
            </a:pPr>
            <a:endParaRPr lang="de-CH" dirty="0"/>
          </a:p>
          <a:p>
            <a:pPr defTabSz="882030">
              <a:defRPr/>
            </a:pPr>
            <a:r>
              <a:rPr lang="de-CH" dirty="0"/>
              <a:t>Während die gesetzliche, strategische und gesellschaftliche Vereinbarkeit der heutigen Waldpolitik 2020 relativ positiv beurteilt wird, fällt die Bewertung der Ziele und Stossrichtungen für die Bewältigung zukünftiger Herausforderungen deutlich schlechter aus. Fünfzehn der Kantone beurteilen diese als ungeeignet. Ein grosser Teil der Kritik betrifft die fehlende Priorisierung (v.a. hinsichtlich Ziel 1 Holznutzungspotenzial und Ziel 6 Wirtschaftliche Leistungsfähigkeit) und Koordination der Ziele, sowie deren zu hohe Abstraktionsebene, welche weiterer Konkretisierung für die Umsetzung bedarf: «Diese waldpolitischen Ziele sind zu abstrakt; für Förster und Waldeigentümer zu wenig fassbar und im Übrigen auch nicht präsent». Andere kantonale Akteure hingegen sehen diese Priorisierung als Aufgabe der Kantone: «Zudem ist es Aufgabe der Kantone, aus den 11 Zielen der Waldpolitik 2020 die für den Kanton wichtigsten Ziele zu priorisieren und zu konkretisieren».</a:t>
            </a:r>
          </a:p>
          <a:p>
            <a:pPr defTabSz="882030">
              <a:defRPr/>
            </a:pPr>
            <a:endParaRPr lang="de-CH" dirty="0"/>
          </a:p>
          <a:p>
            <a:pPr defTabSz="882030">
              <a:defRPr/>
            </a:pPr>
            <a:r>
              <a:rPr lang="de-CH" dirty="0"/>
              <a:t>Im Hinblick auf die Weiterentwicklung der Waldpolitik sollten laut den Kantonen hauptsächlich folgende Herausforderungen stärker berücksichtigt werden : Holzverwendung und Holzabsatz (ca. 70 Prozent, N=10), Klimawandel (ca. 70 Prozent, N=10), Trockenheit (60 Prozent, N=9), sowie Freizeit und Erholungsnutzung (ca. 50 Prozent, N=8). In zweiter Linie sollten dann die Schadorganismen und die Multifunktionalität des Waldes Berücksichtigung finden. Als weitere Elemente wurden eine Koordination und Priorisierung der einzelnen künftigen Herausforderungen und deren Umsetzung genannt.</a:t>
            </a:r>
          </a:p>
        </p:txBody>
      </p:sp>
      <p:sp>
        <p:nvSpPr>
          <p:cNvPr id="4" name="Foliennummernplatzhalt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4B602F9-7835-4A2F-A43D-1A54436C2ACB}" type="slidenum">
              <a:rPr kumimoji="0" lang="de-CH" sz="1100" b="0" i="0" u="none" strike="noStrike" kern="0" cap="none" spc="0" normalizeH="0" baseline="0" noProof="0" smtClean="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25</a:t>
            </a:fld>
            <a:endParaRPr kumimoji="0" lang="de-CH" sz="11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865876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CH" sz="1100" dirty="0"/>
              <a:t>Die gemeinsame Erarbeitung eines neuen Politikprogramms </a:t>
            </a:r>
            <a:r>
              <a:rPr lang="de-CH" sz="1100" dirty="0">
                <a:sym typeface="Wingdings" panose="05000000000000000000" pitchFamily="2" charset="2"/>
              </a:rPr>
              <a:t> </a:t>
            </a:r>
            <a:r>
              <a:rPr lang="de-CH" sz="1100" dirty="0"/>
              <a:t>gemeinsames </a:t>
            </a:r>
            <a:r>
              <a:rPr lang="de-CH" sz="1100" i="1" dirty="0" err="1"/>
              <a:t>Commitment</a:t>
            </a:r>
            <a:r>
              <a:rPr lang="de-CH" sz="1100" dirty="0"/>
              <a:t> von Bund und Kantonen </a:t>
            </a:r>
          </a:p>
          <a:p>
            <a:pPr lvl="0"/>
            <a:r>
              <a:rPr lang="de-CH" sz="1100" i="1" dirty="0"/>
              <a:t>Ownership</a:t>
            </a:r>
            <a:r>
              <a:rPr lang="de-CH" sz="1100" dirty="0"/>
              <a:t> des Politikprogramms unter den Kantonen und weiteren Akteuren zu etablieren, damit Massnahmen, die derzeit nur für den Bund verbindlich sind, auch für die Kantone und weiteren Akteure eine gewisse verpflichtende Natur haben. </a:t>
            </a:r>
          </a:p>
          <a:p>
            <a:pPr lvl="0"/>
            <a:endParaRPr lang="de-CH" sz="1100" dirty="0"/>
          </a:p>
          <a:p>
            <a:pPr lvl="0"/>
            <a:r>
              <a:rPr lang="de-CH" sz="1200" dirty="0">
                <a:solidFill>
                  <a:schemeClr val="tx1"/>
                </a:solidFill>
                <a:effectLst/>
                <a:latin typeface="+mn-lt"/>
                <a:ea typeface="+mn-ea"/>
                <a:cs typeface="+mn-cs"/>
              </a:rPr>
              <a:t>Wichtige Rahmenbedingung für die Konzeption einer zukünftigen Wald- und Holzpolitik die Vollzugsautonomie der Kantone gewahrt werden. Auf Bundesebene sollen wenige, aber klare Ziele (gesetzlicher und strategischer Rahmen) formuliert werden, welche primär die gewünschte Wirkung definieren</a:t>
            </a:r>
            <a:endParaRPr lang="de-CH" sz="1100" dirty="0"/>
          </a:p>
          <a:p>
            <a:endParaRPr lang="de-CH" sz="1100" dirty="0"/>
          </a:p>
          <a:p>
            <a:r>
              <a:rPr lang="de-CH" sz="1100" dirty="0"/>
              <a:t>Antwort Weitere (nur 1 Antwort):</a:t>
            </a:r>
          </a:p>
          <a:p>
            <a:pPr lvl="0"/>
            <a:r>
              <a:rPr lang="de-CH" sz="1100" dirty="0"/>
              <a:t>Mitbestimmung der Kantone bei der Gestaltung der Waldpolitik + Gemeinsame Entwicklung von Verpflichtungen zur Umsetzung der Waldpolitik (Erklärtes «</a:t>
            </a:r>
            <a:r>
              <a:rPr lang="de-CH" sz="1100" dirty="0" err="1"/>
              <a:t>Commitment</a:t>
            </a:r>
            <a:r>
              <a:rPr lang="de-CH" sz="1100" dirty="0"/>
              <a:t>»)</a:t>
            </a:r>
          </a:p>
          <a:p>
            <a:pPr lvl="0"/>
            <a:endParaRPr lang="de-CH" sz="1100" dirty="0"/>
          </a:p>
          <a:p>
            <a:pPr marL="0" marR="0" lvl="0" indent="0" algn="l" defTabSz="914400" eaLnBrk="1" fontAlgn="auto" latinLnBrk="0" hangingPunct="1">
              <a:lnSpc>
                <a:spcPct val="100000"/>
              </a:lnSpc>
              <a:spcBef>
                <a:spcPts val="0"/>
              </a:spcBef>
              <a:spcAft>
                <a:spcPts val="0"/>
              </a:spcAft>
              <a:buClrTx/>
              <a:buSzTx/>
              <a:buFontTx/>
              <a:buNone/>
              <a:tabLst/>
              <a:defRPr/>
            </a:pPr>
            <a:r>
              <a:rPr lang="de-CH" sz="1100" dirty="0"/>
              <a:t>Der Vergleich der Waldpolitik 2020 mit den Zielen und Prozessen der Waldpolitiken in Deutschland und Österreich ergab, dass sich die Ziele trotz unterschiedlicher Prozesse stark ähneln. Daraus lässt sich schliessen, dass der Mehrwert eines inklusiven Prozesses der Politikformulierung primär in der Etablierung von </a:t>
            </a:r>
            <a:r>
              <a:rPr lang="de-CH" sz="1100" i="1" dirty="0" err="1"/>
              <a:t>Commitment</a:t>
            </a:r>
            <a:r>
              <a:rPr lang="de-CH" sz="1100" dirty="0"/>
              <a:t> und </a:t>
            </a:r>
            <a:r>
              <a:rPr lang="de-CH" sz="1100" i="1" dirty="0"/>
              <a:t>Ownership</a:t>
            </a:r>
            <a:r>
              <a:rPr lang="de-CH" sz="1100" dirty="0"/>
              <a:t> liegt, als etwa in der Einigung auf andere Ziele.</a:t>
            </a:r>
          </a:p>
          <a:p>
            <a:pPr lvl="0"/>
            <a:endParaRPr lang="de-CH" sz="1100" dirty="0"/>
          </a:p>
          <a:p>
            <a:endParaRPr lang="de-CH" dirty="0"/>
          </a:p>
        </p:txBody>
      </p:sp>
      <p:sp>
        <p:nvSpPr>
          <p:cNvPr id="4" name="Foliennummernplatzhalter 3"/>
          <p:cNvSpPr>
            <a:spLocks noGrp="1"/>
          </p:cNvSpPr>
          <p:nvPr>
            <p:ph type="sldNum" sz="quarter" idx="5"/>
          </p:nvPr>
        </p:nvSpPr>
        <p:spPr/>
        <p:txBody>
          <a:bodyPr/>
          <a:lstStyle/>
          <a:p>
            <a:pPr marL="0" marR="0" lvl="0" indent="0" algn="r" defTabSz="802742" eaLnBrk="1" fontAlgn="auto" latinLnBrk="0" hangingPunct="1">
              <a:lnSpc>
                <a:spcPct val="100000"/>
              </a:lnSpc>
              <a:spcBef>
                <a:spcPts val="0"/>
              </a:spcBef>
              <a:spcAft>
                <a:spcPts val="0"/>
              </a:spcAft>
              <a:buClrTx/>
              <a:buSzTx/>
              <a:buFontTx/>
              <a:buNone/>
              <a:tabLst/>
              <a:defRPr/>
            </a:pPr>
            <a:fld id="{04B602F9-7835-4A2F-A43D-1A54436C2ACB}" type="slidenum">
              <a:rPr kumimoji="0" lang="de-CH" sz="1100" b="0" i="0" u="none" strike="noStrike" kern="0" cap="none" spc="0" normalizeH="0" baseline="0" noProof="0">
                <a:ln>
                  <a:noFill/>
                </a:ln>
                <a:solidFill>
                  <a:prstClr val="black"/>
                </a:solidFill>
                <a:effectLst/>
                <a:uLnTx/>
                <a:uFillTx/>
                <a:latin typeface="Calibri"/>
                <a:cs typeface="Arial"/>
              </a:rPr>
              <a:pPr marL="0" marR="0" lvl="0" indent="0" algn="r" defTabSz="802742" eaLnBrk="1" fontAlgn="auto" latinLnBrk="0" hangingPunct="1">
                <a:lnSpc>
                  <a:spcPct val="100000"/>
                </a:lnSpc>
                <a:spcBef>
                  <a:spcPts val="0"/>
                </a:spcBef>
                <a:spcAft>
                  <a:spcPts val="0"/>
                </a:spcAft>
                <a:buClrTx/>
                <a:buSzTx/>
                <a:buFontTx/>
                <a:buNone/>
                <a:tabLst/>
                <a:defRPr/>
              </a:pPr>
              <a:t>26</a:t>
            </a:fld>
            <a:endParaRPr kumimoji="0" lang="de-CH" sz="11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347241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CH" dirty="0"/>
              <a:t>Die befragten Kantone und weiteren Akteure identifizierten vielfältige Wechselwirkungen zwischen den Zielen der Waldpolitik 2020 und anderen Handlungsfeldern, v.a. bei den </a:t>
            </a:r>
            <a:r>
              <a:rPr lang="de-CH" b="1" dirty="0"/>
              <a:t>Zielen 3 (Schutzwald), 5 (Walderhaltung), 7 (Waldböden, Trinkwasser und Vitalität) und 8 (Schadorganismen)</a:t>
            </a:r>
            <a:r>
              <a:rPr lang="de-CH" dirty="0"/>
              <a:t>. Diese Wechselwirkungen bergen </a:t>
            </a:r>
            <a:r>
              <a:rPr lang="de-CH" b="1" dirty="0"/>
              <a:t>sowohl Chancen, indem der Wald etwa in der Klimapolitik als «Teil der Lösung» verstanden werden könne, wie auch Risiken, bei mangelnder Koordination mit z.B. der Landwirtschaft. </a:t>
            </a:r>
          </a:p>
          <a:p>
            <a:endParaRPr lang="de-CH" sz="1200" b="0" i="0" u="none" strike="noStrike" baseline="0" dirty="0">
              <a:solidFill>
                <a:schemeClr val="tx1"/>
              </a:solidFill>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e-CH" sz="1200" b="0" i="0" u="none" strike="noStrike" kern="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Sektoralpolitiken die als förderlich oder hinderlich auf die Umsetzung der WP2020 wirken</a:t>
            </a:r>
            <a:r>
              <a:rPr lang="de-CH" sz="1200" dirty="0">
                <a:solidFill>
                  <a:prstClr val="black"/>
                </a:solidFill>
                <a:latin typeface="+mn-lt"/>
                <a:ea typeface="Times New Roman" panose="02020603050405020304" pitchFamily="18" charset="0"/>
                <a:cs typeface="Times New Roman" panose="02020603050405020304" pitchFamily="18" charset="0"/>
              </a:rPr>
              <a:t>.</a:t>
            </a:r>
          </a:p>
          <a:p>
            <a:endParaRPr lang="de-CH" sz="1200" b="0" i="0" u="none" strike="noStrike" baseline="0" dirty="0">
              <a:solidFill>
                <a:schemeClr val="tx1"/>
              </a:solidFill>
              <a:latin typeface="+mn-lt"/>
              <a:ea typeface="+mn-ea"/>
              <a:cs typeface="+mn-cs"/>
            </a:endParaRPr>
          </a:p>
          <a:p>
            <a:r>
              <a:rPr lang="de-CH" sz="1200" b="0" i="0" u="none" strike="noStrike" baseline="0" dirty="0">
                <a:solidFill>
                  <a:schemeClr val="tx1"/>
                </a:solidFill>
                <a:latin typeface="+mn-lt"/>
                <a:ea typeface="+mn-ea"/>
                <a:cs typeface="+mn-cs"/>
              </a:rPr>
              <a:t>Tamaki: Aufgrund der mangelnden Koordination zwischen den unterschiedlichen Sektoren können diese Wechselwirkungen jedoch nach Auffassung der Kantone auch hinderlich für die Umsetzung der Waldpolitik 2020</a:t>
            </a:r>
          </a:p>
          <a:p>
            <a:r>
              <a:rPr lang="de-CH" sz="1200" b="0" i="0" u="none" strike="noStrike" baseline="0" dirty="0">
                <a:solidFill>
                  <a:schemeClr val="tx1"/>
                </a:solidFill>
                <a:latin typeface="+mn-lt"/>
                <a:ea typeface="+mn-ea"/>
                <a:cs typeface="+mn-cs"/>
              </a:rPr>
              <a:t>sein. Dies trifft insbesondere auf die Wechselwirkung mit der Landwirtschaftspolitik zu.</a:t>
            </a:r>
          </a:p>
          <a:p>
            <a:endParaRPr lang="de-CH" dirty="0"/>
          </a:p>
          <a:p>
            <a:r>
              <a:rPr lang="de-CH" sz="1100" dirty="0"/>
              <a:t>In Anbetracht auf die als mehrheitlich positiven erachteten Wechselwirkungen zwischen der Waldpolitik 2020 und anderen Sektoralpolitiken, könnte eine vermehrte Koordination zwischen den Sektoren zu Synergien führen, bzw. könnte die Wirkung der Waldpolitik grundsätzlich gesteigert werden.</a:t>
            </a:r>
          </a:p>
          <a:p>
            <a:r>
              <a:rPr lang="de-CH" sz="1100" dirty="0"/>
              <a:t> </a:t>
            </a:r>
          </a:p>
          <a:p>
            <a:r>
              <a:rPr lang="de-CH" sz="1100" dirty="0"/>
              <a:t>Wechselwirkungen zwischen der Waldpolitik 2020 und anderen Sektoralpolitiken sehen die </a:t>
            </a:r>
            <a:r>
              <a:rPr lang="de-CH" sz="1100" b="1" dirty="0"/>
              <a:t>Kantone</a:t>
            </a:r>
            <a:r>
              <a:rPr lang="de-CH" sz="1100" dirty="0"/>
              <a:t> in erster Linie bei der Klimapolitik (100%) und der Energiepolitik (ca. 95%) gefolgt von der Sicherheitspolitik (i.S.v. Schutz vor Naturgefahren, 90%), der Biodiversitätspolitik (90%), der Landwirtschaftspolitik (85%) und der Raumplanungspolitik (85%), wie in Abbildung 21 ersichtlich ist. Weniger Wechselwirkungen bestehen mit den Sektoralpolitiken Wirtschafts- und Regionalpolitik (ca. 60%) sowie Landschaftspolitik (ca. 50%). Wechselwirkungen mit der Luftreinhaltepolitik (ca. 25%) und weiteren Sektoralpolitiken (ca. 20%, u.a. Freizeit-/Erholung/Tourismus; Arbeitssicherheit, Naturgefahrenmanagement</a:t>
            </a:r>
            <a:r>
              <a:rPr lang="en-GB" sz="1100" dirty="0"/>
              <a:t> </a:t>
            </a:r>
            <a:r>
              <a:rPr lang="de-CH" sz="1100" dirty="0"/>
              <a:t>, Forschungspolitik) spielen dagegen eine untergeordnete Rolle</a:t>
            </a:r>
            <a:r>
              <a:rPr lang="en-GB" sz="1100" dirty="0"/>
              <a:t>  </a:t>
            </a:r>
            <a:r>
              <a:rPr lang="de-CH" sz="1100" dirty="0"/>
              <a:t>. Lediglich mit der Abfallpolitik gibt es keine Wechselwirkung.</a:t>
            </a:r>
          </a:p>
          <a:p>
            <a:pPr defTabSz="882030">
              <a:defRPr/>
            </a:pPr>
            <a:r>
              <a:rPr lang="en-GB" sz="1100" dirty="0"/>
              <a:t> </a:t>
            </a:r>
            <a:r>
              <a:rPr lang="en-GB" sz="1100" dirty="0">
                <a:sym typeface="Wingdings" panose="05000000000000000000" pitchFamily="2" charset="2"/>
              </a:rPr>
              <a:t> </a:t>
            </a:r>
            <a:r>
              <a:rPr lang="de-CH" sz="1100" dirty="0"/>
              <a:t>Bei Zielen 3, 5, 7 und 8 wird stärkere Koordination gewünscht</a:t>
            </a:r>
          </a:p>
          <a:p>
            <a:endParaRPr lang="de-CH" sz="1100" dirty="0"/>
          </a:p>
          <a:p>
            <a:r>
              <a:rPr lang="de-CH" sz="1100" dirty="0">
                <a:sym typeface="Wingdings" panose="05000000000000000000" pitchFamily="2" charset="2"/>
              </a:rPr>
              <a:t> </a:t>
            </a:r>
            <a:r>
              <a:rPr lang="de-CH" sz="1100" dirty="0"/>
              <a:t>Ob von manchen der Begriff Sicherheitspolitik nicht verstanden wurde? Normalerweise bezieht sich das auf die Landesverteidigung…</a:t>
            </a:r>
          </a:p>
          <a:p>
            <a:r>
              <a:rPr lang="en-GB" sz="1100" dirty="0"/>
              <a:t> </a:t>
            </a:r>
            <a:endParaRPr lang="de-CH" dirty="0"/>
          </a:p>
        </p:txBody>
      </p:sp>
      <p:sp>
        <p:nvSpPr>
          <p:cNvPr id="4" name="Foliennummernplatzhalter 3"/>
          <p:cNvSpPr>
            <a:spLocks noGrp="1"/>
          </p:cNvSpPr>
          <p:nvPr>
            <p:ph type="sldNum" sz="quarter" idx="5"/>
          </p:nvPr>
        </p:nvSpPr>
        <p:spPr/>
        <p:txBody>
          <a:bodyPr/>
          <a:lstStyle/>
          <a:p>
            <a:pPr marL="0" marR="0" lvl="0" indent="0" algn="r" defTabSz="882030" eaLnBrk="1" fontAlgn="auto" latinLnBrk="0" hangingPunct="1">
              <a:lnSpc>
                <a:spcPct val="100000"/>
              </a:lnSpc>
              <a:spcBef>
                <a:spcPts val="0"/>
              </a:spcBef>
              <a:spcAft>
                <a:spcPts val="0"/>
              </a:spcAft>
              <a:buClrTx/>
              <a:buSzTx/>
              <a:buFontTx/>
              <a:buNone/>
              <a:tabLst/>
              <a:defRPr/>
            </a:pPr>
            <a:fld id="{04B602F9-7835-4A2F-A43D-1A54436C2ACB}" type="slidenum">
              <a:rPr kumimoji="0" lang="de-CH" sz="1100" b="0" i="0" u="none" strike="noStrike" kern="0" cap="none" spc="0" normalizeH="0" baseline="0" noProof="0">
                <a:ln>
                  <a:noFill/>
                </a:ln>
                <a:solidFill>
                  <a:prstClr val="black"/>
                </a:solidFill>
                <a:effectLst/>
                <a:uLnTx/>
                <a:uFillTx/>
                <a:latin typeface="Calibri"/>
                <a:cs typeface="Arial"/>
              </a:rPr>
              <a:pPr marL="0" marR="0" lvl="0" indent="0" algn="r" defTabSz="882030" eaLnBrk="1" fontAlgn="auto" latinLnBrk="0" hangingPunct="1">
                <a:lnSpc>
                  <a:spcPct val="100000"/>
                </a:lnSpc>
                <a:spcBef>
                  <a:spcPts val="0"/>
                </a:spcBef>
                <a:spcAft>
                  <a:spcPts val="0"/>
                </a:spcAft>
                <a:buClrTx/>
                <a:buSzTx/>
                <a:buFontTx/>
                <a:buNone/>
                <a:tabLst/>
                <a:defRPr/>
              </a:pPr>
              <a:t>27</a:t>
            </a:fld>
            <a:endParaRPr kumimoji="0" lang="de-CH" sz="11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926716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Char char="-"/>
            </a:pPr>
            <a:r>
              <a:rPr lang="de-CH" dirty="0"/>
              <a:t>Grundsätzlich wird für eine stärkere Integration der Holzwirtschaft plädiert, was eine stärkere Holznutzung impliziert</a:t>
            </a:r>
            <a:endParaRPr lang="en-GB" dirty="0"/>
          </a:p>
          <a:p>
            <a:pPr>
              <a:buFontTx/>
              <a:buChar char="-"/>
            </a:pPr>
            <a:r>
              <a:rPr lang="de-CH" dirty="0"/>
              <a:t>Dies wurde auch bei den regionalen KOK Workshops bestätigt: Einige Kantone sagten, dass Holzverwendung und Holzabsatz wichtige Themen seien, die in der WP2020 nicht direkt abgebildet werden, sondern eher in der Ressourcenpolitik Holz. </a:t>
            </a:r>
          </a:p>
          <a:p>
            <a:pPr>
              <a:buFontTx/>
              <a:buChar char="-"/>
            </a:pPr>
            <a:endParaRPr lang="de-CH" dirty="0"/>
          </a:p>
          <a:p>
            <a:pPr>
              <a:buFontTx/>
              <a:buChar char="-"/>
            </a:pPr>
            <a:r>
              <a:rPr lang="de-CH" sz="1200" b="1" dirty="0">
                <a:solidFill>
                  <a:schemeClr val="tx1"/>
                </a:solidFill>
                <a:effectLst/>
                <a:latin typeface="+mn-lt"/>
                <a:ea typeface="+mn-ea"/>
                <a:cs typeface="+mn-cs"/>
              </a:rPr>
              <a:t>Es wird ermahnt, dass die gesellschaftlichen und ökologischen Leistungen des Waldes nicht vernachlässigt werden sollen.</a:t>
            </a:r>
            <a:endParaRPr lang="de-CH" b="1" dirty="0"/>
          </a:p>
          <a:p>
            <a:pPr defTabSz="802742">
              <a:defRPr/>
            </a:pPr>
            <a:endParaRPr lang="de-CH" sz="1100" dirty="0"/>
          </a:p>
          <a:p>
            <a:pPr defTabSz="802742">
              <a:defRPr/>
            </a:pPr>
            <a:r>
              <a:rPr lang="de-CH" sz="1100" dirty="0"/>
              <a:t>Inhaltlich wurde in der Umfrage sowie in den regionalen KOKs auf eine gewisse mangelnde Integration der Wald- und Holzpolitik hingewiesen. Die Reduktion der klimapolitisch relevanten Ziele auf den Wald als CO</a:t>
            </a:r>
            <a:r>
              <a:rPr lang="de-CH" sz="1100" baseline="-25000" dirty="0"/>
              <a:t>2</a:t>
            </a:r>
            <a:r>
              <a:rPr lang="de-CH" sz="1100" dirty="0"/>
              <a:t>-Speicher bzw. als Waldsenke wird in den Kommentaren zur Umfrage kritisiert. Einige kantonalen Akteure sehen dies als inkompatibel mit anderen Zielen der Waldpolitik, sowie mit den Zielen der Waldwirtschaft. Grundsätzlich wird für eine stärkere Integration der Holzwirtschaft plädiert, was eine stärkere Holznutzung impliziert</a:t>
            </a:r>
            <a:r>
              <a:rPr lang="en-GB" sz="1100" dirty="0"/>
              <a:t> </a:t>
            </a:r>
            <a:r>
              <a:rPr lang="de-CH" sz="1100" dirty="0"/>
              <a:t>. Dies wurde auch bei den regionalen KOK Workshops bestätigt: Einige Kantone sagten, dass Holzverwendung und Holzabsatz wichtige Themen seien, die in der WP2020 nicht direkt abgebildet werden, sondern eher in der Ressourcenpolitik Holz. Diese Themen haben hohe Priorität und zeigen Synergien mit anderen Politiken wie Klima- oder Energiepolitik</a:t>
            </a:r>
            <a:r>
              <a:rPr lang="de-CH" dirty="0">
                <a:effectLst/>
              </a:rPr>
              <a:t> </a:t>
            </a:r>
            <a:r>
              <a:rPr lang="en-GB" sz="1100" dirty="0"/>
              <a:t>.</a:t>
            </a:r>
          </a:p>
          <a:p>
            <a:pPr defTabSz="802742">
              <a:defRPr/>
            </a:pPr>
            <a:endParaRPr lang="en-GB" sz="1100" dirty="0"/>
          </a:p>
          <a:p>
            <a:endParaRPr lang="de-CH" dirty="0"/>
          </a:p>
        </p:txBody>
      </p:sp>
      <p:sp>
        <p:nvSpPr>
          <p:cNvPr id="4" name="Foliennummernplatzhalter 3"/>
          <p:cNvSpPr>
            <a:spLocks noGrp="1"/>
          </p:cNvSpPr>
          <p:nvPr>
            <p:ph type="sldNum" sz="quarter" idx="5"/>
          </p:nvPr>
        </p:nvSpPr>
        <p:spPr/>
        <p:txBody>
          <a:bodyPr/>
          <a:lstStyle/>
          <a:p>
            <a:pPr marL="0" marR="0" lvl="0" indent="0" algn="r" defTabSz="912725" eaLnBrk="1" fontAlgn="auto" latinLnBrk="0" hangingPunct="1">
              <a:lnSpc>
                <a:spcPct val="100000"/>
              </a:lnSpc>
              <a:spcBef>
                <a:spcPts val="0"/>
              </a:spcBef>
              <a:spcAft>
                <a:spcPts val="0"/>
              </a:spcAft>
              <a:buClrTx/>
              <a:buSzTx/>
              <a:buFontTx/>
              <a:buNone/>
              <a:tabLst/>
              <a:defRPr/>
            </a:pPr>
            <a:fld id="{04B602F9-7835-4A2F-A43D-1A54436C2ACB}" type="slidenum">
              <a:rPr kumimoji="0" lang="de-CH" sz="1100" b="0" i="0" u="none" strike="noStrike" kern="0" cap="none" spc="0" normalizeH="0" baseline="0" noProof="0">
                <a:ln>
                  <a:noFill/>
                </a:ln>
                <a:solidFill>
                  <a:prstClr val="black"/>
                </a:solidFill>
                <a:effectLst/>
                <a:uLnTx/>
                <a:uFillTx/>
                <a:latin typeface="Calibri"/>
                <a:cs typeface="Arial"/>
              </a:rPr>
              <a:pPr marL="0" marR="0" lvl="0" indent="0" algn="r" defTabSz="912725" eaLnBrk="1" fontAlgn="auto" latinLnBrk="0" hangingPunct="1">
                <a:lnSpc>
                  <a:spcPct val="100000"/>
                </a:lnSpc>
                <a:spcBef>
                  <a:spcPts val="0"/>
                </a:spcBef>
                <a:spcAft>
                  <a:spcPts val="0"/>
                </a:spcAft>
                <a:buClrTx/>
                <a:buSzTx/>
                <a:buFontTx/>
                <a:buNone/>
                <a:tabLst/>
                <a:defRPr/>
              </a:pPr>
              <a:t>28</a:t>
            </a:fld>
            <a:endParaRPr kumimoji="0" lang="de-CH" sz="11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395394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030">
              <a:defRPr/>
            </a:pPr>
            <a:r>
              <a:rPr lang="de-CH" dirty="0"/>
              <a:t>Evelyn</a:t>
            </a:r>
          </a:p>
          <a:p>
            <a:pPr defTabSz="882030">
              <a:defRPr/>
            </a:pPr>
            <a:endParaRPr lang="de-CH" dirty="0"/>
          </a:p>
          <a:p>
            <a:pPr defTabSz="882030">
              <a:defRPr/>
            </a:pPr>
            <a:r>
              <a:rPr lang="de-CH" dirty="0"/>
              <a:t>Ziel 1: verfehlt:</a:t>
            </a:r>
          </a:p>
          <a:p>
            <a:pPr defTabSz="882030">
              <a:defRPr/>
            </a:pPr>
            <a:r>
              <a:rPr lang="de-CH" dirty="0"/>
              <a:t>1: Insgesamt für stoffliche und energetische Zwecke im Schweizer Wald geerntete Holzmenge (m³/Jahr): 8,2 Mio. m³/Jahr (geerntete Holzmengen, d. h. Verkaufsmass nach Forststatistik zuzüglich statistisch nicht erfasste Mengen wie z. B. Zumass, Rinde, Kleinstmengen im Privatwald)</a:t>
            </a:r>
            <a:br>
              <a:rPr lang="de-CH" dirty="0"/>
            </a:br>
            <a:r>
              <a:rPr lang="de-CH" dirty="0"/>
              <a:t>2 Nachfrage nach stofflichen Holzprodukten (entspricht Ressourcenpolitik Holz) Steigerung des Pro-Kopf-Verbrauchs an Schnittholz und Holzwaren um jeweils 20% bis 2030 (im Vergleich zu 2008) </a:t>
            </a:r>
          </a:p>
          <a:p>
            <a:pPr defTabSz="882030">
              <a:defRPr/>
            </a:pPr>
            <a:endParaRPr lang="de-CH" dirty="0"/>
          </a:p>
          <a:p>
            <a:pPr defTabSz="882030">
              <a:defRPr/>
            </a:pPr>
            <a:r>
              <a:rPr lang="de-CH" dirty="0"/>
              <a:t>Ziel 4: übertroffen</a:t>
            </a:r>
          </a:p>
          <a:p>
            <a:pPr defTabSz="882030">
              <a:defRPr/>
            </a:pPr>
            <a:r>
              <a:rPr lang="de-CH" dirty="0"/>
              <a:t>12b: Schutzflächen (längerfristig, d. h. auf mindestens 50 Jahre gesicherte Waldreservate und permanente Altholzinseln): Mindestens 15 grosse Waldreservate (&gt; 500 ha) Sollgrösse wurde übertroffen </a:t>
            </a:r>
          </a:p>
          <a:p>
            <a:pPr defTabSz="882030">
              <a:defRPr/>
            </a:pPr>
            <a:r>
              <a:rPr lang="de-CH" dirty="0"/>
              <a:t>13 Förderflächen (z. B. Waldrand, Artenförderung, </a:t>
            </a:r>
            <a:r>
              <a:rPr lang="de-CH" dirty="0" err="1"/>
              <a:t>Selven</a:t>
            </a:r>
            <a:r>
              <a:rPr lang="de-CH" dirty="0"/>
              <a:t>, </a:t>
            </a:r>
            <a:r>
              <a:rPr lang="de-CH" dirty="0" err="1"/>
              <a:t>Wytweiden</a:t>
            </a:r>
            <a:r>
              <a:rPr lang="de-CH" dirty="0"/>
              <a:t> etc.) ausserhalb der Schutzflächen 10´000 ha</a:t>
            </a:r>
          </a:p>
          <a:p>
            <a:endParaRPr lang="de-CH" dirty="0"/>
          </a:p>
        </p:txBody>
      </p:sp>
      <p:sp>
        <p:nvSpPr>
          <p:cNvPr id="4" name="Foliennummernplatzhalt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4B602F9-7835-4A2F-A43D-1A54436C2ACB}" type="slidenum">
              <a:rPr kumimoji="0" lang="de-CH" sz="1100" b="0" i="0" u="none" strike="noStrike" kern="0" cap="none" spc="0" normalizeH="0" baseline="0" noProof="0" smtClean="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29</a:t>
            </a:fld>
            <a:endParaRPr kumimoji="0" lang="de-CH" sz="11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93637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de-CH" sz="1200" kern="1200" dirty="0">
                <a:solidFill>
                  <a:schemeClr val="tx1"/>
                </a:solidFill>
                <a:effectLst/>
                <a:latin typeface="+mn-lt"/>
                <a:ea typeface="+mn-ea"/>
                <a:cs typeface="+mn-cs"/>
              </a:rPr>
              <a:t>weshalb ist eine solche Politik notwendig und </a:t>
            </a:r>
            <a:r>
              <a:rPr lang="de-CH" sz="1200" i="1" kern="1200" dirty="0">
                <a:solidFill>
                  <a:schemeClr val="tx1"/>
                </a:solidFill>
                <a:effectLst/>
                <a:latin typeface="+mn-lt"/>
                <a:ea typeface="+mn-ea"/>
                <a:cs typeface="+mn-cs"/>
              </a:rPr>
              <a:t>inwiefern kann die Evaluation dazu beitragen, effektive Massnahmen zu entwickeln und zu überprüfen? </a:t>
            </a:r>
            <a:endParaRPr lang="de-CH" sz="1200" kern="1200" dirty="0">
              <a:solidFill>
                <a:schemeClr val="tx1"/>
              </a:solidFill>
              <a:effectLst/>
              <a:latin typeface="+mn-lt"/>
              <a:ea typeface="+mn-ea"/>
              <a:cs typeface="+mn-cs"/>
            </a:endParaRPr>
          </a:p>
          <a:p>
            <a:endParaRPr lang="de-CH"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4B602F9-7835-4A2F-A43D-1A54436C2ACB}" type="slidenum">
              <a:rPr kumimoji="0" lang="de-CH" sz="1100" b="0" i="0" u="none" strike="noStrike" kern="0" cap="none" spc="0" normalizeH="0" baseline="0" noProof="0" smtClean="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de-CH" sz="11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064731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030">
              <a:defRPr/>
            </a:pPr>
            <a:r>
              <a:rPr lang="de-CH" dirty="0"/>
              <a:t>Evelyn</a:t>
            </a:r>
          </a:p>
          <a:p>
            <a:endParaRPr lang="de-CH" dirty="0"/>
          </a:p>
          <a:p>
            <a:r>
              <a:rPr lang="de-CH" dirty="0"/>
              <a:t>Ziel 6: 90% Betriebe schreiben Gewinn, positiver Deckungsbeitrag Holzernte und andere Betriebszweige</a:t>
            </a:r>
          </a:p>
          <a:p>
            <a:endParaRPr lang="de-CH" dirty="0"/>
          </a:p>
          <a:p>
            <a:r>
              <a:rPr lang="de-CH" dirty="0"/>
              <a:t>Ziel 7: Bodenversauerung, Critical </a:t>
            </a:r>
            <a:r>
              <a:rPr lang="de-CH" dirty="0" err="1"/>
              <a:t>levels</a:t>
            </a:r>
            <a:r>
              <a:rPr lang="de-CH" dirty="0"/>
              <a:t> Ozon</a:t>
            </a:r>
          </a:p>
          <a:p>
            <a:endParaRPr lang="de-CH" dirty="0"/>
          </a:p>
          <a:p>
            <a:r>
              <a:rPr lang="de-CH" dirty="0"/>
              <a:t>Ziel 8: phytosanitäre Massnahmen an der Grenze greifen; </a:t>
            </a:r>
            <a:br>
              <a:rPr lang="de-CH" dirty="0"/>
            </a:br>
            <a:r>
              <a:rPr lang="de-CH" dirty="0"/>
              <a:t>Waldschäden durch Käferbefall «grosse Kalamitäten verhindern» konnte nicht beurteilt werden</a:t>
            </a:r>
          </a:p>
        </p:txBody>
      </p:sp>
      <p:sp>
        <p:nvSpPr>
          <p:cNvPr id="4" name="Foliennummernplatzhalt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4B602F9-7835-4A2F-A43D-1A54436C2ACB}" type="slidenum">
              <a:rPr kumimoji="0" lang="de-CH" sz="1100" b="0" i="0" u="none" strike="noStrike" kern="0" cap="none" spc="0" normalizeH="0" baseline="0" noProof="0" smtClean="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30</a:t>
            </a:fld>
            <a:endParaRPr kumimoji="0" lang="de-CH" sz="11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249127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8D20459F-EAA4-4480-A679-0EBA9FDD162C}" type="slidenum">
              <a:rPr lang="de-CH" smtClean="0"/>
              <a:t>31</a:t>
            </a:fld>
            <a:endParaRPr lang="de-CH"/>
          </a:p>
        </p:txBody>
      </p:sp>
    </p:spTree>
    <p:extLst>
      <p:ext uri="{BB962C8B-B14F-4D97-AF65-F5344CB8AC3E}">
        <p14:creationId xmlns:p14="http://schemas.microsoft.com/office/powerpoint/2010/main" val="3643205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u="none" strike="noStrike" kern="1200" baseline="0" dirty="0">
                <a:solidFill>
                  <a:schemeClr val="tx1"/>
                </a:solidFill>
                <a:latin typeface="+mn-lt"/>
                <a:ea typeface="+mn-ea"/>
                <a:cs typeface="+mn-cs"/>
              </a:rPr>
              <a:t>Die Erreichung von Sollgrössen ist oft differenzierter als dies in einem reinen Ja-Nein-Schema eingeordnet werden kann. Deshalb wurden sieben Kategorien für die Evaluation definiert. </a:t>
            </a:r>
            <a:endParaRPr lang="de-CH" dirty="0"/>
          </a:p>
        </p:txBody>
      </p:sp>
      <p:sp>
        <p:nvSpPr>
          <p:cNvPr id="4" name="Foliennummernplatzhalter 3"/>
          <p:cNvSpPr>
            <a:spLocks noGrp="1"/>
          </p:cNvSpPr>
          <p:nvPr>
            <p:ph type="sldNum" sz="quarter" idx="5"/>
          </p:nvPr>
        </p:nvSpPr>
        <p:spPr/>
        <p:txBody>
          <a:bodyPr/>
          <a:lstStyle/>
          <a:p>
            <a:fld id="{8D20459F-EAA4-4480-A679-0EBA9FDD162C}" type="slidenum">
              <a:rPr lang="de-CH" smtClean="0"/>
              <a:t>32</a:t>
            </a:fld>
            <a:endParaRPr lang="de-CH"/>
          </a:p>
        </p:txBody>
      </p:sp>
    </p:spTree>
    <p:extLst>
      <p:ext uri="{BB962C8B-B14F-4D97-AF65-F5344CB8AC3E}">
        <p14:creationId xmlns:p14="http://schemas.microsoft.com/office/powerpoint/2010/main" val="2312125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8D20459F-EAA4-4480-A679-0EBA9FDD162C}" type="slidenum">
              <a:rPr lang="de-CH" smtClean="0"/>
              <a:t>33</a:t>
            </a:fld>
            <a:endParaRPr lang="de-CH"/>
          </a:p>
        </p:txBody>
      </p:sp>
    </p:spTree>
    <p:extLst>
      <p:ext uri="{BB962C8B-B14F-4D97-AF65-F5344CB8AC3E}">
        <p14:creationId xmlns:p14="http://schemas.microsoft.com/office/powerpoint/2010/main" val="52618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8D20459F-EAA4-4480-A679-0EBA9FDD162C}" type="slidenum">
              <a:rPr lang="de-CH" smtClean="0"/>
              <a:t>34</a:t>
            </a:fld>
            <a:endParaRPr lang="de-CH"/>
          </a:p>
        </p:txBody>
      </p:sp>
    </p:spTree>
    <p:extLst>
      <p:ext uri="{BB962C8B-B14F-4D97-AF65-F5344CB8AC3E}">
        <p14:creationId xmlns:p14="http://schemas.microsoft.com/office/powerpoint/2010/main" val="2587763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solidFill>
                  <a:schemeClr val="tx1"/>
                </a:solidFill>
                <a:latin typeface="+mn-lt"/>
                <a:ea typeface="+mn-ea"/>
                <a:cs typeface="+mn-cs"/>
              </a:rPr>
              <a:t>Erfüllt die bestehende Waldpolitik 2020 die Ansprüche die Mainstreaming stellt?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i="1" dirty="0"/>
              <a:t>Gibt sie klare Ziele vor die in Einklang mit unterschiedlichen Ebenen sind (hier Kantone); gibt sie Prioritäten vor um u.a. mit Herausforderungen umzugehen, werden Synergien genutzt? Sind die politischen Ziele sektorübergreifend koordiniert? um ihre Auswirkungen auf die WÖL ausdrücklich zu berücksichtigen</a:t>
            </a:r>
          </a:p>
          <a:p>
            <a:pPr lvl="0"/>
            <a:endParaRPr lang="de-CH" dirty="0"/>
          </a:p>
          <a:p>
            <a:pPr lvl="0"/>
            <a:r>
              <a:rPr lang="de-CH" dirty="0"/>
              <a:t>Die Waldpolitik 2020 bietet den Kantonen einen strategischen Rahmen und Legitimation für kantonale Waldpolitik an, wobei die Flughöhe teilweise als zu hoch eingeschätzt wird und die Waldpolitik 2020 indirekten Einfluss auf die kantonalen Waldpolitiken hat. </a:t>
            </a:r>
          </a:p>
          <a:p>
            <a:pPr lvl="0"/>
            <a:r>
              <a:rPr lang="de-CH" dirty="0"/>
              <a:t>Für die Zukunft aus Sicht Kantone/Akteure nicht in dieser Form tauglich – ein Überdenken ist auch mit Blick auf den unterschiedlichen Zielerreichungsgrad nötig, daher die Bedeutung einer gemeinsamen Weiterentwicklung. Durch die Verbesserung von Politikkohärenz können Konflikte zwischen ökonomischen, sozialen und umweltpolitischen Zielen entschärft werden.</a:t>
            </a:r>
          </a:p>
          <a:p>
            <a:pPr lvl="0"/>
            <a:endParaRPr lang="de-CH" dirty="0"/>
          </a:p>
          <a:p>
            <a:pPr lvl="0"/>
            <a:r>
              <a:rPr lang="de-CH" dirty="0"/>
              <a:t>Aber der Bund verfügt vielfach über begrenzten gesetzlichen Handlungsspielraum, um Ziele zu erreichen:</a:t>
            </a:r>
          </a:p>
          <a:p>
            <a:pPr lvl="0"/>
            <a:r>
              <a:rPr lang="de-CH" dirty="0"/>
              <a:t>- 2/3 der Massnahmen sind «soft </a:t>
            </a:r>
            <a:r>
              <a:rPr lang="de-CH" dirty="0" err="1"/>
              <a:t>policies</a:t>
            </a:r>
            <a:r>
              <a:rPr lang="de-CH" dirty="0"/>
              <a:t>»</a:t>
            </a:r>
          </a:p>
          <a:p>
            <a:pPr lvl="0"/>
            <a:r>
              <a:rPr lang="de-CH" dirty="0"/>
              <a:t>- passen zur Schaffung von günstigen Rahmenbedingungen</a:t>
            </a:r>
          </a:p>
          <a:p>
            <a:r>
              <a:rPr lang="de-CH" dirty="0"/>
              <a:t>Wir haben die Feststellung gemacht, dass Lenkungsmöglichkeiten und Ziele nicht immer übereinstimmen. </a:t>
            </a:r>
            <a:r>
              <a:rPr lang="de-DE" dirty="0"/>
              <a:t>Lenkungsmöglichkeit im sinne von stärkeren oder schwächeren Instrumenten (z.B. Ziel 1). </a:t>
            </a:r>
          </a:p>
          <a:p>
            <a:r>
              <a:rPr lang="de-CH" dirty="0"/>
              <a:t>Teilweise besteht ein </a:t>
            </a:r>
            <a:r>
              <a:rPr lang="de-CH" i="1" dirty="0" err="1"/>
              <a:t>Mismatch</a:t>
            </a:r>
            <a:r>
              <a:rPr lang="de-CH" i="1" dirty="0"/>
              <a:t> </a:t>
            </a:r>
            <a:r>
              <a:rPr lang="de-CH" dirty="0"/>
              <a:t>zwischen den vom Bund angestrebten Zielen und den Möglichkeiten dessen, was der Bund zusammen mit den Kantonen tatsächlich umsetzen kann.</a:t>
            </a:r>
          </a:p>
          <a:p>
            <a:endParaRPr lang="de-CH" dirty="0"/>
          </a:p>
          <a:p>
            <a:pPr marL="165381" indent="-165381" defTabSz="912725" rtl="0">
              <a:buFont typeface="Wingdings" panose="05000000000000000000" pitchFamily="2" charset="2"/>
              <a:buChar char="v"/>
              <a:defRPr/>
            </a:pPr>
            <a:r>
              <a:rPr lang="de-CH" dirty="0"/>
              <a:t>Die Formulierungen der Ziele könnten stärker auf den eigentlichen Gestaltungsspielraum des Bundes begrenzt werden.</a:t>
            </a:r>
          </a:p>
          <a:p>
            <a:pPr marL="165381" indent="-165381" defTabSz="912725" rtl="0">
              <a:buFont typeface="Wingdings" panose="05000000000000000000" pitchFamily="2" charset="2"/>
              <a:buChar char="v"/>
              <a:defRPr/>
            </a:pPr>
            <a:r>
              <a:rPr lang="de-CH" dirty="0"/>
              <a:t>Die Beschreibung der Rolle des Bundes könnte sich enger an dem möglichen Handlungsspielraum orientieren (stellt nachhaltige Waldbewirtschaftung sicher und schafft günstige Rahmenbedingungen).</a:t>
            </a:r>
          </a:p>
          <a:p>
            <a:pPr marL="165381" indent="-165381" defTabSz="912725" rtl="0">
              <a:buFont typeface="Wingdings" panose="05000000000000000000" pitchFamily="2" charset="2"/>
              <a:buChar char="v"/>
              <a:defRPr/>
            </a:pPr>
            <a:r>
              <a:rPr lang="de-CH" dirty="0"/>
              <a:t>Es könnte stärker auf die Waldpolitik als Verbundaufgabe eingegangen werden, d.h. falls die Wirkung von gewissen Bundesmassnahmen sich nur durch das Zusammenspiel mit Massnahmen anderer Akteure entfalten kann, wären entsprechende Erläuterungen im Rahmen von Akteurs- und Handlungshypothesen sinnvoll.</a:t>
            </a:r>
          </a:p>
          <a:p>
            <a:pPr defTabSz="912725" rtl="0">
              <a:defRPr/>
            </a:pPr>
            <a:endParaRPr lang="de-CH" dirty="0"/>
          </a:p>
          <a:p>
            <a:pPr defTabSz="912725" rtl="0">
              <a:defRPr/>
            </a:pPr>
            <a:endParaRPr lang="de-CH" dirty="0"/>
          </a:p>
          <a:p>
            <a:endParaRPr lang="de-CH" dirty="0"/>
          </a:p>
        </p:txBody>
      </p:sp>
      <p:sp>
        <p:nvSpPr>
          <p:cNvPr id="4" name="Foliennummernplatzhalter 3"/>
          <p:cNvSpPr>
            <a:spLocks noGrp="1"/>
          </p:cNvSpPr>
          <p:nvPr>
            <p:ph type="sldNum" sz="quarter" idx="10"/>
          </p:nvPr>
        </p:nvSpPr>
        <p:spPr/>
        <p:txBody>
          <a:bodyPr/>
          <a:lstStyle/>
          <a:p>
            <a:pPr defTabSz="912725" rtl="0">
              <a:defRPr/>
            </a:pPr>
            <a:fld id="{04B602F9-7835-4A2F-A43D-1A54436C2ACB}" type="slidenum">
              <a:rPr lang="de-CH" sz="1200" kern="1200">
                <a:solidFill>
                  <a:prstClr val="black"/>
                </a:solidFill>
                <a:latin typeface="Calibri" panose="020F0502020204030204"/>
                <a:cs typeface="Arial"/>
              </a:rPr>
              <a:pPr defTabSz="912725" rtl="0">
                <a:defRPr/>
              </a:pPr>
              <a:t>35</a:t>
            </a:fld>
            <a:endParaRPr lang="de-CH" sz="1200" kern="1200">
              <a:solidFill>
                <a:prstClr val="black"/>
              </a:solidFill>
              <a:latin typeface="Calibri" panose="020F0502020204030204"/>
              <a:cs typeface="Arial"/>
            </a:endParaRPr>
          </a:p>
        </p:txBody>
      </p:sp>
    </p:spTree>
    <p:extLst>
      <p:ext uri="{BB962C8B-B14F-4D97-AF65-F5344CB8AC3E}">
        <p14:creationId xmlns:p14="http://schemas.microsoft.com/office/powerpoint/2010/main" val="845960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030">
              <a:defRPr/>
            </a:pPr>
            <a:r>
              <a:rPr lang="de-CH" sz="1200" dirty="0"/>
              <a:t>Es erfordert einen proaktiven, integrativen Ansatz </a:t>
            </a:r>
            <a:r>
              <a:rPr lang="de-CH" sz="1200" dirty="0">
                <a:sym typeface="Wingdings" panose="05000000000000000000" pitchFamily="2" charset="2"/>
              </a:rPr>
              <a:t> Anspruchsgruppen miteinbeziehen.</a:t>
            </a:r>
            <a:endParaRPr lang="de-CH" sz="1200" dirty="0"/>
          </a:p>
          <a:p>
            <a:pPr defTabSz="882030">
              <a:defRPr/>
            </a:pPr>
            <a:endParaRPr lang="de-CH" sz="1200" dirty="0"/>
          </a:p>
          <a:p>
            <a:pPr defTabSz="882030">
              <a:defRPr/>
            </a:pPr>
            <a:r>
              <a:rPr lang="de-CH" dirty="0"/>
              <a:t>In Hinblick auf eine stärkere Vernetzung der zukünftigen Waldpolitik mit der Ressourcenpolitik Holz und weiteren Sektoralpolitiken gilt es, den erwarteten Nutzen gegen die Gefahr einer Überladung der Waldpolitik und einer möglichen Konturlosigkeit abzuwägen. Eine Auslegeordnung zum besseren Verständnis der möglichen Hebel beteiligter Ämter könnte helfen, gezielte Partnerschaften an definierten Schnittstellen zu fördern.</a:t>
            </a:r>
          </a:p>
          <a:p>
            <a:endParaRPr lang="de-CH" dirty="0"/>
          </a:p>
        </p:txBody>
      </p:sp>
      <p:sp>
        <p:nvSpPr>
          <p:cNvPr id="4" name="Foliennummernplatzhalter 3"/>
          <p:cNvSpPr>
            <a:spLocks noGrp="1"/>
          </p:cNvSpPr>
          <p:nvPr>
            <p:ph type="sldNum" sz="quarter" idx="5"/>
          </p:nvPr>
        </p:nvSpPr>
        <p:spPr/>
        <p:txBody>
          <a:bodyPr/>
          <a:lstStyle/>
          <a:p>
            <a:pPr>
              <a:defRPr/>
            </a:pPr>
            <a:fld id="{04B602F9-7835-4A2F-A43D-1A54436C2ACB}" type="slidenum">
              <a:rPr lang="de-CH" smtClean="0"/>
              <a:t>36</a:t>
            </a:fld>
            <a:endParaRPr lang="de-CH"/>
          </a:p>
        </p:txBody>
      </p:sp>
    </p:spTree>
    <p:extLst>
      <p:ext uri="{BB962C8B-B14F-4D97-AF65-F5344CB8AC3E}">
        <p14:creationId xmlns:p14="http://schemas.microsoft.com/office/powerpoint/2010/main" val="3830807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CH" dirty="0"/>
              <a:t>…um somit </a:t>
            </a:r>
            <a:r>
              <a:rPr lang="de-CH" sz="1200" dirty="0"/>
              <a:t>einen g</a:t>
            </a:r>
            <a:r>
              <a:rPr lang="de-CH" dirty="0"/>
              <a:t>emeinsamer Weg hinzu einer </a:t>
            </a:r>
            <a:r>
              <a:rPr lang="de-CH" sz="1200" dirty="0">
                <a:solidFill>
                  <a:schemeClr val="tx1"/>
                </a:solidFill>
                <a:effectLst/>
                <a:latin typeface="+mn-lt"/>
                <a:ea typeface="+mn-ea"/>
                <a:cs typeface="+mn-cs"/>
              </a:rPr>
              <a:t>nachhaltigere, effizientere und innovativere Wald- und </a:t>
            </a:r>
            <a:r>
              <a:rPr lang="de-CH" sz="1200">
                <a:solidFill>
                  <a:schemeClr val="tx1"/>
                </a:solidFill>
                <a:effectLst/>
                <a:latin typeface="+mn-lt"/>
                <a:ea typeface="+mn-ea"/>
                <a:cs typeface="+mn-cs"/>
              </a:rPr>
              <a:t>Holzwirtschaft zu finden</a:t>
            </a:r>
            <a:r>
              <a:rPr lang="de-CH" sz="1200" dirty="0">
                <a:solidFill>
                  <a:schemeClr val="tx1"/>
                </a:solidFill>
                <a:effectLst/>
                <a:latin typeface="+mn-lt"/>
                <a:ea typeface="+mn-ea"/>
                <a:cs typeface="+mn-cs"/>
              </a:rPr>
              <a:t>.</a:t>
            </a:r>
            <a:endParaRPr lang="de-CH" dirty="0"/>
          </a:p>
          <a:p>
            <a:endParaRPr lang="de-CH"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4B602F9-7835-4A2F-A43D-1A54436C2ACB}" type="slidenum">
              <a:rPr kumimoji="0" lang="de-CH" sz="1100" b="0" i="0" u="none" strike="noStrike" kern="0" cap="none" spc="0" normalizeH="0" baseline="0" noProof="0" smtClean="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37</a:t>
            </a:fld>
            <a:endParaRPr kumimoji="0" lang="de-CH" sz="1100" b="0" i="0" u="none" strike="noStrike" kern="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753593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4150" y="835025"/>
            <a:ext cx="7405688" cy="4167188"/>
          </a:xfrm>
        </p:spPr>
      </p:sp>
      <p:sp>
        <p:nvSpPr>
          <p:cNvPr id="3" name="Espace réservé des commentaires 2"/>
          <p:cNvSpPr>
            <a:spLocks noGrp="1"/>
          </p:cNvSpPr>
          <p:nvPr>
            <p:ph type="body" idx="1"/>
          </p:nvPr>
        </p:nvSpPr>
        <p:spPr/>
        <p:txBody>
          <a:bodyPr/>
          <a:lstStyle/>
          <a:p>
            <a:pPr>
              <a:buFontTx/>
              <a:buNone/>
            </a:pPr>
            <a:r>
              <a:rPr lang="en-GB" dirty="0">
                <a:solidFill>
                  <a:srgbClr val="0070C0"/>
                </a:solidFill>
              </a:rPr>
              <a:t>Academic policy analysts are typically not actors (Subcategory of scientists)</a:t>
            </a:r>
          </a:p>
          <a:p>
            <a:pPr marL="0" indent="0">
              <a:buNone/>
            </a:pPr>
            <a:r>
              <a:rPr lang="en-GB" dirty="0"/>
              <a:t>They stay deliberately out of the game, because the game is their dependant variable (=methodological constraint)</a:t>
            </a:r>
          </a:p>
          <a:p>
            <a:endParaRPr lang="en-GB"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C0C35-A9A2-4EFD-9BAF-1E52E29E03D1}" type="slidenum">
              <a:rPr kumimoji="0" lang="de-CH"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CH"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3684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D20459F-EAA4-4480-A679-0EBA9FDD162C}" type="slidenum">
              <a:rPr lang="de-CH" smtClean="0"/>
              <a:t>41</a:t>
            </a:fld>
            <a:endParaRPr lang="de-CH"/>
          </a:p>
        </p:txBody>
      </p:sp>
    </p:spTree>
    <p:extLst>
      <p:ext uri="{BB962C8B-B14F-4D97-AF65-F5344CB8AC3E}">
        <p14:creationId xmlns:p14="http://schemas.microsoft.com/office/powerpoint/2010/main" val="428257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4150" y="835025"/>
            <a:ext cx="7405688" cy="4167188"/>
          </a:xfrm>
        </p:spPr>
      </p:sp>
      <p:sp>
        <p:nvSpPr>
          <p:cNvPr id="3" name="Espace réservé des commentaires 2"/>
          <p:cNvSpPr>
            <a:spLocks noGrp="1"/>
          </p:cNvSpPr>
          <p:nvPr>
            <p:ph type="body" idx="1"/>
          </p:nvPr>
        </p:nvSpPr>
        <p:spPr/>
        <p:txBody>
          <a:bodyPr/>
          <a:lstStyle/>
          <a:p>
            <a:r>
              <a:rPr lang="en-GB" dirty="0"/>
              <a:t>Answers are not ideal solutions designed in a vacuum! </a:t>
            </a:r>
          </a:p>
          <a:p>
            <a:endParaRPr lang="en-GB" dirty="0"/>
          </a:p>
          <a:p>
            <a:r>
              <a:rPr lang="en-GB" dirty="0"/>
              <a:t>Solutions might not raise a consensus to be put on the political agenda</a:t>
            </a:r>
          </a:p>
          <a:p>
            <a:r>
              <a:rPr lang="en-GB" dirty="0"/>
              <a:t>	</a:t>
            </a:r>
            <a:endParaRPr lang="en-GB" sz="1500" dirty="0"/>
          </a:p>
          <a:p>
            <a:r>
              <a:rPr lang="en-GB" dirty="0"/>
              <a:t>Policy-making process = bargaining process</a:t>
            </a:r>
          </a:p>
          <a:p>
            <a:pPr lvl="1"/>
            <a:r>
              <a:rPr lang="en-GB" dirty="0"/>
              <a:t>concurrent identification of consequences</a:t>
            </a:r>
          </a:p>
          <a:p>
            <a:pPr lvl="1"/>
            <a:r>
              <a:rPr lang="en-GB" dirty="0"/>
              <a:t>concurrent explanations of causes</a:t>
            </a:r>
          </a:p>
          <a:p>
            <a:endParaRPr lang="en-GB" noProof="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C0C35-A9A2-4EFD-9BAF-1E52E29E03D1}" type="slidenum">
              <a:rPr kumimoji="0" lang="de-CH"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CH"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755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b="0" i="0" u="none" strike="noStrike" baseline="0" dirty="0">
                <a:solidFill>
                  <a:schemeClr val="tx1"/>
                </a:solidFill>
                <a:latin typeface="+mn-lt"/>
                <a:ea typeface="+mn-ea"/>
                <a:cs typeface="+mn-cs"/>
              </a:rPr>
              <a:t>Tamaki: Bei Ziel 2 (Klimawandel) wird kritisiert, dass «den Wald als CO2-Speicher zu vermarkten, im Widerspruch zu</a:t>
            </a:r>
          </a:p>
          <a:p>
            <a:r>
              <a:rPr lang="de-CH" sz="1200" b="0" i="0" u="none" strike="noStrike" baseline="0" dirty="0">
                <a:solidFill>
                  <a:schemeClr val="tx1"/>
                </a:solidFill>
                <a:latin typeface="+mn-lt"/>
                <a:ea typeface="+mn-ea"/>
                <a:cs typeface="+mn-cs"/>
              </a:rPr>
              <a:t>anderen Zielen der Waldpolitik» stehe. Es wird argumentiert, dass eine reine Waldsenke «klima-, wald- und</a:t>
            </a:r>
          </a:p>
          <a:p>
            <a:r>
              <a:rPr lang="de-CH" sz="1200" b="0" i="0" u="none" strike="noStrike" baseline="0" dirty="0">
                <a:solidFill>
                  <a:schemeClr val="tx1"/>
                </a:solidFill>
                <a:latin typeface="+mn-lt"/>
                <a:ea typeface="+mn-ea"/>
                <a:cs typeface="+mn-cs"/>
              </a:rPr>
              <a:t>umweltpolitisch ein Nonsens [sei]», da dadurch eine Substitution einheimischen Holzes durch fossile Rohstoffe</a:t>
            </a:r>
          </a:p>
          <a:p>
            <a:r>
              <a:rPr lang="de-CH" sz="1200" b="0" i="0" u="none" strike="noStrike" baseline="0" dirty="0">
                <a:solidFill>
                  <a:schemeClr val="tx1"/>
                </a:solidFill>
                <a:latin typeface="+mn-lt"/>
                <a:ea typeface="+mn-ea"/>
                <a:cs typeface="+mn-cs"/>
              </a:rPr>
              <a:t>und Holzimporte entstehen könne. Ausserdem seien hohe Risiken durch Störungsereignisse in Zukunft zu</a:t>
            </a:r>
          </a:p>
          <a:p>
            <a:r>
              <a:rPr lang="de-CH" sz="1200" b="0" i="0" u="none" strike="noStrike" baseline="0" dirty="0">
                <a:solidFill>
                  <a:schemeClr val="tx1"/>
                </a:solidFill>
                <a:latin typeface="+mn-lt"/>
                <a:ea typeface="+mn-ea"/>
                <a:cs typeface="+mn-cs"/>
              </a:rPr>
              <a:t>erwarten, wodurch die Sicherung der Waldleistungen erschwert werde, besonders wenn diese Eingriffe</a:t>
            </a:r>
          </a:p>
          <a:p>
            <a:r>
              <a:rPr lang="de-CH" sz="1200" b="0" i="0" u="none" strike="noStrike" baseline="0" dirty="0">
                <a:solidFill>
                  <a:schemeClr val="tx1"/>
                </a:solidFill>
                <a:latin typeface="+mn-lt"/>
                <a:ea typeface="+mn-ea"/>
                <a:cs typeface="+mn-cs"/>
              </a:rPr>
              <a:t>erfordern. Einerseits wird davor gewarnt, den Wald selber als CO2-Speicher zu vermarkten, andererseits wird die</a:t>
            </a:r>
          </a:p>
          <a:p>
            <a:r>
              <a:rPr lang="de-CH" sz="1200" b="0" i="0" u="none" strike="noStrike" baseline="0" dirty="0">
                <a:solidFill>
                  <a:schemeClr val="tx1"/>
                </a:solidFill>
                <a:latin typeface="+mn-lt"/>
                <a:ea typeface="+mn-ea"/>
                <a:cs typeface="+mn-cs"/>
              </a:rPr>
              <a:t>Behauptung, die Verwendung von Holz trage zur Eindämmung des Klimawandels bei, verneint. Zudem wurde</a:t>
            </a:r>
          </a:p>
          <a:p>
            <a:r>
              <a:rPr lang="de-CH" sz="1200" b="0" i="0" u="none" strike="noStrike" baseline="0" dirty="0">
                <a:solidFill>
                  <a:schemeClr val="tx1"/>
                </a:solidFill>
                <a:latin typeface="+mn-lt"/>
                <a:ea typeface="+mn-ea"/>
                <a:cs typeface="+mn-cs"/>
              </a:rPr>
              <a:t>bemängelt, dass die gesellschaftlichen Bedürfnisse bei diesem Ziel zu wenig berücksichtigt würden. Diese</a:t>
            </a:r>
          </a:p>
          <a:p>
            <a:r>
              <a:rPr lang="de-CH" sz="1200" b="0" i="0" u="none" strike="noStrike" baseline="0" dirty="0">
                <a:solidFill>
                  <a:schemeClr val="tx1"/>
                </a:solidFill>
                <a:latin typeface="+mn-lt"/>
                <a:ea typeface="+mn-ea"/>
                <a:cs typeface="+mn-cs"/>
              </a:rPr>
              <a:t>Diskrepanz zwischen der Zielausgestaltung des Bundes und der Meinung der Kantone stellt eine wichtige</a:t>
            </a:r>
          </a:p>
          <a:p>
            <a:r>
              <a:rPr lang="de-CH" sz="1200" b="0" i="0" u="none" strike="noStrike" baseline="0" dirty="0">
                <a:solidFill>
                  <a:schemeClr val="tx1"/>
                </a:solidFill>
                <a:latin typeface="+mn-lt"/>
                <a:ea typeface="+mn-ea"/>
                <a:cs typeface="+mn-cs"/>
              </a:rPr>
              <a:t>Umsetzungshürde dar.</a:t>
            </a:r>
            <a:endParaRPr lang="de-CH" dirty="0"/>
          </a:p>
          <a:p>
            <a:endParaRPr lang="de-CH" dirty="0"/>
          </a:p>
          <a:p>
            <a:r>
              <a:rPr lang="de-CH" dirty="0"/>
              <a:t>Auf die Frage nach den in Zukunft prioritären Zielen (Abbildung 22 in Anhang 1) waren sich achtzehn der Kantone (86 Prozent) in der standardisierten Umfrage einig, dass Ziel 2 (Klimawandel) in Zukunft prioritär zu behandeln sei. An zweiter Stelle wurde Ziel 10 (Freizeit- und Erholungsnutzung), und an dritter Stelle wurden Ziel 3 (Schutzwaldleistung), Ziel 4 (Biodiversität) und Ziel 6 (Wirtschaftliche Leistungsfähigkeit) genannt. Wenige Kantone (15 Prozent, N=3) waren der Meinung, dass Ziel 1 (Holznutzungspotenzial) oder Ziel 11 (Bildung und Forschung) prioritär zu behandeln seien.</a:t>
            </a:r>
          </a:p>
        </p:txBody>
      </p:sp>
      <p:sp>
        <p:nvSpPr>
          <p:cNvPr id="4" name="Slide Number Placeholder 3"/>
          <p:cNvSpPr>
            <a:spLocks noGrp="1"/>
          </p:cNvSpPr>
          <p:nvPr>
            <p:ph type="sldNum" sz="quarter" idx="5"/>
          </p:nvPr>
        </p:nvSpPr>
        <p:spPr/>
        <p:txBody>
          <a:bodyPr/>
          <a:lstStyle/>
          <a:p>
            <a:pPr marL="0" marR="0" lvl="0" indent="0" algn="r" defTabSz="882030" rtl="0" eaLnBrk="1" fontAlgn="auto" latinLnBrk="0" hangingPunct="1">
              <a:lnSpc>
                <a:spcPct val="100000"/>
              </a:lnSpc>
              <a:spcBef>
                <a:spcPts val="0"/>
              </a:spcBef>
              <a:spcAft>
                <a:spcPts val="0"/>
              </a:spcAft>
              <a:buClrTx/>
              <a:buSzTx/>
              <a:buFontTx/>
              <a:buNone/>
              <a:tabLst/>
              <a:defRPr/>
            </a:pPr>
            <a:fld id="{04B602F9-7835-4A2F-A43D-1A54436C2ACB}" type="slidenum">
              <a:rPr kumimoji="0" lang="de-CH" sz="1100" b="0" i="0" u="none" strike="noStrike" kern="0" cap="none" spc="0" normalizeH="0" baseline="0" noProof="0">
                <a:ln>
                  <a:noFill/>
                </a:ln>
                <a:solidFill>
                  <a:prstClr val="black"/>
                </a:solidFill>
                <a:effectLst/>
                <a:uLnTx/>
                <a:uFillTx/>
                <a:latin typeface="Calibri"/>
                <a:ea typeface="+mn-ea"/>
                <a:cs typeface="Arial"/>
              </a:rPr>
              <a:pPr marL="0" marR="0" lvl="0" indent="0" algn="r" defTabSz="882030" rtl="0" eaLnBrk="1" fontAlgn="auto" latinLnBrk="0" hangingPunct="1">
                <a:lnSpc>
                  <a:spcPct val="100000"/>
                </a:lnSpc>
                <a:spcBef>
                  <a:spcPts val="0"/>
                </a:spcBef>
                <a:spcAft>
                  <a:spcPts val="0"/>
                </a:spcAft>
                <a:buClrTx/>
                <a:buSzTx/>
                <a:buFontTx/>
                <a:buNone/>
                <a:tabLst/>
                <a:defRPr/>
              </a:pPr>
              <a:t>42</a:t>
            </a:fld>
            <a:endParaRPr kumimoji="0" lang="de-CH" sz="1100" b="0" i="0" u="none" strike="noStrike" kern="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1222692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02742">
              <a:defRPr/>
            </a:pPr>
            <a:r>
              <a:rPr lang="de-CH" sz="1100" dirty="0"/>
              <a:t>Gemäss standardisierter Umfrage sind die meisten Kantone (67%) der Meinung, dass die Ziele der Waldpolitik genügend klar sind. Der grösste Klärungsbedarf besteht jedoch bei Ziel 1 (Holznutzungspotenzial). So wurde bei den KOK Workshops wie auch in den Kommentaren zur standardisierten Umfrage auf Unklarheiten hingewiesen: Bei der Holznutzung (Ziel 1) und der leistungsfähigen Waldwirtschaft (Ziel 6) wurde </a:t>
            </a:r>
            <a:r>
              <a:rPr lang="de-CH" sz="1100" dirty="0" err="1"/>
              <a:t>hinterfragt,Hier</a:t>
            </a:r>
            <a:r>
              <a:rPr lang="de-CH" sz="1100" dirty="0"/>
              <a:t> wurde bei den KOK Workshops auch auf Unklarheiten hingewiesen: bei der Holznutzung und der Waldwirtschaft sei die Frage, ob dies tatsächlich eine Forderung sei, dass bewirtschaftet bzw. geerntet werden muss. Zudem sei unklar, ob es eine Aufgabe des Forstdienstes sei, oder ob andere Akteure integriert werden sollten.</a:t>
            </a:r>
          </a:p>
          <a:p>
            <a:endParaRPr lang="de-CH" sz="1100" dirty="0"/>
          </a:p>
          <a:p>
            <a:pPr marL="0" marR="0" lvl="0" indent="0" algn="l" defTabSz="914400" eaLnBrk="1" fontAlgn="auto" latinLnBrk="0" hangingPunct="1">
              <a:lnSpc>
                <a:spcPct val="100000"/>
              </a:lnSpc>
              <a:spcBef>
                <a:spcPts val="0"/>
              </a:spcBef>
              <a:spcAft>
                <a:spcPts val="0"/>
              </a:spcAft>
              <a:buClrTx/>
              <a:buSzTx/>
              <a:buFontTx/>
              <a:buNone/>
              <a:tabLst/>
              <a:defRPr/>
            </a:pPr>
            <a:r>
              <a:rPr lang="de-CH" sz="1100" dirty="0"/>
              <a:t>Im Gegensatz dazu äusserten 29% der Kantone die Meinung, dass sie sich bei Ziel 7 </a:t>
            </a:r>
            <a:r>
              <a:rPr lang="de-CH" sz="1100" i="1" dirty="0"/>
              <a:t>Die Waldböden, das Trinkwasser und die Vitalität der Bäume sind nicht gefährdet</a:t>
            </a:r>
            <a:r>
              <a:rPr lang="de-CH" sz="1100" dirty="0"/>
              <a:t> (50%), Ziel 1 </a:t>
            </a:r>
            <a:r>
              <a:rPr lang="de-CH" sz="1100" i="1" dirty="0"/>
              <a:t>Das nachhaltig nutzbare Holznutzungspotenzial wird ausgeschöpft</a:t>
            </a:r>
            <a:r>
              <a:rPr lang="de-CH" sz="1100" dirty="0"/>
              <a:t> (ca.35%), Ziel 9 </a:t>
            </a:r>
            <a:r>
              <a:rPr lang="de-CH" sz="1100" i="1" dirty="0"/>
              <a:t>Das Gleichgewicht Wald – Wild ist gewährleistet </a:t>
            </a:r>
            <a:r>
              <a:rPr lang="de-CH" sz="1100" dirty="0"/>
              <a:t>(ca.35%) und Ziel 10 </a:t>
            </a:r>
            <a:r>
              <a:rPr lang="de-CH" sz="1100" i="1" dirty="0"/>
              <a:t>Die Freizeit- und Erholungsnutzung erfolgt schonend</a:t>
            </a:r>
            <a:r>
              <a:rPr lang="de-CH" sz="1100" dirty="0"/>
              <a:t> (ca.35%) klarere Vorgaben gewünscht hätten. </a:t>
            </a:r>
          </a:p>
          <a:p>
            <a:endParaRPr lang="de-CH" sz="1100" dirty="0"/>
          </a:p>
          <a:p>
            <a:r>
              <a:rPr lang="de-CH" sz="1100" dirty="0"/>
              <a:t>Bezüglich Präzisierung: Bei den regionalen KOK Workshops wurde betont, dass einige Ziele allgemeinen Regeln entsprechen (z.B. bzgl. Biodiversität bleibt erhalten) während andere einen Auftrag (Ausschöpfung des nachhaltigen Holzpotenzials) enthalten. Die Mehrheitsmeinung war, dass die Ziele präzisiert werden sollten. </a:t>
            </a:r>
          </a:p>
          <a:p>
            <a:pPr marL="165381" indent="-165381">
              <a:buFontTx/>
              <a:buChar char="-"/>
            </a:pPr>
            <a:r>
              <a:rPr lang="de-CH" sz="1100" dirty="0"/>
              <a:t>Ziel 2 in Bezug auf die Wirkungen auf Umwelt und Gesellschaft und der Umsetzung konkretisiert und präzisiert werden könnte, indem z.B. der Zusammenhang zwischen den unterschiedlichen Zielen besser aufgezeigt wird. Dies deckt sich mit der Einschätzung der weiteren Akteure. </a:t>
            </a:r>
          </a:p>
          <a:p>
            <a:pPr marL="165381" indent="-165381">
              <a:buFontTx/>
              <a:buChar char="-"/>
            </a:pPr>
            <a:r>
              <a:rPr lang="de-CH" sz="1100" dirty="0"/>
              <a:t>Ziel 10 zusätzlich bessere Berücksichtigung regionaler Faktoren.</a:t>
            </a:r>
          </a:p>
          <a:p>
            <a:endParaRPr lang="de-CH" sz="1100" dirty="0"/>
          </a:p>
          <a:p>
            <a:r>
              <a:rPr lang="de-CH" sz="1100" dirty="0"/>
              <a:t>Die grosse Mehrheit der kantonalen Akteure bestätigt, dass sie über die nötigen Informationen seitens des Bundes verfügten, um die Massnahmen der Waldpolitik 2020 umzusetzen Hierbei scheinen besonders die Programmvereinbarungen und Vollzugshilfen hilfreich gewesen zu sein. Ebenfalls als hilfreich werden der Wissenstransfer und die Grundlageninformationen bewertet (Abbildung 16). In diesem Kontext wurde in den Kommentaren bei der Umfrage erwähnt, dass der Einbezug der Kantone bei der Erarbeitung dieser Dokumente fehlte. Des Weiteren wurde erwähnt, dass die Ziele der Waldpolitik 2020 bei den Förstern und Waldeigentümern nicht genug präsent seien . Kritisiert wurde der ungenügende Wissenstransfer in der lateinischen Schweiz, sowohl in Bezug auf das Grundlagewissen, wie auf die Ausbildung. </a:t>
            </a:r>
          </a:p>
          <a:p>
            <a:endParaRPr lang="de-CH" sz="1100" dirty="0"/>
          </a:p>
          <a:p>
            <a:r>
              <a:rPr lang="de-CH" sz="1100" dirty="0"/>
              <a:t>Zwischenfazit zu Klarheit und Präzisierungsbedarf der Ziele, und Rolle der Information: Die Formulierung der Ziele wird als weitgehend klar erachtet, und der Informationsfluss war für die Kantone und weiteren Akteure förderlich für die Umsetzung der Waldpolitik 2020. Allerdings wünschen sich die Kantone eine Präzisierung mancher Ziele. Dabei soll als wichtige Rahmenbedingung für die Konzeption einer zukünftigen Wald- und Holzpolitik die Vollzugsautonomie der Kantone gewahrt werden. Auf Bundesebene sollen wenige, aber klare Ziele (gesetzlicher und strategischer Rahmen) formuliert werden, welche primär den gewünschten Impact definieren.</a:t>
            </a:r>
          </a:p>
          <a:p>
            <a:pPr defTabSz="802742">
              <a:defRPr/>
            </a:pPr>
            <a:endParaRPr lang="de-CH" dirty="0"/>
          </a:p>
        </p:txBody>
      </p:sp>
      <p:sp>
        <p:nvSpPr>
          <p:cNvPr id="4" name="Foliennummernplatzhalter 3"/>
          <p:cNvSpPr>
            <a:spLocks noGrp="1"/>
          </p:cNvSpPr>
          <p:nvPr>
            <p:ph type="sldNum" sz="quarter" idx="5"/>
          </p:nvPr>
        </p:nvSpPr>
        <p:spPr/>
        <p:txBody>
          <a:bodyPr/>
          <a:lstStyle/>
          <a:p>
            <a:pPr marL="0" marR="0" lvl="0" indent="0" algn="r" defTabSz="802742" rtl="0" eaLnBrk="1" fontAlgn="auto" latinLnBrk="0" hangingPunct="1">
              <a:lnSpc>
                <a:spcPct val="100000"/>
              </a:lnSpc>
              <a:spcBef>
                <a:spcPts val="0"/>
              </a:spcBef>
              <a:spcAft>
                <a:spcPts val="0"/>
              </a:spcAft>
              <a:buClrTx/>
              <a:buSzTx/>
              <a:buFontTx/>
              <a:buNone/>
              <a:tabLst/>
              <a:defRPr/>
            </a:pPr>
            <a:fld id="{04B602F9-7835-4A2F-A43D-1A54436C2ACB}" type="slidenum">
              <a:rPr kumimoji="0" lang="de-CH" sz="1100" b="0" i="0" u="none" strike="noStrike" kern="0" cap="none" spc="0" normalizeH="0" baseline="0" noProof="0">
                <a:ln>
                  <a:noFill/>
                </a:ln>
                <a:solidFill>
                  <a:prstClr val="black"/>
                </a:solidFill>
                <a:effectLst/>
                <a:uLnTx/>
                <a:uFillTx/>
                <a:latin typeface="Calibri"/>
                <a:ea typeface="+mn-ea"/>
                <a:cs typeface="Arial"/>
              </a:rPr>
              <a:pPr marL="0" marR="0" lvl="0" indent="0" algn="r" defTabSz="802742" rtl="0" eaLnBrk="1" fontAlgn="auto" latinLnBrk="0" hangingPunct="1">
                <a:lnSpc>
                  <a:spcPct val="100000"/>
                </a:lnSpc>
                <a:spcBef>
                  <a:spcPts val="0"/>
                </a:spcBef>
                <a:spcAft>
                  <a:spcPts val="0"/>
                </a:spcAft>
                <a:buClrTx/>
                <a:buSzTx/>
                <a:buFontTx/>
                <a:buNone/>
                <a:tabLst/>
                <a:defRPr/>
              </a:pPr>
              <a:t>43</a:t>
            </a:fld>
            <a:endParaRPr kumimoji="0" lang="de-CH" sz="1100" b="0" i="0" u="none" strike="noStrike" kern="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4190433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indirekte Ursachen die Ressourcenpolitik Holz notwendig gemacht haben. Dabei gehen wir der Frage nach, inwiefern die Waldpolitik 2020 für diese indirekten Ursachen Lösungen aufzeigt und somit indirekte Schnittstellen mit der Ressourcenpolitik Holz aufweist. </a:t>
            </a:r>
          </a:p>
          <a:p>
            <a:r>
              <a:rPr lang="de-CH" dirty="0"/>
              <a:t>Als Ausgangspunkt und als direkte Ursache für die Ressourcenpolitik Holz wird der stetig steigende Holzvorrat im Schweizer Wald genannt. (Weiter wird argumentiert, dass die optimale Nutzung einer Ressource das Ausschöpfen ihres Potentials bedeute. Diese These ist aus Sicht der Autorin eher politisch als ressourcenökonomisch zu verstehen.) </a:t>
            </a:r>
          </a:p>
          <a:p>
            <a:pPr algn="just">
              <a:lnSpc>
                <a:spcPct val="107000"/>
              </a:lnSpc>
              <a:spcAft>
                <a:spcPts val="772"/>
              </a:spcAft>
            </a:pPr>
            <a:endParaRPr lang="de-CH"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772"/>
              </a:spcAft>
            </a:pPr>
            <a:r>
              <a:rPr lang="de-CH" sz="1700" dirty="0">
                <a:latin typeface="Calibri" panose="020F0502020204030204" pitchFamily="34" charset="0"/>
                <a:ea typeface="Calibri" panose="020F0502020204030204" pitchFamily="34" charset="0"/>
                <a:cs typeface="Times New Roman" panose="02020603050405020304" pitchFamily="18" charset="0"/>
              </a:rPr>
              <a:t>Verbesserungen der Strukturverhältnisse werden unter Stossrichtung 6.1 der Waldpolitik 2020 behandelt. Entsprechende Massnahmen werden in erster Linie im Teilprogramm «Waldbewirtschaftung» der aktuellen Programmvereinbarungen im Umweltbereich angeboten. </a:t>
            </a:r>
          </a:p>
          <a:p>
            <a:pPr algn="just">
              <a:lnSpc>
                <a:spcPct val="107000"/>
              </a:lnSpc>
              <a:spcAft>
                <a:spcPts val="772"/>
              </a:spcAft>
            </a:pPr>
            <a:r>
              <a:rPr lang="de-CH" sz="1700" dirty="0">
                <a:latin typeface="Calibri" panose="020F0502020204030204" pitchFamily="34" charset="0"/>
                <a:ea typeface="Calibri" panose="020F0502020204030204" pitchFamily="34" charset="0"/>
                <a:cs typeface="Times New Roman" panose="02020603050405020304" pitchFamily="18" charset="0"/>
              </a:rPr>
              <a:t>Das Angebotsverhalten der Waldeigentümer kann naturgemäss nur bedingt beeinflusst werden und wird nicht in der Waldpolitik 2020 thematisiert. Im Rahmen der Programmvereinbarung werden jedoch Fördermöglichkeiten z.B. für den Kompetenzaufbau und die Kommunikation angeboten. </a:t>
            </a:r>
          </a:p>
          <a:p>
            <a:pPr algn="just">
              <a:lnSpc>
                <a:spcPct val="107000"/>
              </a:lnSpc>
              <a:spcAft>
                <a:spcPts val="772"/>
              </a:spcAft>
            </a:pPr>
            <a:r>
              <a:rPr lang="de-CH" sz="1700" dirty="0">
                <a:latin typeface="Calibri" panose="020F0502020204030204" pitchFamily="34" charset="0"/>
                <a:ea typeface="Calibri" panose="020F0502020204030204" pitchFamily="34" charset="0"/>
                <a:cs typeface="Times New Roman" panose="02020603050405020304" pitchFamily="18" charset="0"/>
              </a:rPr>
              <a:t>Die Minderung von geländebedingt hohen Holzerntekosten wird in der Waldpolitik 2020 nicht direkt erwähnt. Der Bund bietet über die Programmvereinbarung Unterstützungsangebote für die Erschliessung und Erntetechnik im und ausserhalb des Schutzwalds an. </a:t>
            </a:r>
          </a:p>
          <a:p>
            <a:pPr algn="just">
              <a:lnSpc>
                <a:spcPct val="107000"/>
              </a:lnSpc>
              <a:spcAft>
                <a:spcPts val="772"/>
              </a:spcAft>
            </a:pPr>
            <a:r>
              <a:rPr lang="de-CH" sz="1700" dirty="0">
                <a:latin typeface="Calibri" panose="020F0502020204030204" pitchFamily="34" charset="0"/>
                <a:ea typeface="Calibri" panose="020F0502020204030204" pitchFamily="34" charset="0"/>
                <a:cs typeface="Times New Roman" panose="02020603050405020304" pitchFamily="18" charset="0"/>
              </a:rPr>
              <a:t>Massnahmen zur Förderung der Nachfrage nach Laubholz werden unter Stossrichtung 1.2 der Waldpolitik 2020 aufgeführt. Zur Umsetzung wird </a:t>
            </a:r>
            <a:r>
              <a:rPr lang="de-CH" sz="1700" dirty="0" err="1">
                <a:latin typeface="Calibri" panose="020F0502020204030204" pitchFamily="34" charset="0"/>
                <a:ea typeface="Calibri" panose="020F0502020204030204" pitchFamily="34" charset="0"/>
                <a:cs typeface="Times New Roman" panose="02020603050405020304" pitchFamily="18" charset="0"/>
              </a:rPr>
              <a:t>u.A.</a:t>
            </a:r>
            <a:r>
              <a:rPr lang="de-CH" sz="1700" dirty="0">
                <a:latin typeface="Calibri" panose="020F0502020204030204" pitchFamily="34" charset="0"/>
                <a:ea typeface="Calibri" panose="020F0502020204030204" pitchFamily="34" charset="0"/>
                <a:cs typeface="Times New Roman" panose="02020603050405020304" pitchFamily="18" charset="0"/>
              </a:rPr>
              <a:t> auf den Ressourcenplan Holz und den Aktionsplan Holz verwiesen.</a:t>
            </a:r>
          </a:p>
          <a:p>
            <a:endParaRPr lang="de-CH" dirty="0"/>
          </a:p>
        </p:txBody>
      </p:sp>
      <p:sp>
        <p:nvSpPr>
          <p:cNvPr id="4" name="Foliennummernplatzhalter 3"/>
          <p:cNvSpPr>
            <a:spLocks noGrp="1"/>
          </p:cNvSpPr>
          <p:nvPr>
            <p:ph type="sldNum" sz="quarter" idx="5"/>
          </p:nvPr>
        </p:nvSpPr>
        <p:spPr/>
        <p:txBody>
          <a:bodyPr/>
          <a:lstStyle/>
          <a:p>
            <a:pPr marL="0" marR="0" lvl="0" indent="0" algn="r" defTabSz="882030" rtl="0" eaLnBrk="1" fontAlgn="auto" latinLnBrk="0" hangingPunct="1">
              <a:lnSpc>
                <a:spcPct val="100000"/>
              </a:lnSpc>
              <a:spcBef>
                <a:spcPts val="0"/>
              </a:spcBef>
              <a:spcAft>
                <a:spcPts val="0"/>
              </a:spcAft>
              <a:buClrTx/>
              <a:buSzTx/>
              <a:buFontTx/>
              <a:buNone/>
              <a:tabLst/>
              <a:defRPr/>
            </a:pPr>
            <a:fld id="{E2477B68-C9D9-437E-8EB6-5747EFF13ABF}" type="slidenum">
              <a:rPr kumimoji="0" lang="de-CH" sz="1200" b="0" i="0" u="none" strike="noStrike" kern="1200" cap="none" spc="0" normalizeH="0" baseline="0" noProof="0">
                <a:ln>
                  <a:noFill/>
                </a:ln>
                <a:solidFill>
                  <a:prstClr val="black"/>
                </a:solidFill>
                <a:effectLst/>
                <a:uLnTx/>
                <a:uFillTx/>
                <a:latin typeface="Calibri" panose="020F0502020204030204"/>
                <a:ea typeface="+mn-ea"/>
                <a:cs typeface="Arial"/>
              </a:rPr>
              <a:pPr marL="0" marR="0" lvl="0" indent="0" algn="r" defTabSz="882030" rtl="0" eaLnBrk="1" fontAlgn="auto" latinLnBrk="0" hangingPunct="1">
                <a:lnSpc>
                  <a:spcPct val="100000"/>
                </a:lnSpc>
                <a:spcBef>
                  <a:spcPts val="0"/>
                </a:spcBef>
                <a:spcAft>
                  <a:spcPts val="0"/>
                </a:spcAft>
                <a:buClrTx/>
                <a:buSzTx/>
                <a:buFontTx/>
                <a:buNone/>
                <a:tabLst/>
                <a:defRPr/>
              </a:pPr>
              <a:t>44</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67959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4150" y="835025"/>
            <a:ext cx="7405688" cy="4167188"/>
          </a:xfrm>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t>Gezielte empirische Bewertung von Vollzug und Wirkung</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noProof="0" dirty="0">
                <a:solidFill>
                  <a:schemeClr val="tx1"/>
                </a:solidFill>
              </a:rPr>
              <a:t>Wie sind Vollzug und Wirksamkeit einer Massnahme hinsichtlich der Zielerreichung und Effizienz zu beurteilen?</a:t>
            </a:r>
            <a:endParaRPr lang="de-CH" sz="1200" kern="1200" noProof="0" dirty="0">
              <a:solidFill>
                <a:schemeClr val="tx1"/>
              </a:solidFill>
              <a:latin typeface="+mn-lt"/>
              <a:ea typeface="+mn-ea"/>
              <a:cs typeface="+mn-cs"/>
            </a:endParaRPr>
          </a:p>
          <a:p>
            <a:endParaRPr lang="de-DE" dirty="0"/>
          </a:p>
          <a:p>
            <a:r>
              <a:rPr lang="de-DE" dirty="0"/>
              <a:t>Ein Wirkungsmodell ist eine </a:t>
            </a:r>
            <a:r>
              <a:rPr lang="de-DE" i="1" dirty="0"/>
              <a:t>Veranschaulichung der Ablauf- und Wirkungslogik</a:t>
            </a:r>
            <a:r>
              <a:rPr lang="de-DE" dirty="0"/>
              <a:t> einer Policy.</a:t>
            </a:r>
          </a:p>
          <a:p>
            <a:pPr marL="0" indent="0"/>
            <a:endParaRPr lang="de-DE" dirty="0"/>
          </a:p>
          <a:p>
            <a:r>
              <a:rPr lang="de-DE" dirty="0"/>
              <a:t>Ein Wirkungsmodell verbildlicht die Theorie, wie eine Policy</a:t>
            </a:r>
            <a:br>
              <a:rPr lang="de-DE" dirty="0"/>
            </a:br>
            <a:r>
              <a:rPr lang="de-DE" dirty="0"/>
              <a:t>(im weiteren Sinn) funktionieren und wirken soll.</a:t>
            </a:r>
          </a:p>
          <a:p>
            <a:endParaRPr lang="de-DE" dirty="0"/>
          </a:p>
          <a:p>
            <a:r>
              <a:rPr lang="de-DE" dirty="0"/>
              <a:t>Das Modell besteht aus einer Folge von kausalen Wenn-Dann-Beziehungen.</a:t>
            </a:r>
          </a:p>
          <a:p>
            <a:endParaRPr lang="en-GB" noProof="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C0C35-A9A2-4EFD-9BAF-1E52E29E03D1}" type="slidenum">
              <a:rPr kumimoji="0" lang="de-CH"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CH"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033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4150" y="835025"/>
            <a:ext cx="7405688" cy="4167188"/>
          </a:xfrm>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t>Gezielte empirische Bewertung von Vollzug und Wirkung</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noProof="0" dirty="0">
                <a:solidFill>
                  <a:schemeClr val="tx1"/>
                </a:solidFill>
              </a:rPr>
              <a:t>Wie sind Vollzug und Wirksamkeit einer Massnahme hinsichtlich der Zielerreichung und Effizienz zu beurteilen?</a:t>
            </a:r>
            <a:endParaRPr lang="de-CH" sz="1200" kern="1200" noProof="0" dirty="0">
              <a:solidFill>
                <a:schemeClr val="tx1"/>
              </a:solidFill>
              <a:latin typeface="+mn-lt"/>
              <a:ea typeface="+mn-ea"/>
              <a:cs typeface="+mn-cs"/>
            </a:endParaRPr>
          </a:p>
          <a:p>
            <a:endParaRPr lang="de-DE" dirty="0"/>
          </a:p>
          <a:p>
            <a:r>
              <a:rPr lang="de-DE" dirty="0"/>
              <a:t>Ein Wirkungsmodell ist eine </a:t>
            </a:r>
            <a:r>
              <a:rPr lang="de-DE" i="1" dirty="0"/>
              <a:t>Veranschaulichung der Ablauf- und Wirkungslogik</a:t>
            </a:r>
            <a:r>
              <a:rPr lang="de-DE" dirty="0"/>
              <a:t> einer Policy.</a:t>
            </a:r>
          </a:p>
          <a:p>
            <a:pPr marL="0" indent="0"/>
            <a:endParaRPr lang="de-DE" dirty="0"/>
          </a:p>
          <a:p>
            <a:r>
              <a:rPr lang="de-DE" dirty="0"/>
              <a:t>Ein Wirkungsmodell verbildlicht die Theorie, wie eine Policy</a:t>
            </a:r>
            <a:br>
              <a:rPr lang="de-DE" dirty="0"/>
            </a:br>
            <a:r>
              <a:rPr lang="de-DE" dirty="0"/>
              <a:t>(im weiteren Sinn) funktionieren und wirken soll.</a:t>
            </a:r>
          </a:p>
          <a:p>
            <a:endParaRPr lang="de-DE" dirty="0"/>
          </a:p>
          <a:p>
            <a:r>
              <a:rPr lang="de-DE" dirty="0"/>
              <a:t>Das Modell besteht aus einer Folge von kausalen Wenn-Dann-Beziehungen.</a:t>
            </a:r>
          </a:p>
          <a:p>
            <a:endParaRPr lang="en-GB" noProof="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C0C35-A9A2-4EFD-9BAF-1E52E29E03D1}" type="slidenum">
              <a:rPr kumimoji="0" lang="de-CH"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CH"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09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Der Bedarf der Gesellschaft an natürlichen Ressourcen, wie z.B. Wäldern, steigt. Der Übergang zu einer nachhaltigen Wirtschaft wird diese Ansprüche voraussichtlich noch erhöhen. Diese zusätzlich erbrachten</a:t>
            </a:r>
          </a:p>
          <a:p>
            <a:r>
              <a:rPr lang="de-CH" dirty="0"/>
              <a:t>Leistungen ermöglichen es dem Forstsektor, seine Einkommensquellen zu diversifizieren, bergen jedoch auch Zielkonflikte und Herausforderungen, welche</a:t>
            </a:r>
          </a:p>
          <a:p>
            <a:r>
              <a:rPr lang="de-CH" dirty="0"/>
              <a:t>sich aus den folgenden Gründen ergeben:</a:t>
            </a:r>
          </a:p>
          <a:p>
            <a:r>
              <a:rPr lang="de-CH" dirty="0"/>
              <a:t>— (i) lange Zeithorizonte und damit verbundene Unsicherheiten bei der Waldbewirtschaftung,</a:t>
            </a:r>
          </a:p>
          <a:p>
            <a:r>
              <a:rPr lang="de-CH" dirty="0"/>
              <a:t>— (ii) Dringlichkeit der Bewirtschaftungsanpassung durch zunehmende Störungen und Klimawandel,</a:t>
            </a:r>
          </a:p>
          <a:p>
            <a:r>
              <a:rPr lang="de-CH" dirty="0"/>
              <a:t>— (iii) komplexe Wechselwirkungen zwischen Waldökosystemleistungen (WÖL),</a:t>
            </a:r>
          </a:p>
          <a:p>
            <a:r>
              <a:rPr lang="de-CH" dirty="0"/>
              <a:t>— (iv) begrenzte Fähigkeit des Waldes, Ausgleichsleistungen zu erbringen und — (v) mangelnde Akzeptanz nicht-traditioneller</a:t>
            </a:r>
          </a:p>
          <a:p>
            <a:r>
              <a:rPr lang="de-CH" dirty="0"/>
              <a:t>Bewirtschaftungskonzepte durch den Forstsektor. Die zu erwartenden Zielkonflikte können nur befriedigend gelöst werden, wenn die WÖL und ihre Wechselwirkungen sowie ihre Einflüsse auf die Waldökologie</a:t>
            </a:r>
          </a:p>
          <a:p>
            <a:r>
              <a:rPr lang="de-CH" dirty="0"/>
              <a:t>möglichst umfassend auf allen Entscheidungsebenen sowie im öffentlichen und im privaten Sektor berücksichtigt werden. Dies erfordert ein sogenanntes «Mainstreaming von WÖL», das aus drei Schritten besteht: Bewusstsein stärken, Ziele definieren und Instrumente weiterentwickeln</a:t>
            </a:r>
          </a:p>
        </p:txBody>
      </p:sp>
      <p:sp>
        <p:nvSpPr>
          <p:cNvPr id="4" name="Foliennummernplatzhalter 3"/>
          <p:cNvSpPr>
            <a:spLocks noGrp="1"/>
          </p:cNvSpPr>
          <p:nvPr>
            <p:ph type="sldNum" sz="quarter" idx="5"/>
          </p:nvPr>
        </p:nvSpPr>
        <p:spPr/>
        <p:txBody>
          <a:bodyPr/>
          <a:lstStyle/>
          <a:p>
            <a:fld id="{8D20459F-EAA4-4480-A679-0EBA9FDD162C}" type="slidenum">
              <a:rPr lang="de-CH" smtClean="0"/>
              <a:t>7</a:t>
            </a:fld>
            <a:endParaRPr lang="de-CH"/>
          </a:p>
        </p:txBody>
      </p:sp>
    </p:spTree>
    <p:extLst>
      <p:ext uri="{BB962C8B-B14F-4D97-AF65-F5344CB8AC3E}">
        <p14:creationId xmlns:p14="http://schemas.microsoft.com/office/powerpoint/2010/main" val="76004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Das Mainstreaming von Waldökosystemleistungen (WÖL) zielt auf deren</a:t>
            </a:r>
          </a:p>
          <a:p>
            <a:r>
              <a:rPr lang="de-CH" dirty="0"/>
              <a:t>umfassendere Berücksichtigung in Strategien, Politiken, Programmen</a:t>
            </a:r>
          </a:p>
          <a:p>
            <a:r>
              <a:rPr lang="de-CH" dirty="0"/>
              <a:t>und Praktiken von öffentlichen und privaten Akteuren über all jene Sektoren</a:t>
            </a:r>
          </a:p>
          <a:p>
            <a:r>
              <a:rPr lang="de-CH" dirty="0"/>
              <a:t>hinweg, die entweder von WÖL profitieren oder diese beeinflussen.</a:t>
            </a:r>
          </a:p>
          <a:p>
            <a:r>
              <a:rPr lang="de-CH" dirty="0"/>
              <a:t>Es erfordert einen proaktiven, integrativen Ansatz</a:t>
            </a:r>
          </a:p>
        </p:txBody>
      </p:sp>
      <p:sp>
        <p:nvSpPr>
          <p:cNvPr id="4" name="Foliennummernplatzhalter 3"/>
          <p:cNvSpPr>
            <a:spLocks noGrp="1"/>
          </p:cNvSpPr>
          <p:nvPr>
            <p:ph type="sldNum" sz="quarter" idx="5"/>
          </p:nvPr>
        </p:nvSpPr>
        <p:spPr/>
        <p:txBody>
          <a:bodyPr/>
          <a:lstStyle/>
          <a:p>
            <a:fld id="{8D20459F-EAA4-4480-A679-0EBA9FDD162C}" type="slidenum">
              <a:rPr lang="de-CH" smtClean="0"/>
              <a:t>8</a:t>
            </a:fld>
            <a:endParaRPr lang="de-CH"/>
          </a:p>
        </p:txBody>
      </p:sp>
    </p:spTree>
    <p:extLst>
      <p:ext uri="{BB962C8B-B14F-4D97-AF65-F5344CB8AC3E}">
        <p14:creationId xmlns:p14="http://schemas.microsoft.com/office/powerpoint/2010/main" val="55387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CH" sz="1200" dirty="0">
                <a:solidFill>
                  <a:schemeClr val="tx1"/>
                </a:solidFill>
                <a:effectLst/>
                <a:latin typeface="+mn-lt"/>
                <a:ea typeface="+mn-ea"/>
                <a:cs typeface="+mn-cs"/>
              </a:rPr>
              <a:t>Soll günstige Rahmenbedingungen schaffen, damit der Wald seine vielfältigen Funktionen für Gesellschaft, Wirtschaft, Ökologie und Klima erfüllen kann. In der Definition von insgesamt elf Zielen – wovon die ersten fünf prioritär zu behandeln sind – sollen die Grundlagen für eine nachhaltige, effiziente und innovative Wald- und Holzwirtschaft geschaffen werden. </a:t>
            </a:r>
          </a:p>
          <a:p>
            <a:pPr marL="0" marR="0" lvl="0" indent="0" algn="l" defTabSz="914400" eaLnBrk="1" fontAlgn="auto" latinLnBrk="0" hangingPunct="1">
              <a:lnSpc>
                <a:spcPct val="100000"/>
              </a:lnSpc>
              <a:spcBef>
                <a:spcPts val="0"/>
              </a:spcBef>
              <a:spcAft>
                <a:spcPts val="0"/>
              </a:spcAft>
              <a:buClrTx/>
              <a:buSzTx/>
              <a:buFontTx/>
              <a:buNone/>
              <a:tabLst/>
              <a:defRPr/>
            </a:pPr>
            <a:endParaRPr lang="de-CH" sz="1200" dirty="0">
              <a:solidFill>
                <a:schemeClr val="tx1"/>
              </a:solidFill>
              <a:effectLst/>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de-CH" dirty="0"/>
              <a:t>Bedeutung einer evidenzbasierten Politikgestaltung im Bereich der Waldpolitik erwähnt werden; weshalb ist eine solche Politik notwendig und </a:t>
            </a:r>
            <a:r>
              <a:rPr lang="de-CH" i="1" dirty="0"/>
              <a:t>inwiefern kann die Evaluation dazu beitragen, effektive Massnahmen zu entwickeln und zu überprüfen? </a:t>
            </a:r>
            <a:endParaRPr lang="de-CH" dirty="0"/>
          </a:p>
          <a:p>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Die Waldpolitik 2020 prägt die Stossrichtungen der nationalen Waldpolitik seit 2011. </a:t>
            </a:r>
          </a:p>
          <a:p>
            <a:pPr marL="0" marR="0" lvl="0" indent="0" algn="l" defTabSz="91440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effectLst/>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de-CH" sz="1200" dirty="0">
                <a:solidFill>
                  <a:schemeClr val="tx1"/>
                </a:solidFill>
                <a:effectLst/>
                <a:latin typeface="+mn-lt"/>
                <a:ea typeface="+mn-ea"/>
                <a:cs typeface="+mn-cs"/>
              </a:rPr>
              <a:t>Wurde in zwei Etappen (2012-2015 und 2016-2020) umgesetzt werden</a:t>
            </a:r>
            <a:endParaRPr lang="de-CH" sz="1200" kern="1200" dirty="0">
              <a:solidFill>
                <a:schemeClr val="tx1"/>
              </a:solidFill>
              <a:effectLst/>
              <a:latin typeface="+mn-lt"/>
              <a:ea typeface="+mn-ea"/>
              <a:cs typeface="+mn-cs"/>
            </a:endParaRPr>
          </a:p>
          <a:p>
            <a:endParaRPr lang="de-CH" dirty="0"/>
          </a:p>
          <a:p>
            <a:r>
              <a:rPr lang="de-CH" dirty="0"/>
              <a:t>Erfüllt die bestehende Waldpolitik die Ansprüche die Mainstreaming stellt </a:t>
            </a:r>
            <a:r>
              <a:rPr lang="de-CH" dirty="0">
                <a:sym typeface="Wingdings" panose="05000000000000000000" pitchFamily="2" charset="2"/>
              </a:rPr>
              <a:t> auf Zieldefinition</a:t>
            </a:r>
          </a:p>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C0C35-A9A2-4EFD-9BAF-1E52E29E03D1}" type="slidenum">
              <a:rPr kumimoji="0" lang="de-CH"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CH"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387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6EA47D-8567-4473-9341-43A612B78F9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105778AB-C2E3-4746-9B02-47C629E7E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5EAE74C-2843-48AF-86B0-D3F4C02817E9}"/>
              </a:ext>
            </a:extLst>
          </p:cNvPr>
          <p:cNvSpPr>
            <a:spLocks noGrp="1"/>
          </p:cNvSpPr>
          <p:nvPr>
            <p:ph type="dt" sz="half" idx="10"/>
          </p:nvPr>
        </p:nvSpPr>
        <p:spPr/>
        <p:txBody>
          <a:bodyPr/>
          <a:lstStyle/>
          <a:p>
            <a:fld id="{119628FB-C4CF-E64F-ADDD-D5AD98398864}" type="datetime1">
              <a:rPr lang="de-CH" smtClean="0"/>
              <a:t>25.08.2023</a:t>
            </a:fld>
            <a:endParaRPr lang="de-CH"/>
          </a:p>
        </p:txBody>
      </p:sp>
      <p:sp>
        <p:nvSpPr>
          <p:cNvPr id="5" name="Fußzeilenplatzhalter 4">
            <a:extLst>
              <a:ext uri="{FF2B5EF4-FFF2-40B4-BE49-F238E27FC236}">
                <a16:creationId xmlns:a16="http://schemas.microsoft.com/office/drawing/2014/main" id="{ED719F1F-2B33-410C-846D-60C8065048E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3609279-09AD-4CFB-849E-F1A6049A3B77}"/>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1148267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75871C-9635-4D00-9448-5514F6C829A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F8EDE0F5-F616-4BE6-8BA7-A5BA66979DC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73D6937F-B4E7-4B4A-B3D9-CA3BFD92F197}"/>
              </a:ext>
            </a:extLst>
          </p:cNvPr>
          <p:cNvSpPr>
            <a:spLocks noGrp="1"/>
          </p:cNvSpPr>
          <p:nvPr>
            <p:ph type="dt" sz="half" idx="10"/>
          </p:nvPr>
        </p:nvSpPr>
        <p:spPr/>
        <p:txBody>
          <a:bodyPr/>
          <a:lstStyle/>
          <a:p>
            <a:fld id="{1C080227-75BE-AF46-8E43-168EC92FD593}" type="datetime1">
              <a:rPr lang="de-CH" smtClean="0"/>
              <a:t>25.08.2023</a:t>
            </a:fld>
            <a:endParaRPr lang="de-CH"/>
          </a:p>
        </p:txBody>
      </p:sp>
      <p:sp>
        <p:nvSpPr>
          <p:cNvPr id="5" name="Fußzeilenplatzhalter 4">
            <a:extLst>
              <a:ext uri="{FF2B5EF4-FFF2-40B4-BE49-F238E27FC236}">
                <a16:creationId xmlns:a16="http://schemas.microsoft.com/office/drawing/2014/main" id="{7137A258-F6A7-4185-BEC4-5C12C0CF6DC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11BCDB4F-0408-496F-A34A-E17C268545CB}"/>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4908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2045636-344F-4294-87EB-7E90B469807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3B27F06B-0F1B-4037-A07D-B44C43B1854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7B46E57-BA05-4617-B846-32A7D2983FF9}"/>
              </a:ext>
            </a:extLst>
          </p:cNvPr>
          <p:cNvSpPr>
            <a:spLocks noGrp="1"/>
          </p:cNvSpPr>
          <p:nvPr>
            <p:ph type="dt" sz="half" idx="10"/>
          </p:nvPr>
        </p:nvSpPr>
        <p:spPr/>
        <p:txBody>
          <a:bodyPr/>
          <a:lstStyle/>
          <a:p>
            <a:fld id="{BE28267F-48CB-9B47-8E8C-DC72E10F839D}" type="datetime1">
              <a:rPr lang="de-CH" smtClean="0"/>
              <a:t>25.08.2023</a:t>
            </a:fld>
            <a:endParaRPr lang="de-CH"/>
          </a:p>
        </p:txBody>
      </p:sp>
      <p:sp>
        <p:nvSpPr>
          <p:cNvPr id="5" name="Fußzeilenplatzhalter 4">
            <a:extLst>
              <a:ext uri="{FF2B5EF4-FFF2-40B4-BE49-F238E27FC236}">
                <a16:creationId xmlns:a16="http://schemas.microsoft.com/office/drawing/2014/main" id="{4AC7D0CD-E106-442E-AC43-1C9D043FF4C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C444A10-078A-49ED-ABC6-B688AA100EA6}"/>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1298445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p:nvPr>
        </p:nvSpPr>
        <p:spPr>
          <a:xfrm>
            <a:off x="431800" y="2024064"/>
            <a:ext cx="11328400" cy="42100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Datumsplatzhalter 3"/>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fld id="{0FA0C2D4-6EE1-3646-9147-648330DA959F}" type="datetime1">
              <a:rPr lang="de-CH" smtClean="0"/>
              <a:t>25.08.2023</a:t>
            </a:fld>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
        <p:nvSpPr>
          <p:cNvPr id="7" name="Titel 6"/>
          <p:cNvSpPr>
            <a:spLocks noGrp="1"/>
          </p:cNvSpPr>
          <p:nvPr>
            <p:ph type="title"/>
          </p:nvPr>
        </p:nvSpPr>
        <p:spPr>
          <a:solidFill>
            <a:schemeClr val="bg1"/>
          </a:solidFill>
        </p:spPr>
        <p:txBody>
          <a:bodyPr/>
          <a:lstStyle/>
          <a:p>
            <a:r>
              <a:rPr lang="en-US"/>
              <a:t>Click to edit Master title style</a:t>
            </a:r>
            <a:endParaRPr lang="de-CH"/>
          </a:p>
        </p:txBody>
      </p:sp>
    </p:spTree>
    <p:extLst>
      <p:ext uri="{BB962C8B-B14F-4D97-AF65-F5344CB8AC3E}">
        <p14:creationId xmlns:p14="http://schemas.microsoft.com/office/powerpoint/2010/main" val="281001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7_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31800" y="2024064"/>
            <a:ext cx="5472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hasCustomPrompt="1"/>
          </p:nvPr>
        </p:nvSpPr>
        <p:spPr>
          <a:xfrm>
            <a:off x="6288021" y="2024064"/>
            <a:ext cx="5472179"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5" name="Datumsplatzhalter 4"/>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fld id="{6C06A415-32E1-FB4B-A85A-FC328E5E58D7}" type="datetime1">
              <a:rPr lang="de-CH" smtClean="0"/>
              <a:t>25.08.2023</a:t>
            </a:fld>
            <a:endParaRPr lang="de-DE" dirty="0"/>
          </a:p>
        </p:txBody>
      </p:sp>
      <p:sp>
        <p:nvSpPr>
          <p:cNvPr id="7" name="Foliennummernplatzhalter 6"/>
          <p:cNvSpPr>
            <a:spLocks noGrp="1"/>
          </p:cNvSpPr>
          <p:nvPr>
            <p:ph type="sldNum" sz="quarter" idx="12"/>
          </p:nvPr>
        </p:nvSpPr>
        <p:spPr/>
        <p:txBody>
          <a:bodyPr/>
          <a:lstStyle/>
          <a:p>
            <a:fld id="{6C6AE60A-B69C-4790-82F7-3882EDF23186}" type="slidenum">
              <a:rPr lang="de-DE" smtClean="0"/>
              <a:pPr/>
              <a:t>‹Nr.›</a:t>
            </a:fld>
            <a:endParaRPr lang="de-DE"/>
          </a:p>
        </p:txBody>
      </p:sp>
      <p:sp>
        <p:nvSpPr>
          <p:cNvPr id="8" name="Titel 7"/>
          <p:cNvSpPr>
            <a:spLocks noGrp="1"/>
          </p:cNvSpPr>
          <p:nvPr>
            <p:ph type="title"/>
          </p:nvPr>
        </p:nvSpPr>
        <p:spPr>
          <a:solidFill>
            <a:schemeClr val="bg1"/>
          </a:solidFill>
        </p:spPr>
        <p:txBody>
          <a:bodyPr/>
          <a:lstStyle/>
          <a:p>
            <a:r>
              <a:rPr lang="en-US"/>
              <a:t>Click to edit Master title style</a:t>
            </a:r>
            <a:endParaRPr lang="de-CH"/>
          </a:p>
        </p:txBody>
      </p:sp>
    </p:spTree>
    <p:extLst>
      <p:ext uri="{BB962C8B-B14F-4D97-AF65-F5344CB8AC3E}">
        <p14:creationId xmlns:p14="http://schemas.microsoft.com/office/powerpoint/2010/main" val="132553298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Titelmasterformat durch Klicken bearbeiten</a:t>
            </a:r>
            <a:endParaRPr lang="de-CH"/>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de-CH"/>
          </a:p>
        </p:txBody>
      </p:sp>
      <p:sp>
        <p:nvSpPr>
          <p:cNvPr id="4" name="Datumsplatzhalter 3"/>
          <p:cNvSpPr>
            <a:spLocks noGrp="1"/>
          </p:cNvSpPr>
          <p:nvPr>
            <p:ph type="dt" sz="half" idx="10"/>
          </p:nvPr>
        </p:nvSpPr>
        <p:spPr bwMode="auto"/>
        <p:txBody>
          <a:bodyPr/>
          <a:lstStyle/>
          <a:p>
            <a:pPr>
              <a:defRPr/>
            </a:pPr>
            <a:fld id="{BA1BD2EF-EA6F-3843-8010-EC512996E494}" type="datetime1">
              <a:rPr lang="de-CH" smtClean="0"/>
              <a:t>25.08.2023</a:t>
            </a:fld>
            <a:endParaRPr lang="de-CH"/>
          </a:p>
        </p:txBody>
      </p:sp>
      <p:sp>
        <p:nvSpPr>
          <p:cNvPr id="5" name="Fußzeilenplatzhalter 4"/>
          <p:cNvSpPr>
            <a:spLocks noGrp="1"/>
          </p:cNvSpPr>
          <p:nvPr>
            <p:ph type="ftr" sz="quarter" idx="11"/>
          </p:nvPr>
        </p:nvSpPr>
        <p:spPr bwMode="auto"/>
        <p:txBody>
          <a:bodyPr/>
          <a:lstStyle/>
          <a:p>
            <a:pPr>
              <a:defRPr/>
            </a:pPr>
            <a:endParaRPr lang="de-CH"/>
          </a:p>
        </p:txBody>
      </p:sp>
      <p:sp>
        <p:nvSpPr>
          <p:cNvPr id="6" name="Foliennummernplatzhalter 5"/>
          <p:cNvSpPr>
            <a:spLocks noGrp="1"/>
          </p:cNvSpPr>
          <p:nvPr>
            <p:ph type="sldNum" sz="quarter" idx="12"/>
          </p:nvPr>
        </p:nvSpPr>
        <p:spPr bwMode="auto"/>
        <p:txBody>
          <a:bodyPr/>
          <a:lstStyle/>
          <a:p>
            <a:pPr>
              <a:defRPr/>
            </a:pPr>
            <a:fld id="{D9F3E5D8-4008-4078-9366-6ABF6DFC04C7}" type="slidenum">
              <a:rPr lang="de-CH"/>
              <a:t>‹Nr.›</a:t>
            </a:fld>
            <a:endParaRPr lang="de-CH"/>
          </a:p>
        </p:txBody>
      </p:sp>
    </p:spTree>
    <p:extLst>
      <p:ext uri="{BB962C8B-B14F-4D97-AF65-F5344CB8AC3E}">
        <p14:creationId xmlns:p14="http://schemas.microsoft.com/office/powerpoint/2010/main" val="2146568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lang="de-CH"/>
          </a:p>
        </p:txBody>
      </p:sp>
      <p:sp>
        <p:nvSpPr>
          <p:cNvPr id="3" name="Inhaltsplatzhalter 2"/>
          <p:cNvSpPr>
            <a:spLocks noGrp="1"/>
          </p:cNvSpPr>
          <p:nvPr>
            <p:ph idx="1"/>
          </p:nvPr>
        </p:nvSpPr>
        <p:spPr bwMode="auto"/>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CH"/>
          </a:p>
        </p:txBody>
      </p:sp>
      <p:sp>
        <p:nvSpPr>
          <p:cNvPr id="4" name="Datumsplatzhalter 3"/>
          <p:cNvSpPr>
            <a:spLocks noGrp="1"/>
          </p:cNvSpPr>
          <p:nvPr>
            <p:ph type="dt" sz="half" idx="10"/>
          </p:nvPr>
        </p:nvSpPr>
        <p:spPr bwMode="auto"/>
        <p:txBody>
          <a:bodyPr/>
          <a:lstStyle/>
          <a:p>
            <a:pPr>
              <a:defRPr/>
            </a:pPr>
            <a:fld id="{D543C4F0-D160-9F4E-B7B4-D462A6FACF38}" type="datetime1">
              <a:rPr lang="de-CH" smtClean="0"/>
              <a:t>25.08.2023</a:t>
            </a:fld>
            <a:endParaRPr lang="de-CH"/>
          </a:p>
        </p:txBody>
      </p:sp>
      <p:sp>
        <p:nvSpPr>
          <p:cNvPr id="5" name="Fußzeilenplatzhalter 4"/>
          <p:cNvSpPr>
            <a:spLocks noGrp="1"/>
          </p:cNvSpPr>
          <p:nvPr>
            <p:ph type="ftr" sz="quarter" idx="11"/>
          </p:nvPr>
        </p:nvSpPr>
        <p:spPr bwMode="auto"/>
        <p:txBody>
          <a:bodyPr/>
          <a:lstStyle/>
          <a:p>
            <a:pPr>
              <a:defRPr/>
            </a:pPr>
            <a:endParaRPr lang="de-CH"/>
          </a:p>
        </p:txBody>
      </p:sp>
      <p:sp>
        <p:nvSpPr>
          <p:cNvPr id="6" name="Foliennummernplatzhalter 5"/>
          <p:cNvSpPr>
            <a:spLocks noGrp="1"/>
          </p:cNvSpPr>
          <p:nvPr>
            <p:ph type="sldNum" sz="quarter" idx="12"/>
          </p:nvPr>
        </p:nvSpPr>
        <p:spPr bwMode="auto"/>
        <p:txBody>
          <a:bodyPr/>
          <a:lstStyle/>
          <a:p>
            <a:pPr>
              <a:defRPr/>
            </a:pPr>
            <a:fld id="{D9F3E5D8-4008-4078-9366-6ABF6DFC04C7}" type="slidenum">
              <a:rPr lang="de-CH"/>
              <a:t>‹Nr.›</a:t>
            </a:fld>
            <a:endParaRPr lang="de-CH"/>
          </a:p>
        </p:txBody>
      </p:sp>
    </p:spTree>
    <p:extLst>
      <p:ext uri="{BB962C8B-B14F-4D97-AF65-F5344CB8AC3E}">
        <p14:creationId xmlns:p14="http://schemas.microsoft.com/office/powerpoint/2010/main" val="1561359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Titelmasterformat durch Klicken bearbeiten</a:t>
            </a:r>
            <a:endParaRPr lang="de-CH"/>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Formatvorlagen des Textmasters bearbeiten</a:t>
            </a:r>
            <a:endParaRPr/>
          </a:p>
        </p:txBody>
      </p:sp>
      <p:sp>
        <p:nvSpPr>
          <p:cNvPr id="4" name="Datumsplatzhalter 3"/>
          <p:cNvSpPr>
            <a:spLocks noGrp="1"/>
          </p:cNvSpPr>
          <p:nvPr>
            <p:ph type="dt" sz="half" idx="10"/>
          </p:nvPr>
        </p:nvSpPr>
        <p:spPr bwMode="auto"/>
        <p:txBody>
          <a:bodyPr/>
          <a:lstStyle/>
          <a:p>
            <a:pPr>
              <a:defRPr/>
            </a:pPr>
            <a:fld id="{2DC169CD-C03B-7B4A-80FB-08D6697B32A1}" type="datetime1">
              <a:rPr lang="de-CH" smtClean="0"/>
              <a:t>25.08.2023</a:t>
            </a:fld>
            <a:endParaRPr lang="de-CH"/>
          </a:p>
        </p:txBody>
      </p:sp>
      <p:sp>
        <p:nvSpPr>
          <p:cNvPr id="5" name="Fußzeilenplatzhalter 4"/>
          <p:cNvSpPr>
            <a:spLocks noGrp="1"/>
          </p:cNvSpPr>
          <p:nvPr>
            <p:ph type="ftr" sz="quarter" idx="11"/>
          </p:nvPr>
        </p:nvSpPr>
        <p:spPr bwMode="auto"/>
        <p:txBody>
          <a:bodyPr/>
          <a:lstStyle/>
          <a:p>
            <a:pPr>
              <a:defRPr/>
            </a:pPr>
            <a:endParaRPr lang="de-CH"/>
          </a:p>
        </p:txBody>
      </p:sp>
      <p:sp>
        <p:nvSpPr>
          <p:cNvPr id="6" name="Foliennummernplatzhalter 5"/>
          <p:cNvSpPr>
            <a:spLocks noGrp="1"/>
          </p:cNvSpPr>
          <p:nvPr>
            <p:ph type="sldNum" sz="quarter" idx="12"/>
          </p:nvPr>
        </p:nvSpPr>
        <p:spPr bwMode="auto"/>
        <p:txBody>
          <a:bodyPr/>
          <a:lstStyle/>
          <a:p>
            <a:pPr>
              <a:defRPr/>
            </a:pPr>
            <a:fld id="{D9F3E5D8-4008-4078-9366-6ABF6DFC04C7}" type="slidenum">
              <a:rPr lang="de-CH"/>
              <a:t>‹Nr.›</a:t>
            </a:fld>
            <a:endParaRPr lang="de-CH"/>
          </a:p>
        </p:txBody>
      </p:sp>
    </p:spTree>
    <p:extLst>
      <p:ext uri="{BB962C8B-B14F-4D97-AF65-F5344CB8AC3E}">
        <p14:creationId xmlns:p14="http://schemas.microsoft.com/office/powerpoint/2010/main" val="3344682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lang="de-CH"/>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CH"/>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CH"/>
          </a:p>
        </p:txBody>
      </p:sp>
      <p:sp>
        <p:nvSpPr>
          <p:cNvPr id="5" name="Datumsplatzhalter 4"/>
          <p:cNvSpPr>
            <a:spLocks noGrp="1"/>
          </p:cNvSpPr>
          <p:nvPr>
            <p:ph type="dt" sz="half" idx="10"/>
          </p:nvPr>
        </p:nvSpPr>
        <p:spPr bwMode="auto"/>
        <p:txBody>
          <a:bodyPr/>
          <a:lstStyle/>
          <a:p>
            <a:pPr>
              <a:defRPr/>
            </a:pPr>
            <a:fld id="{53F5042C-B124-2844-A472-BF29EEF87E40}" type="datetime1">
              <a:rPr lang="de-CH" smtClean="0"/>
              <a:t>25.08.2023</a:t>
            </a:fld>
            <a:endParaRPr lang="de-CH"/>
          </a:p>
        </p:txBody>
      </p:sp>
      <p:sp>
        <p:nvSpPr>
          <p:cNvPr id="6" name="Fußzeilenplatzhalter 5"/>
          <p:cNvSpPr>
            <a:spLocks noGrp="1"/>
          </p:cNvSpPr>
          <p:nvPr>
            <p:ph type="ftr" sz="quarter" idx="11"/>
          </p:nvPr>
        </p:nvSpPr>
        <p:spPr bwMode="auto"/>
        <p:txBody>
          <a:bodyPr/>
          <a:lstStyle/>
          <a:p>
            <a:pPr>
              <a:defRPr/>
            </a:pPr>
            <a:endParaRPr lang="de-CH"/>
          </a:p>
        </p:txBody>
      </p:sp>
      <p:sp>
        <p:nvSpPr>
          <p:cNvPr id="7" name="Foliennummernplatzhalter 6"/>
          <p:cNvSpPr>
            <a:spLocks noGrp="1"/>
          </p:cNvSpPr>
          <p:nvPr>
            <p:ph type="sldNum" sz="quarter" idx="12"/>
          </p:nvPr>
        </p:nvSpPr>
        <p:spPr bwMode="auto"/>
        <p:txBody>
          <a:bodyPr/>
          <a:lstStyle/>
          <a:p>
            <a:pPr>
              <a:defRPr/>
            </a:pPr>
            <a:fld id="{D9F3E5D8-4008-4078-9366-6ABF6DFC04C7}" type="slidenum">
              <a:rPr lang="de-CH"/>
              <a:t>‹Nr.›</a:t>
            </a:fld>
            <a:endParaRPr lang="de-CH"/>
          </a:p>
        </p:txBody>
      </p:sp>
    </p:spTree>
    <p:extLst>
      <p:ext uri="{BB962C8B-B14F-4D97-AF65-F5344CB8AC3E}">
        <p14:creationId xmlns:p14="http://schemas.microsoft.com/office/powerpoint/2010/main" val="422735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Titelmasterformat durch Klicken bearbeiten</a:t>
            </a:r>
            <a:endParaRPr lang="de-CH"/>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CH"/>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CH"/>
          </a:p>
        </p:txBody>
      </p:sp>
      <p:sp>
        <p:nvSpPr>
          <p:cNvPr id="7" name="Datumsplatzhalter 6"/>
          <p:cNvSpPr>
            <a:spLocks noGrp="1"/>
          </p:cNvSpPr>
          <p:nvPr>
            <p:ph type="dt" sz="half" idx="10"/>
          </p:nvPr>
        </p:nvSpPr>
        <p:spPr bwMode="auto"/>
        <p:txBody>
          <a:bodyPr/>
          <a:lstStyle/>
          <a:p>
            <a:pPr>
              <a:defRPr/>
            </a:pPr>
            <a:fld id="{BB5A011F-135A-F14C-A36A-1CFA85AFD6DC}" type="datetime1">
              <a:rPr lang="de-CH" smtClean="0"/>
              <a:t>25.08.2023</a:t>
            </a:fld>
            <a:endParaRPr lang="de-CH"/>
          </a:p>
        </p:txBody>
      </p:sp>
      <p:sp>
        <p:nvSpPr>
          <p:cNvPr id="8" name="Fußzeilenplatzhalter 7"/>
          <p:cNvSpPr>
            <a:spLocks noGrp="1"/>
          </p:cNvSpPr>
          <p:nvPr>
            <p:ph type="ftr" sz="quarter" idx="11"/>
          </p:nvPr>
        </p:nvSpPr>
        <p:spPr bwMode="auto"/>
        <p:txBody>
          <a:bodyPr/>
          <a:lstStyle/>
          <a:p>
            <a:pPr>
              <a:defRPr/>
            </a:pPr>
            <a:endParaRPr lang="de-CH"/>
          </a:p>
        </p:txBody>
      </p:sp>
      <p:sp>
        <p:nvSpPr>
          <p:cNvPr id="9" name="Foliennummernplatzhalter 8"/>
          <p:cNvSpPr>
            <a:spLocks noGrp="1"/>
          </p:cNvSpPr>
          <p:nvPr>
            <p:ph type="sldNum" sz="quarter" idx="12"/>
          </p:nvPr>
        </p:nvSpPr>
        <p:spPr bwMode="auto"/>
        <p:txBody>
          <a:bodyPr/>
          <a:lstStyle/>
          <a:p>
            <a:pPr>
              <a:defRPr/>
            </a:pPr>
            <a:fld id="{D9F3E5D8-4008-4078-9366-6ABF6DFC04C7}" type="slidenum">
              <a:rPr lang="de-CH"/>
              <a:t>‹Nr.›</a:t>
            </a:fld>
            <a:endParaRPr lang="de-CH"/>
          </a:p>
        </p:txBody>
      </p:sp>
    </p:spTree>
    <p:extLst>
      <p:ext uri="{BB962C8B-B14F-4D97-AF65-F5344CB8AC3E}">
        <p14:creationId xmlns:p14="http://schemas.microsoft.com/office/powerpoint/2010/main" val="3689873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lang="de-CH"/>
          </a:p>
        </p:txBody>
      </p:sp>
      <p:sp>
        <p:nvSpPr>
          <p:cNvPr id="3" name="Datumsplatzhalter 2"/>
          <p:cNvSpPr>
            <a:spLocks noGrp="1"/>
          </p:cNvSpPr>
          <p:nvPr>
            <p:ph type="dt" sz="half" idx="10"/>
          </p:nvPr>
        </p:nvSpPr>
        <p:spPr bwMode="auto"/>
        <p:txBody>
          <a:bodyPr/>
          <a:lstStyle/>
          <a:p>
            <a:pPr>
              <a:defRPr/>
            </a:pPr>
            <a:fld id="{684D1DC6-2DC2-A24E-9838-40A40ACBB2E3}" type="datetime1">
              <a:rPr lang="de-CH" smtClean="0"/>
              <a:t>25.08.2023</a:t>
            </a:fld>
            <a:endParaRPr lang="de-CH"/>
          </a:p>
        </p:txBody>
      </p:sp>
      <p:sp>
        <p:nvSpPr>
          <p:cNvPr id="4" name="Fußzeilenplatzhalter 3"/>
          <p:cNvSpPr>
            <a:spLocks noGrp="1"/>
          </p:cNvSpPr>
          <p:nvPr>
            <p:ph type="ftr" sz="quarter" idx="11"/>
          </p:nvPr>
        </p:nvSpPr>
        <p:spPr bwMode="auto"/>
        <p:txBody>
          <a:bodyPr/>
          <a:lstStyle/>
          <a:p>
            <a:pPr>
              <a:defRPr/>
            </a:pPr>
            <a:endParaRPr lang="de-CH"/>
          </a:p>
        </p:txBody>
      </p:sp>
      <p:sp>
        <p:nvSpPr>
          <p:cNvPr id="5" name="Foliennummernplatzhalter 4"/>
          <p:cNvSpPr>
            <a:spLocks noGrp="1"/>
          </p:cNvSpPr>
          <p:nvPr>
            <p:ph type="sldNum" sz="quarter" idx="12"/>
          </p:nvPr>
        </p:nvSpPr>
        <p:spPr bwMode="auto"/>
        <p:txBody>
          <a:bodyPr/>
          <a:lstStyle/>
          <a:p>
            <a:pPr>
              <a:defRPr/>
            </a:pPr>
            <a:fld id="{D9F3E5D8-4008-4078-9366-6ABF6DFC04C7}" type="slidenum">
              <a:rPr lang="de-CH"/>
              <a:t>‹Nr.›</a:t>
            </a:fld>
            <a:endParaRPr lang="de-CH"/>
          </a:p>
        </p:txBody>
      </p:sp>
    </p:spTree>
    <p:extLst>
      <p:ext uri="{BB962C8B-B14F-4D97-AF65-F5344CB8AC3E}">
        <p14:creationId xmlns:p14="http://schemas.microsoft.com/office/powerpoint/2010/main" val="369428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74714-DABC-4D2C-8E4B-00CA7CB2DAD9}"/>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874AA795-7314-4D1E-A38A-9083936B144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7BFB37E7-9984-42E7-ADEC-F42BA604B035}"/>
              </a:ext>
            </a:extLst>
          </p:cNvPr>
          <p:cNvSpPr>
            <a:spLocks noGrp="1"/>
          </p:cNvSpPr>
          <p:nvPr>
            <p:ph type="dt" sz="half" idx="10"/>
          </p:nvPr>
        </p:nvSpPr>
        <p:spPr/>
        <p:txBody>
          <a:bodyPr/>
          <a:lstStyle/>
          <a:p>
            <a:fld id="{63442EB2-BF5A-3944-96B0-64E255A0EC33}" type="datetime1">
              <a:rPr lang="de-CH" smtClean="0"/>
              <a:t>25.08.2023</a:t>
            </a:fld>
            <a:endParaRPr lang="de-CH"/>
          </a:p>
        </p:txBody>
      </p:sp>
      <p:sp>
        <p:nvSpPr>
          <p:cNvPr id="5" name="Fußzeilenplatzhalter 4">
            <a:extLst>
              <a:ext uri="{FF2B5EF4-FFF2-40B4-BE49-F238E27FC236}">
                <a16:creationId xmlns:a16="http://schemas.microsoft.com/office/drawing/2014/main" id="{22DE8E33-EE15-4E2A-831E-83143A5D769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5620258D-5CD2-4F8A-8850-A464E784BD7C}"/>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995835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A2B21B17-3EFE-F545-9B21-9C61AC7E55A7}" type="datetime1">
              <a:rPr lang="de-CH" smtClean="0"/>
              <a:t>25.08.2023</a:t>
            </a:fld>
            <a:endParaRPr lang="de-CH"/>
          </a:p>
        </p:txBody>
      </p:sp>
      <p:sp>
        <p:nvSpPr>
          <p:cNvPr id="3" name="Fußzeilenplatzhalter 2"/>
          <p:cNvSpPr>
            <a:spLocks noGrp="1"/>
          </p:cNvSpPr>
          <p:nvPr>
            <p:ph type="ftr" sz="quarter" idx="11"/>
          </p:nvPr>
        </p:nvSpPr>
        <p:spPr bwMode="auto"/>
        <p:txBody>
          <a:bodyPr/>
          <a:lstStyle/>
          <a:p>
            <a:pPr>
              <a:defRPr/>
            </a:pPr>
            <a:endParaRPr lang="de-CH"/>
          </a:p>
        </p:txBody>
      </p:sp>
      <p:sp>
        <p:nvSpPr>
          <p:cNvPr id="4" name="Foliennummernplatzhalter 3"/>
          <p:cNvSpPr>
            <a:spLocks noGrp="1"/>
          </p:cNvSpPr>
          <p:nvPr>
            <p:ph type="sldNum" sz="quarter" idx="12"/>
          </p:nvPr>
        </p:nvSpPr>
        <p:spPr bwMode="auto"/>
        <p:txBody>
          <a:bodyPr/>
          <a:lstStyle/>
          <a:p>
            <a:pPr>
              <a:defRPr/>
            </a:pPr>
            <a:fld id="{D9F3E5D8-4008-4078-9366-6ABF6DFC04C7}" type="slidenum">
              <a:rPr lang="de-CH"/>
              <a:t>‹Nr.›</a:t>
            </a:fld>
            <a:endParaRPr lang="de-CH"/>
          </a:p>
        </p:txBody>
      </p:sp>
    </p:spTree>
    <p:extLst>
      <p:ext uri="{BB962C8B-B14F-4D97-AF65-F5344CB8AC3E}">
        <p14:creationId xmlns:p14="http://schemas.microsoft.com/office/powerpoint/2010/main" val="1941444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Titelmasterformat durch Klicken bearbeiten</a:t>
            </a:r>
            <a:endParaRPr lang="de-CH"/>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CH"/>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sp>
        <p:nvSpPr>
          <p:cNvPr id="5" name="Datumsplatzhalter 4"/>
          <p:cNvSpPr>
            <a:spLocks noGrp="1"/>
          </p:cNvSpPr>
          <p:nvPr>
            <p:ph type="dt" sz="half" idx="10"/>
          </p:nvPr>
        </p:nvSpPr>
        <p:spPr bwMode="auto"/>
        <p:txBody>
          <a:bodyPr/>
          <a:lstStyle/>
          <a:p>
            <a:pPr>
              <a:defRPr/>
            </a:pPr>
            <a:fld id="{B031C76A-E574-4D44-88A6-E669ADE37B34}" type="datetime1">
              <a:rPr lang="de-CH" smtClean="0"/>
              <a:t>25.08.2023</a:t>
            </a:fld>
            <a:endParaRPr lang="de-CH"/>
          </a:p>
        </p:txBody>
      </p:sp>
      <p:sp>
        <p:nvSpPr>
          <p:cNvPr id="6" name="Fußzeilenplatzhalter 5"/>
          <p:cNvSpPr>
            <a:spLocks noGrp="1"/>
          </p:cNvSpPr>
          <p:nvPr>
            <p:ph type="ftr" sz="quarter" idx="11"/>
          </p:nvPr>
        </p:nvSpPr>
        <p:spPr bwMode="auto"/>
        <p:txBody>
          <a:bodyPr/>
          <a:lstStyle/>
          <a:p>
            <a:pPr>
              <a:defRPr/>
            </a:pPr>
            <a:endParaRPr lang="de-CH"/>
          </a:p>
        </p:txBody>
      </p:sp>
      <p:sp>
        <p:nvSpPr>
          <p:cNvPr id="7" name="Foliennummernplatzhalter 6"/>
          <p:cNvSpPr>
            <a:spLocks noGrp="1"/>
          </p:cNvSpPr>
          <p:nvPr>
            <p:ph type="sldNum" sz="quarter" idx="12"/>
          </p:nvPr>
        </p:nvSpPr>
        <p:spPr bwMode="auto"/>
        <p:txBody>
          <a:bodyPr/>
          <a:lstStyle/>
          <a:p>
            <a:pPr>
              <a:defRPr/>
            </a:pPr>
            <a:fld id="{D9F3E5D8-4008-4078-9366-6ABF6DFC04C7}" type="slidenum">
              <a:rPr lang="de-CH"/>
              <a:t>‹Nr.›</a:t>
            </a:fld>
            <a:endParaRPr lang="de-CH"/>
          </a:p>
        </p:txBody>
      </p:sp>
    </p:spTree>
    <p:extLst>
      <p:ext uri="{BB962C8B-B14F-4D97-AF65-F5344CB8AC3E}">
        <p14:creationId xmlns:p14="http://schemas.microsoft.com/office/powerpoint/2010/main" val="4159360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Titelmasterformat durch Klicken bearbeiten</a:t>
            </a:r>
            <a:endParaRPr lang="de-CH"/>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CH"/>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sp>
        <p:nvSpPr>
          <p:cNvPr id="5" name="Datumsplatzhalter 4"/>
          <p:cNvSpPr>
            <a:spLocks noGrp="1"/>
          </p:cNvSpPr>
          <p:nvPr>
            <p:ph type="dt" sz="half" idx="10"/>
          </p:nvPr>
        </p:nvSpPr>
        <p:spPr bwMode="auto"/>
        <p:txBody>
          <a:bodyPr/>
          <a:lstStyle/>
          <a:p>
            <a:pPr>
              <a:defRPr/>
            </a:pPr>
            <a:fld id="{0EB90E0F-9278-BE4E-8D48-C4E56ED4DB3A}" type="datetime1">
              <a:rPr lang="de-CH" smtClean="0"/>
              <a:t>25.08.2023</a:t>
            </a:fld>
            <a:endParaRPr lang="de-CH"/>
          </a:p>
        </p:txBody>
      </p:sp>
      <p:sp>
        <p:nvSpPr>
          <p:cNvPr id="6" name="Fußzeilenplatzhalter 5"/>
          <p:cNvSpPr>
            <a:spLocks noGrp="1"/>
          </p:cNvSpPr>
          <p:nvPr>
            <p:ph type="ftr" sz="quarter" idx="11"/>
          </p:nvPr>
        </p:nvSpPr>
        <p:spPr bwMode="auto"/>
        <p:txBody>
          <a:bodyPr/>
          <a:lstStyle/>
          <a:p>
            <a:pPr>
              <a:defRPr/>
            </a:pPr>
            <a:endParaRPr lang="de-CH"/>
          </a:p>
        </p:txBody>
      </p:sp>
      <p:sp>
        <p:nvSpPr>
          <p:cNvPr id="7" name="Foliennummernplatzhalter 6"/>
          <p:cNvSpPr>
            <a:spLocks noGrp="1"/>
          </p:cNvSpPr>
          <p:nvPr>
            <p:ph type="sldNum" sz="quarter" idx="12"/>
          </p:nvPr>
        </p:nvSpPr>
        <p:spPr bwMode="auto"/>
        <p:txBody>
          <a:bodyPr/>
          <a:lstStyle/>
          <a:p>
            <a:pPr>
              <a:defRPr/>
            </a:pPr>
            <a:fld id="{D9F3E5D8-4008-4078-9366-6ABF6DFC04C7}" type="slidenum">
              <a:rPr lang="de-CH"/>
              <a:t>‹Nr.›</a:t>
            </a:fld>
            <a:endParaRPr lang="de-CH"/>
          </a:p>
        </p:txBody>
      </p:sp>
    </p:spTree>
    <p:extLst>
      <p:ext uri="{BB962C8B-B14F-4D97-AF65-F5344CB8AC3E}">
        <p14:creationId xmlns:p14="http://schemas.microsoft.com/office/powerpoint/2010/main" val="2364020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lang="de-CH"/>
          </a:p>
        </p:txBody>
      </p:sp>
      <p:sp>
        <p:nvSpPr>
          <p:cNvPr id="3" name="Vertikaler Textplatzhalter 2"/>
          <p:cNvSpPr>
            <a:spLocks noGrp="1"/>
          </p:cNvSpPr>
          <p:nvPr>
            <p:ph type="body" orient="vert" idx="1"/>
          </p:nvPr>
        </p:nvSpPr>
        <p:spPr bwMode="auto"/>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CH"/>
          </a:p>
        </p:txBody>
      </p:sp>
      <p:sp>
        <p:nvSpPr>
          <p:cNvPr id="4" name="Datumsplatzhalter 3"/>
          <p:cNvSpPr>
            <a:spLocks noGrp="1"/>
          </p:cNvSpPr>
          <p:nvPr>
            <p:ph type="dt" sz="half" idx="10"/>
          </p:nvPr>
        </p:nvSpPr>
        <p:spPr bwMode="auto"/>
        <p:txBody>
          <a:bodyPr/>
          <a:lstStyle/>
          <a:p>
            <a:pPr>
              <a:defRPr/>
            </a:pPr>
            <a:fld id="{056AC24B-956F-7E44-BE35-79A7BC3763DE}" type="datetime1">
              <a:rPr lang="de-CH" smtClean="0"/>
              <a:t>25.08.2023</a:t>
            </a:fld>
            <a:endParaRPr lang="de-CH"/>
          </a:p>
        </p:txBody>
      </p:sp>
      <p:sp>
        <p:nvSpPr>
          <p:cNvPr id="5" name="Fußzeilenplatzhalter 4"/>
          <p:cNvSpPr>
            <a:spLocks noGrp="1"/>
          </p:cNvSpPr>
          <p:nvPr>
            <p:ph type="ftr" sz="quarter" idx="11"/>
          </p:nvPr>
        </p:nvSpPr>
        <p:spPr bwMode="auto"/>
        <p:txBody>
          <a:bodyPr/>
          <a:lstStyle/>
          <a:p>
            <a:pPr>
              <a:defRPr/>
            </a:pPr>
            <a:endParaRPr lang="de-CH"/>
          </a:p>
        </p:txBody>
      </p:sp>
      <p:sp>
        <p:nvSpPr>
          <p:cNvPr id="6" name="Foliennummernplatzhalter 5"/>
          <p:cNvSpPr>
            <a:spLocks noGrp="1"/>
          </p:cNvSpPr>
          <p:nvPr>
            <p:ph type="sldNum" sz="quarter" idx="12"/>
          </p:nvPr>
        </p:nvSpPr>
        <p:spPr bwMode="auto"/>
        <p:txBody>
          <a:bodyPr/>
          <a:lstStyle/>
          <a:p>
            <a:pPr>
              <a:defRPr/>
            </a:pPr>
            <a:fld id="{D9F3E5D8-4008-4078-9366-6ABF6DFC04C7}" type="slidenum">
              <a:rPr lang="de-CH"/>
              <a:t>‹Nr.›</a:t>
            </a:fld>
            <a:endParaRPr lang="de-CH"/>
          </a:p>
        </p:txBody>
      </p:sp>
    </p:spTree>
    <p:extLst>
      <p:ext uri="{BB962C8B-B14F-4D97-AF65-F5344CB8AC3E}">
        <p14:creationId xmlns:p14="http://schemas.microsoft.com/office/powerpoint/2010/main" val="1780926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Titelmasterformat durch Klicken bearbeiten</a:t>
            </a:r>
            <a:endParaRPr lang="de-CH"/>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CH"/>
          </a:p>
        </p:txBody>
      </p:sp>
      <p:sp>
        <p:nvSpPr>
          <p:cNvPr id="4" name="Datumsplatzhalter 3"/>
          <p:cNvSpPr>
            <a:spLocks noGrp="1"/>
          </p:cNvSpPr>
          <p:nvPr>
            <p:ph type="dt" sz="half" idx="10"/>
          </p:nvPr>
        </p:nvSpPr>
        <p:spPr bwMode="auto"/>
        <p:txBody>
          <a:bodyPr/>
          <a:lstStyle/>
          <a:p>
            <a:pPr>
              <a:defRPr/>
            </a:pPr>
            <a:fld id="{5E85DD50-4DA2-204E-9AFF-0319DEBF109B}" type="datetime1">
              <a:rPr lang="de-CH" smtClean="0"/>
              <a:t>25.08.2023</a:t>
            </a:fld>
            <a:endParaRPr lang="de-CH"/>
          </a:p>
        </p:txBody>
      </p:sp>
      <p:sp>
        <p:nvSpPr>
          <p:cNvPr id="5" name="Fußzeilenplatzhalter 4"/>
          <p:cNvSpPr>
            <a:spLocks noGrp="1"/>
          </p:cNvSpPr>
          <p:nvPr>
            <p:ph type="ftr" sz="quarter" idx="11"/>
          </p:nvPr>
        </p:nvSpPr>
        <p:spPr bwMode="auto"/>
        <p:txBody>
          <a:bodyPr/>
          <a:lstStyle/>
          <a:p>
            <a:pPr>
              <a:defRPr/>
            </a:pPr>
            <a:endParaRPr lang="de-CH"/>
          </a:p>
        </p:txBody>
      </p:sp>
      <p:sp>
        <p:nvSpPr>
          <p:cNvPr id="6" name="Foliennummernplatzhalter 5"/>
          <p:cNvSpPr>
            <a:spLocks noGrp="1"/>
          </p:cNvSpPr>
          <p:nvPr>
            <p:ph type="sldNum" sz="quarter" idx="12"/>
          </p:nvPr>
        </p:nvSpPr>
        <p:spPr bwMode="auto"/>
        <p:txBody>
          <a:bodyPr/>
          <a:lstStyle/>
          <a:p>
            <a:pPr>
              <a:defRPr/>
            </a:pPr>
            <a:fld id="{D9F3E5D8-4008-4078-9366-6ABF6DFC04C7}" type="slidenum">
              <a:rPr lang="de-CH"/>
              <a:t>‹Nr.›</a:t>
            </a:fld>
            <a:endParaRPr lang="de-CH"/>
          </a:p>
        </p:txBody>
      </p:sp>
    </p:spTree>
    <p:extLst>
      <p:ext uri="{BB962C8B-B14F-4D97-AF65-F5344CB8AC3E}">
        <p14:creationId xmlns:p14="http://schemas.microsoft.com/office/powerpoint/2010/main" val="1689098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5_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31800" y="2024064"/>
            <a:ext cx="5472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hasCustomPrompt="1"/>
          </p:nvPr>
        </p:nvSpPr>
        <p:spPr>
          <a:xfrm>
            <a:off x="6288021" y="2024064"/>
            <a:ext cx="5472179"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5" name="Datumsplatzhalter 4"/>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fld id="{165F8039-BDA8-CE49-BD2F-931AA14258F0}" type="datetime1">
              <a:rPr lang="de-CH" smtClean="0"/>
              <a:t>25.08.2023</a:t>
            </a:fld>
            <a:endParaRPr lang="de-DE" dirty="0"/>
          </a:p>
        </p:txBody>
      </p:sp>
      <p:sp>
        <p:nvSpPr>
          <p:cNvPr id="7" name="Foliennummernplatzhalter 6"/>
          <p:cNvSpPr>
            <a:spLocks noGrp="1"/>
          </p:cNvSpPr>
          <p:nvPr>
            <p:ph type="sldNum" sz="quarter" idx="12"/>
          </p:nvPr>
        </p:nvSpPr>
        <p:spPr/>
        <p:txBody>
          <a:bodyPr/>
          <a:lstStyle/>
          <a:p>
            <a:fld id="{6C6AE60A-B69C-4790-82F7-3882EDF23186}" type="slidenum">
              <a:rPr lang="de-DE" smtClean="0"/>
              <a:pPr/>
              <a:t>‹Nr.›</a:t>
            </a:fld>
            <a:endParaRPr lang="de-DE"/>
          </a:p>
        </p:txBody>
      </p:sp>
      <p:sp>
        <p:nvSpPr>
          <p:cNvPr id="8" name="Titel 7"/>
          <p:cNvSpPr>
            <a:spLocks noGrp="1"/>
          </p:cNvSpPr>
          <p:nvPr>
            <p:ph type="title"/>
          </p:nvPr>
        </p:nvSpPr>
        <p:spPr>
          <a:solidFill>
            <a:schemeClr val="bg1"/>
          </a:solidFill>
        </p:spPr>
        <p:txBody>
          <a:bodyPr/>
          <a:lstStyle/>
          <a:p>
            <a:r>
              <a:rPr lang="en-US"/>
              <a:t>Click to edit Master title style</a:t>
            </a:r>
            <a:endParaRPr lang="de-CH"/>
          </a:p>
        </p:txBody>
      </p:sp>
    </p:spTree>
    <p:extLst>
      <p:ext uri="{BB962C8B-B14F-4D97-AF65-F5344CB8AC3E}">
        <p14:creationId xmlns:p14="http://schemas.microsoft.com/office/powerpoint/2010/main" val="408837673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6EA47D-8567-4473-9341-43A612B78F9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105778AB-C2E3-4746-9B02-47C629E7E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5EAE74C-2843-48AF-86B0-D3F4C02817E9}"/>
              </a:ext>
            </a:extLst>
          </p:cNvPr>
          <p:cNvSpPr>
            <a:spLocks noGrp="1"/>
          </p:cNvSpPr>
          <p:nvPr>
            <p:ph type="dt" sz="half" idx="10"/>
          </p:nvPr>
        </p:nvSpPr>
        <p:spPr/>
        <p:txBody>
          <a:bodyPr/>
          <a:lstStyle/>
          <a:p>
            <a:fld id="{A9356FF6-7D25-40FA-9720-4847AFFA1D1B}" type="datetimeFigureOut">
              <a:rPr lang="de-CH" smtClean="0"/>
              <a:t>28.08.2023</a:t>
            </a:fld>
            <a:endParaRPr lang="de-CH"/>
          </a:p>
        </p:txBody>
      </p:sp>
      <p:sp>
        <p:nvSpPr>
          <p:cNvPr id="5" name="Fußzeilenplatzhalter 4">
            <a:extLst>
              <a:ext uri="{FF2B5EF4-FFF2-40B4-BE49-F238E27FC236}">
                <a16:creationId xmlns:a16="http://schemas.microsoft.com/office/drawing/2014/main" id="{ED719F1F-2B33-410C-846D-60C8065048E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3609279-09AD-4CFB-849E-F1A6049A3B77}"/>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3191889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74714-DABC-4D2C-8E4B-00CA7CB2DAD9}"/>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874AA795-7314-4D1E-A38A-9083936B144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7BFB37E7-9984-42E7-ADEC-F42BA604B035}"/>
              </a:ext>
            </a:extLst>
          </p:cNvPr>
          <p:cNvSpPr>
            <a:spLocks noGrp="1"/>
          </p:cNvSpPr>
          <p:nvPr>
            <p:ph type="dt" sz="half" idx="10"/>
          </p:nvPr>
        </p:nvSpPr>
        <p:spPr/>
        <p:txBody>
          <a:bodyPr/>
          <a:lstStyle/>
          <a:p>
            <a:fld id="{A9356FF6-7D25-40FA-9720-4847AFFA1D1B}" type="datetimeFigureOut">
              <a:rPr lang="de-CH" smtClean="0"/>
              <a:t>28.08.2023</a:t>
            </a:fld>
            <a:endParaRPr lang="de-CH"/>
          </a:p>
        </p:txBody>
      </p:sp>
      <p:sp>
        <p:nvSpPr>
          <p:cNvPr id="5" name="Fußzeilenplatzhalter 4">
            <a:extLst>
              <a:ext uri="{FF2B5EF4-FFF2-40B4-BE49-F238E27FC236}">
                <a16:creationId xmlns:a16="http://schemas.microsoft.com/office/drawing/2014/main" id="{22DE8E33-EE15-4E2A-831E-83143A5D769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5620258D-5CD2-4F8A-8850-A464E784BD7C}"/>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3464331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AB2A2-8C0C-49CF-B4C7-5203FDA9BE3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8F56C9A0-B61B-458C-85EE-687715FCF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212E0FE-7C32-4A19-9AEE-9ED83BF68765}"/>
              </a:ext>
            </a:extLst>
          </p:cNvPr>
          <p:cNvSpPr>
            <a:spLocks noGrp="1"/>
          </p:cNvSpPr>
          <p:nvPr>
            <p:ph type="dt" sz="half" idx="10"/>
          </p:nvPr>
        </p:nvSpPr>
        <p:spPr/>
        <p:txBody>
          <a:bodyPr/>
          <a:lstStyle/>
          <a:p>
            <a:fld id="{A9356FF6-7D25-40FA-9720-4847AFFA1D1B}" type="datetimeFigureOut">
              <a:rPr lang="de-CH" smtClean="0"/>
              <a:t>28.08.2023</a:t>
            </a:fld>
            <a:endParaRPr lang="de-CH"/>
          </a:p>
        </p:txBody>
      </p:sp>
      <p:sp>
        <p:nvSpPr>
          <p:cNvPr id="5" name="Fußzeilenplatzhalter 4">
            <a:extLst>
              <a:ext uri="{FF2B5EF4-FFF2-40B4-BE49-F238E27FC236}">
                <a16:creationId xmlns:a16="http://schemas.microsoft.com/office/drawing/2014/main" id="{B2CD66FB-8829-4EBF-8320-D65F8E6EC24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8186F43-83E4-4498-918B-FE46C10CFC56}"/>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3346879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251B8-D245-4337-A0A3-793A85A4B9A6}"/>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E5FE7B1F-4E4E-44E1-BB98-FDCD0AEA355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B5909CD-F61A-45A2-A3A7-C5D9BECE40B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3BA4E2E2-DC58-4785-AE74-E9CEA20AD7AF}"/>
              </a:ext>
            </a:extLst>
          </p:cNvPr>
          <p:cNvSpPr>
            <a:spLocks noGrp="1"/>
          </p:cNvSpPr>
          <p:nvPr>
            <p:ph type="dt" sz="half" idx="10"/>
          </p:nvPr>
        </p:nvSpPr>
        <p:spPr/>
        <p:txBody>
          <a:bodyPr/>
          <a:lstStyle/>
          <a:p>
            <a:fld id="{A9356FF6-7D25-40FA-9720-4847AFFA1D1B}" type="datetimeFigureOut">
              <a:rPr lang="de-CH" smtClean="0"/>
              <a:t>28.08.2023</a:t>
            </a:fld>
            <a:endParaRPr lang="de-CH"/>
          </a:p>
        </p:txBody>
      </p:sp>
      <p:sp>
        <p:nvSpPr>
          <p:cNvPr id="6" name="Fußzeilenplatzhalter 5">
            <a:extLst>
              <a:ext uri="{FF2B5EF4-FFF2-40B4-BE49-F238E27FC236}">
                <a16:creationId xmlns:a16="http://schemas.microsoft.com/office/drawing/2014/main" id="{E0F074B5-287A-40C0-A3D2-EC30AFB695B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9F668025-3A5F-4C7A-A602-2C6D8621DDE3}"/>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403939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AB2A2-8C0C-49CF-B4C7-5203FDA9BE3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8F56C9A0-B61B-458C-85EE-687715FCF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212E0FE-7C32-4A19-9AEE-9ED83BF68765}"/>
              </a:ext>
            </a:extLst>
          </p:cNvPr>
          <p:cNvSpPr>
            <a:spLocks noGrp="1"/>
          </p:cNvSpPr>
          <p:nvPr>
            <p:ph type="dt" sz="half" idx="10"/>
          </p:nvPr>
        </p:nvSpPr>
        <p:spPr/>
        <p:txBody>
          <a:bodyPr/>
          <a:lstStyle/>
          <a:p>
            <a:fld id="{E95BAA4D-55FF-7445-AD48-F06C8B2CEEDF}" type="datetime1">
              <a:rPr lang="de-CH" smtClean="0"/>
              <a:t>25.08.2023</a:t>
            </a:fld>
            <a:endParaRPr lang="de-CH"/>
          </a:p>
        </p:txBody>
      </p:sp>
      <p:sp>
        <p:nvSpPr>
          <p:cNvPr id="5" name="Fußzeilenplatzhalter 4">
            <a:extLst>
              <a:ext uri="{FF2B5EF4-FFF2-40B4-BE49-F238E27FC236}">
                <a16:creationId xmlns:a16="http://schemas.microsoft.com/office/drawing/2014/main" id="{B2CD66FB-8829-4EBF-8320-D65F8E6EC24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8186F43-83E4-4498-918B-FE46C10CFC56}"/>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561704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E5E38-B0F7-4617-BB47-40620F064551}"/>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D5A91914-34AD-4F89-BC5A-393F5BF66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ECC1BB6-4A51-4399-8BC8-3E0C192D1DD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9CEA16B9-BCD9-403E-B95B-B38912FE16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3BC0A8C-02AB-48D1-A38D-996BA820C5D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070218B8-8CEA-40E8-9F62-DFF332740D12}"/>
              </a:ext>
            </a:extLst>
          </p:cNvPr>
          <p:cNvSpPr>
            <a:spLocks noGrp="1"/>
          </p:cNvSpPr>
          <p:nvPr>
            <p:ph type="dt" sz="half" idx="10"/>
          </p:nvPr>
        </p:nvSpPr>
        <p:spPr/>
        <p:txBody>
          <a:bodyPr/>
          <a:lstStyle/>
          <a:p>
            <a:fld id="{A9356FF6-7D25-40FA-9720-4847AFFA1D1B}" type="datetimeFigureOut">
              <a:rPr lang="de-CH" smtClean="0"/>
              <a:t>28.08.2023</a:t>
            </a:fld>
            <a:endParaRPr lang="de-CH"/>
          </a:p>
        </p:txBody>
      </p:sp>
      <p:sp>
        <p:nvSpPr>
          <p:cNvPr id="8" name="Fußzeilenplatzhalter 7">
            <a:extLst>
              <a:ext uri="{FF2B5EF4-FFF2-40B4-BE49-F238E27FC236}">
                <a16:creationId xmlns:a16="http://schemas.microsoft.com/office/drawing/2014/main" id="{FE66D581-BE34-49EF-B08D-7E5138DC045C}"/>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71CCDB7-B9F7-4E79-85B3-02DA23BB4FDF}"/>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836220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BF8B1-96D2-4C11-AF9B-08C82E4FD756}"/>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01401B7-046C-4AEE-848E-DC948E279109}"/>
              </a:ext>
            </a:extLst>
          </p:cNvPr>
          <p:cNvSpPr>
            <a:spLocks noGrp="1"/>
          </p:cNvSpPr>
          <p:nvPr>
            <p:ph type="dt" sz="half" idx="10"/>
          </p:nvPr>
        </p:nvSpPr>
        <p:spPr/>
        <p:txBody>
          <a:bodyPr/>
          <a:lstStyle/>
          <a:p>
            <a:fld id="{A9356FF6-7D25-40FA-9720-4847AFFA1D1B}" type="datetimeFigureOut">
              <a:rPr lang="de-CH" smtClean="0"/>
              <a:t>28.08.2023</a:t>
            </a:fld>
            <a:endParaRPr lang="de-CH"/>
          </a:p>
        </p:txBody>
      </p:sp>
      <p:sp>
        <p:nvSpPr>
          <p:cNvPr id="4" name="Fußzeilenplatzhalter 3">
            <a:extLst>
              <a:ext uri="{FF2B5EF4-FFF2-40B4-BE49-F238E27FC236}">
                <a16:creationId xmlns:a16="http://schemas.microsoft.com/office/drawing/2014/main" id="{FA8B7E92-0F6F-4A95-B6F9-E031A68FEFDE}"/>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02A885D6-EA5F-44D5-BC46-CE08761AE2DE}"/>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1246233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C67BF9-C090-4775-89CB-37D379C0AEC3}"/>
              </a:ext>
            </a:extLst>
          </p:cNvPr>
          <p:cNvSpPr>
            <a:spLocks noGrp="1"/>
          </p:cNvSpPr>
          <p:nvPr>
            <p:ph type="dt" sz="half" idx="10"/>
          </p:nvPr>
        </p:nvSpPr>
        <p:spPr/>
        <p:txBody>
          <a:bodyPr/>
          <a:lstStyle/>
          <a:p>
            <a:fld id="{A9356FF6-7D25-40FA-9720-4847AFFA1D1B}" type="datetimeFigureOut">
              <a:rPr lang="de-CH" smtClean="0"/>
              <a:t>28.08.2023</a:t>
            </a:fld>
            <a:endParaRPr lang="de-CH"/>
          </a:p>
        </p:txBody>
      </p:sp>
      <p:sp>
        <p:nvSpPr>
          <p:cNvPr id="3" name="Fußzeilenplatzhalter 2">
            <a:extLst>
              <a:ext uri="{FF2B5EF4-FFF2-40B4-BE49-F238E27FC236}">
                <a16:creationId xmlns:a16="http://schemas.microsoft.com/office/drawing/2014/main" id="{54D2C693-77AC-4A85-9C7E-498C14C617F8}"/>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BF365614-F131-48E2-8AFE-D7B608B11936}"/>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2348290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3A301-C3DA-416B-8075-C5ADF465E2C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AD930B1F-1BDA-460C-BC81-C0BE600150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B13E5A65-8D70-4257-BBD2-5FA7BC98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E11B453-D861-4543-B5CD-DA07A4FBA995}"/>
              </a:ext>
            </a:extLst>
          </p:cNvPr>
          <p:cNvSpPr>
            <a:spLocks noGrp="1"/>
          </p:cNvSpPr>
          <p:nvPr>
            <p:ph type="dt" sz="half" idx="10"/>
          </p:nvPr>
        </p:nvSpPr>
        <p:spPr/>
        <p:txBody>
          <a:bodyPr/>
          <a:lstStyle/>
          <a:p>
            <a:fld id="{A9356FF6-7D25-40FA-9720-4847AFFA1D1B}" type="datetimeFigureOut">
              <a:rPr lang="de-CH" smtClean="0"/>
              <a:t>28.08.2023</a:t>
            </a:fld>
            <a:endParaRPr lang="de-CH"/>
          </a:p>
        </p:txBody>
      </p:sp>
      <p:sp>
        <p:nvSpPr>
          <p:cNvPr id="6" name="Fußzeilenplatzhalter 5">
            <a:extLst>
              <a:ext uri="{FF2B5EF4-FFF2-40B4-BE49-F238E27FC236}">
                <a16:creationId xmlns:a16="http://schemas.microsoft.com/office/drawing/2014/main" id="{ECEAE872-8B85-428D-A266-F1A76D5A3B18}"/>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28C4E685-5477-4C6B-9D88-47DCB20A0458}"/>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28786589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224A4-362E-4E91-97BD-E30056775BB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D678E587-1253-4F37-ACE6-8C55A60B4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F4C79CB-FE23-4713-B694-1BBD5BBD6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55C63CF-BB20-4368-B0A1-0FDF8133DD18}"/>
              </a:ext>
            </a:extLst>
          </p:cNvPr>
          <p:cNvSpPr>
            <a:spLocks noGrp="1"/>
          </p:cNvSpPr>
          <p:nvPr>
            <p:ph type="dt" sz="half" idx="10"/>
          </p:nvPr>
        </p:nvSpPr>
        <p:spPr/>
        <p:txBody>
          <a:bodyPr/>
          <a:lstStyle/>
          <a:p>
            <a:fld id="{A9356FF6-7D25-40FA-9720-4847AFFA1D1B}" type="datetimeFigureOut">
              <a:rPr lang="de-CH" smtClean="0"/>
              <a:t>28.08.2023</a:t>
            </a:fld>
            <a:endParaRPr lang="de-CH"/>
          </a:p>
        </p:txBody>
      </p:sp>
      <p:sp>
        <p:nvSpPr>
          <p:cNvPr id="6" name="Fußzeilenplatzhalter 5">
            <a:extLst>
              <a:ext uri="{FF2B5EF4-FFF2-40B4-BE49-F238E27FC236}">
                <a16:creationId xmlns:a16="http://schemas.microsoft.com/office/drawing/2014/main" id="{9D068205-CC38-4B04-8CDC-F099FF15EC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2CBF4EB-D023-449C-8D4B-F70F99B2EF92}"/>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4130500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75871C-9635-4D00-9448-5514F6C829A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F8EDE0F5-F616-4BE6-8BA7-A5BA66979DC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73D6937F-B4E7-4B4A-B3D9-CA3BFD92F197}"/>
              </a:ext>
            </a:extLst>
          </p:cNvPr>
          <p:cNvSpPr>
            <a:spLocks noGrp="1"/>
          </p:cNvSpPr>
          <p:nvPr>
            <p:ph type="dt" sz="half" idx="10"/>
          </p:nvPr>
        </p:nvSpPr>
        <p:spPr/>
        <p:txBody>
          <a:bodyPr/>
          <a:lstStyle/>
          <a:p>
            <a:fld id="{A9356FF6-7D25-40FA-9720-4847AFFA1D1B}" type="datetimeFigureOut">
              <a:rPr lang="de-CH" smtClean="0"/>
              <a:t>28.08.2023</a:t>
            </a:fld>
            <a:endParaRPr lang="de-CH"/>
          </a:p>
        </p:txBody>
      </p:sp>
      <p:sp>
        <p:nvSpPr>
          <p:cNvPr id="5" name="Fußzeilenplatzhalter 4">
            <a:extLst>
              <a:ext uri="{FF2B5EF4-FFF2-40B4-BE49-F238E27FC236}">
                <a16:creationId xmlns:a16="http://schemas.microsoft.com/office/drawing/2014/main" id="{7137A258-F6A7-4185-BEC4-5C12C0CF6DC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11BCDB4F-0408-496F-A34A-E17C268545CB}"/>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2410086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2045636-344F-4294-87EB-7E90B469807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3B27F06B-0F1B-4037-A07D-B44C43B1854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7B46E57-BA05-4617-B846-32A7D2983FF9}"/>
              </a:ext>
            </a:extLst>
          </p:cNvPr>
          <p:cNvSpPr>
            <a:spLocks noGrp="1"/>
          </p:cNvSpPr>
          <p:nvPr>
            <p:ph type="dt" sz="half" idx="10"/>
          </p:nvPr>
        </p:nvSpPr>
        <p:spPr/>
        <p:txBody>
          <a:bodyPr/>
          <a:lstStyle/>
          <a:p>
            <a:fld id="{A9356FF6-7D25-40FA-9720-4847AFFA1D1B}" type="datetimeFigureOut">
              <a:rPr lang="de-CH" smtClean="0"/>
              <a:t>28.08.2023</a:t>
            </a:fld>
            <a:endParaRPr lang="de-CH"/>
          </a:p>
        </p:txBody>
      </p:sp>
      <p:sp>
        <p:nvSpPr>
          <p:cNvPr id="5" name="Fußzeilenplatzhalter 4">
            <a:extLst>
              <a:ext uri="{FF2B5EF4-FFF2-40B4-BE49-F238E27FC236}">
                <a16:creationId xmlns:a16="http://schemas.microsoft.com/office/drawing/2014/main" id="{4AC7D0CD-E106-442E-AC43-1C9D043FF4C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C444A10-078A-49ED-ABC6-B688AA100EA6}"/>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838661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p:nvPr>
        </p:nvSpPr>
        <p:spPr>
          <a:xfrm>
            <a:off x="431800" y="2024064"/>
            <a:ext cx="11328400" cy="42100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Datumsplatzhalter 3"/>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fld id="{7EA92477-5634-4608-9CB6-D3FD46C5E516}" type="datetime1">
              <a:rPr lang="de-DE" smtClean="0"/>
              <a:t>28.08.2023</a:t>
            </a:fld>
            <a:endParaRPr lang="de-DE" dirty="0"/>
          </a:p>
        </p:txBody>
      </p:sp>
      <p:sp>
        <p:nvSpPr>
          <p:cNvPr id="6" name="Foliennummernplatzhalter 5"/>
          <p:cNvSpPr>
            <a:spLocks noGrp="1"/>
          </p:cNvSpPr>
          <p:nvPr>
            <p:ph type="sldNum" sz="quarter" idx="12"/>
          </p:nvPr>
        </p:nvSpPr>
        <p:spPr/>
        <p:txBody>
          <a:bodyPr/>
          <a:lstStyle/>
          <a:p>
            <a:fld id="{6C6AE60A-B69C-4790-82F7-3882EDF23186}" type="slidenum">
              <a:rPr lang="de-DE" smtClean="0"/>
              <a:pPr/>
              <a:t>‹Nr.›</a:t>
            </a:fld>
            <a:endParaRPr lang="de-DE"/>
          </a:p>
        </p:txBody>
      </p:sp>
      <p:sp>
        <p:nvSpPr>
          <p:cNvPr id="7" name="Titel 6"/>
          <p:cNvSpPr>
            <a:spLocks noGrp="1"/>
          </p:cNvSpPr>
          <p:nvPr>
            <p:ph type="title"/>
          </p:nvPr>
        </p:nvSpPr>
        <p:spPr>
          <a:solidFill>
            <a:schemeClr val="bg1"/>
          </a:solidFill>
        </p:spPr>
        <p:txBody>
          <a:bodyPr/>
          <a:lstStyle/>
          <a:p>
            <a:r>
              <a:rPr lang="en-US"/>
              <a:t>Click to edit Master title style</a:t>
            </a:r>
            <a:endParaRPr lang="de-CH"/>
          </a:p>
        </p:txBody>
      </p:sp>
    </p:spTree>
    <p:extLst>
      <p:ext uri="{BB962C8B-B14F-4D97-AF65-F5344CB8AC3E}">
        <p14:creationId xmlns:p14="http://schemas.microsoft.com/office/powerpoint/2010/main" val="97654126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7_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31800" y="2024064"/>
            <a:ext cx="5472000"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marL="1077913" indent="-177800">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hasCustomPrompt="1"/>
          </p:nvPr>
        </p:nvSpPr>
        <p:spPr>
          <a:xfrm>
            <a:off x="6288021" y="2024064"/>
            <a:ext cx="5472179" cy="4213225"/>
          </a:xfrm>
        </p:spPr>
        <p:txBody>
          <a:bodyPr lIns="140400" rIns="0"/>
          <a:lstStyle>
            <a:lvl1pPr>
              <a:lnSpc>
                <a:spcPct val="100000"/>
              </a:lnSpc>
              <a:spcBef>
                <a:spcPts val="500"/>
              </a:spcBef>
              <a:defRPr sz="2000"/>
            </a:lvl1pPr>
            <a:lvl2pPr>
              <a:lnSpc>
                <a:spcPct val="100000"/>
              </a:lnSpc>
              <a:spcBef>
                <a:spcPts val="400"/>
              </a:spcBef>
              <a:defRPr sz="1800"/>
            </a:lvl2pPr>
            <a:lvl3pPr>
              <a:lnSpc>
                <a:spcPct val="100000"/>
              </a:lnSpc>
              <a:spcBef>
                <a:spcPts val="400"/>
              </a:spcBef>
              <a:defRPr sz="1600"/>
            </a:lvl3pPr>
            <a:lvl4pPr>
              <a:lnSpc>
                <a:spcPct val="100000"/>
              </a:lnSpc>
              <a:spcBef>
                <a:spcPts val="400"/>
              </a:spcBef>
              <a:defRPr sz="1400"/>
            </a:lvl4pPr>
            <a:lvl5pPr>
              <a:defRPr sz="14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5" name="Datumsplatzhalter 4"/>
          <p:cNvSpPr>
            <a:spLocks noGrp="1"/>
          </p:cNvSpPr>
          <p:nvPr>
            <p:ph type="dt" sz="half" idx="10"/>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fld id="{DE2A9771-D9EA-4A76-AABE-972F8EE43AEC}" type="datetime1">
              <a:rPr lang="de-DE" smtClean="0"/>
              <a:t>28.08.2023</a:t>
            </a:fld>
            <a:endParaRPr lang="de-DE" dirty="0"/>
          </a:p>
        </p:txBody>
      </p:sp>
      <p:sp>
        <p:nvSpPr>
          <p:cNvPr id="7" name="Foliennummernplatzhalter 6"/>
          <p:cNvSpPr>
            <a:spLocks noGrp="1"/>
          </p:cNvSpPr>
          <p:nvPr>
            <p:ph type="sldNum" sz="quarter" idx="12"/>
          </p:nvPr>
        </p:nvSpPr>
        <p:spPr/>
        <p:txBody>
          <a:bodyPr/>
          <a:lstStyle/>
          <a:p>
            <a:fld id="{6C6AE60A-B69C-4790-82F7-3882EDF23186}" type="slidenum">
              <a:rPr lang="de-DE" smtClean="0"/>
              <a:pPr/>
              <a:t>‹Nr.›</a:t>
            </a:fld>
            <a:endParaRPr lang="de-DE"/>
          </a:p>
        </p:txBody>
      </p:sp>
      <p:sp>
        <p:nvSpPr>
          <p:cNvPr id="8" name="Titel 7"/>
          <p:cNvSpPr>
            <a:spLocks noGrp="1"/>
          </p:cNvSpPr>
          <p:nvPr>
            <p:ph type="title"/>
          </p:nvPr>
        </p:nvSpPr>
        <p:spPr>
          <a:solidFill>
            <a:schemeClr val="bg1"/>
          </a:solidFill>
        </p:spPr>
        <p:txBody>
          <a:bodyPr/>
          <a:lstStyle/>
          <a:p>
            <a:r>
              <a:rPr lang="en-US"/>
              <a:t>Click to edit Master title style</a:t>
            </a:r>
            <a:endParaRPr lang="de-CH"/>
          </a:p>
        </p:txBody>
      </p:sp>
    </p:spTree>
    <p:extLst>
      <p:ext uri="{BB962C8B-B14F-4D97-AF65-F5344CB8AC3E}">
        <p14:creationId xmlns:p14="http://schemas.microsoft.com/office/powerpoint/2010/main" val="37714414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251B8-D245-4337-A0A3-793A85A4B9A6}"/>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E5FE7B1F-4E4E-44E1-BB98-FDCD0AEA355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B5909CD-F61A-45A2-A3A7-C5D9BECE40B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3BA4E2E2-DC58-4785-AE74-E9CEA20AD7AF}"/>
              </a:ext>
            </a:extLst>
          </p:cNvPr>
          <p:cNvSpPr>
            <a:spLocks noGrp="1"/>
          </p:cNvSpPr>
          <p:nvPr>
            <p:ph type="dt" sz="half" idx="10"/>
          </p:nvPr>
        </p:nvSpPr>
        <p:spPr/>
        <p:txBody>
          <a:bodyPr/>
          <a:lstStyle/>
          <a:p>
            <a:fld id="{3E055374-90CC-C943-9BDB-E3D525066B94}" type="datetime1">
              <a:rPr lang="de-CH" smtClean="0"/>
              <a:t>25.08.2023</a:t>
            </a:fld>
            <a:endParaRPr lang="de-CH"/>
          </a:p>
        </p:txBody>
      </p:sp>
      <p:sp>
        <p:nvSpPr>
          <p:cNvPr id="6" name="Fußzeilenplatzhalter 5">
            <a:extLst>
              <a:ext uri="{FF2B5EF4-FFF2-40B4-BE49-F238E27FC236}">
                <a16:creationId xmlns:a16="http://schemas.microsoft.com/office/drawing/2014/main" id="{E0F074B5-287A-40C0-A3D2-EC30AFB695B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9F668025-3A5F-4C7A-A602-2C6D8621DDE3}"/>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151487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E5E38-B0F7-4617-BB47-40620F064551}"/>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D5A91914-34AD-4F89-BC5A-393F5BF66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ECC1BB6-4A51-4399-8BC8-3E0C192D1DD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9CEA16B9-BCD9-403E-B95B-B38912FE16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3BC0A8C-02AB-48D1-A38D-996BA820C5D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070218B8-8CEA-40E8-9F62-DFF332740D12}"/>
              </a:ext>
            </a:extLst>
          </p:cNvPr>
          <p:cNvSpPr>
            <a:spLocks noGrp="1"/>
          </p:cNvSpPr>
          <p:nvPr>
            <p:ph type="dt" sz="half" idx="10"/>
          </p:nvPr>
        </p:nvSpPr>
        <p:spPr/>
        <p:txBody>
          <a:bodyPr/>
          <a:lstStyle/>
          <a:p>
            <a:fld id="{D1C8CFD0-C572-E04F-81CC-045A3319828D}" type="datetime1">
              <a:rPr lang="de-CH" smtClean="0"/>
              <a:t>25.08.2023</a:t>
            </a:fld>
            <a:endParaRPr lang="de-CH"/>
          </a:p>
        </p:txBody>
      </p:sp>
      <p:sp>
        <p:nvSpPr>
          <p:cNvPr id="8" name="Fußzeilenplatzhalter 7">
            <a:extLst>
              <a:ext uri="{FF2B5EF4-FFF2-40B4-BE49-F238E27FC236}">
                <a16:creationId xmlns:a16="http://schemas.microsoft.com/office/drawing/2014/main" id="{FE66D581-BE34-49EF-B08D-7E5138DC045C}"/>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71CCDB7-B9F7-4E79-85B3-02DA23BB4FDF}"/>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226324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BF8B1-96D2-4C11-AF9B-08C82E4FD756}"/>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01401B7-046C-4AEE-848E-DC948E279109}"/>
              </a:ext>
            </a:extLst>
          </p:cNvPr>
          <p:cNvSpPr>
            <a:spLocks noGrp="1"/>
          </p:cNvSpPr>
          <p:nvPr>
            <p:ph type="dt" sz="half" idx="10"/>
          </p:nvPr>
        </p:nvSpPr>
        <p:spPr/>
        <p:txBody>
          <a:bodyPr/>
          <a:lstStyle/>
          <a:p>
            <a:fld id="{2E3641BC-9D3B-1A49-9207-A52E121A81BA}" type="datetime1">
              <a:rPr lang="de-CH" smtClean="0"/>
              <a:t>25.08.2023</a:t>
            </a:fld>
            <a:endParaRPr lang="de-CH"/>
          </a:p>
        </p:txBody>
      </p:sp>
      <p:sp>
        <p:nvSpPr>
          <p:cNvPr id="4" name="Fußzeilenplatzhalter 3">
            <a:extLst>
              <a:ext uri="{FF2B5EF4-FFF2-40B4-BE49-F238E27FC236}">
                <a16:creationId xmlns:a16="http://schemas.microsoft.com/office/drawing/2014/main" id="{FA8B7E92-0F6F-4A95-B6F9-E031A68FEFDE}"/>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02A885D6-EA5F-44D5-BC46-CE08761AE2DE}"/>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362693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C67BF9-C090-4775-89CB-37D379C0AEC3}"/>
              </a:ext>
            </a:extLst>
          </p:cNvPr>
          <p:cNvSpPr>
            <a:spLocks noGrp="1"/>
          </p:cNvSpPr>
          <p:nvPr>
            <p:ph type="dt" sz="half" idx="10"/>
          </p:nvPr>
        </p:nvSpPr>
        <p:spPr/>
        <p:txBody>
          <a:bodyPr/>
          <a:lstStyle/>
          <a:p>
            <a:fld id="{D1B2BCB2-7D75-F344-8C15-522201EE97D3}" type="datetime1">
              <a:rPr lang="de-CH" smtClean="0"/>
              <a:t>25.08.2023</a:t>
            </a:fld>
            <a:endParaRPr lang="de-CH"/>
          </a:p>
        </p:txBody>
      </p:sp>
      <p:sp>
        <p:nvSpPr>
          <p:cNvPr id="3" name="Fußzeilenplatzhalter 2">
            <a:extLst>
              <a:ext uri="{FF2B5EF4-FFF2-40B4-BE49-F238E27FC236}">
                <a16:creationId xmlns:a16="http://schemas.microsoft.com/office/drawing/2014/main" id="{54D2C693-77AC-4A85-9C7E-498C14C617F8}"/>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BF365614-F131-48E2-8AFE-D7B608B11936}"/>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23409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3A301-C3DA-416B-8075-C5ADF465E2C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AD930B1F-1BDA-460C-BC81-C0BE600150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B13E5A65-8D70-4257-BBD2-5FA7BC98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E11B453-D861-4543-B5CD-DA07A4FBA995}"/>
              </a:ext>
            </a:extLst>
          </p:cNvPr>
          <p:cNvSpPr>
            <a:spLocks noGrp="1"/>
          </p:cNvSpPr>
          <p:nvPr>
            <p:ph type="dt" sz="half" idx="10"/>
          </p:nvPr>
        </p:nvSpPr>
        <p:spPr/>
        <p:txBody>
          <a:bodyPr/>
          <a:lstStyle/>
          <a:p>
            <a:fld id="{BD803F8A-EA7D-2A46-88E5-AD207261BB69}" type="datetime1">
              <a:rPr lang="de-CH" smtClean="0"/>
              <a:t>25.08.2023</a:t>
            </a:fld>
            <a:endParaRPr lang="de-CH"/>
          </a:p>
        </p:txBody>
      </p:sp>
      <p:sp>
        <p:nvSpPr>
          <p:cNvPr id="6" name="Fußzeilenplatzhalter 5">
            <a:extLst>
              <a:ext uri="{FF2B5EF4-FFF2-40B4-BE49-F238E27FC236}">
                <a16:creationId xmlns:a16="http://schemas.microsoft.com/office/drawing/2014/main" id="{ECEAE872-8B85-428D-A266-F1A76D5A3B18}"/>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28C4E685-5477-4C6B-9D88-47DCB20A0458}"/>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30231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224A4-362E-4E91-97BD-E30056775BB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D678E587-1253-4F37-ACE6-8C55A60B4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F4C79CB-FE23-4713-B694-1BBD5BBD6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55C63CF-BB20-4368-B0A1-0FDF8133DD18}"/>
              </a:ext>
            </a:extLst>
          </p:cNvPr>
          <p:cNvSpPr>
            <a:spLocks noGrp="1"/>
          </p:cNvSpPr>
          <p:nvPr>
            <p:ph type="dt" sz="half" idx="10"/>
          </p:nvPr>
        </p:nvSpPr>
        <p:spPr/>
        <p:txBody>
          <a:bodyPr/>
          <a:lstStyle/>
          <a:p>
            <a:fld id="{0FD294AA-2CF3-0A4B-BF52-225175B77724}" type="datetime1">
              <a:rPr lang="de-CH" smtClean="0"/>
              <a:t>25.08.2023</a:t>
            </a:fld>
            <a:endParaRPr lang="de-CH"/>
          </a:p>
        </p:txBody>
      </p:sp>
      <p:sp>
        <p:nvSpPr>
          <p:cNvPr id="6" name="Fußzeilenplatzhalter 5">
            <a:extLst>
              <a:ext uri="{FF2B5EF4-FFF2-40B4-BE49-F238E27FC236}">
                <a16:creationId xmlns:a16="http://schemas.microsoft.com/office/drawing/2014/main" id="{9D068205-CC38-4B04-8CDC-F099FF15EC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2CBF4EB-D023-449C-8D4B-F70F99B2EF92}"/>
              </a:ext>
            </a:extLst>
          </p:cNvPr>
          <p:cNvSpPr>
            <a:spLocks noGrp="1"/>
          </p:cNvSpPr>
          <p:nvPr>
            <p:ph type="sldNum" sz="quarter" idx="12"/>
          </p:nvPr>
        </p:nvSpPr>
        <p:spPr/>
        <p:txBody>
          <a:bodyPr/>
          <a:lstStyle/>
          <a:p>
            <a:fld id="{D3CE8AB2-E8B0-452B-BE5D-DB33E556348C}" type="slidenum">
              <a:rPr lang="de-CH" smtClean="0"/>
              <a:t>‹Nr.›</a:t>
            </a:fld>
            <a:endParaRPr lang="de-CH"/>
          </a:p>
        </p:txBody>
      </p:sp>
    </p:spTree>
    <p:extLst>
      <p:ext uri="{BB962C8B-B14F-4D97-AF65-F5344CB8AC3E}">
        <p14:creationId xmlns:p14="http://schemas.microsoft.com/office/powerpoint/2010/main" val="230968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79C456-988A-487B-BA47-5CADF2A103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CD17934F-FE24-45DB-BE8A-B9550779AA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B5E25CC-2B0D-431C-A317-1C1FD5B4F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2A5B1-C829-E143-B093-117BA95FC95A}" type="datetime1">
              <a:rPr lang="de-CH" smtClean="0"/>
              <a:t>25.08.2023</a:t>
            </a:fld>
            <a:endParaRPr lang="de-CH"/>
          </a:p>
        </p:txBody>
      </p:sp>
      <p:sp>
        <p:nvSpPr>
          <p:cNvPr id="5" name="Fußzeilenplatzhalter 4">
            <a:extLst>
              <a:ext uri="{FF2B5EF4-FFF2-40B4-BE49-F238E27FC236}">
                <a16:creationId xmlns:a16="http://schemas.microsoft.com/office/drawing/2014/main" id="{BF1BE4BD-330C-4D54-986F-DCB9B2C3F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93C89735-9847-49B0-88D9-526D7D8795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E8AB2-E8B0-452B-BE5D-DB33E556348C}" type="slidenum">
              <a:rPr lang="de-CH" smtClean="0"/>
              <a:t>‹Nr.›</a:t>
            </a:fld>
            <a:endParaRPr lang="de-CH"/>
          </a:p>
        </p:txBody>
      </p:sp>
    </p:spTree>
    <p:extLst>
      <p:ext uri="{BB962C8B-B14F-4D97-AF65-F5344CB8AC3E}">
        <p14:creationId xmlns:p14="http://schemas.microsoft.com/office/powerpoint/2010/main" val="162570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Titelmasterformat durch Klicken bearbeiten</a:t>
            </a:r>
            <a:endParaRPr lang="de-CH"/>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de-CH"/>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09C50AA-9490-CF4B-B651-4C8C8E5F0AF2}" type="datetime1">
              <a:rPr lang="de-CH" smtClean="0"/>
              <a:t>25.08.2023</a:t>
            </a:fld>
            <a:endParaRPr lang="de-CH"/>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CH"/>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F3E5D8-4008-4078-9366-6ABF6DFC04C7}" type="slidenum">
              <a:rPr lang="de-CH"/>
              <a:t>‹Nr.›</a:t>
            </a:fld>
            <a:endParaRPr lang="de-CH"/>
          </a:p>
        </p:txBody>
      </p:sp>
    </p:spTree>
    <p:extLst>
      <p:ext uri="{BB962C8B-B14F-4D97-AF65-F5344CB8AC3E}">
        <p14:creationId xmlns:p14="http://schemas.microsoft.com/office/powerpoint/2010/main" val="319009797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79C456-988A-487B-BA47-5CADF2A103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CD17934F-FE24-45DB-BE8A-B9550779AA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B5E25CC-2B0D-431C-A317-1C1FD5B4F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56FF6-7D25-40FA-9720-4847AFFA1D1B}" type="datetimeFigureOut">
              <a:rPr lang="de-CH" smtClean="0"/>
              <a:t>28.08.2023</a:t>
            </a:fld>
            <a:endParaRPr lang="de-CH"/>
          </a:p>
        </p:txBody>
      </p:sp>
      <p:sp>
        <p:nvSpPr>
          <p:cNvPr id="5" name="Fußzeilenplatzhalter 4">
            <a:extLst>
              <a:ext uri="{FF2B5EF4-FFF2-40B4-BE49-F238E27FC236}">
                <a16:creationId xmlns:a16="http://schemas.microsoft.com/office/drawing/2014/main" id="{BF1BE4BD-330C-4D54-986F-DCB9B2C3F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93C89735-9847-49B0-88D9-526D7D8795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E8AB2-E8B0-452B-BE5D-DB33E556348C}" type="slidenum">
              <a:rPr lang="de-CH" smtClean="0"/>
              <a:t>‹Nr.›</a:t>
            </a:fld>
            <a:endParaRPr lang="de-CH"/>
          </a:p>
        </p:txBody>
      </p:sp>
    </p:spTree>
    <p:extLst>
      <p:ext uri="{BB962C8B-B14F-4D97-AF65-F5344CB8AC3E}">
        <p14:creationId xmlns:p14="http://schemas.microsoft.com/office/powerpoint/2010/main" val="15616292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5.xml"/><Relationship Id="rId3" Type="http://schemas.openxmlformats.org/officeDocument/2006/relationships/image" Target="../media/image3.png"/><Relationship Id="rId7" Type="http://schemas.openxmlformats.org/officeDocument/2006/relationships/customXml" Target="../ink/ink2.xml"/><Relationship Id="rId12" Type="http://schemas.openxmlformats.org/officeDocument/2006/relationships/image" Target="../media/image7.png"/><Relationship Id="rId17" Type="http://schemas.openxmlformats.org/officeDocument/2006/relationships/customXml" Target="../ink/ink7.xml"/><Relationship Id="rId2" Type="http://schemas.openxmlformats.org/officeDocument/2006/relationships/notesSlide" Target="../notesSlides/notesSlide3.xml"/><Relationship Id="rId16"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4.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customXml" Target="../ink/ink3.xml"/><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chart" Target="../charts/char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4.svg"/></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45.png"/><Relationship Id="rId7" Type="http://schemas.openxmlformats.org/officeDocument/2006/relationships/image" Target="../media/image21.png"/><Relationship Id="rId12" Type="http://schemas.openxmlformats.org/officeDocument/2006/relationships/image" Target="../media/image18.png"/><Relationship Id="rId17" Type="http://schemas.openxmlformats.org/officeDocument/2006/relationships/image" Target="../media/image53.svg"/><Relationship Id="rId2" Type="http://schemas.openxmlformats.org/officeDocument/2006/relationships/notesSlide" Target="../notesSlides/notesSlide36.xml"/><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49.png"/><Relationship Id="rId5" Type="http://schemas.openxmlformats.org/officeDocument/2006/relationships/image" Target="../media/image47.png"/><Relationship Id="rId15" Type="http://schemas.openxmlformats.org/officeDocument/2006/relationships/image" Target="../media/image51.svg"/><Relationship Id="rId10" Type="http://schemas.openxmlformats.org/officeDocument/2006/relationships/image" Target="../media/image22.png"/><Relationship Id="rId4" Type="http://schemas.openxmlformats.org/officeDocument/2006/relationships/image" Target="../media/image46.svg"/><Relationship Id="rId9" Type="http://schemas.openxmlformats.org/officeDocument/2006/relationships/image" Target="../media/image13.png"/><Relationship Id="rId1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hyperlink" Target="http://www.narp.ethz.ch/"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7.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551384" y="3429000"/>
            <a:ext cx="10515600" cy="2398404"/>
          </a:xfrm>
        </p:spPr>
        <p:txBody>
          <a:bodyPr>
            <a:normAutofit lnSpcReduction="10000"/>
          </a:bodyPr>
          <a:lstStyle/>
          <a:p>
            <a:pPr marL="0" indent="0">
              <a:buNone/>
              <a:defRPr/>
            </a:pPr>
            <a:r>
              <a:rPr lang="de-CH" sz="2400" dirty="0"/>
              <a:t>Eva Lieberherr</a:t>
            </a:r>
          </a:p>
          <a:p>
            <a:pPr marL="0" indent="0">
              <a:buNone/>
              <a:defRPr/>
            </a:pPr>
            <a:endParaRPr lang="de-CH" sz="2400" dirty="0"/>
          </a:p>
          <a:p>
            <a:pPr marL="0" indent="0">
              <a:buNone/>
              <a:defRPr/>
            </a:pPr>
            <a:endParaRPr lang="de-CH" sz="1200" dirty="0"/>
          </a:p>
          <a:p>
            <a:pPr marL="0" indent="0">
              <a:buNone/>
              <a:defRPr/>
            </a:pPr>
            <a:r>
              <a:rPr lang="de-CH" sz="2400" dirty="0"/>
              <a:t>1. September 2023</a:t>
            </a:r>
          </a:p>
          <a:p>
            <a:pPr marL="0" indent="0">
              <a:buNone/>
              <a:defRPr/>
            </a:pPr>
            <a:endParaRPr lang="de-CH" sz="2400" dirty="0"/>
          </a:p>
          <a:p>
            <a:pPr marL="0" indent="0">
              <a:buNone/>
              <a:defRPr/>
            </a:pPr>
            <a:r>
              <a:rPr lang="de-CH" sz="2400" dirty="0"/>
              <a:t>SEVAL Kongress, Fribourg</a:t>
            </a:r>
            <a:endParaRPr sz="2400" dirty="0"/>
          </a:p>
        </p:txBody>
      </p:sp>
      <p:pic>
        <p:nvPicPr>
          <p:cNvPr id="8" name="Grafik 7">
            <a:extLst>
              <a:ext uri="{FF2B5EF4-FFF2-40B4-BE49-F238E27FC236}">
                <a16:creationId xmlns:a16="http://schemas.microsoft.com/office/drawing/2014/main" id="{59B7421E-868A-4685-9EFF-653A8035B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08" y="5754728"/>
            <a:ext cx="2356623" cy="864095"/>
          </a:xfrm>
          <a:prstGeom prst="rect">
            <a:avLst/>
          </a:prstGeom>
        </p:spPr>
      </p:pic>
      <p:sp>
        <p:nvSpPr>
          <p:cNvPr id="2" name="Titel 1"/>
          <p:cNvSpPr>
            <a:spLocks noGrp="1"/>
          </p:cNvSpPr>
          <p:nvPr>
            <p:ph type="title"/>
          </p:nvPr>
        </p:nvSpPr>
        <p:spPr bwMode="auto">
          <a:xfrm>
            <a:off x="551384" y="459978"/>
            <a:ext cx="5904656" cy="2752998"/>
          </a:xfrm>
        </p:spPr>
        <p:txBody>
          <a:bodyPr>
            <a:noAutofit/>
          </a:bodyPr>
          <a:lstStyle/>
          <a:p>
            <a:pPr eaLnBrk="0" hangingPunct="0"/>
            <a:r>
              <a:rPr lang="de-CH" sz="2400" dirty="0">
                <a:latin typeface="+mn-lt"/>
              </a:rPr>
              <a:t>«Beitrag der Evaluation zu einer evidenzbasierten öffentlichen Politik in den Bereichen Umwelt, Klima und Energie»</a:t>
            </a:r>
            <a:br>
              <a:rPr lang="de-CH" sz="3600" b="1" dirty="0">
                <a:latin typeface="+mn-lt"/>
              </a:rPr>
            </a:br>
            <a:br>
              <a:rPr lang="de-CH" sz="3600" b="1" dirty="0"/>
            </a:br>
            <a:r>
              <a:rPr lang="de-CH" sz="3200" b="1" dirty="0"/>
              <a:t>Einsichten aus Evaluationen der Waldpolitik 2020</a:t>
            </a:r>
            <a:endParaRPr lang="de-CH" sz="3600" dirty="0"/>
          </a:p>
        </p:txBody>
      </p:sp>
      <p:pic>
        <p:nvPicPr>
          <p:cNvPr id="11" name="Grafik 10">
            <a:extLst>
              <a:ext uri="{FF2B5EF4-FFF2-40B4-BE49-F238E27FC236}">
                <a16:creationId xmlns:a16="http://schemas.microsoft.com/office/drawing/2014/main" id="{263FE152-0117-4A83-8CEE-8F48C758B538}"/>
              </a:ext>
            </a:extLst>
          </p:cNvPr>
          <p:cNvPicPr>
            <a:picLocks noChangeAspect="1"/>
          </p:cNvPicPr>
          <p:nvPr/>
        </p:nvPicPr>
        <p:blipFill>
          <a:blip r:embed="rId4"/>
          <a:stretch>
            <a:fillRect/>
          </a:stretch>
        </p:blipFill>
        <p:spPr>
          <a:xfrm>
            <a:off x="7427092" y="516708"/>
            <a:ext cx="4213524" cy="5681236"/>
          </a:xfrm>
          <a:prstGeom prst="rect">
            <a:avLst/>
          </a:prstGeom>
          <a:ln>
            <a:solidFill>
              <a:schemeClr val="accent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924" t="18421" r="18910" b="17519"/>
          <a:stretch/>
        </p:blipFill>
        <p:spPr bwMode="auto">
          <a:xfrm>
            <a:off x="2567609" y="1412777"/>
            <a:ext cx="7100799" cy="506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4E6B118-BD7A-4D86-9ECB-313471F0E276}" type="slidenum">
              <a:rPr lang="de-CH" smtClean="0">
                <a:solidFill>
                  <a:schemeClr val="tx1"/>
                </a:solidFill>
              </a:rPr>
              <a:t>10</a:t>
            </a:fld>
            <a:endParaRPr lang="de-CH" dirty="0">
              <a:solidFill>
                <a:schemeClr val="tx1"/>
              </a:solidFill>
            </a:endParaRPr>
          </a:p>
        </p:txBody>
      </p:sp>
      <p:sp>
        <p:nvSpPr>
          <p:cNvPr id="7" name="Titel 3">
            <a:extLst>
              <a:ext uri="{FF2B5EF4-FFF2-40B4-BE49-F238E27FC236}">
                <a16:creationId xmlns:a16="http://schemas.microsoft.com/office/drawing/2014/main" id="{EF5D0CA5-FB30-4A98-B562-E827F6367E54}"/>
              </a:ext>
            </a:extLst>
          </p:cNvPr>
          <p:cNvSpPr txBox="1">
            <a:spLocks/>
          </p:cNvSpPr>
          <p:nvPr/>
        </p:nvSpPr>
        <p:spPr>
          <a:xfrm>
            <a:off x="431800" y="294813"/>
            <a:ext cx="11328400" cy="972000"/>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de-CH" b="0" dirty="0"/>
              <a:t>Ziele und Aufbau der Waldpolitik 2020</a:t>
            </a:r>
          </a:p>
        </p:txBody>
      </p:sp>
      <p:sp>
        <p:nvSpPr>
          <p:cNvPr id="8" name="Rechteck 7">
            <a:extLst>
              <a:ext uri="{FF2B5EF4-FFF2-40B4-BE49-F238E27FC236}">
                <a16:creationId xmlns:a16="http://schemas.microsoft.com/office/drawing/2014/main" id="{01203E25-929B-41FD-8461-D6C4974FD08C}"/>
              </a:ext>
            </a:extLst>
          </p:cNvPr>
          <p:cNvSpPr/>
          <p:nvPr/>
        </p:nvSpPr>
        <p:spPr>
          <a:xfrm>
            <a:off x="9737119" y="6402476"/>
            <a:ext cx="5895975" cy="276999"/>
          </a:xfrm>
          <a:prstGeom prst="rect">
            <a:avLst/>
          </a:prstGeom>
        </p:spPr>
        <p:txBody>
          <a:bodyPr wrap="square">
            <a:spAutoFit/>
          </a:bodyPr>
          <a:lstStyle/>
          <a:p>
            <a:pPr rtl="0">
              <a:defRPr/>
            </a:pPr>
            <a:r>
              <a:rPr lang="de-CH" sz="1200" kern="1200" dirty="0"/>
              <a:t>Quelle: Zabel, 2017</a:t>
            </a:r>
          </a:p>
        </p:txBody>
      </p:sp>
    </p:spTree>
    <p:extLst>
      <p:ext uri="{BB962C8B-B14F-4D97-AF65-F5344CB8AC3E}">
        <p14:creationId xmlns:p14="http://schemas.microsoft.com/office/powerpoint/2010/main" val="94271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98717C-F8E6-4B99-9BC0-CD898E41B656}"/>
              </a:ext>
            </a:extLst>
          </p:cNvPr>
          <p:cNvSpPr>
            <a:spLocks noGrp="1"/>
          </p:cNvSpPr>
          <p:nvPr>
            <p:ph type="title"/>
          </p:nvPr>
        </p:nvSpPr>
        <p:spPr>
          <a:xfrm>
            <a:off x="838200" y="365125"/>
            <a:ext cx="10874424" cy="1325563"/>
          </a:xfrm>
        </p:spPr>
        <p:txBody>
          <a:bodyPr>
            <a:normAutofit/>
          </a:bodyPr>
          <a:lstStyle/>
          <a:p>
            <a:r>
              <a:rPr lang="de-CH" sz="2800" dirty="0">
                <a:cs typeface="Arial" panose="020B0604020202020204" pitchFamily="34" charset="0"/>
              </a:rPr>
              <a:t>Daten basieren auf</a:t>
            </a:r>
          </a:p>
        </p:txBody>
      </p:sp>
      <p:sp>
        <p:nvSpPr>
          <p:cNvPr id="3" name="Inhaltsplatzhalter 2">
            <a:extLst>
              <a:ext uri="{FF2B5EF4-FFF2-40B4-BE49-F238E27FC236}">
                <a16:creationId xmlns:a16="http://schemas.microsoft.com/office/drawing/2014/main" id="{0F99D512-5262-478B-B6BF-FF13D37FDEB4}"/>
              </a:ext>
            </a:extLst>
          </p:cNvPr>
          <p:cNvSpPr>
            <a:spLocks noGrp="1"/>
          </p:cNvSpPr>
          <p:nvPr>
            <p:ph idx="1"/>
          </p:nvPr>
        </p:nvSpPr>
        <p:spPr>
          <a:xfrm>
            <a:off x="844950" y="2420888"/>
            <a:ext cx="10515600" cy="1325563"/>
          </a:xfrm>
        </p:spPr>
        <p:txBody>
          <a:bodyPr>
            <a:normAutofit fontScale="62500" lnSpcReduction="20000"/>
          </a:bodyPr>
          <a:lstStyle/>
          <a:p>
            <a:pPr marL="0" indent="0" algn="just">
              <a:buNone/>
            </a:pPr>
            <a:r>
              <a:rPr lang="de-CH" dirty="0"/>
              <a:t>Wilkes-Allemann, J., Steinmann, K., Zabel, A., &amp; Lieberherr, E. (2017). </a:t>
            </a:r>
            <a:r>
              <a:rPr lang="en-US" dirty="0" err="1"/>
              <a:t>Zwischenbericht</a:t>
            </a:r>
            <a:r>
              <a:rPr lang="en-US" dirty="0"/>
              <a:t> </a:t>
            </a:r>
            <a:r>
              <a:rPr lang="en-US" dirty="0" err="1"/>
              <a:t>Waldpolitik</a:t>
            </a:r>
            <a:r>
              <a:rPr lang="en-US" dirty="0"/>
              <a:t> 2020. </a:t>
            </a:r>
            <a:r>
              <a:rPr lang="de-CH" dirty="0"/>
              <a:t>Im Auftrag des Bundesamtes für Umwelt, Bern. </a:t>
            </a:r>
          </a:p>
          <a:p>
            <a:pPr marL="0" indent="0" algn="just">
              <a:buNone/>
            </a:pPr>
            <a:endParaRPr lang="de-CH" dirty="0"/>
          </a:p>
          <a:p>
            <a:pPr marL="0" indent="0" algn="just">
              <a:buNone/>
            </a:pPr>
            <a:r>
              <a:rPr lang="de-CH" dirty="0"/>
              <a:t>Lieberherr, E., Coleman, E., Ohmura, T., Wilkes-Allemann, J., Zabel, A. (2023). Optimierung der Waldpolitik 2020. Im Auftrag des Bundesamtes für Umwelt, Bern. </a:t>
            </a:r>
          </a:p>
        </p:txBody>
      </p:sp>
      <p:pic>
        <p:nvPicPr>
          <p:cNvPr id="4" name="Grafik 5">
            <a:extLst>
              <a:ext uri="{FF2B5EF4-FFF2-40B4-BE49-F238E27FC236}">
                <a16:creationId xmlns:a16="http://schemas.microsoft.com/office/drawing/2014/main" id="{3E5D86CA-A42E-4DD2-B086-B88F3DAC9B19}"/>
              </a:ext>
            </a:extLst>
          </p:cNvPr>
          <p:cNvPicPr>
            <a:picLocks noChangeAspect="1"/>
          </p:cNvPicPr>
          <p:nvPr/>
        </p:nvPicPr>
        <p:blipFill>
          <a:blip r:embed="rId3"/>
          <a:stretch/>
        </p:blipFill>
        <p:spPr bwMode="auto">
          <a:xfrm>
            <a:off x="8040216" y="4804828"/>
            <a:ext cx="1786974" cy="1108375"/>
          </a:xfrm>
          <a:prstGeom prst="rect">
            <a:avLst/>
          </a:prstGeom>
        </p:spPr>
      </p:pic>
      <p:pic>
        <p:nvPicPr>
          <p:cNvPr id="5" name="Grafik 4">
            <a:extLst>
              <a:ext uri="{FF2B5EF4-FFF2-40B4-BE49-F238E27FC236}">
                <a16:creationId xmlns:a16="http://schemas.microsoft.com/office/drawing/2014/main" id="{F3B6D0EC-D476-421C-9F99-D2D119C60F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363108" y="4797152"/>
            <a:ext cx="2553011" cy="936104"/>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F0C038B8-9AEC-4F46-8714-3548697388A2}"/>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5284034" y="4693857"/>
            <a:ext cx="1158409" cy="1325563"/>
          </a:xfrm>
          <a:prstGeom prst="rect">
            <a:avLst/>
          </a:prstGeom>
        </p:spPr>
      </p:pic>
      <p:sp>
        <p:nvSpPr>
          <p:cNvPr id="7" name="Slide Number Placeholder 6">
            <a:extLst>
              <a:ext uri="{FF2B5EF4-FFF2-40B4-BE49-F238E27FC236}">
                <a16:creationId xmlns:a16="http://schemas.microsoft.com/office/drawing/2014/main" id="{64BD9E8A-3612-D35A-F974-E85363A84B00}"/>
              </a:ext>
            </a:extLst>
          </p:cNvPr>
          <p:cNvSpPr>
            <a:spLocks noGrp="1"/>
          </p:cNvSpPr>
          <p:nvPr>
            <p:ph type="sldNum" sz="quarter" idx="12"/>
          </p:nvPr>
        </p:nvSpPr>
        <p:spPr/>
        <p:txBody>
          <a:bodyPr/>
          <a:lstStyle/>
          <a:p>
            <a:fld id="{D3CE8AB2-E8B0-452B-BE5D-DB33E556348C}" type="slidenum">
              <a:rPr lang="de-CH" smtClean="0">
                <a:solidFill>
                  <a:schemeClr val="tx1"/>
                </a:solidFill>
              </a:rPr>
              <a:t>11</a:t>
            </a:fld>
            <a:endParaRPr lang="de-CH" dirty="0">
              <a:solidFill>
                <a:schemeClr val="tx1"/>
              </a:solidFill>
            </a:endParaRPr>
          </a:p>
        </p:txBody>
      </p:sp>
    </p:spTree>
    <p:extLst>
      <p:ext uri="{BB962C8B-B14F-4D97-AF65-F5344CB8AC3E}">
        <p14:creationId xmlns:p14="http://schemas.microsoft.com/office/powerpoint/2010/main" val="1378803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rtl="0"/>
            <a:fld id="{6C6AE60A-B69C-4790-82F7-3882EDF23186}" type="slidenum">
              <a:rPr lang="de-DE" kern="1200">
                <a:solidFill>
                  <a:schemeClr val="tx1"/>
                </a:solidFill>
              </a:rPr>
              <a:pPr rtl="0"/>
              <a:t>12</a:t>
            </a:fld>
            <a:endParaRPr lang="de-DE" kern="1200" dirty="0">
              <a:solidFill>
                <a:schemeClr val="tx1"/>
              </a:solidFill>
            </a:endParaRPr>
          </a:p>
        </p:txBody>
      </p:sp>
      <p:pic>
        <p:nvPicPr>
          <p:cNvPr id="3" name="Grafik 2">
            <a:extLst>
              <a:ext uri="{FF2B5EF4-FFF2-40B4-BE49-F238E27FC236}">
                <a16:creationId xmlns:a16="http://schemas.microsoft.com/office/drawing/2014/main" id="{8DA9A12D-7D74-431D-96F6-21935010A8C4}"/>
              </a:ext>
            </a:extLst>
          </p:cNvPr>
          <p:cNvPicPr>
            <a:picLocks noChangeAspect="1"/>
          </p:cNvPicPr>
          <p:nvPr/>
        </p:nvPicPr>
        <p:blipFill>
          <a:blip r:embed="rId3"/>
          <a:stretch>
            <a:fillRect/>
          </a:stretch>
        </p:blipFill>
        <p:spPr>
          <a:xfrm>
            <a:off x="3589425" y="78402"/>
            <a:ext cx="4954848" cy="6662966"/>
          </a:xfrm>
          <a:prstGeom prst="rect">
            <a:avLst/>
          </a:prstGeom>
          <a:ln>
            <a:solidFill>
              <a:schemeClr val="bg1">
                <a:lumMod val="50000"/>
              </a:schemeClr>
            </a:solidFill>
          </a:ln>
          <a:effectLst>
            <a:outerShdw blurRad="50800" dist="50800" dir="5400000" algn="ctr" rotWithShape="0">
              <a:schemeClr val="bg1">
                <a:lumMod val="50000"/>
              </a:schemeClr>
            </a:outerShdw>
          </a:effectLst>
        </p:spPr>
      </p:pic>
    </p:spTree>
    <p:extLst>
      <p:ext uri="{BB962C8B-B14F-4D97-AF65-F5344CB8AC3E}">
        <p14:creationId xmlns:p14="http://schemas.microsoft.com/office/powerpoint/2010/main" val="13014022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981835"/>
            <a:ext cx="11172825" cy="4351338"/>
          </a:xfrm>
        </p:spPr>
        <p:txBody>
          <a:bodyPr>
            <a:normAutofit/>
          </a:bodyPr>
          <a:lstStyle/>
          <a:p>
            <a:pPr lvl="0"/>
            <a:r>
              <a:rPr lang="fr-CH" sz="2400" dirty="0" err="1"/>
              <a:t>Bilanz</a:t>
            </a:r>
            <a:r>
              <a:rPr lang="fr-CH" sz="2400" dirty="0"/>
              <a:t> der </a:t>
            </a:r>
            <a:r>
              <a:rPr lang="fr-CH" sz="2400" dirty="0" err="1"/>
              <a:t>Zielerreichung</a:t>
            </a:r>
            <a:r>
              <a:rPr lang="fr-CH" sz="2400" dirty="0"/>
              <a:t> der </a:t>
            </a:r>
            <a:r>
              <a:rPr lang="fr-CH" sz="2400" dirty="0" err="1"/>
              <a:t>ersten</a:t>
            </a:r>
            <a:r>
              <a:rPr lang="fr-CH" sz="2400" dirty="0"/>
              <a:t> </a:t>
            </a:r>
            <a:r>
              <a:rPr lang="fr-CH" sz="2400" dirty="0" err="1"/>
              <a:t>Etappe</a:t>
            </a:r>
            <a:r>
              <a:rPr lang="fr-CH" sz="2400" dirty="0"/>
              <a:t> (2012 – 2015)</a:t>
            </a:r>
          </a:p>
          <a:p>
            <a:pPr lvl="0"/>
            <a:r>
              <a:rPr lang="de-CH" sz="2400" dirty="0"/>
              <a:t>Massnahmenumsetzung bei Bund und zentralen </a:t>
            </a:r>
            <a:r>
              <a:rPr lang="de-CH" sz="2400" dirty="0" err="1"/>
              <a:t>Akteur:innen</a:t>
            </a:r>
            <a:r>
              <a:rPr lang="de-CH" sz="2400" dirty="0"/>
              <a:t> </a:t>
            </a:r>
          </a:p>
          <a:p>
            <a:pPr lvl="0"/>
            <a:r>
              <a:rPr lang="de-CH" sz="2400" dirty="0"/>
              <a:t>Input für die Weiterentwicklung der Waldpolitik 2020</a:t>
            </a:r>
          </a:p>
        </p:txBody>
      </p:sp>
      <p:pic>
        <p:nvPicPr>
          <p:cNvPr id="5" name="Grafik 4" descr="Volltreffer">
            <a:extLst>
              <a:ext uri="{FF2B5EF4-FFF2-40B4-BE49-F238E27FC236}">
                <a16:creationId xmlns:a16="http://schemas.microsoft.com/office/drawing/2014/main" id="{DDCDF875-F428-4190-B4F9-964BE87DB0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4473" y="260647"/>
            <a:ext cx="1202432" cy="1202432"/>
          </a:xfrm>
          <a:prstGeom prst="rect">
            <a:avLst/>
          </a:prstGeom>
        </p:spPr>
      </p:pic>
      <p:sp>
        <p:nvSpPr>
          <p:cNvPr id="7" name="Titel 3">
            <a:extLst>
              <a:ext uri="{FF2B5EF4-FFF2-40B4-BE49-F238E27FC236}">
                <a16:creationId xmlns:a16="http://schemas.microsoft.com/office/drawing/2014/main" id="{C1F64375-734B-400A-908D-80D38C291BE2}"/>
              </a:ext>
            </a:extLst>
          </p:cNvPr>
          <p:cNvSpPr txBox="1">
            <a:spLocks/>
          </p:cNvSpPr>
          <p:nvPr/>
        </p:nvSpPr>
        <p:spPr>
          <a:xfrm>
            <a:off x="431800" y="404664"/>
            <a:ext cx="11328400" cy="972000"/>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de-CH" b="0" dirty="0">
                <a:solidFill>
                  <a:prstClr val="black"/>
                </a:solidFill>
              </a:rPr>
              <a:t>Zwischenevaluation Waldpolitik 2020 – Zielsetzung</a:t>
            </a:r>
          </a:p>
        </p:txBody>
      </p:sp>
      <p:sp>
        <p:nvSpPr>
          <p:cNvPr id="2" name="Slide Number Placeholder 1">
            <a:extLst>
              <a:ext uri="{FF2B5EF4-FFF2-40B4-BE49-F238E27FC236}">
                <a16:creationId xmlns:a16="http://schemas.microsoft.com/office/drawing/2014/main" id="{BD8D51E4-4A29-423F-99AA-95B4737FABC7}"/>
              </a:ext>
            </a:extLst>
          </p:cNvPr>
          <p:cNvSpPr>
            <a:spLocks noGrp="1"/>
          </p:cNvSpPr>
          <p:nvPr>
            <p:ph type="sldNum" sz="quarter" idx="12"/>
          </p:nvPr>
        </p:nvSpPr>
        <p:spPr/>
        <p:txBody>
          <a:bodyPr/>
          <a:lstStyle/>
          <a:p>
            <a:fld id="{D3CE8AB2-E8B0-452B-BE5D-DB33E556348C}" type="slidenum">
              <a:rPr lang="de-CH" smtClean="0">
                <a:solidFill>
                  <a:schemeClr val="tx1"/>
                </a:solidFill>
              </a:rPr>
              <a:t>13</a:t>
            </a:fld>
            <a:endParaRPr lang="de-CH" dirty="0">
              <a:solidFill>
                <a:schemeClr val="tx1"/>
              </a:solidFill>
            </a:endParaRPr>
          </a:p>
        </p:txBody>
      </p:sp>
    </p:spTree>
    <p:extLst>
      <p:ext uri="{BB962C8B-B14F-4D97-AF65-F5344CB8AC3E}">
        <p14:creationId xmlns:p14="http://schemas.microsoft.com/office/powerpoint/2010/main" val="357717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6792"/>
            <a:ext cx="10874424" cy="1143000"/>
          </a:xfrm>
        </p:spPr>
        <p:txBody>
          <a:bodyPr>
            <a:noAutofit/>
          </a:bodyPr>
          <a:lstStyle/>
          <a:p>
            <a:pPr algn="ctr"/>
            <a:r>
              <a:rPr lang="de-CH" sz="2400" b="0" dirty="0">
                <a:latin typeface="+mn-lt"/>
              </a:rPr>
              <a:t>Soll-Ist Vergleich der Massnahmenumsetzung auf Bundesebene (N = 96 Massnahmen)</a:t>
            </a:r>
          </a:p>
        </p:txBody>
      </p:sp>
      <p:sp>
        <p:nvSpPr>
          <p:cNvPr id="4" name="Slide Number Placeholder 3"/>
          <p:cNvSpPr>
            <a:spLocks noGrp="1"/>
          </p:cNvSpPr>
          <p:nvPr>
            <p:ph type="sldNum" sz="quarter" idx="12"/>
          </p:nvPr>
        </p:nvSpPr>
        <p:spPr/>
        <p:txBody>
          <a:bodyPr/>
          <a:lstStyle/>
          <a:p>
            <a:pPr algn="r" rtl="0">
              <a:defRPr/>
            </a:pPr>
            <a:fld id="{64E6B118-BD7A-4D86-9ECB-313471F0E276}" type="slidenum">
              <a:rPr lang="de-CH" sz="1200" kern="1200">
                <a:solidFill>
                  <a:schemeClr val="tx1"/>
                </a:solidFill>
                <a:latin typeface="Calibri"/>
              </a:rPr>
              <a:pPr algn="r" rtl="0">
                <a:defRPr/>
              </a:pPr>
              <a:t>14</a:t>
            </a:fld>
            <a:endParaRPr lang="de-CH" sz="1200" kern="1200" dirty="0">
              <a:solidFill>
                <a:schemeClr val="tx1"/>
              </a:solidFill>
              <a:latin typeface="Calibri"/>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57" t="18365" r="1867" b="6428"/>
          <a:stretch/>
        </p:blipFill>
        <p:spPr bwMode="auto">
          <a:xfrm>
            <a:off x="3370040" y="2862946"/>
            <a:ext cx="5240560" cy="294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el 1">
            <a:extLst>
              <a:ext uri="{FF2B5EF4-FFF2-40B4-BE49-F238E27FC236}">
                <a16:creationId xmlns:a16="http://schemas.microsoft.com/office/drawing/2014/main" id="{9B7FEDE5-9639-4E1C-941D-150DCC33072E}"/>
              </a:ext>
            </a:extLst>
          </p:cNvPr>
          <p:cNvSpPr txBox="1">
            <a:spLocks/>
          </p:cNvSpPr>
          <p:nvPr/>
        </p:nvSpPr>
        <p:spPr>
          <a:xfrm>
            <a:off x="838200" y="365125"/>
            <a:ext cx="108744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800" dirty="0">
                <a:cs typeface="Arial" panose="020B0604020202020204" pitchFamily="34" charset="0"/>
              </a:rPr>
              <a:t>Zwischenevaluation Ergebnisse</a:t>
            </a:r>
          </a:p>
        </p:txBody>
      </p:sp>
    </p:spTree>
    <p:extLst>
      <p:ext uri="{BB962C8B-B14F-4D97-AF65-F5344CB8AC3E}">
        <p14:creationId xmlns:p14="http://schemas.microsoft.com/office/powerpoint/2010/main" val="3215382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199" y="983554"/>
            <a:ext cx="9852555" cy="1143000"/>
          </a:xfrm>
        </p:spPr>
        <p:txBody>
          <a:bodyPr anchor="ctr">
            <a:normAutofit/>
          </a:bodyPr>
          <a:lstStyle/>
          <a:p>
            <a:r>
              <a:rPr lang="de-CH" sz="2400" dirty="0">
                <a:latin typeface="+mn-lt"/>
              </a:rPr>
              <a:t>Aggregierte Einschätzung der Massnahmenumsetzung pro Ziel durch die Kantone (</a:t>
            </a:r>
            <a:r>
              <a:rPr lang="de-CH" sz="2400" b="0" dirty="0">
                <a:latin typeface="+mn-lt"/>
              </a:rPr>
              <a:t>N=25)</a:t>
            </a:r>
          </a:p>
        </p:txBody>
      </p:sp>
      <p:sp>
        <p:nvSpPr>
          <p:cNvPr id="3" name="Slide Number Placeholder 2"/>
          <p:cNvSpPr>
            <a:spLocks noGrp="1"/>
          </p:cNvSpPr>
          <p:nvPr>
            <p:ph type="sldNum" sz="quarter" idx="12"/>
          </p:nvPr>
        </p:nvSpPr>
        <p:spPr/>
        <p:txBody>
          <a:bodyPr/>
          <a:lstStyle/>
          <a:p>
            <a:pPr algn="r" rtl="0">
              <a:defRPr/>
            </a:pPr>
            <a:fld id="{64E6B118-BD7A-4D86-9ECB-313471F0E276}" type="slidenum">
              <a:rPr lang="de-CH" sz="1200" kern="1200">
                <a:solidFill>
                  <a:schemeClr val="tx1"/>
                </a:solidFill>
                <a:latin typeface="Calibri"/>
              </a:rPr>
              <a:pPr algn="r" rtl="0">
                <a:defRPr/>
              </a:pPr>
              <a:t>15</a:t>
            </a:fld>
            <a:endParaRPr lang="de-CH" sz="1200" kern="1200" dirty="0">
              <a:solidFill>
                <a:schemeClr val="tx1"/>
              </a:solidFill>
              <a:latin typeface="Calibri"/>
            </a:endParaRPr>
          </a:p>
        </p:txBody>
      </p:sp>
      <p:sp>
        <p:nvSpPr>
          <p:cNvPr id="6" name="Titel 1">
            <a:extLst>
              <a:ext uri="{FF2B5EF4-FFF2-40B4-BE49-F238E27FC236}">
                <a16:creationId xmlns:a16="http://schemas.microsoft.com/office/drawing/2014/main" id="{87A4F340-705F-4798-8FB5-A43FF8DF4C29}"/>
              </a:ext>
            </a:extLst>
          </p:cNvPr>
          <p:cNvSpPr txBox="1">
            <a:spLocks/>
          </p:cNvSpPr>
          <p:nvPr/>
        </p:nvSpPr>
        <p:spPr>
          <a:xfrm>
            <a:off x="838200" y="365125"/>
            <a:ext cx="108744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800" dirty="0">
                <a:cs typeface="Arial" panose="020B0604020202020204" pitchFamily="34" charset="0"/>
              </a:rPr>
              <a:t>Zwischenevaluation Ergebnisse</a:t>
            </a:r>
          </a:p>
        </p:txBody>
      </p:sp>
      <p:pic>
        <p:nvPicPr>
          <p:cNvPr id="4" name="Grafik 3">
            <a:extLst>
              <a:ext uri="{FF2B5EF4-FFF2-40B4-BE49-F238E27FC236}">
                <a16:creationId xmlns:a16="http://schemas.microsoft.com/office/drawing/2014/main" id="{1DAA96D4-0839-4C31-8D34-C05BAC16A73F}"/>
              </a:ext>
            </a:extLst>
          </p:cNvPr>
          <p:cNvPicPr>
            <a:picLocks noChangeAspect="1"/>
          </p:cNvPicPr>
          <p:nvPr/>
        </p:nvPicPr>
        <p:blipFill>
          <a:blip r:embed="rId3"/>
          <a:stretch>
            <a:fillRect/>
          </a:stretch>
        </p:blipFill>
        <p:spPr>
          <a:xfrm>
            <a:off x="1374245" y="1690688"/>
            <a:ext cx="9291109" cy="4718713"/>
          </a:xfrm>
          <a:prstGeom prst="rect">
            <a:avLst/>
          </a:prstGeom>
        </p:spPr>
      </p:pic>
    </p:spTree>
    <p:extLst>
      <p:ext uri="{BB962C8B-B14F-4D97-AF65-F5344CB8AC3E}">
        <p14:creationId xmlns:p14="http://schemas.microsoft.com/office/powerpoint/2010/main" val="130994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rtl="0">
              <a:defRPr/>
            </a:pPr>
            <a:fld id="{64E6B118-BD7A-4D86-9ECB-313471F0E276}" type="slidenum">
              <a:rPr lang="de-CH" sz="1200" kern="1200">
                <a:solidFill>
                  <a:schemeClr val="tx1"/>
                </a:solidFill>
                <a:latin typeface="Calibri"/>
              </a:rPr>
              <a:pPr algn="r" rtl="0">
                <a:defRPr/>
              </a:pPr>
              <a:t>16</a:t>
            </a:fld>
            <a:endParaRPr lang="de-CH" sz="1200" kern="1200" dirty="0">
              <a:solidFill>
                <a:schemeClr val="tx1"/>
              </a:solidFill>
              <a:latin typeface="Calibri"/>
            </a:endParaRPr>
          </a:p>
        </p:txBody>
      </p:sp>
      <p:graphicFrame>
        <p:nvGraphicFramePr>
          <p:cNvPr id="5" name="Diagramm 58"/>
          <p:cNvGraphicFramePr/>
          <p:nvPr/>
        </p:nvGraphicFramePr>
        <p:xfrm>
          <a:off x="1919536" y="1844824"/>
          <a:ext cx="8496984"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hteck 6">
            <a:extLst>
              <a:ext uri="{FF2B5EF4-FFF2-40B4-BE49-F238E27FC236}">
                <a16:creationId xmlns:a16="http://schemas.microsoft.com/office/drawing/2014/main" id="{B27932F5-DD4B-41E6-9332-55082989BCBD}"/>
              </a:ext>
            </a:extLst>
          </p:cNvPr>
          <p:cNvSpPr/>
          <p:nvPr/>
        </p:nvSpPr>
        <p:spPr>
          <a:xfrm>
            <a:off x="1898079" y="6414969"/>
            <a:ext cx="8496984" cy="246221"/>
          </a:xfrm>
          <a:prstGeom prst="rect">
            <a:avLst/>
          </a:prstGeom>
        </p:spPr>
        <p:txBody>
          <a:bodyPr wrap="square">
            <a:spAutoFit/>
          </a:bodyPr>
          <a:lstStyle/>
          <a:p>
            <a:pPr rtl="0"/>
            <a:r>
              <a:rPr lang="de-CH" sz="1000" kern="1200" dirty="0">
                <a:solidFill>
                  <a:prstClr val="black"/>
                </a:solidFill>
              </a:rPr>
              <a:t>https://www.bafu.admin.ch/bafu/de/home/themen/wald/fachinformationen/strategien-und-massnahmen-des-bundes/waldpolitik-2020.html</a:t>
            </a:r>
          </a:p>
        </p:txBody>
      </p:sp>
      <p:sp>
        <p:nvSpPr>
          <p:cNvPr id="8" name="Rechteck 3">
            <a:extLst>
              <a:ext uri="{FF2B5EF4-FFF2-40B4-BE49-F238E27FC236}">
                <a16:creationId xmlns:a16="http://schemas.microsoft.com/office/drawing/2014/main" id="{0F151475-17C5-4841-9761-F855D2E5DCC5}"/>
              </a:ext>
            </a:extLst>
          </p:cNvPr>
          <p:cNvSpPr/>
          <p:nvPr/>
        </p:nvSpPr>
        <p:spPr>
          <a:xfrm>
            <a:off x="1898079" y="1353851"/>
            <a:ext cx="8659090" cy="461665"/>
          </a:xfrm>
          <a:prstGeom prst="rect">
            <a:avLst/>
          </a:prstGeom>
        </p:spPr>
        <p:txBody>
          <a:bodyPr wrap="square">
            <a:spAutoFit/>
          </a:bodyPr>
          <a:lstStyle/>
          <a:p>
            <a:pPr rtl="0">
              <a:defRPr/>
            </a:pPr>
            <a:r>
              <a:rPr lang="de-CH" sz="2400" dirty="0">
                <a:solidFill>
                  <a:prstClr val="black"/>
                </a:solidFill>
                <a:latin typeface="Calibri" panose="020F0502020204030204" pitchFamily="34" charset="0"/>
                <a:ea typeface="Times New Roman" panose="02020603050405020304" pitchFamily="18" charset="0"/>
                <a:cs typeface="Arial"/>
              </a:rPr>
              <a:t>Erreichung der Sollgrösse pro Ziel (N = 22)</a:t>
            </a:r>
            <a:endParaRPr lang="de-CH" sz="2400" dirty="0">
              <a:solidFill>
                <a:prstClr val="black"/>
              </a:solidFill>
              <a:latin typeface="Calibri"/>
              <a:cs typeface="Arial"/>
            </a:endParaRPr>
          </a:p>
        </p:txBody>
      </p:sp>
      <p:sp>
        <p:nvSpPr>
          <p:cNvPr id="10" name="Titel 1">
            <a:extLst>
              <a:ext uri="{FF2B5EF4-FFF2-40B4-BE49-F238E27FC236}">
                <a16:creationId xmlns:a16="http://schemas.microsoft.com/office/drawing/2014/main" id="{2F35B2E1-B544-49F0-80EA-3A1B3A22FE06}"/>
              </a:ext>
            </a:extLst>
          </p:cNvPr>
          <p:cNvSpPr txBox="1">
            <a:spLocks/>
          </p:cNvSpPr>
          <p:nvPr/>
        </p:nvSpPr>
        <p:spPr>
          <a:xfrm>
            <a:off x="838200" y="365125"/>
            <a:ext cx="108744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800" dirty="0">
                <a:cs typeface="Arial" panose="020B0604020202020204" pitchFamily="34" charset="0"/>
              </a:rPr>
              <a:t>Zwischenevaluation Ergebnisse</a:t>
            </a:r>
          </a:p>
        </p:txBody>
      </p:sp>
    </p:spTree>
    <p:extLst>
      <p:ext uri="{BB962C8B-B14F-4D97-AF65-F5344CB8AC3E}">
        <p14:creationId xmlns:p14="http://schemas.microsoft.com/office/powerpoint/2010/main" val="1658985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7B0386-B813-4870-959D-7506CF629D6A}"/>
              </a:ext>
            </a:extLst>
          </p:cNvPr>
          <p:cNvSpPr>
            <a:spLocks noGrp="1"/>
          </p:cNvSpPr>
          <p:nvPr>
            <p:ph type="title"/>
          </p:nvPr>
        </p:nvSpPr>
        <p:spPr>
          <a:xfrm>
            <a:off x="838200" y="365125"/>
            <a:ext cx="10515600" cy="1325563"/>
          </a:xfrm>
        </p:spPr>
        <p:txBody>
          <a:bodyPr>
            <a:normAutofit/>
          </a:bodyPr>
          <a:lstStyle/>
          <a:p>
            <a:r>
              <a:rPr lang="de-CH" sz="2800" dirty="0">
                <a:cs typeface="Arial" panose="020B0604020202020204" pitchFamily="34" charset="0"/>
              </a:rPr>
              <a:t>Zwischenevaluation </a:t>
            </a:r>
            <a:r>
              <a:rPr lang="de-CH" sz="2800" dirty="0"/>
              <a:t>Herausforderungen – Datenverfügbarkeit und Überprüfbarkeit</a:t>
            </a:r>
          </a:p>
        </p:txBody>
      </p:sp>
      <p:sp>
        <p:nvSpPr>
          <p:cNvPr id="6" name="Rechteck 5">
            <a:extLst>
              <a:ext uri="{FF2B5EF4-FFF2-40B4-BE49-F238E27FC236}">
                <a16:creationId xmlns:a16="http://schemas.microsoft.com/office/drawing/2014/main" id="{5EF26A16-EFD9-44AF-97D7-5D30397572AC}"/>
              </a:ext>
            </a:extLst>
          </p:cNvPr>
          <p:cNvSpPr/>
          <p:nvPr/>
        </p:nvSpPr>
        <p:spPr>
          <a:xfrm>
            <a:off x="6087519" y="4751048"/>
            <a:ext cx="6096000" cy="523220"/>
          </a:xfrm>
          <a:prstGeom prst="rect">
            <a:avLst/>
          </a:prstGeom>
        </p:spPr>
        <p:txBody>
          <a:bodyPr>
            <a:spAutoFit/>
          </a:bodyPr>
          <a:lstStyle/>
          <a:p>
            <a:r>
              <a:rPr lang="de-CH" sz="1400" dirty="0"/>
              <a:t>Überprüfbarkeit Sollgrösse</a:t>
            </a:r>
          </a:p>
          <a:p>
            <a:r>
              <a:rPr lang="de-CH" sz="1400" dirty="0"/>
              <a:t>N=28 (diejenigen Indikatoren, für welche Daten (teilweise) verfügbar sind)</a:t>
            </a:r>
          </a:p>
        </p:txBody>
      </p:sp>
      <p:sp>
        <p:nvSpPr>
          <p:cNvPr id="7" name="Rechteck 6">
            <a:extLst>
              <a:ext uri="{FF2B5EF4-FFF2-40B4-BE49-F238E27FC236}">
                <a16:creationId xmlns:a16="http://schemas.microsoft.com/office/drawing/2014/main" id="{0F13532F-2122-4D02-A4BB-2D5EC66F818E}"/>
              </a:ext>
            </a:extLst>
          </p:cNvPr>
          <p:cNvSpPr/>
          <p:nvPr/>
        </p:nvSpPr>
        <p:spPr>
          <a:xfrm>
            <a:off x="662791" y="4748047"/>
            <a:ext cx="6096000" cy="523220"/>
          </a:xfrm>
          <a:prstGeom prst="rect">
            <a:avLst/>
          </a:prstGeom>
        </p:spPr>
        <p:txBody>
          <a:bodyPr>
            <a:spAutoFit/>
          </a:bodyPr>
          <a:lstStyle/>
          <a:p>
            <a:r>
              <a:rPr lang="de-CH" sz="1400" dirty="0"/>
              <a:t>Datenverfügbarkeit</a:t>
            </a:r>
          </a:p>
          <a:p>
            <a:r>
              <a:rPr lang="de-CH" sz="1400" dirty="0"/>
              <a:t>N=47 Indikatoren</a:t>
            </a:r>
          </a:p>
        </p:txBody>
      </p:sp>
      <p:sp>
        <p:nvSpPr>
          <p:cNvPr id="5" name="Slide Number Placeholder 4">
            <a:extLst>
              <a:ext uri="{FF2B5EF4-FFF2-40B4-BE49-F238E27FC236}">
                <a16:creationId xmlns:a16="http://schemas.microsoft.com/office/drawing/2014/main" id="{5A71B640-2794-AEE3-8BD5-F7FBDCEC53B7}"/>
              </a:ext>
            </a:extLst>
          </p:cNvPr>
          <p:cNvSpPr>
            <a:spLocks noGrp="1"/>
          </p:cNvSpPr>
          <p:nvPr>
            <p:ph type="sldNum" sz="quarter" idx="12"/>
          </p:nvPr>
        </p:nvSpPr>
        <p:spPr/>
        <p:txBody>
          <a:bodyPr/>
          <a:lstStyle/>
          <a:p>
            <a:fld id="{D3CE8AB2-E8B0-452B-BE5D-DB33E556348C}" type="slidenum">
              <a:rPr lang="de-CH" smtClean="0">
                <a:solidFill>
                  <a:schemeClr val="tx1"/>
                </a:solidFill>
              </a:rPr>
              <a:t>17</a:t>
            </a:fld>
            <a:endParaRPr lang="de-CH" dirty="0">
              <a:solidFill>
                <a:schemeClr val="tx1"/>
              </a:solidFill>
            </a:endParaRPr>
          </a:p>
        </p:txBody>
      </p:sp>
      <p:pic>
        <p:nvPicPr>
          <p:cNvPr id="8" name="Grafik 7">
            <a:extLst>
              <a:ext uri="{FF2B5EF4-FFF2-40B4-BE49-F238E27FC236}">
                <a16:creationId xmlns:a16="http://schemas.microsoft.com/office/drawing/2014/main" id="{42E1D008-8F61-4DA5-A5E4-78922D81CF9F}"/>
              </a:ext>
            </a:extLst>
          </p:cNvPr>
          <p:cNvPicPr>
            <a:picLocks noChangeAspect="1"/>
          </p:cNvPicPr>
          <p:nvPr/>
        </p:nvPicPr>
        <p:blipFill>
          <a:blip r:embed="rId3"/>
          <a:stretch>
            <a:fillRect/>
          </a:stretch>
        </p:blipFill>
        <p:spPr>
          <a:xfrm>
            <a:off x="689353" y="2484430"/>
            <a:ext cx="5138010" cy="2287595"/>
          </a:xfrm>
          <a:prstGeom prst="rect">
            <a:avLst/>
          </a:prstGeom>
        </p:spPr>
      </p:pic>
      <p:pic>
        <p:nvPicPr>
          <p:cNvPr id="9" name="Grafik 8">
            <a:extLst>
              <a:ext uri="{FF2B5EF4-FFF2-40B4-BE49-F238E27FC236}">
                <a16:creationId xmlns:a16="http://schemas.microsoft.com/office/drawing/2014/main" id="{3CB54C31-1313-46F0-9464-23E67CF4F1CA}"/>
              </a:ext>
            </a:extLst>
          </p:cNvPr>
          <p:cNvPicPr>
            <a:picLocks noChangeAspect="1"/>
          </p:cNvPicPr>
          <p:nvPr/>
        </p:nvPicPr>
        <p:blipFill>
          <a:blip r:embed="rId4"/>
          <a:stretch>
            <a:fillRect/>
          </a:stretch>
        </p:blipFill>
        <p:spPr>
          <a:xfrm>
            <a:off x="6096000" y="2461200"/>
            <a:ext cx="5339273" cy="2287595"/>
          </a:xfrm>
          <a:prstGeom prst="rect">
            <a:avLst/>
          </a:prstGeom>
        </p:spPr>
      </p:pic>
    </p:spTree>
    <p:extLst>
      <p:ext uri="{BB962C8B-B14F-4D97-AF65-F5344CB8AC3E}">
        <p14:creationId xmlns:p14="http://schemas.microsoft.com/office/powerpoint/2010/main" val="94245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rtl="0">
              <a:defRPr/>
            </a:pPr>
            <a:fld id="{64E6B118-BD7A-4D86-9ECB-313471F0E276}" type="slidenum">
              <a:rPr lang="de-CH" sz="1200" kern="1200">
                <a:solidFill>
                  <a:prstClr val="black">
                    <a:tint val="75000"/>
                  </a:prstClr>
                </a:solidFill>
                <a:latin typeface="Calibri"/>
              </a:rPr>
              <a:pPr algn="r" rtl="0">
                <a:defRPr/>
              </a:pPr>
              <a:t>18</a:t>
            </a:fld>
            <a:endParaRPr lang="de-CH" sz="1200" kern="1200">
              <a:solidFill>
                <a:prstClr val="black">
                  <a:tint val="75000"/>
                </a:prstClr>
              </a:solidFill>
              <a:latin typeface="Calibri"/>
            </a:endParaRPr>
          </a:p>
        </p:txBody>
      </p:sp>
      <p:sp>
        <p:nvSpPr>
          <p:cNvPr id="7" name="Rechteck 6">
            <a:extLst>
              <a:ext uri="{FF2B5EF4-FFF2-40B4-BE49-F238E27FC236}">
                <a16:creationId xmlns:a16="http://schemas.microsoft.com/office/drawing/2014/main" id="{B27932F5-DD4B-41E6-9332-55082989BCBD}"/>
              </a:ext>
            </a:extLst>
          </p:cNvPr>
          <p:cNvSpPr/>
          <p:nvPr/>
        </p:nvSpPr>
        <p:spPr>
          <a:xfrm>
            <a:off x="2667525" y="6516719"/>
            <a:ext cx="5598291" cy="200055"/>
          </a:xfrm>
          <a:prstGeom prst="rect">
            <a:avLst/>
          </a:prstGeom>
        </p:spPr>
        <p:txBody>
          <a:bodyPr wrap="square">
            <a:spAutoFit/>
          </a:bodyPr>
          <a:lstStyle/>
          <a:p>
            <a:pPr rtl="0"/>
            <a:r>
              <a:rPr lang="de-CH" sz="700" kern="1200" dirty="0">
                <a:solidFill>
                  <a:prstClr val="black"/>
                </a:solidFill>
              </a:rPr>
              <a:t>https://www.bafu.admin.ch/bafu/de/home/themen/wald/fachinformationen/strategien-und-massnahmen-des-bundes/waldpolitik-2020.html</a:t>
            </a:r>
          </a:p>
        </p:txBody>
      </p:sp>
      <p:pic>
        <p:nvPicPr>
          <p:cNvPr id="2" name="Grafik 1">
            <a:extLst>
              <a:ext uri="{FF2B5EF4-FFF2-40B4-BE49-F238E27FC236}">
                <a16:creationId xmlns:a16="http://schemas.microsoft.com/office/drawing/2014/main" id="{D9830EB7-781C-4083-BB15-0DE4E60D9E95}"/>
              </a:ext>
            </a:extLst>
          </p:cNvPr>
          <p:cNvPicPr>
            <a:picLocks noChangeAspect="1"/>
          </p:cNvPicPr>
          <p:nvPr/>
        </p:nvPicPr>
        <p:blipFill>
          <a:blip r:embed="rId3"/>
          <a:stretch>
            <a:fillRect/>
          </a:stretch>
        </p:blipFill>
        <p:spPr>
          <a:xfrm>
            <a:off x="8031031" y="1354771"/>
            <a:ext cx="3778830" cy="5292950"/>
          </a:xfrm>
          <a:prstGeom prst="rect">
            <a:avLst/>
          </a:prstGeom>
        </p:spPr>
      </p:pic>
      <p:sp>
        <p:nvSpPr>
          <p:cNvPr id="8" name="Titel 1">
            <a:extLst>
              <a:ext uri="{FF2B5EF4-FFF2-40B4-BE49-F238E27FC236}">
                <a16:creationId xmlns:a16="http://schemas.microsoft.com/office/drawing/2014/main" id="{705C45D8-8BEA-42C1-B3E5-40DA677847D5}"/>
              </a:ext>
            </a:extLst>
          </p:cNvPr>
          <p:cNvSpPr txBox="1">
            <a:spLocks/>
          </p:cNvSpPr>
          <p:nvPr/>
        </p:nvSpPr>
        <p:spPr>
          <a:xfrm>
            <a:off x="838200" y="365125"/>
            <a:ext cx="108744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2800" dirty="0">
                <a:cs typeface="Arial" panose="020B0604020202020204" pitchFamily="34" charset="0"/>
              </a:rPr>
              <a:t>Zwischenevaluation: Ergebnisse für die Politikgestaltung</a:t>
            </a:r>
          </a:p>
        </p:txBody>
      </p:sp>
      <p:sp>
        <p:nvSpPr>
          <p:cNvPr id="4" name="Rechteck 3">
            <a:extLst>
              <a:ext uri="{FF2B5EF4-FFF2-40B4-BE49-F238E27FC236}">
                <a16:creationId xmlns:a16="http://schemas.microsoft.com/office/drawing/2014/main" id="{BB1E735A-4273-47F0-827C-5706A09212C4}"/>
              </a:ext>
            </a:extLst>
          </p:cNvPr>
          <p:cNvSpPr/>
          <p:nvPr/>
        </p:nvSpPr>
        <p:spPr>
          <a:xfrm>
            <a:off x="838200" y="2551837"/>
            <a:ext cx="6268656" cy="1200329"/>
          </a:xfrm>
          <a:prstGeom prst="rect">
            <a:avLst/>
          </a:prstGeom>
        </p:spPr>
        <p:txBody>
          <a:bodyPr wrap="square">
            <a:spAutoFit/>
          </a:bodyPr>
          <a:lstStyle/>
          <a:p>
            <a:r>
              <a:rPr lang="de-CH" dirty="0"/>
              <a:t>Die vorgenommenen Anpassungen und Ergänzungen stützen sich auf die Zwischenevaluation, auf die vom Parlament 2016 beschlossene Anpassung des Waldgesetzes, auf Konsultationen sowie auf verschiedene Studien.</a:t>
            </a:r>
          </a:p>
        </p:txBody>
      </p:sp>
    </p:spTree>
    <p:extLst>
      <p:ext uri="{BB962C8B-B14F-4D97-AF65-F5344CB8AC3E}">
        <p14:creationId xmlns:p14="http://schemas.microsoft.com/office/powerpoint/2010/main" val="332642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6AE60A-B69C-4790-82F7-3882EDF23186}" type="slidenum">
              <a:rPr kumimoji="0" lang="de-DE" sz="1200" b="0" i="0" u="none" strike="noStrike" kern="1200" cap="none" spc="0" normalizeH="0" baseline="0" noProof="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dirty="0">
              <a:ln>
                <a:noFill/>
              </a:ln>
              <a:solidFill>
                <a:prstClr val="black"/>
              </a:solidFill>
              <a:effectLst/>
              <a:uLnTx/>
              <a:uFillTx/>
              <a:ea typeface="+mn-ea"/>
              <a:cs typeface="+mn-cs"/>
            </a:endParaRPr>
          </a:p>
        </p:txBody>
      </p:sp>
      <p:pic>
        <p:nvPicPr>
          <p:cNvPr id="2" name="Grafik 1">
            <a:extLst>
              <a:ext uri="{FF2B5EF4-FFF2-40B4-BE49-F238E27FC236}">
                <a16:creationId xmlns:a16="http://schemas.microsoft.com/office/drawing/2014/main" id="{482C3723-CBDE-410D-9930-7E2EDF41D166}"/>
              </a:ext>
            </a:extLst>
          </p:cNvPr>
          <p:cNvPicPr>
            <a:picLocks noChangeAspect="1"/>
          </p:cNvPicPr>
          <p:nvPr/>
        </p:nvPicPr>
        <p:blipFill>
          <a:blip r:embed="rId3"/>
          <a:stretch>
            <a:fillRect/>
          </a:stretch>
        </p:blipFill>
        <p:spPr>
          <a:xfrm>
            <a:off x="3670352" y="105728"/>
            <a:ext cx="4772493" cy="6682822"/>
          </a:xfrm>
          <a:prstGeom prst="rect">
            <a:avLst/>
          </a:prstGeom>
          <a:ln>
            <a:solidFill>
              <a:schemeClr val="tx1"/>
            </a:solidFill>
          </a:ln>
          <a:effectLst>
            <a:outerShdw blurRad="50800" dist="50800" dir="5400000" algn="ctr" rotWithShape="0">
              <a:schemeClr val="bg1">
                <a:lumMod val="65000"/>
              </a:schemeClr>
            </a:outerShdw>
          </a:effectLst>
        </p:spPr>
      </p:pic>
    </p:spTree>
    <p:extLst>
      <p:ext uri="{BB962C8B-B14F-4D97-AF65-F5344CB8AC3E}">
        <p14:creationId xmlns:p14="http://schemas.microsoft.com/office/powerpoint/2010/main" val="1134103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lide Number Placeholder 3">
            <a:extLst>
              <a:ext uri="{FF2B5EF4-FFF2-40B4-BE49-F238E27FC236}">
                <a16:creationId xmlns:a16="http://schemas.microsoft.com/office/drawing/2014/main" id="{082F6609-4C23-4E67-BBF2-E46BCC258129}"/>
              </a:ext>
            </a:extLst>
          </p:cNvPr>
          <p:cNvSpPr>
            <a:spLocks noGrp="1"/>
          </p:cNvSpPr>
          <p:nvPr>
            <p:ph type="sldNum" sz="quarter" idx="12"/>
          </p:nvPr>
        </p:nvSpPr>
        <p:spPr/>
        <p:txBody>
          <a:bodyPr/>
          <a:lstStyle/>
          <a:p>
            <a:pPr>
              <a:defRPr/>
            </a:pPr>
            <a:fld id="{D9F3E5D8-4008-4078-9366-6ABF6DFC04C7}" type="slidenum">
              <a:rPr lang="de-CH" smtClean="0">
                <a:solidFill>
                  <a:schemeClr val="tx1"/>
                </a:solidFill>
              </a:rPr>
              <a:t>2</a:t>
            </a:fld>
            <a:endParaRPr lang="de-CH" dirty="0">
              <a:solidFill>
                <a:schemeClr val="tx1"/>
              </a:solidFill>
            </a:endParaRPr>
          </a:p>
        </p:txBody>
      </p:sp>
      <p:pic>
        <p:nvPicPr>
          <p:cNvPr id="11" name="Grafik 10">
            <a:extLst>
              <a:ext uri="{FF2B5EF4-FFF2-40B4-BE49-F238E27FC236}">
                <a16:creationId xmlns:a16="http://schemas.microsoft.com/office/drawing/2014/main" id="{263FE152-0117-4A83-8CEE-8F48C758B538}"/>
              </a:ext>
            </a:extLst>
          </p:cNvPr>
          <p:cNvPicPr>
            <a:picLocks noChangeAspect="1"/>
          </p:cNvPicPr>
          <p:nvPr/>
        </p:nvPicPr>
        <p:blipFill>
          <a:blip r:embed="rId3"/>
          <a:stretch>
            <a:fillRect/>
          </a:stretch>
        </p:blipFill>
        <p:spPr>
          <a:xfrm>
            <a:off x="7427092" y="516708"/>
            <a:ext cx="4213524" cy="5681236"/>
          </a:xfrm>
          <a:prstGeom prst="rect">
            <a:avLst/>
          </a:prstGeom>
          <a:ln>
            <a:solidFill>
              <a:schemeClr val="accent1"/>
            </a:solidFill>
          </a:ln>
        </p:spPr>
      </p:pic>
    </p:spTree>
    <p:extLst>
      <p:ext uri="{BB962C8B-B14F-4D97-AF65-F5344CB8AC3E}">
        <p14:creationId xmlns:p14="http://schemas.microsoft.com/office/powerpoint/2010/main" val="3635581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981835"/>
            <a:ext cx="11172825" cy="4351338"/>
          </a:xfrm>
        </p:spPr>
        <p:txBody>
          <a:bodyPr>
            <a:normAutofit/>
          </a:bodyPr>
          <a:lstStyle/>
          <a:p>
            <a:r>
              <a:rPr lang="de-CH" sz="2400" dirty="0"/>
              <a:t>Formative Evaluation </a:t>
            </a:r>
          </a:p>
          <a:p>
            <a:pPr lvl="1">
              <a:buFont typeface="Courier New" panose="02070309020205020404" pitchFamily="49" charset="0"/>
              <a:buChar char="o"/>
            </a:pPr>
            <a:r>
              <a:rPr lang="de-CH" dirty="0"/>
              <a:t>Grundlagen für zukünftige Handlungsprogramme ab 2025</a:t>
            </a:r>
          </a:p>
          <a:p>
            <a:pPr lvl="1">
              <a:buFont typeface="Courier New" panose="02070309020205020404" pitchFamily="49" charset="0"/>
              <a:buChar char="o"/>
            </a:pPr>
            <a:r>
              <a:rPr lang="de-CH" dirty="0"/>
              <a:t>Eventuelle Integration mit der Ressourcenpolitik Holz</a:t>
            </a:r>
          </a:p>
          <a:p>
            <a:r>
              <a:rPr lang="de-CH" sz="2400" dirty="0"/>
              <a:t>Optimierungspotential aufzeigen</a:t>
            </a:r>
          </a:p>
          <a:p>
            <a:r>
              <a:rPr lang="de-CH" sz="2400" dirty="0"/>
              <a:t>Input für die Erstellung eines Gesamt-Wirkungsmodells für die Waldpolitik nach 2025 </a:t>
            </a:r>
          </a:p>
          <a:p>
            <a:r>
              <a:rPr lang="de-CH" sz="2400" dirty="0"/>
              <a:t>Grundlagen für eine fundierte zukünftige strategische Ausrichtung der Waldpolitik </a:t>
            </a:r>
          </a:p>
        </p:txBody>
      </p:sp>
      <p:pic>
        <p:nvPicPr>
          <p:cNvPr id="5" name="Grafik 4" descr="Volltreffer">
            <a:extLst>
              <a:ext uri="{FF2B5EF4-FFF2-40B4-BE49-F238E27FC236}">
                <a16:creationId xmlns:a16="http://schemas.microsoft.com/office/drawing/2014/main" id="{DDCDF875-F428-4190-B4F9-964BE87DB0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4473" y="260647"/>
            <a:ext cx="1202432" cy="1202432"/>
          </a:xfrm>
          <a:prstGeom prst="rect">
            <a:avLst/>
          </a:prstGeom>
        </p:spPr>
      </p:pic>
      <p:sp>
        <p:nvSpPr>
          <p:cNvPr id="7" name="Titel 3">
            <a:extLst>
              <a:ext uri="{FF2B5EF4-FFF2-40B4-BE49-F238E27FC236}">
                <a16:creationId xmlns:a16="http://schemas.microsoft.com/office/drawing/2014/main" id="{C1F64375-734B-400A-908D-80D38C291BE2}"/>
              </a:ext>
            </a:extLst>
          </p:cNvPr>
          <p:cNvSpPr txBox="1">
            <a:spLocks/>
          </p:cNvSpPr>
          <p:nvPr/>
        </p:nvSpPr>
        <p:spPr>
          <a:xfrm>
            <a:off x="431800" y="404664"/>
            <a:ext cx="11328400" cy="972000"/>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de-CH" b="0" dirty="0">
                <a:solidFill>
                  <a:prstClr val="black"/>
                </a:solidFill>
              </a:rPr>
              <a:t>Schlussevaluation Waldpolitik 2020 – Zielsetzung</a:t>
            </a:r>
          </a:p>
        </p:txBody>
      </p:sp>
      <p:sp>
        <p:nvSpPr>
          <p:cNvPr id="2" name="Slide Number Placeholder 1">
            <a:extLst>
              <a:ext uri="{FF2B5EF4-FFF2-40B4-BE49-F238E27FC236}">
                <a16:creationId xmlns:a16="http://schemas.microsoft.com/office/drawing/2014/main" id="{FFF5477D-D605-6D15-706D-821454C2E7C4}"/>
              </a:ext>
            </a:extLst>
          </p:cNvPr>
          <p:cNvSpPr>
            <a:spLocks noGrp="1"/>
          </p:cNvSpPr>
          <p:nvPr>
            <p:ph type="sldNum" sz="quarter" idx="12"/>
          </p:nvPr>
        </p:nvSpPr>
        <p:spPr/>
        <p:txBody>
          <a:bodyPr/>
          <a:lstStyle/>
          <a:p>
            <a:fld id="{D3CE8AB2-E8B0-452B-BE5D-DB33E556348C}" type="slidenum">
              <a:rPr lang="de-CH" smtClean="0">
                <a:solidFill>
                  <a:schemeClr val="tx1"/>
                </a:solidFill>
              </a:rPr>
              <a:t>20</a:t>
            </a:fld>
            <a:endParaRPr lang="de-CH" dirty="0">
              <a:solidFill>
                <a:schemeClr val="tx1"/>
              </a:solidFill>
            </a:endParaRPr>
          </a:p>
        </p:txBody>
      </p:sp>
    </p:spTree>
    <p:extLst>
      <p:ext uri="{BB962C8B-B14F-4D97-AF65-F5344CB8AC3E}">
        <p14:creationId xmlns:p14="http://schemas.microsoft.com/office/powerpoint/2010/main" val="80918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C1F64375-734B-400A-908D-80D38C291BE2}"/>
              </a:ext>
            </a:extLst>
          </p:cNvPr>
          <p:cNvSpPr txBox="1">
            <a:spLocks/>
          </p:cNvSpPr>
          <p:nvPr/>
        </p:nvSpPr>
        <p:spPr>
          <a:xfrm>
            <a:off x="431800" y="404664"/>
            <a:ext cx="11328400" cy="972000"/>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de-CH" b="0" dirty="0">
                <a:solidFill>
                  <a:prstClr val="black"/>
                </a:solidFill>
              </a:rPr>
              <a:t>Schlussevaluation Waldpolitik 2020 – Grad der Umsetzung der Massnahmen auf Bundesebene</a:t>
            </a:r>
          </a:p>
        </p:txBody>
      </p:sp>
      <p:sp>
        <p:nvSpPr>
          <p:cNvPr id="2" name="Slide Number Placeholder 1">
            <a:extLst>
              <a:ext uri="{FF2B5EF4-FFF2-40B4-BE49-F238E27FC236}">
                <a16:creationId xmlns:a16="http://schemas.microsoft.com/office/drawing/2014/main" id="{FFF5477D-D605-6D15-706D-821454C2E7C4}"/>
              </a:ext>
            </a:extLst>
          </p:cNvPr>
          <p:cNvSpPr>
            <a:spLocks noGrp="1"/>
          </p:cNvSpPr>
          <p:nvPr>
            <p:ph type="sldNum" sz="quarter" idx="12"/>
          </p:nvPr>
        </p:nvSpPr>
        <p:spPr/>
        <p:txBody>
          <a:bodyPr/>
          <a:lstStyle/>
          <a:p>
            <a:fld id="{D3CE8AB2-E8B0-452B-BE5D-DB33E556348C}" type="slidenum">
              <a:rPr lang="de-CH" smtClean="0">
                <a:solidFill>
                  <a:schemeClr val="tx1"/>
                </a:solidFill>
              </a:rPr>
              <a:t>21</a:t>
            </a:fld>
            <a:endParaRPr lang="de-CH" dirty="0">
              <a:solidFill>
                <a:schemeClr val="tx1"/>
              </a:solidFill>
            </a:endParaRPr>
          </a:p>
        </p:txBody>
      </p:sp>
      <p:pic>
        <p:nvPicPr>
          <p:cNvPr id="8" name="Grafik 7">
            <a:extLst>
              <a:ext uri="{FF2B5EF4-FFF2-40B4-BE49-F238E27FC236}">
                <a16:creationId xmlns:a16="http://schemas.microsoft.com/office/drawing/2014/main" id="{2AE5BAD7-10ED-423B-8751-5CDFAD83AB98}"/>
              </a:ext>
            </a:extLst>
          </p:cNvPr>
          <p:cNvPicPr>
            <a:picLocks noChangeAspect="1"/>
          </p:cNvPicPr>
          <p:nvPr/>
        </p:nvPicPr>
        <p:blipFill>
          <a:blip r:embed="rId3"/>
          <a:stretch>
            <a:fillRect/>
          </a:stretch>
        </p:blipFill>
        <p:spPr>
          <a:xfrm>
            <a:off x="2857500" y="1342458"/>
            <a:ext cx="6477000" cy="5133975"/>
          </a:xfrm>
          <a:prstGeom prst="rect">
            <a:avLst/>
          </a:prstGeom>
        </p:spPr>
      </p:pic>
      <p:sp>
        <p:nvSpPr>
          <p:cNvPr id="9" name="Rechteck 8">
            <a:extLst>
              <a:ext uri="{FF2B5EF4-FFF2-40B4-BE49-F238E27FC236}">
                <a16:creationId xmlns:a16="http://schemas.microsoft.com/office/drawing/2014/main" id="{F025CC43-4061-43DB-BE9A-61B6C848F1BD}"/>
              </a:ext>
            </a:extLst>
          </p:cNvPr>
          <p:cNvSpPr/>
          <p:nvPr/>
        </p:nvSpPr>
        <p:spPr>
          <a:xfrm>
            <a:off x="2977524" y="6453336"/>
            <a:ext cx="11017224" cy="369332"/>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CH" b="0" i="0"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ea typeface="Times New Roman" panose="02020603050405020304" pitchFamily="18" charset="0"/>
                <a:cs typeface="Arial"/>
              </a:rPr>
              <a:t>N=79 (Anzahl Massnahmen)</a:t>
            </a:r>
          </a:p>
        </p:txBody>
      </p:sp>
    </p:spTree>
    <p:extLst>
      <p:ext uri="{BB962C8B-B14F-4D97-AF65-F5344CB8AC3E}">
        <p14:creationId xmlns:p14="http://schemas.microsoft.com/office/powerpoint/2010/main" val="82578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1EB28-9950-4BA5-A1C8-905AD90E35C5}"/>
              </a:ext>
            </a:extLst>
          </p:cNvPr>
          <p:cNvSpPr>
            <a:spLocks noGrp="1"/>
          </p:cNvSpPr>
          <p:nvPr>
            <p:ph type="title"/>
          </p:nvPr>
        </p:nvSpPr>
        <p:spPr>
          <a:xfrm>
            <a:off x="389788" y="321524"/>
            <a:ext cx="11538859" cy="1325563"/>
          </a:xfrm>
        </p:spPr>
        <p:txBody>
          <a:bodyPr>
            <a:noAutofit/>
          </a:bodyPr>
          <a:lstStyle/>
          <a:p>
            <a:pPr lvl="2"/>
            <a:r>
              <a:rPr lang="de-CH" sz="2800" dirty="0">
                <a:solidFill>
                  <a:prstClr val="black"/>
                </a:solidFill>
                <a:latin typeface="+mj-lt"/>
                <a:ea typeface="Times New Roman" panose="02020603050405020304" pitchFamily="18" charset="0"/>
                <a:cs typeface="Arial"/>
              </a:rPr>
              <a:t>Schlussevaluation Ergebnisse: Z</a:t>
            </a:r>
            <a:r>
              <a:rPr kumimoji="0" lang="de-CH" sz="2800" b="0" i="0" u="none" strike="noStrike" kern="0" cap="none" spc="0" normalizeH="0" baseline="0" noProof="0" dirty="0" err="1">
                <a:ln>
                  <a:noFill/>
                </a:ln>
                <a:solidFill>
                  <a:prstClr val="black"/>
                </a:solidFill>
                <a:effectLst/>
                <a:uLnTx/>
                <a:uFillTx/>
                <a:latin typeface="+mj-lt"/>
                <a:ea typeface="Times New Roman" panose="02020603050405020304" pitchFamily="18" charset="0"/>
                <a:cs typeface="Arial"/>
              </a:rPr>
              <a:t>iele</a:t>
            </a:r>
            <a:r>
              <a:rPr kumimoji="0" lang="de-CH" sz="2800" b="0" i="0" u="none" strike="noStrike" kern="0" cap="none" spc="0" normalizeH="0" baseline="0" noProof="0" dirty="0">
                <a:ln>
                  <a:noFill/>
                </a:ln>
                <a:solidFill>
                  <a:prstClr val="black"/>
                </a:solidFill>
                <a:effectLst/>
                <a:uLnTx/>
                <a:uFillTx/>
                <a:latin typeface="+mj-lt"/>
                <a:ea typeface="Times New Roman" panose="02020603050405020304" pitchFamily="18" charset="0"/>
                <a:cs typeface="Arial"/>
              </a:rPr>
              <a:t> der Waldpolitik 2020 und kantonale Ziele</a:t>
            </a:r>
            <a:br>
              <a:rPr kumimoji="0" lang="de-CH" sz="2800" b="0" i="0" u="none" strike="noStrike" kern="0" cap="none" spc="0" normalizeH="0" baseline="0" noProof="0" dirty="0">
                <a:ln>
                  <a:noFill/>
                </a:ln>
                <a:solidFill>
                  <a:prstClr val="black"/>
                </a:solidFill>
                <a:effectLst/>
                <a:uLnTx/>
                <a:uFillTx/>
                <a:latin typeface="+mj-lt"/>
                <a:ea typeface="Times New Roman" panose="02020603050405020304" pitchFamily="18" charset="0"/>
                <a:cs typeface="Arial"/>
              </a:rPr>
            </a:br>
            <a:endParaRPr lang="de-CH" sz="2800" i="1" dirty="0">
              <a:latin typeface="+mj-lt"/>
            </a:endParaRPr>
          </a:p>
        </p:txBody>
      </p:sp>
      <p:sp>
        <p:nvSpPr>
          <p:cNvPr id="3" name="Inhaltsplatzhalter 2">
            <a:extLst>
              <a:ext uri="{FF2B5EF4-FFF2-40B4-BE49-F238E27FC236}">
                <a16:creationId xmlns:a16="http://schemas.microsoft.com/office/drawing/2014/main" id="{06E6FD0D-BD82-4F32-ACEC-40A36357AA53}"/>
              </a:ext>
            </a:extLst>
          </p:cNvPr>
          <p:cNvSpPr>
            <a:spLocks noGrp="1"/>
          </p:cNvSpPr>
          <p:nvPr>
            <p:ph idx="1"/>
          </p:nvPr>
        </p:nvSpPr>
        <p:spPr>
          <a:xfrm>
            <a:off x="657299" y="1769034"/>
            <a:ext cx="11271347" cy="4351338"/>
          </a:xfrm>
        </p:spPr>
        <p:txBody>
          <a:bodyPr>
            <a:normAutofit/>
          </a:bodyPr>
          <a:lstStyle/>
          <a:p>
            <a:pPr marL="0" indent="0">
              <a:buNone/>
            </a:pPr>
            <a:r>
              <a:rPr lang="de-CH" dirty="0"/>
              <a:t>Kantonale Ziele stimmen oft mit den Zielen der Waldpolitik 2020 überein</a:t>
            </a:r>
          </a:p>
        </p:txBody>
      </p:sp>
      <p:graphicFrame>
        <p:nvGraphicFramePr>
          <p:cNvPr id="6" name="Chart 47">
            <a:extLst>
              <a:ext uri="{FF2B5EF4-FFF2-40B4-BE49-F238E27FC236}">
                <a16:creationId xmlns:a16="http://schemas.microsoft.com/office/drawing/2014/main" id="{D1AE4351-4316-4A78-8FB9-681E3FD53B11}"/>
              </a:ext>
            </a:extLst>
          </p:cNvPr>
          <p:cNvGraphicFramePr/>
          <p:nvPr/>
        </p:nvGraphicFramePr>
        <p:xfrm>
          <a:off x="835224" y="2416788"/>
          <a:ext cx="11093424" cy="346760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hteck 3">
            <a:extLst>
              <a:ext uri="{FF2B5EF4-FFF2-40B4-BE49-F238E27FC236}">
                <a16:creationId xmlns:a16="http://schemas.microsoft.com/office/drawing/2014/main" id="{380F2A79-1BFC-4543-AF10-7825DEBDA9B6}"/>
              </a:ext>
            </a:extLst>
          </p:cNvPr>
          <p:cNvSpPr/>
          <p:nvPr/>
        </p:nvSpPr>
        <p:spPr>
          <a:xfrm>
            <a:off x="8976320" y="5494814"/>
            <a:ext cx="11017224" cy="369332"/>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CH" b="0" i="0"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ea typeface="Times New Roman" panose="02020603050405020304" pitchFamily="18" charset="0"/>
                <a:cs typeface="Arial"/>
              </a:rPr>
              <a:t>N=21, Mehrfachnennungen</a:t>
            </a:r>
          </a:p>
        </p:txBody>
      </p:sp>
      <p:sp>
        <p:nvSpPr>
          <p:cNvPr id="7" name="Rechteck 3">
            <a:extLst>
              <a:ext uri="{FF2B5EF4-FFF2-40B4-BE49-F238E27FC236}">
                <a16:creationId xmlns:a16="http://schemas.microsoft.com/office/drawing/2014/main" id="{8F3D884B-F768-4734-9BF5-155AD9AE9FCC}"/>
              </a:ext>
            </a:extLst>
          </p:cNvPr>
          <p:cNvSpPr/>
          <p:nvPr/>
        </p:nvSpPr>
        <p:spPr>
          <a:xfrm>
            <a:off x="873324" y="2776828"/>
            <a:ext cx="10839300" cy="936104"/>
          </a:xfrm>
          <a:prstGeom prst="rect">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prstClr val="white"/>
              </a:solidFill>
              <a:effectLst/>
              <a:uLnTx/>
              <a:uFillTx/>
              <a:latin typeface="Calibri"/>
              <a:cs typeface="Arial"/>
            </a:endParaRPr>
          </a:p>
        </p:txBody>
      </p:sp>
      <p:sp>
        <p:nvSpPr>
          <p:cNvPr id="5" name="Slide Number Placeholder 4">
            <a:extLst>
              <a:ext uri="{FF2B5EF4-FFF2-40B4-BE49-F238E27FC236}">
                <a16:creationId xmlns:a16="http://schemas.microsoft.com/office/drawing/2014/main" id="{52D35947-BC7A-4D02-811B-DE11D6D04EEB}"/>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9F3E5D8-4008-4078-9366-6ABF6DFC04C7}" type="slidenum">
              <a:rPr kumimoji="0" lang="de-CH" sz="1200" b="0" i="0" u="none" strike="noStrike" kern="0" cap="none" spc="0" normalizeH="0" baseline="0" noProof="0" smtClean="0">
                <a:ln>
                  <a:noFill/>
                </a:ln>
                <a:solidFill>
                  <a:schemeClr val="tx1"/>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22</a:t>
            </a:fld>
            <a:endParaRPr kumimoji="0" lang="de-CH" sz="1200" b="0" i="0" u="none" strike="noStrike" kern="0" cap="none" spc="0" normalizeH="0" baseline="0" noProof="0" dirty="0">
              <a:ln>
                <a:noFill/>
              </a:ln>
              <a:solidFill>
                <a:schemeClr val="tx1"/>
              </a:solidFill>
              <a:effectLst/>
              <a:uLnTx/>
              <a:uFillTx/>
              <a:latin typeface="Calibri"/>
              <a:cs typeface="Arial"/>
            </a:endParaRPr>
          </a:p>
        </p:txBody>
      </p:sp>
    </p:spTree>
    <p:extLst>
      <p:ext uri="{BB962C8B-B14F-4D97-AF65-F5344CB8AC3E}">
        <p14:creationId xmlns:p14="http://schemas.microsoft.com/office/powerpoint/2010/main" val="39279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P spid="4"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47">
            <a:extLst>
              <a:ext uri="{FF2B5EF4-FFF2-40B4-BE49-F238E27FC236}">
                <a16:creationId xmlns:a16="http://schemas.microsoft.com/office/drawing/2014/main" id="{D1AE4351-4316-4A78-8FB9-681E3FD53B11}"/>
              </a:ext>
            </a:extLst>
          </p:cNvPr>
          <p:cNvGraphicFramePr/>
          <p:nvPr/>
        </p:nvGraphicFramePr>
        <p:xfrm>
          <a:off x="835224" y="2416788"/>
          <a:ext cx="11093424" cy="346760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hteck 3">
            <a:extLst>
              <a:ext uri="{FF2B5EF4-FFF2-40B4-BE49-F238E27FC236}">
                <a16:creationId xmlns:a16="http://schemas.microsoft.com/office/drawing/2014/main" id="{8F3D884B-F768-4734-9BF5-155AD9AE9FCC}"/>
              </a:ext>
            </a:extLst>
          </p:cNvPr>
          <p:cNvSpPr/>
          <p:nvPr/>
        </p:nvSpPr>
        <p:spPr>
          <a:xfrm>
            <a:off x="873324" y="2560804"/>
            <a:ext cx="10839300" cy="220124"/>
          </a:xfrm>
          <a:prstGeom prst="rect">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prstClr val="white"/>
              </a:solidFill>
              <a:effectLst/>
              <a:uLnTx/>
              <a:uFillTx/>
              <a:latin typeface="Calibri"/>
              <a:cs typeface="Arial"/>
            </a:endParaRPr>
          </a:p>
        </p:txBody>
      </p:sp>
      <p:sp>
        <p:nvSpPr>
          <p:cNvPr id="5" name="Slide Number Placeholder 4">
            <a:extLst>
              <a:ext uri="{FF2B5EF4-FFF2-40B4-BE49-F238E27FC236}">
                <a16:creationId xmlns:a16="http://schemas.microsoft.com/office/drawing/2014/main" id="{52D35947-BC7A-4D02-811B-DE11D6D04EEB}"/>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9F3E5D8-4008-4078-9366-6ABF6DFC04C7}" type="slidenum">
              <a:rPr kumimoji="0" lang="de-CH" sz="1200" b="0" i="0" u="none" strike="noStrike" kern="0" cap="none" spc="0" normalizeH="0" baseline="0" noProof="0" smtClean="0">
                <a:ln>
                  <a:noFill/>
                </a:ln>
                <a:solidFill>
                  <a:schemeClr val="tx1"/>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23</a:t>
            </a:fld>
            <a:endParaRPr kumimoji="0" lang="de-CH" sz="1200" b="0" i="0" u="none" strike="noStrike" kern="0" cap="none" spc="0" normalizeH="0" baseline="0" noProof="0" dirty="0">
              <a:ln>
                <a:noFill/>
              </a:ln>
              <a:solidFill>
                <a:schemeClr val="tx1"/>
              </a:solidFill>
              <a:effectLst/>
              <a:uLnTx/>
              <a:uFillTx/>
              <a:latin typeface="Calibri"/>
              <a:cs typeface="Arial"/>
            </a:endParaRPr>
          </a:p>
        </p:txBody>
      </p:sp>
      <p:sp>
        <p:nvSpPr>
          <p:cNvPr id="11" name="Titel 1">
            <a:extLst>
              <a:ext uri="{FF2B5EF4-FFF2-40B4-BE49-F238E27FC236}">
                <a16:creationId xmlns:a16="http://schemas.microsoft.com/office/drawing/2014/main" id="{4A6C0832-F1FA-4F63-AF98-243F99B5AE60}"/>
              </a:ext>
            </a:extLst>
          </p:cNvPr>
          <p:cNvSpPr>
            <a:spLocks noGrp="1"/>
          </p:cNvSpPr>
          <p:nvPr>
            <p:ph type="title"/>
          </p:nvPr>
        </p:nvSpPr>
        <p:spPr>
          <a:xfrm>
            <a:off x="389788" y="321524"/>
            <a:ext cx="11322835" cy="1325563"/>
          </a:xfrm>
        </p:spPr>
        <p:txBody>
          <a:bodyPr>
            <a:noAutofit/>
          </a:bodyPr>
          <a:lstStyle/>
          <a:p>
            <a:pPr lvl="2"/>
            <a:r>
              <a:rPr lang="de-CH" sz="2800" dirty="0">
                <a:solidFill>
                  <a:prstClr val="black"/>
                </a:solidFill>
                <a:latin typeface="+mj-lt"/>
                <a:ea typeface="Times New Roman" panose="02020603050405020304" pitchFamily="18" charset="0"/>
                <a:cs typeface="Arial"/>
              </a:rPr>
              <a:t>Schlussevaluation Ergebnisse: </a:t>
            </a:r>
            <a:r>
              <a:rPr kumimoji="0" lang="de-CH" sz="2800" b="0" i="0" u="none" strike="noStrike" kern="0" cap="none" spc="0" normalizeH="0" baseline="0" noProof="0" dirty="0">
                <a:ln>
                  <a:noFill/>
                </a:ln>
                <a:solidFill>
                  <a:prstClr val="black"/>
                </a:solidFill>
                <a:effectLst/>
                <a:uLnTx/>
                <a:uFillTx/>
                <a:latin typeface="+mj-lt"/>
                <a:ea typeface="Times New Roman" panose="02020603050405020304" pitchFamily="18" charset="0"/>
                <a:cs typeface="Arial"/>
              </a:rPr>
              <a:t>Ziele der Waldpolitik 2020 und kantonale Ziele</a:t>
            </a:r>
            <a:br>
              <a:rPr kumimoji="0" lang="de-CH" sz="2800" b="0" i="0" u="none" strike="noStrike" kern="0" cap="none" spc="0" normalizeH="0" baseline="0" noProof="0" dirty="0">
                <a:ln>
                  <a:noFill/>
                </a:ln>
                <a:solidFill>
                  <a:prstClr val="black"/>
                </a:solidFill>
                <a:effectLst/>
                <a:uLnTx/>
                <a:uFillTx/>
                <a:latin typeface="+mj-lt"/>
                <a:ea typeface="Times New Roman" panose="02020603050405020304" pitchFamily="18" charset="0"/>
                <a:cs typeface="Arial"/>
              </a:rPr>
            </a:br>
            <a:endParaRPr lang="de-CH" sz="2800" i="1" dirty="0">
              <a:latin typeface="+mj-lt"/>
            </a:endParaRPr>
          </a:p>
        </p:txBody>
      </p:sp>
      <p:sp>
        <p:nvSpPr>
          <p:cNvPr id="8" name="Rechteck 7">
            <a:extLst>
              <a:ext uri="{FF2B5EF4-FFF2-40B4-BE49-F238E27FC236}">
                <a16:creationId xmlns:a16="http://schemas.microsoft.com/office/drawing/2014/main" id="{991E0A43-571C-456D-A8CE-9C943462A94B}"/>
              </a:ext>
            </a:extLst>
          </p:cNvPr>
          <p:cNvSpPr/>
          <p:nvPr/>
        </p:nvSpPr>
        <p:spPr>
          <a:xfrm>
            <a:off x="9192344" y="5506610"/>
            <a:ext cx="11017224" cy="369332"/>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CH" b="0" i="0"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ea typeface="Times New Roman" panose="02020603050405020304" pitchFamily="18" charset="0"/>
                <a:cs typeface="Arial"/>
              </a:rPr>
              <a:t>N=21, </a:t>
            </a:r>
            <a:r>
              <a:rPr kumimoji="0" lang="de-CH" b="0" i="0" u="none" strike="noStrike" kern="0" cap="none" spc="0" normalizeH="0" baseline="0" noProof="0" dirty="0" err="1">
                <a:ln>
                  <a:noFill/>
                </a:ln>
                <a:solidFill>
                  <a:schemeClr val="tx1">
                    <a:lumMod val="65000"/>
                    <a:lumOff val="35000"/>
                  </a:schemeClr>
                </a:solidFill>
                <a:effectLst/>
                <a:uLnTx/>
                <a:uFillTx/>
                <a:latin typeface="Calibri" panose="020F0502020204030204" pitchFamily="34" charset="0"/>
                <a:ea typeface="Times New Roman" panose="02020603050405020304" pitchFamily="18" charset="0"/>
                <a:cs typeface="Arial"/>
              </a:rPr>
              <a:t>Mehrfachnennunge</a:t>
            </a:r>
            <a:r>
              <a:rPr lang="de-CH" kern="0" dirty="0" err="1">
                <a:solidFill>
                  <a:schemeClr val="tx1">
                    <a:lumMod val="65000"/>
                    <a:lumOff val="35000"/>
                  </a:schemeClr>
                </a:solidFill>
                <a:latin typeface="Calibri" panose="020F0502020204030204" pitchFamily="34" charset="0"/>
                <a:ea typeface="Times New Roman" panose="02020603050405020304" pitchFamily="18" charset="0"/>
                <a:cs typeface="Arial"/>
              </a:rPr>
              <a:t>n</a:t>
            </a:r>
            <a:endParaRPr kumimoji="0" lang="de-CH" b="0" i="0"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ea typeface="Times New Roman" panose="02020603050405020304" pitchFamily="18" charset="0"/>
              <a:cs typeface="Arial"/>
            </a:endParaRPr>
          </a:p>
        </p:txBody>
      </p:sp>
      <p:sp>
        <p:nvSpPr>
          <p:cNvPr id="12" name="Inhaltsplatzhalter 2">
            <a:extLst>
              <a:ext uri="{FF2B5EF4-FFF2-40B4-BE49-F238E27FC236}">
                <a16:creationId xmlns:a16="http://schemas.microsoft.com/office/drawing/2014/main" id="{00A6201F-4EA6-450B-B902-A503035899E3}"/>
              </a:ext>
            </a:extLst>
          </p:cNvPr>
          <p:cNvSpPr>
            <a:spLocks noGrp="1"/>
          </p:cNvSpPr>
          <p:nvPr>
            <p:ph idx="1"/>
          </p:nvPr>
        </p:nvSpPr>
        <p:spPr>
          <a:xfrm>
            <a:off x="657300" y="1769034"/>
            <a:ext cx="10515600" cy="4351338"/>
          </a:xfrm>
        </p:spPr>
        <p:txBody>
          <a:bodyPr>
            <a:normAutofit/>
          </a:bodyPr>
          <a:lstStyle/>
          <a:p>
            <a:pPr marL="0" indent="0">
              <a:buNone/>
            </a:pPr>
            <a:r>
              <a:rPr lang="de-CH" dirty="0">
                <a:solidFill>
                  <a:schemeClr val="bg1">
                    <a:lumMod val="50000"/>
                  </a:schemeClr>
                </a:solidFill>
              </a:rPr>
              <a:t>Kantonale Ziele stimmen oft mit den Zielen der WP2020 überein… </a:t>
            </a:r>
            <a:r>
              <a:rPr lang="de-CH" dirty="0"/>
              <a:t>aber</a:t>
            </a:r>
          </a:p>
        </p:txBody>
      </p:sp>
    </p:spTree>
    <p:extLst>
      <p:ext uri="{BB962C8B-B14F-4D97-AF65-F5344CB8AC3E}">
        <p14:creationId xmlns:p14="http://schemas.microsoft.com/office/powerpoint/2010/main" val="947766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4053A3A4-C7F7-4F2E-8AFC-0FA4DA7A751D}"/>
              </a:ext>
            </a:extLst>
          </p:cNvPr>
          <p:cNvPicPr>
            <a:picLocks noChangeAspect="1"/>
          </p:cNvPicPr>
          <p:nvPr/>
        </p:nvPicPr>
        <p:blipFill rotWithShape="1">
          <a:blip r:embed="rId3"/>
          <a:srcRect l="6497" t="59450" r="3313" b="5899"/>
          <a:stretch/>
        </p:blipFill>
        <p:spPr>
          <a:xfrm>
            <a:off x="-1" y="2614533"/>
            <a:ext cx="12192001" cy="3044146"/>
          </a:xfrm>
          <a:prstGeom prst="rect">
            <a:avLst/>
          </a:prstGeom>
        </p:spPr>
      </p:pic>
      <p:sp>
        <p:nvSpPr>
          <p:cNvPr id="2" name="Titel 1">
            <a:extLst>
              <a:ext uri="{FF2B5EF4-FFF2-40B4-BE49-F238E27FC236}">
                <a16:creationId xmlns:a16="http://schemas.microsoft.com/office/drawing/2014/main" id="{73F1EB28-9950-4BA5-A1C8-905AD90E35C5}"/>
              </a:ext>
            </a:extLst>
          </p:cNvPr>
          <p:cNvSpPr>
            <a:spLocks noGrp="1"/>
          </p:cNvSpPr>
          <p:nvPr>
            <p:ph type="title"/>
          </p:nvPr>
        </p:nvSpPr>
        <p:spPr>
          <a:xfrm>
            <a:off x="619763" y="61477"/>
            <a:ext cx="10515600" cy="1325563"/>
          </a:xfrm>
        </p:spPr>
        <p:txBody>
          <a:bodyPr>
            <a:normAutofit/>
          </a:bodyPr>
          <a:lstStyle/>
          <a:p>
            <a:pPr lvl="2"/>
            <a:r>
              <a:rPr lang="de-CH" sz="2800" dirty="0">
                <a:solidFill>
                  <a:prstClr val="black"/>
                </a:solidFill>
                <a:latin typeface="+mj-lt"/>
                <a:ea typeface="Times New Roman" panose="02020603050405020304" pitchFamily="18" charset="0"/>
                <a:cs typeface="Arial"/>
              </a:rPr>
              <a:t>Schlussevaluation Ergebnisse: </a:t>
            </a:r>
            <a:r>
              <a:rPr lang="de-CH" sz="2800" dirty="0">
                <a:latin typeface="+mj-lt"/>
              </a:rPr>
              <a:t>Impulse der Waldpolitik 2020</a:t>
            </a:r>
          </a:p>
        </p:txBody>
      </p:sp>
      <p:sp>
        <p:nvSpPr>
          <p:cNvPr id="5" name="Slide Number Placeholder 4">
            <a:extLst>
              <a:ext uri="{FF2B5EF4-FFF2-40B4-BE49-F238E27FC236}">
                <a16:creationId xmlns:a16="http://schemas.microsoft.com/office/drawing/2014/main" id="{DD67F5FD-A6AA-4EDB-B81A-78A9A1A5A5C3}"/>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9F3E5D8-4008-4078-9366-6ABF6DFC04C7}" type="slidenum">
              <a:rPr kumimoji="0" lang="de-CH" sz="1200" b="0" i="0" u="none" strike="noStrike" kern="0" cap="none" spc="0" normalizeH="0" baseline="0" noProof="0" smtClean="0">
                <a:ln>
                  <a:noFill/>
                </a:ln>
                <a:solidFill>
                  <a:schemeClr val="tx1"/>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24</a:t>
            </a:fld>
            <a:endParaRPr kumimoji="0" lang="de-CH" sz="1200" b="0" i="0" u="none" strike="noStrike" kern="0" cap="none" spc="0" normalizeH="0" baseline="0" noProof="0" dirty="0">
              <a:ln>
                <a:noFill/>
              </a:ln>
              <a:solidFill>
                <a:schemeClr val="tx1"/>
              </a:solidFill>
              <a:effectLst/>
              <a:uLnTx/>
              <a:uFillTx/>
              <a:latin typeface="Calibri"/>
              <a:cs typeface="Arial"/>
            </a:endParaRPr>
          </a:p>
        </p:txBody>
      </p:sp>
    </p:spTree>
    <p:extLst>
      <p:ext uri="{BB962C8B-B14F-4D97-AF65-F5344CB8AC3E}">
        <p14:creationId xmlns:p14="http://schemas.microsoft.com/office/powerpoint/2010/main" val="575050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A1215-017D-4265-9D7F-780ACAA5AA98}"/>
              </a:ext>
            </a:extLst>
          </p:cNvPr>
          <p:cNvSpPr>
            <a:spLocks noGrp="1"/>
          </p:cNvSpPr>
          <p:nvPr>
            <p:ph type="title"/>
          </p:nvPr>
        </p:nvSpPr>
        <p:spPr>
          <a:xfrm>
            <a:off x="502120" y="280107"/>
            <a:ext cx="11162456" cy="1325563"/>
          </a:xfrm>
        </p:spPr>
        <p:txBody>
          <a:bodyPr>
            <a:normAutofit/>
          </a:bodyPr>
          <a:lstStyle/>
          <a:p>
            <a:r>
              <a:rPr lang="de-CH" sz="2800" dirty="0">
                <a:solidFill>
                  <a:prstClr val="black"/>
                </a:solidFill>
                <a:ea typeface="Times New Roman" panose="02020603050405020304" pitchFamily="18" charset="0"/>
                <a:cs typeface="Arial"/>
              </a:rPr>
              <a:t>Schlussevaluation Ergebnisse: </a:t>
            </a:r>
            <a:r>
              <a:rPr lang="de-CH" sz="2800" dirty="0"/>
              <a:t>Eignung der Ziele zur Bewältigung zukünftiger Herausforderungen</a:t>
            </a:r>
            <a:endParaRPr lang="de-CH" sz="3200" dirty="0"/>
          </a:p>
        </p:txBody>
      </p:sp>
      <p:sp>
        <p:nvSpPr>
          <p:cNvPr id="3" name="Inhaltsplatzhalter 2">
            <a:extLst>
              <a:ext uri="{FF2B5EF4-FFF2-40B4-BE49-F238E27FC236}">
                <a16:creationId xmlns:a16="http://schemas.microsoft.com/office/drawing/2014/main" id="{B9D4B7F1-4C54-46AB-A704-9E0A0052ADA5}"/>
              </a:ext>
            </a:extLst>
          </p:cNvPr>
          <p:cNvSpPr>
            <a:spLocks noGrp="1"/>
          </p:cNvSpPr>
          <p:nvPr>
            <p:ph idx="1"/>
          </p:nvPr>
        </p:nvSpPr>
        <p:spPr>
          <a:xfrm>
            <a:off x="970780" y="3140968"/>
            <a:ext cx="5112568" cy="1963415"/>
          </a:xfrm>
        </p:spPr>
        <p:txBody>
          <a:bodyPr/>
          <a:lstStyle/>
          <a:p>
            <a:pPr marL="0" indent="0">
              <a:buNone/>
            </a:pPr>
            <a:r>
              <a:rPr lang="de-CH" dirty="0"/>
              <a:t>Mehr Fokus auf Klimawandel, Freizeit und Erholung, Holzabsatz und Verwendung</a:t>
            </a:r>
          </a:p>
        </p:txBody>
      </p:sp>
      <p:sp>
        <p:nvSpPr>
          <p:cNvPr id="4" name="Foliennummernplatzhalter 3">
            <a:extLst>
              <a:ext uri="{FF2B5EF4-FFF2-40B4-BE49-F238E27FC236}">
                <a16:creationId xmlns:a16="http://schemas.microsoft.com/office/drawing/2014/main" id="{7D8183F7-7784-4A30-A35D-437BD445B988}"/>
              </a:ext>
            </a:extLst>
          </p:cNvPr>
          <p:cNvSpPr>
            <a:spLocks noGrp="1"/>
          </p:cNvSpPr>
          <p:nvPr>
            <p:ph type="sldNum" sz="quarter" idx="12"/>
          </p:nvPr>
        </p:nvSpPr>
        <p:spPr>
          <a:xfrm>
            <a:off x="8616148" y="6364517"/>
            <a:ext cx="2743200" cy="365125"/>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9F3E5D8-4008-4078-9366-6ABF6DFC04C7}" type="slidenum">
              <a:rPr kumimoji="0" lang="de-CH" sz="1200" b="0" i="0" u="none" strike="noStrike" kern="0" cap="none" spc="0" normalizeH="0" baseline="0" noProof="0" smtClean="0">
                <a:ln>
                  <a:noFill/>
                </a:ln>
                <a:solidFill>
                  <a:schemeClr val="tx1"/>
                </a:solidFill>
                <a:effectLst/>
                <a:uLnTx/>
                <a:uFillTx/>
                <a:cs typeface="Arial"/>
              </a:rPr>
              <a:pPr marL="0" marR="0" lvl="0" indent="0" algn="r" defTabSz="914400" eaLnBrk="1" fontAlgn="auto" latinLnBrk="0" hangingPunct="1">
                <a:lnSpc>
                  <a:spcPct val="100000"/>
                </a:lnSpc>
                <a:spcBef>
                  <a:spcPts val="0"/>
                </a:spcBef>
                <a:spcAft>
                  <a:spcPts val="0"/>
                </a:spcAft>
                <a:buClrTx/>
                <a:buSzTx/>
                <a:buFontTx/>
                <a:buNone/>
                <a:tabLst/>
                <a:defRPr/>
              </a:pPr>
              <a:t>25</a:t>
            </a:fld>
            <a:endParaRPr kumimoji="0" lang="de-CH" sz="1200" b="0" i="0" u="none" strike="noStrike" kern="0" cap="none" spc="0" normalizeH="0" baseline="0" noProof="0" dirty="0">
              <a:ln>
                <a:noFill/>
              </a:ln>
              <a:solidFill>
                <a:schemeClr val="tx1"/>
              </a:solidFill>
              <a:effectLst/>
              <a:uLnTx/>
              <a:uFillTx/>
              <a:cs typeface="Arial"/>
            </a:endParaRPr>
          </a:p>
        </p:txBody>
      </p:sp>
      <p:graphicFrame>
        <p:nvGraphicFramePr>
          <p:cNvPr id="6" name="Chart 68">
            <a:extLst>
              <a:ext uri="{FF2B5EF4-FFF2-40B4-BE49-F238E27FC236}">
                <a16:creationId xmlns:a16="http://schemas.microsoft.com/office/drawing/2014/main" id="{5F367E9F-27D4-499C-8571-3DA351D402E5}"/>
              </a:ext>
            </a:extLst>
          </p:cNvPr>
          <p:cNvGraphicFramePr/>
          <p:nvPr/>
        </p:nvGraphicFramePr>
        <p:xfrm>
          <a:off x="6419896" y="2585702"/>
          <a:ext cx="4144048" cy="332940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hteck 7">
            <a:extLst>
              <a:ext uri="{FF2B5EF4-FFF2-40B4-BE49-F238E27FC236}">
                <a16:creationId xmlns:a16="http://schemas.microsoft.com/office/drawing/2014/main" id="{46FD1744-2DCE-47E7-BF19-34002BB6A1AE}"/>
              </a:ext>
            </a:extLst>
          </p:cNvPr>
          <p:cNvSpPr/>
          <p:nvPr/>
        </p:nvSpPr>
        <p:spPr>
          <a:xfrm>
            <a:off x="9907468" y="5454677"/>
            <a:ext cx="7490048" cy="369332"/>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ea typeface="Lucida Sans" panose="020B0602030504020204" pitchFamily="34" charset="0"/>
                <a:cs typeface="Times New Roman" panose="02020603050405020304" pitchFamily="18" charset="0"/>
              </a:rPr>
              <a:t>(N=21) </a:t>
            </a:r>
            <a:endParaRPr kumimoji="0" lang="de-CH" sz="1800" b="0" i="0" u="none" strike="noStrike" kern="0" cap="none" spc="0" normalizeH="0" baseline="0" noProof="0" dirty="0">
              <a:ln>
                <a:noFill/>
              </a:ln>
              <a:solidFill>
                <a:schemeClr val="tx1">
                  <a:lumMod val="65000"/>
                  <a:lumOff val="35000"/>
                </a:schemeClr>
              </a:solidFill>
              <a:effectLst/>
              <a:uLnTx/>
              <a:uFillTx/>
              <a:latin typeface="Calibri"/>
              <a:cs typeface="Arial"/>
            </a:endParaRPr>
          </a:p>
        </p:txBody>
      </p:sp>
    </p:spTree>
    <p:extLst>
      <p:ext uri="{BB962C8B-B14F-4D97-AF65-F5344CB8AC3E}">
        <p14:creationId xmlns:p14="http://schemas.microsoft.com/office/powerpoint/2010/main" val="198291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F7163DA-8F60-4617-9FBE-C8837F8B52DC}"/>
              </a:ext>
            </a:extLst>
          </p:cNvPr>
          <p:cNvSpPr>
            <a:spLocks noGrp="1"/>
          </p:cNvSpPr>
          <p:nvPr>
            <p:ph idx="1"/>
          </p:nvPr>
        </p:nvSpPr>
        <p:spPr>
          <a:xfrm>
            <a:off x="838200" y="1825625"/>
            <a:ext cx="10515600" cy="4351338"/>
          </a:xfrm>
        </p:spPr>
        <p:txBody>
          <a:bodyPr>
            <a:normAutofit/>
          </a:bodyPr>
          <a:lstStyle/>
          <a:p>
            <a:pPr marL="0" indent="0">
              <a:buNone/>
            </a:pPr>
            <a:endParaRPr lang="de-CH" dirty="0"/>
          </a:p>
          <a:p>
            <a:pPr marL="0" indent="0">
              <a:buNone/>
            </a:pPr>
            <a:endParaRPr lang="de-CH" dirty="0"/>
          </a:p>
        </p:txBody>
      </p:sp>
      <p:sp>
        <p:nvSpPr>
          <p:cNvPr id="4" name="Inhaltsplatzhalter 2">
            <a:extLst>
              <a:ext uri="{FF2B5EF4-FFF2-40B4-BE49-F238E27FC236}">
                <a16:creationId xmlns:a16="http://schemas.microsoft.com/office/drawing/2014/main" id="{69359C1B-330D-4A2D-807D-EEAE61A4E353}"/>
              </a:ext>
            </a:extLst>
          </p:cNvPr>
          <p:cNvSpPr txBox="1">
            <a:spLocks/>
          </p:cNvSpPr>
          <p:nvPr/>
        </p:nvSpPr>
        <p:spPr bwMode="auto">
          <a:xfrm>
            <a:off x="838200" y="1700808"/>
            <a:ext cx="5617840" cy="2753594"/>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l" defTabSz="914400" eaLnBrk="1" fontAlgn="auto" latinLnBrk="0" hangingPunct="1">
              <a:lnSpc>
                <a:spcPct val="90000"/>
              </a:lnSpc>
              <a:spcBef>
                <a:spcPts val="1000"/>
              </a:spcBef>
              <a:spcAft>
                <a:spcPts val="0"/>
              </a:spcAft>
              <a:buClrTx/>
              <a:buSzTx/>
              <a:buFont typeface="Arial"/>
              <a:buNone/>
              <a:tabLst/>
              <a:defRPr/>
            </a:pPr>
            <a:r>
              <a:rPr kumimoji="0" lang="de-CH" sz="2400" b="0" i="0" u="none" strike="noStrike" kern="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Erwünschter</a:t>
            </a:r>
            <a:r>
              <a:rPr kumimoji="0" lang="de-CH" sz="2400" b="0" i="0" u="none" strike="noStrike" kern="0" cap="none" spc="0" normalizeH="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 </a:t>
            </a:r>
            <a:r>
              <a:rPr kumimoji="0" lang="de-CH" sz="2400" b="0" i="0" u="none" strike="noStrike" kern="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Grad des Einbezugs der Kantone für die Weiterentwicklung der Waldpolitik auf Bundesebene</a:t>
            </a:r>
          </a:p>
          <a:p>
            <a:pPr marL="0" marR="0" lvl="0" indent="0" algn="l" defTabSz="914400" eaLnBrk="1" fontAlgn="auto" latinLnBrk="0" hangingPunct="1">
              <a:lnSpc>
                <a:spcPct val="90000"/>
              </a:lnSpc>
              <a:spcBef>
                <a:spcPts val="1000"/>
              </a:spcBef>
              <a:spcAft>
                <a:spcPts val="0"/>
              </a:spcAft>
              <a:buClrTx/>
              <a:buSzTx/>
              <a:buFont typeface="Arial"/>
              <a:buNone/>
              <a:tabLst/>
              <a:defRPr/>
            </a:pPr>
            <a:endParaRPr lang="de-CH" sz="2400" dirty="0">
              <a:solidFill>
                <a:prstClr val="black"/>
              </a:solidFill>
              <a:latin typeface="Calibri"/>
              <a:cs typeface="Times New Roman" panose="02020603050405020304" pitchFamily="18" charset="0"/>
            </a:endParaRPr>
          </a:p>
          <a:p>
            <a:pPr marL="0" indent="0">
              <a:buNone/>
              <a:defRPr/>
            </a:pPr>
            <a:r>
              <a:rPr lang="de-CH" sz="2400" dirty="0"/>
              <a:t>Prozess der Entwicklung einer zukünftigen Waldpolitik stärker als Verbundaufgabe von Bund und Kantonen gestalten</a:t>
            </a:r>
          </a:p>
          <a:p>
            <a:pPr marL="0" marR="0" lvl="0" indent="0" algn="l" defTabSz="914400" eaLnBrk="1" fontAlgn="auto" latinLnBrk="0" hangingPunct="1">
              <a:lnSpc>
                <a:spcPct val="90000"/>
              </a:lnSpc>
              <a:spcBef>
                <a:spcPts val="1000"/>
              </a:spcBef>
              <a:spcAft>
                <a:spcPts val="0"/>
              </a:spcAft>
              <a:buClrTx/>
              <a:buSzTx/>
              <a:buFont typeface="Arial"/>
              <a:buNone/>
              <a:tabLst/>
              <a:defRPr/>
            </a:pPr>
            <a:endParaRPr kumimoji="0" lang="de-CH" sz="2400" b="0" i="0" u="none" strike="noStrike" kern="0" cap="none" spc="0" normalizeH="0" baseline="0" noProof="0" dirty="0">
              <a:ln>
                <a:noFill/>
              </a:ln>
              <a:solidFill>
                <a:prstClr val="black"/>
              </a:solidFill>
              <a:effectLst/>
              <a:uLnTx/>
              <a:uFillTx/>
              <a:latin typeface="Calibri"/>
              <a:cs typeface="Arial"/>
            </a:endParaRPr>
          </a:p>
          <a:p>
            <a:pPr marL="0" marR="0" lvl="0" indent="0" algn="l" defTabSz="914400" eaLnBrk="1" fontAlgn="auto" latinLnBrk="0" hangingPunct="1">
              <a:lnSpc>
                <a:spcPct val="90000"/>
              </a:lnSpc>
              <a:spcBef>
                <a:spcPts val="1000"/>
              </a:spcBef>
              <a:spcAft>
                <a:spcPts val="0"/>
              </a:spcAft>
              <a:buClrTx/>
              <a:buSzTx/>
              <a:buFont typeface="Arial"/>
              <a:buNone/>
              <a:tabLst/>
              <a:defRPr/>
            </a:pPr>
            <a:endParaRPr kumimoji="0" lang="de-CH" sz="2800" b="0" i="0" u="none" strike="noStrike" kern="0" cap="none" spc="0" normalizeH="0" baseline="0" noProof="0" dirty="0">
              <a:ln>
                <a:noFill/>
              </a:ln>
              <a:solidFill>
                <a:prstClr val="black"/>
              </a:solidFill>
              <a:effectLst/>
              <a:uLnTx/>
              <a:uFillTx/>
              <a:latin typeface="Calibri"/>
              <a:cs typeface="Arial"/>
            </a:endParaRPr>
          </a:p>
          <a:p>
            <a:pPr marL="0" marR="0" lvl="0" indent="0" algn="l" defTabSz="914400" eaLnBrk="1" fontAlgn="auto" latinLnBrk="0" hangingPunct="1">
              <a:lnSpc>
                <a:spcPct val="90000"/>
              </a:lnSpc>
              <a:spcBef>
                <a:spcPts val="1000"/>
              </a:spcBef>
              <a:spcAft>
                <a:spcPts val="0"/>
              </a:spcAft>
              <a:buClrTx/>
              <a:buSzTx/>
              <a:buFont typeface="Arial"/>
              <a:buNone/>
              <a:tabLst/>
              <a:defRPr/>
            </a:pPr>
            <a:endParaRPr kumimoji="0" lang="de-CH" sz="2800" b="0" i="0" u="none" strike="noStrike" kern="0" cap="none" spc="0" normalizeH="0" baseline="0" noProof="0" dirty="0">
              <a:ln>
                <a:noFill/>
              </a:ln>
              <a:solidFill>
                <a:prstClr val="black"/>
              </a:solidFill>
              <a:effectLst/>
              <a:uLnTx/>
              <a:uFillTx/>
              <a:latin typeface="Calibri"/>
              <a:cs typeface="Arial"/>
            </a:endParaRPr>
          </a:p>
        </p:txBody>
      </p:sp>
      <p:sp>
        <p:nvSpPr>
          <p:cNvPr id="6" name="Rechteck 5">
            <a:extLst>
              <a:ext uri="{FF2B5EF4-FFF2-40B4-BE49-F238E27FC236}">
                <a16:creationId xmlns:a16="http://schemas.microsoft.com/office/drawing/2014/main" id="{6896B3C8-FBBF-4185-A174-077477524ECA}"/>
              </a:ext>
            </a:extLst>
          </p:cNvPr>
          <p:cNvSpPr/>
          <p:nvPr/>
        </p:nvSpPr>
        <p:spPr>
          <a:xfrm>
            <a:off x="9770077" y="4581013"/>
            <a:ext cx="11640616" cy="369332"/>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a:ln>
                  <a:noFill/>
                </a:ln>
                <a:solidFill>
                  <a:schemeClr val="tx1">
                    <a:lumMod val="65000"/>
                    <a:lumOff val="35000"/>
                  </a:schemeClr>
                </a:solidFill>
                <a:effectLst/>
                <a:uLnTx/>
                <a:uFillTx/>
                <a:latin typeface="Calibri"/>
                <a:ea typeface="Times New Roman" panose="02020603050405020304" pitchFamily="18" charset="0"/>
                <a:cs typeface="Times New Roman" panose="02020603050405020304" pitchFamily="18" charset="0"/>
              </a:rPr>
              <a:t>N=21</a:t>
            </a:r>
            <a:endParaRPr kumimoji="0" lang="de-CH" sz="1800" b="0" i="0" u="none" strike="noStrike" kern="0" cap="none" spc="0" normalizeH="0" baseline="0" noProof="0" dirty="0">
              <a:ln>
                <a:noFill/>
              </a:ln>
              <a:solidFill>
                <a:schemeClr val="tx1">
                  <a:lumMod val="65000"/>
                  <a:lumOff val="35000"/>
                </a:schemeClr>
              </a:solidFill>
              <a:effectLst/>
              <a:uLnTx/>
              <a:uFillTx/>
              <a:latin typeface="Calibri"/>
              <a:cs typeface="Arial"/>
            </a:endParaRPr>
          </a:p>
        </p:txBody>
      </p:sp>
      <p:graphicFrame>
        <p:nvGraphicFramePr>
          <p:cNvPr id="7" name="Chart 6">
            <a:extLst>
              <a:ext uri="{FF2B5EF4-FFF2-40B4-BE49-F238E27FC236}">
                <a16:creationId xmlns:a16="http://schemas.microsoft.com/office/drawing/2014/main" id="{B779EAAD-9065-48A9-916B-0268C8398835}"/>
              </a:ext>
            </a:extLst>
          </p:cNvPr>
          <p:cNvGraphicFramePr>
            <a:graphicFrameLocks/>
          </p:cNvGraphicFramePr>
          <p:nvPr>
            <p:extLst>
              <p:ext uri="{D42A27DB-BD31-4B8C-83A1-F6EECF244321}">
                <p14:modId xmlns:p14="http://schemas.microsoft.com/office/powerpoint/2010/main" val="4121724563"/>
              </p:ext>
            </p:extLst>
          </p:nvPr>
        </p:nvGraphicFramePr>
        <p:xfrm>
          <a:off x="2974976" y="1556866"/>
          <a:ext cx="9217024" cy="5301134"/>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76DACAC0-FEE0-436F-B242-8B85391D5868}"/>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9F3E5D8-4008-4078-9366-6ABF6DFC04C7}" type="slidenum">
              <a:rPr kumimoji="0" lang="de-CH" sz="1200" b="0" i="0" u="none" strike="noStrike" kern="0" cap="none" spc="0" normalizeH="0" baseline="0" noProof="0" smtClean="0">
                <a:ln>
                  <a:noFill/>
                </a:ln>
                <a:solidFill>
                  <a:schemeClr val="tx1"/>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26</a:t>
            </a:fld>
            <a:endParaRPr kumimoji="0" lang="de-CH" sz="1200" b="0" i="0" u="none" strike="noStrike" kern="0" cap="none" spc="0" normalizeH="0" baseline="0" noProof="0" dirty="0">
              <a:ln>
                <a:noFill/>
              </a:ln>
              <a:solidFill>
                <a:schemeClr val="tx1"/>
              </a:solidFill>
              <a:effectLst/>
              <a:uLnTx/>
              <a:uFillTx/>
              <a:latin typeface="Calibri"/>
              <a:cs typeface="Arial"/>
            </a:endParaRPr>
          </a:p>
        </p:txBody>
      </p:sp>
      <p:sp>
        <p:nvSpPr>
          <p:cNvPr id="12" name="Titel 1">
            <a:extLst>
              <a:ext uri="{FF2B5EF4-FFF2-40B4-BE49-F238E27FC236}">
                <a16:creationId xmlns:a16="http://schemas.microsoft.com/office/drawing/2014/main" id="{52E0A475-C8A5-4833-A72D-5A43D5CA4405}"/>
              </a:ext>
            </a:extLst>
          </p:cNvPr>
          <p:cNvSpPr>
            <a:spLocks noGrp="1"/>
          </p:cNvSpPr>
          <p:nvPr>
            <p:ph type="title"/>
          </p:nvPr>
        </p:nvSpPr>
        <p:spPr>
          <a:xfrm>
            <a:off x="838200" y="365125"/>
            <a:ext cx="10515600" cy="1325563"/>
          </a:xfrm>
        </p:spPr>
        <p:txBody>
          <a:bodyPr>
            <a:noAutofit/>
          </a:bodyPr>
          <a:lstStyle/>
          <a:p>
            <a:r>
              <a:rPr lang="de-CH" sz="2800" dirty="0">
                <a:solidFill>
                  <a:prstClr val="black"/>
                </a:solidFill>
                <a:ea typeface="Times New Roman" panose="02020603050405020304" pitchFamily="18" charset="0"/>
                <a:cs typeface="Arial"/>
              </a:rPr>
              <a:t>Schlussevaluation Ergebnisse: </a:t>
            </a:r>
            <a:r>
              <a:rPr lang="de-CH" sz="2800" dirty="0"/>
              <a:t>Gemeinsames Mitbestimmen</a:t>
            </a:r>
            <a:br>
              <a:rPr lang="de-CH" sz="2800" dirty="0"/>
            </a:br>
            <a:endParaRPr lang="de-CH" sz="2800" dirty="0"/>
          </a:p>
        </p:txBody>
      </p:sp>
    </p:spTree>
    <p:extLst>
      <p:ext uri="{BB962C8B-B14F-4D97-AF65-F5344CB8AC3E}">
        <p14:creationId xmlns:p14="http://schemas.microsoft.com/office/powerpoint/2010/main" val="183891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Graphic spid="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1EB28-9950-4BA5-A1C8-905AD90E35C5}"/>
              </a:ext>
            </a:extLst>
          </p:cNvPr>
          <p:cNvSpPr>
            <a:spLocks noGrp="1"/>
          </p:cNvSpPr>
          <p:nvPr>
            <p:ph type="title"/>
          </p:nvPr>
        </p:nvSpPr>
        <p:spPr>
          <a:xfrm>
            <a:off x="835224" y="330926"/>
            <a:ext cx="10515600" cy="988521"/>
          </a:xfrm>
        </p:spPr>
        <p:txBody>
          <a:bodyPr>
            <a:noAutofit/>
          </a:bodyPr>
          <a:lstStyle/>
          <a:p>
            <a:r>
              <a:rPr lang="de-CH" sz="2800" dirty="0">
                <a:solidFill>
                  <a:prstClr val="black"/>
                </a:solidFill>
                <a:ea typeface="Times New Roman" panose="02020603050405020304" pitchFamily="18" charset="0"/>
                <a:cs typeface="Arial"/>
              </a:rPr>
              <a:t>Schlussevaluation Ergebnisse: </a:t>
            </a:r>
            <a:r>
              <a:rPr lang="de-CH" sz="2800" dirty="0"/>
              <a:t>Wechselwirkungen mit anderen Sektoralpolitiken </a:t>
            </a:r>
            <a:endParaRPr lang="de-CH" sz="2800" i="1" dirty="0"/>
          </a:p>
        </p:txBody>
      </p:sp>
      <p:graphicFrame>
        <p:nvGraphicFramePr>
          <p:cNvPr id="4" name="Chart 2">
            <a:extLst>
              <a:ext uri="{FF2B5EF4-FFF2-40B4-BE49-F238E27FC236}">
                <a16:creationId xmlns:a16="http://schemas.microsoft.com/office/drawing/2014/main" id="{4DFFD41C-9559-469C-B423-BCF7AEF7A92E}"/>
              </a:ext>
            </a:extLst>
          </p:cNvPr>
          <p:cNvGraphicFramePr/>
          <p:nvPr/>
        </p:nvGraphicFramePr>
        <p:xfrm>
          <a:off x="1055440" y="1340768"/>
          <a:ext cx="9721080"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eck 2">
            <a:extLst>
              <a:ext uri="{FF2B5EF4-FFF2-40B4-BE49-F238E27FC236}">
                <a16:creationId xmlns:a16="http://schemas.microsoft.com/office/drawing/2014/main" id="{5F1CF3FF-7199-484C-9D6F-3E23FFF336B2}"/>
              </a:ext>
            </a:extLst>
          </p:cNvPr>
          <p:cNvSpPr/>
          <p:nvPr/>
        </p:nvSpPr>
        <p:spPr>
          <a:xfrm>
            <a:off x="8040216" y="5638494"/>
            <a:ext cx="11093424" cy="30777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CH" sz="1400" b="0" i="0" u="none" strike="noStrike" kern="0" cap="none" spc="0" normalizeH="0" baseline="0" noProof="0" dirty="0">
                <a:ln>
                  <a:noFill/>
                </a:ln>
                <a:solidFill>
                  <a:schemeClr val="tx1">
                    <a:lumMod val="65000"/>
                    <a:lumOff val="35000"/>
                  </a:schemeClr>
                </a:solidFill>
                <a:effectLst/>
                <a:uLnTx/>
                <a:uFillTx/>
                <a:latin typeface="Calibri"/>
                <a:ea typeface="Times New Roman" panose="02020603050405020304" pitchFamily="18" charset="0"/>
                <a:cs typeface="Times New Roman" panose="02020603050405020304" pitchFamily="18" charset="0"/>
              </a:rPr>
              <a:t>N=21, Mehrfachnennungen </a:t>
            </a:r>
            <a:endParaRPr kumimoji="0" lang="de-CH" sz="1400" b="0" i="0" u="none" strike="noStrike" kern="0" cap="none" spc="0" normalizeH="0" baseline="0" noProof="0" dirty="0">
              <a:ln>
                <a:noFill/>
              </a:ln>
              <a:solidFill>
                <a:schemeClr val="tx1">
                  <a:lumMod val="65000"/>
                  <a:lumOff val="35000"/>
                </a:schemeClr>
              </a:solidFill>
              <a:effectLst/>
              <a:uLnTx/>
              <a:uFillTx/>
              <a:latin typeface="Calibri"/>
              <a:cs typeface="Arial"/>
            </a:endParaRPr>
          </a:p>
        </p:txBody>
      </p:sp>
      <p:sp>
        <p:nvSpPr>
          <p:cNvPr id="5" name="Slide Number Placeholder 4">
            <a:extLst>
              <a:ext uri="{FF2B5EF4-FFF2-40B4-BE49-F238E27FC236}">
                <a16:creationId xmlns:a16="http://schemas.microsoft.com/office/drawing/2014/main" id="{12D76A90-A479-4FA1-BD8C-B9DAC44DB5C8}"/>
              </a:ext>
            </a:extLst>
          </p:cNvPr>
          <p:cNvSpPr>
            <a:spLocks noGrp="1"/>
          </p:cNvSpPr>
          <p:nvPr>
            <p:ph type="sldNum" sz="quarter" idx="12"/>
          </p:nvPr>
        </p:nvSpPr>
        <p:spPr>
          <a:xfrm>
            <a:off x="8607624" y="6344511"/>
            <a:ext cx="2743200" cy="365125"/>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9F3E5D8-4008-4078-9366-6ABF6DFC04C7}" type="slidenum">
              <a:rPr kumimoji="0" lang="de-CH" sz="1200" b="0" i="0" u="none" strike="noStrike" kern="0" cap="none" spc="0" normalizeH="0" baseline="0" noProof="0" smtClean="0">
                <a:ln>
                  <a:noFill/>
                </a:ln>
                <a:solidFill>
                  <a:schemeClr val="tx1"/>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27</a:t>
            </a:fld>
            <a:endParaRPr kumimoji="0" lang="de-CH" sz="1200" b="0" i="0" u="none" strike="noStrike" kern="0" cap="none" spc="0" normalizeH="0" baseline="0" noProof="0" dirty="0">
              <a:ln>
                <a:noFill/>
              </a:ln>
              <a:solidFill>
                <a:schemeClr val="tx1"/>
              </a:solidFill>
              <a:effectLst/>
              <a:uLnTx/>
              <a:uFillTx/>
              <a:latin typeface="Calibri"/>
              <a:cs typeface="Arial"/>
            </a:endParaRPr>
          </a:p>
        </p:txBody>
      </p:sp>
    </p:spTree>
    <p:extLst>
      <p:ext uri="{BB962C8B-B14F-4D97-AF65-F5344CB8AC3E}">
        <p14:creationId xmlns:p14="http://schemas.microsoft.com/office/powerpoint/2010/main" val="241323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1EB28-9950-4BA5-A1C8-905AD90E35C5}"/>
              </a:ext>
            </a:extLst>
          </p:cNvPr>
          <p:cNvSpPr>
            <a:spLocks noGrp="1"/>
          </p:cNvSpPr>
          <p:nvPr>
            <p:ph type="title"/>
          </p:nvPr>
        </p:nvSpPr>
        <p:spPr>
          <a:xfrm>
            <a:off x="378020" y="219958"/>
            <a:ext cx="11244485" cy="1325563"/>
          </a:xfrm>
        </p:spPr>
        <p:txBody>
          <a:bodyPr>
            <a:noAutofit/>
          </a:bodyPr>
          <a:lstStyle/>
          <a:p>
            <a:r>
              <a:rPr lang="de-CH" sz="2800" dirty="0">
                <a:solidFill>
                  <a:prstClr val="black"/>
                </a:solidFill>
                <a:ea typeface="Times New Roman" panose="02020603050405020304" pitchFamily="18" charset="0"/>
                <a:cs typeface="Arial"/>
              </a:rPr>
              <a:t>Schlussevaluation Ergebnisse: </a:t>
            </a:r>
            <a:r>
              <a:rPr lang="de-CH" sz="2800" dirty="0">
                <a:ea typeface="Times New Roman" panose="02020603050405020304" pitchFamily="18" charset="0"/>
                <a:cs typeface="Times New Roman" panose="02020603050405020304" pitchFamily="18" charset="0"/>
              </a:rPr>
              <a:t>Zusammenführung der Waldpolitik 2020 und der Ressourcenpolitik Holz</a:t>
            </a:r>
            <a:endParaRPr lang="de-CH" sz="2800" dirty="0"/>
          </a:p>
        </p:txBody>
      </p:sp>
      <p:sp>
        <p:nvSpPr>
          <p:cNvPr id="3" name="Slide Number Placeholder 2">
            <a:extLst>
              <a:ext uri="{FF2B5EF4-FFF2-40B4-BE49-F238E27FC236}">
                <a16:creationId xmlns:a16="http://schemas.microsoft.com/office/drawing/2014/main" id="{531A3C44-3C48-4D1E-A900-C7372067B683}"/>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9F3E5D8-4008-4078-9366-6ABF6DFC04C7}" type="slidenum">
              <a:rPr kumimoji="0" lang="de-CH" sz="1200" b="0" i="0" u="none" strike="noStrike" kern="0" cap="none" spc="0" normalizeH="0" baseline="0" noProof="0" smtClean="0">
                <a:ln>
                  <a:noFill/>
                </a:ln>
                <a:solidFill>
                  <a:schemeClr val="tx1"/>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28</a:t>
            </a:fld>
            <a:endParaRPr kumimoji="0" lang="de-CH" sz="1200" b="0" i="0" u="none" strike="noStrike" kern="0" cap="none" spc="0" normalizeH="0" baseline="0" noProof="0" dirty="0">
              <a:ln>
                <a:noFill/>
              </a:ln>
              <a:solidFill>
                <a:schemeClr val="tx1"/>
              </a:solidFill>
              <a:effectLst/>
              <a:uLnTx/>
              <a:uFillTx/>
              <a:latin typeface="Calibri"/>
              <a:cs typeface="Arial"/>
            </a:endParaRPr>
          </a:p>
        </p:txBody>
      </p:sp>
      <p:graphicFrame>
        <p:nvGraphicFramePr>
          <p:cNvPr id="5" name="Chart 57">
            <a:extLst>
              <a:ext uri="{FF2B5EF4-FFF2-40B4-BE49-F238E27FC236}">
                <a16:creationId xmlns:a16="http://schemas.microsoft.com/office/drawing/2014/main" id="{C6DA1022-0A8D-424C-97BF-03E9439B7B8B}"/>
              </a:ext>
            </a:extLst>
          </p:cNvPr>
          <p:cNvGraphicFramePr/>
          <p:nvPr/>
        </p:nvGraphicFramePr>
        <p:xfrm>
          <a:off x="263352" y="1957711"/>
          <a:ext cx="5400600" cy="343068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hteck 3">
            <a:extLst>
              <a:ext uri="{FF2B5EF4-FFF2-40B4-BE49-F238E27FC236}">
                <a16:creationId xmlns:a16="http://schemas.microsoft.com/office/drawing/2014/main" id="{65933902-ACD2-4200-952C-2B024ECD5D53}"/>
              </a:ext>
            </a:extLst>
          </p:cNvPr>
          <p:cNvSpPr/>
          <p:nvPr/>
        </p:nvSpPr>
        <p:spPr>
          <a:xfrm>
            <a:off x="335360" y="5445224"/>
            <a:ext cx="5400600" cy="584775"/>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CH" sz="1600" b="0" i="0" u="none" strike="noStrike" kern="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Befürworten</a:t>
            </a:r>
            <a:r>
              <a:rPr kumimoji="0" lang="de-CH" sz="1600" b="0" i="0" u="none" strike="noStrike" kern="0" cap="none" spc="0" normalizeH="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 </a:t>
            </a:r>
            <a:r>
              <a:rPr kumimoji="0" lang="de-CH" sz="1600" b="0" i="0" u="none" strike="noStrike" kern="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eine Zusammenführung der Waldpolitik 2020 und der Ressourcenpolitik Holz N=21 </a:t>
            </a:r>
            <a:endParaRPr kumimoji="0" lang="de-CH" sz="1600" b="0" i="0" u="none" strike="noStrike" kern="0" cap="none" spc="0" normalizeH="0" baseline="0" noProof="0" dirty="0">
              <a:ln>
                <a:noFill/>
              </a:ln>
              <a:solidFill>
                <a:prstClr val="black"/>
              </a:solidFill>
              <a:effectLst/>
              <a:uLnTx/>
              <a:uFillTx/>
              <a:latin typeface="Calibri"/>
              <a:cs typeface="Arial"/>
            </a:endParaRPr>
          </a:p>
        </p:txBody>
      </p:sp>
      <p:sp>
        <p:nvSpPr>
          <p:cNvPr id="8" name="Rechteck 7">
            <a:extLst>
              <a:ext uri="{FF2B5EF4-FFF2-40B4-BE49-F238E27FC236}">
                <a16:creationId xmlns:a16="http://schemas.microsoft.com/office/drawing/2014/main" id="{58300A84-290C-41CF-A2C8-E89590488182}"/>
              </a:ext>
            </a:extLst>
          </p:cNvPr>
          <p:cNvSpPr/>
          <p:nvPr/>
        </p:nvSpPr>
        <p:spPr>
          <a:xfrm>
            <a:off x="5441235" y="1482711"/>
            <a:ext cx="6147385" cy="1477328"/>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CH" sz="18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a:rPr>
              <a:t>Argumente dafür:</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0" cap="none" spc="0" normalizeH="0" baseline="0" noProof="0" dirty="0">
                <a:ln>
                  <a:noFill/>
                </a:ln>
                <a:solidFill>
                  <a:prstClr val="black"/>
                </a:solidFill>
                <a:effectLst/>
                <a:uLnTx/>
                <a:uFillTx/>
                <a:latin typeface="Calibri"/>
                <a:cs typeface="Arial"/>
              </a:rPr>
              <a:t>Kohärenz soll verstärkt werden</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0" cap="none" spc="0" normalizeH="0" baseline="0" noProof="0" dirty="0">
                <a:ln>
                  <a:noFill/>
                </a:ln>
                <a:solidFill>
                  <a:prstClr val="black"/>
                </a:solidFill>
                <a:effectLst/>
                <a:uLnTx/>
                <a:uFillTx/>
                <a:latin typeface="Calibri"/>
                <a:cs typeface="Arial"/>
              </a:rPr>
              <a:t>verbindende Elemente </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0" cap="none" spc="0" normalizeH="0" baseline="0" noProof="0" dirty="0">
                <a:ln>
                  <a:noFill/>
                </a:ln>
                <a:solidFill>
                  <a:prstClr val="black"/>
                </a:solidFill>
                <a:effectLst/>
                <a:uLnTx/>
                <a:uFillTx/>
                <a:latin typeface="Calibri"/>
                <a:cs typeface="Arial"/>
              </a:rPr>
              <a:t>Notwendigkeit, die Ziele auf strategischer Ebene abzustimmen und zu koordinieren</a:t>
            </a:r>
          </a:p>
        </p:txBody>
      </p:sp>
      <p:sp>
        <p:nvSpPr>
          <p:cNvPr id="11" name="Rechteck 10">
            <a:extLst>
              <a:ext uri="{FF2B5EF4-FFF2-40B4-BE49-F238E27FC236}">
                <a16:creationId xmlns:a16="http://schemas.microsoft.com/office/drawing/2014/main" id="{80F2C1A1-9FA2-4286-9747-54E852BDA312}"/>
              </a:ext>
            </a:extLst>
          </p:cNvPr>
          <p:cNvSpPr/>
          <p:nvPr/>
        </p:nvSpPr>
        <p:spPr>
          <a:xfrm>
            <a:off x="5441234" y="3500646"/>
            <a:ext cx="6750766" cy="2031325"/>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CH" sz="18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a:rPr>
              <a:t>Argumente dagegen:</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kern="0" dirty="0">
                <a:solidFill>
                  <a:prstClr val="black"/>
                </a:solidFill>
                <a:latin typeface="Calibri"/>
                <a:cs typeface="Arial"/>
              </a:rPr>
              <a:t>U</a:t>
            </a:r>
            <a:r>
              <a:rPr kumimoji="0" lang="de-CH" sz="1800" b="0" i="0" u="none" strike="noStrike" kern="0" cap="none" spc="0" normalizeH="0" baseline="0" noProof="0" dirty="0" err="1">
                <a:ln>
                  <a:noFill/>
                </a:ln>
                <a:solidFill>
                  <a:prstClr val="black"/>
                </a:solidFill>
                <a:effectLst/>
                <a:uLnTx/>
                <a:uFillTx/>
                <a:latin typeface="Calibri"/>
                <a:cs typeface="Arial"/>
              </a:rPr>
              <a:t>nerwünschte</a:t>
            </a:r>
            <a:r>
              <a:rPr kumimoji="0" lang="de-CH" sz="1800" b="0" i="0" u="none" strike="noStrike" kern="0" cap="none" spc="0" normalizeH="0" baseline="0" noProof="0" dirty="0">
                <a:ln>
                  <a:noFill/>
                </a:ln>
                <a:solidFill>
                  <a:prstClr val="black"/>
                </a:solidFill>
                <a:effectLst/>
                <a:uLnTx/>
                <a:uFillTx/>
                <a:latin typeface="Calibri"/>
                <a:cs typeface="Arial"/>
              </a:rPr>
              <a:t> Verzerrungen, sollte der Bund in den Markt eingreifen</a:t>
            </a: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kern="0" dirty="0">
                <a:solidFill>
                  <a:prstClr val="black"/>
                </a:solidFill>
                <a:latin typeface="Calibri"/>
                <a:cs typeface="Arial"/>
              </a:rPr>
              <a:t>E</a:t>
            </a:r>
            <a:r>
              <a:rPr kumimoji="0" lang="de-CH" sz="1800" b="0" i="0" u="none" strike="noStrike" kern="0" cap="none" spc="0" normalizeH="0" baseline="0" noProof="0" dirty="0" err="1">
                <a:ln>
                  <a:noFill/>
                </a:ln>
                <a:solidFill>
                  <a:prstClr val="black"/>
                </a:solidFill>
                <a:effectLst/>
                <a:uLnTx/>
                <a:uFillTx/>
                <a:latin typeface="Calibri"/>
                <a:cs typeface="Arial"/>
              </a:rPr>
              <a:t>rhöhter</a:t>
            </a:r>
            <a:r>
              <a:rPr kumimoji="0" lang="de-CH" sz="1800" b="0" i="0" u="none" strike="noStrike" kern="0" cap="none" spc="0" normalizeH="0" baseline="0" noProof="0" dirty="0">
                <a:ln>
                  <a:noFill/>
                </a:ln>
                <a:solidFill>
                  <a:prstClr val="black"/>
                </a:solidFill>
                <a:effectLst/>
                <a:uLnTx/>
                <a:uFillTx/>
                <a:latin typeface="Calibri"/>
                <a:cs typeface="Arial"/>
              </a:rPr>
              <a:t> Koordinationsaufwand durch die Einbindung von weiteren </a:t>
            </a:r>
            <a:r>
              <a:rPr kumimoji="0" lang="de-CH" sz="1800" b="0" i="0" u="none" strike="noStrike" kern="0" cap="none" spc="0" normalizeH="0" baseline="0" noProof="0" dirty="0" err="1">
                <a:ln>
                  <a:noFill/>
                </a:ln>
                <a:solidFill>
                  <a:prstClr val="black"/>
                </a:solidFill>
                <a:effectLst/>
                <a:uLnTx/>
                <a:uFillTx/>
                <a:latin typeface="Calibri"/>
                <a:cs typeface="Arial"/>
              </a:rPr>
              <a:t>Akteur:innen</a:t>
            </a:r>
            <a:endParaRPr kumimoji="0" lang="de-CH" sz="1800" b="0" i="0" u="none" strike="noStrike" kern="0" cap="none" spc="0" normalizeH="0" baseline="0" noProof="0" dirty="0">
              <a:ln>
                <a:noFill/>
              </a:ln>
              <a:solidFill>
                <a:prstClr val="black"/>
              </a:solidFill>
              <a:effectLst/>
              <a:uLnTx/>
              <a:uFillTx/>
              <a:latin typeface="Calibri"/>
              <a:cs typeface="Arial"/>
            </a:endParaRPr>
          </a:p>
          <a:p>
            <a:pPr marL="285750" marR="0" lvl="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solidFill>
                  <a:prstClr val="black"/>
                </a:solidFill>
                <a:latin typeface="Calibri"/>
                <a:cs typeface="Arial"/>
              </a:rPr>
              <a:t>Sorge</a:t>
            </a:r>
            <a:r>
              <a:rPr kumimoji="0" lang="de-CH" sz="1800" b="0" i="0" u="none" strike="noStrike" kern="0" cap="none" spc="0" normalizeH="0" baseline="0" noProof="0" dirty="0">
                <a:ln>
                  <a:noFill/>
                </a:ln>
                <a:solidFill>
                  <a:prstClr val="black"/>
                </a:solidFill>
                <a:effectLst/>
                <a:uLnTx/>
                <a:uFillTx/>
                <a:latin typeface="Calibri"/>
                <a:cs typeface="Arial"/>
              </a:rPr>
              <a:t>, dass die Waldpolitik auf die Holznutzung reduziert werden könnte</a:t>
            </a:r>
            <a:endParaRPr kumimoji="0" lang="de-CH" sz="1800" b="1"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a:endParaRPr>
          </a:p>
        </p:txBody>
      </p:sp>
    </p:spTree>
    <p:extLst>
      <p:ext uri="{BB962C8B-B14F-4D97-AF65-F5344CB8AC3E}">
        <p14:creationId xmlns:p14="http://schemas.microsoft.com/office/powerpoint/2010/main" val="408023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1" nodeType="clickEffect">
                                  <p:stCondLst>
                                    <p:cond delay="0"/>
                                  </p:stCondLst>
                                  <p:childTnLst>
                                    <p:set>
                                      <p:cBhvr>
                                        <p:cTn id="16" dur="indefinite"/>
                                        <p:tgtEl>
                                          <p:spTgt spid="8"/>
                                        </p:tgtEl>
                                        <p:attrNameLst>
                                          <p:attrName>style.opacity</p:attrName>
                                        </p:attrNameLst>
                                      </p:cBhvr>
                                      <p:to>
                                        <p:strVal val="0.5"/>
                                      </p:to>
                                    </p:set>
                                    <p:animEffect filter="image" prLst="opacity: 0.5">
                                      <p:cBhvr rctx="IE">
                                        <p:cTn id="17" dur="indefinite"/>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P spid="8" grpId="0"/>
      <p:bldP spid="8" grpId="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E38FD-9C0C-4E08-9DAA-7D7B4520016E}"/>
              </a:ext>
            </a:extLst>
          </p:cNvPr>
          <p:cNvSpPr>
            <a:spLocks noGrp="1"/>
          </p:cNvSpPr>
          <p:nvPr>
            <p:ph type="title"/>
          </p:nvPr>
        </p:nvSpPr>
        <p:spPr/>
        <p:txBody>
          <a:bodyPr>
            <a:normAutofit/>
          </a:bodyPr>
          <a:lstStyle/>
          <a:p>
            <a:r>
              <a:rPr lang="de-CH" sz="2800" dirty="0">
                <a:cs typeface="Arial" panose="020B0604020202020204" pitchFamily="34" charset="0"/>
              </a:rPr>
              <a:t>Schlussevaluation Ergebnisse: </a:t>
            </a:r>
            <a:r>
              <a:rPr lang="de-CH" sz="2800" dirty="0"/>
              <a:t>Erreichung der Sollgrössen pro Ziel</a:t>
            </a:r>
          </a:p>
        </p:txBody>
      </p:sp>
      <p:sp>
        <p:nvSpPr>
          <p:cNvPr id="4" name="Foliennummernplatzhalter 3">
            <a:extLst>
              <a:ext uri="{FF2B5EF4-FFF2-40B4-BE49-F238E27FC236}">
                <a16:creationId xmlns:a16="http://schemas.microsoft.com/office/drawing/2014/main" id="{9DA665AB-0BA9-467A-B9A1-B4340F50D965}"/>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9F3E5D8-4008-4078-9366-6ABF6DFC04C7}" type="slidenum">
              <a:rPr kumimoji="0" lang="de-CH" sz="1200" b="0" i="0" u="none" strike="noStrike" kern="0" cap="none" spc="0" normalizeH="0" baseline="0" noProof="0" smtClean="0">
                <a:ln>
                  <a:noFill/>
                </a:ln>
                <a:solidFill>
                  <a:schemeClr val="tx1"/>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29</a:t>
            </a:fld>
            <a:endParaRPr kumimoji="0" lang="de-CH" sz="1200" b="0" i="0" u="none" strike="noStrike" kern="0" cap="none" spc="0" normalizeH="0" baseline="0" noProof="0" dirty="0">
              <a:ln>
                <a:noFill/>
              </a:ln>
              <a:solidFill>
                <a:schemeClr val="tx1"/>
              </a:solidFill>
              <a:effectLst/>
              <a:uLnTx/>
              <a:uFillTx/>
              <a:latin typeface="Calibri"/>
              <a:cs typeface="Arial"/>
            </a:endParaRPr>
          </a:p>
        </p:txBody>
      </p:sp>
      <p:graphicFrame>
        <p:nvGraphicFramePr>
          <p:cNvPr id="6" name="Chart 36">
            <a:extLst>
              <a:ext uri="{FF2B5EF4-FFF2-40B4-BE49-F238E27FC236}">
                <a16:creationId xmlns:a16="http://schemas.microsoft.com/office/drawing/2014/main" id="{51D47369-45E4-4B42-9C20-110E8C891DEC}"/>
              </a:ext>
            </a:extLst>
          </p:cNvPr>
          <p:cNvGraphicFramePr/>
          <p:nvPr/>
        </p:nvGraphicFramePr>
        <p:xfrm>
          <a:off x="1631504" y="1646239"/>
          <a:ext cx="7407624" cy="3870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12">
            <a:extLst>
              <a:ext uri="{FF2B5EF4-FFF2-40B4-BE49-F238E27FC236}">
                <a16:creationId xmlns:a16="http://schemas.microsoft.com/office/drawing/2014/main" id="{DD8F08FC-8144-4ACA-8FA6-10ED1A791822}"/>
              </a:ext>
            </a:extLst>
          </p:cNvPr>
          <p:cNvGraphicFramePr/>
          <p:nvPr>
            <p:extLst>
              <p:ext uri="{D42A27DB-BD31-4B8C-83A1-F6EECF244321}">
                <p14:modId xmlns:p14="http://schemas.microsoft.com/office/powerpoint/2010/main" val="3545053282"/>
              </p:ext>
            </p:extLst>
          </p:nvPr>
        </p:nvGraphicFramePr>
        <p:xfrm>
          <a:off x="838200" y="1646239"/>
          <a:ext cx="10298360" cy="45910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558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4" name="Slide Number Placeholder 3">
            <a:extLst>
              <a:ext uri="{FF2B5EF4-FFF2-40B4-BE49-F238E27FC236}">
                <a16:creationId xmlns:a16="http://schemas.microsoft.com/office/drawing/2014/main" id="{082F6609-4C23-4E67-BBF2-E46BCC258129}"/>
              </a:ext>
            </a:extLst>
          </p:cNvPr>
          <p:cNvSpPr>
            <a:spLocks noGrp="1"/>
          </p:cNvSpPr>
          <p:nvPr>
            <p:ph type="sldNum" sz="quarter" idx="12"/>
          </p:nvPr>
        </p:nvSpPr>
        <p:spPr>
          <a:xfrm>
            <a:off x="8610600" y="6356350"/>
            <a:ext cx="2743200" cy="365125"/>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9F3E5D8-4008-4078-9366-6ABF6DFC04C7}" type="slidenum">
              <a:rPr kumimoji="0" lang="de-CH" sz="1200" b="0" i="0" u="none" strike="noStrike" kern="0" cap="none" spc="0" normalizeH="0" baseline="0" noProof="0" smtClean="0">
                <a:ln>
                  <a:noFill/>
                </a:ln>
                <a:solidFill>
                  <a:schemeClr val="tx1"/>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de-CH" sz="1200" b="0" i="0" u="none" strike="noStrike" kern="0" cap="none" spc="0" normalizeH="0" baseline="0" noProof="0" dirty="0">
              <a:ln>
                <a:noFill/>
              </a:ln>
              <a:solidFill>
                <a:schemeClr val="tx1"/>
              </a:solidFill>
              <a:effectLst/>
              <a:uLnTx/>
              <a:uFillTx/>
              <a:latin typeface="Calibri"/>
              <a:cs typeface="Arial"/>
            </a:endParaRPr>
          </a:p>
        </p:txBody>
      </p:sp>
      <p:pic>
        <p:nvPicPr>
          <p:cNvPr id="11" name="Grafik 10">
            <a:extLst>
              <a:ext uri="{FF2B5EF4-FFF2-40B4-BE49-F238E27FC236}">
                <a16:creationId xmlns:a16="http://schemas.microsoft.com/office/drawing/2014/main" id="{263FE152-0117-4A83-8CEE-8F48C758B538}"/>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1661"/>
                    </a14:imgEffect>
                    <a14:imgEffect>
                      <a14:saturation sat="0"/>
                    </a14:imgEffect>
                  </a14:imgLayer>
                </a14:imgProps>
              </a:ext>
            </a:extLst>
          </a:blip>
          <a:stretch>
            <a:fillRect/>
          </a:stretch>
        </p:blipFill>
        <p:spPr>
          <a:xfrm>
            <a:off x="7445416" y="561404"/>
            <a:ext cx="4213524" cy="5681236"/>
          </a:xfrm>
          <a:prstGeom prst="rect">
            <a:avLst/>
          </a:prstGeom>
          <a:ln>
            <a:solidFill>
              <a:schemeClr val="accent1"/>
            </a:solidFill>
          </a:ln>
        </p:spPr>
      </p:pic>
      <p:grpSp>
        <p:nvGrpSpPr>
          <p:cNvPr id="5" name="Groupe 66">
            <a:extLst>
              <a:ext uri="{FF2B5EF4-FFF2-40B4-BE49-F238E27FC236}">
                <a16:creationId xmlns:a16="http://schemas.microsoft.com/office/drawing/2014/main" id="{3824530F-B49C-4E02-9087-EEDA2C6B2D70}"/>
              </a:ext>
            </a:extLst>
          </p:cNvPr>
          <p:cNvGrpSpPr/>
          <p:nvPr/>
        </p:nvGrpSpPr>
        <p:grpSpPr>
          <a:xfrm>
            <a:off x="2495600" y="2518056"/>
            <a:ext cx="8522207" cy="1197857"/>
            <a:chOff x="394534" y="3206015"/>
            <a:chExt cx="8522207" cy="1197857"/>
          </a:xfrm>
        </p:grpSpPr>
        <p:grpSp>
          <p:nvGrpSpPr>
            <p:cNvPr id="6" name="Groupe 55">
              <a:extLst>
                <a:ext uri="{FF2B5EF4-FFF2-40B4-BE49-F238E27FC236}">
                  <a16:creationId xmlns:a16="http://schemas.microsoft.com/office/drawing/2014/main" id="{DD47BE80-8A17-482E-BDFB-7E16E4DF92C3}"/>
                </a:ext>
              </a:extLst>
            </p:cNvPr>
            <p:cNvGrpSpPr/>
            <p:nvPr/>
          </p:nvGrpSpPr>
          <p:grpSpPr>
            <a:xfrm rot="393856">
              <a:off x="1220205" y="3730995"/>
              <a:ext cx="1490523" cy="276909"/>
              <a:chOff x="2423291" y="5433971"/>
              <a:chExt cx="5244480" cy="746280"/>
            </a:xfrm>
          </p:grpSpPr>
          <mc:AlternateContent xmlns:mc="http://schemas.openxmlformats.org/markup-compatibility/2006" xmlns:p14="http://schemas.microsoft.com/office/powerpoint/2010/main">
            <mc:Choice Requires="p14">
              <p:contentPart p14:bwMode="auto" r:id="rId5">
                <p14:nvContentPartPr>
                  <p14:cNvPr id="20" name="Encre 49">
                    <a:extLst>
                      <a:ext uri="{FF2B5EF4-FFF2-40B4-BE49-F238E27FC236}">
                        <a16:creationId xmlns:a16="http://schemas.microsoft.com/office/drawing/2014/main" id="{1653428D-FDB9-49D9-8137-98B61424BCBD}"/>
                      </a:ext>
                    </a:extLst>
                  </p14:cNvPr>
                  <p14:cNvContentPartPr/>
                  <p14:nvPr/>
                </p14:nvContentPartPr>
                <p14:xfrm>
                  <a:off x="2423291" y="5538731"/>
                  <a:ext cx="5205960" cy="641520"/>
                </p14:xfrm>
              </p:contentPart>
            </mc:Choice>
            <mc:Fallback xmlns="">
              <p:pic>
                <p:nvPicPr>
                  <p:cNvPr id="20" name="Encre 49">
                    <a:extLst>
                      <a:ext uri="{FF2B5EF4-FFF2-40B4-BE49-F238E27FC236}">
                        <a16:creationId xmlns:a16="http://schemas.microsoft.com/office/drawing/2014/main" id="{1653428D-FDB9-49D9-8137-98B61424BCBD}"/>
                      </a:ext>
                    </a:extLst>
                  </p:cNvPr>
                  <p:cNvPicPr/>
                  <p:nvPr/>
                </p:nvPicPr>
                <p:blipFill>
                  <a:blip r:embed="rId6"/>
                  <a:stretch>
                    <a:fillRect/>
                  </a:stretch>
                </p:blipFill>
                <p:spPr>
                  <a:xfrm>
                    <a:off x="2371358" y="5498999"/>
                    <a:ext cx="5308559" cy="72001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Encre 51">
                    <a:extLst>
                      <a:ext uri="{FF2B5EF4-FFF2-40B4-BE49-F238E27FC236}">
                        <a16:creationId xmlns:a16="http://schemas.microsoft.com/office/drawing/2014/main" id="{C2DC4477-312A-4460-9844-75C9ABBD292B}"/>
                      </a:ext>
                    </a:extLst>
                  </p14:cNvPr>
                  <p14:cNvContentPartPr/>
                  <p14:nvPr/>
                </p14:nvContentPartPr>
                <p14:xfrm>
                  <a:off x="7168811" y="5433971"/>
                  <a:ext cx="498960" cy="263880"/>
                </p14:xfrm>
              </p:contentPart>
            </mc:Choice>
            <mc:Fallback xmlns="">
              <p:pic>
                <p:nvPicPr>
                  <p:cNvPr id="21" name="Encre 51">
                    <a:extLst>
                      <a:ext uri="{FF2B5EF4-FFF2-40B4-BE49-F238E27FC236}">
                        <a16:creationId xmlns:a16="http://schemas.microsoft.com/office/drawing/2014/main" id="{C2DC4477-312A-4460-9844-75C9ABBD292B}"/>
                      </a:ext>
                    </a:extLst>
                  </p:cNvPr>
                  <p:cNvPicPr/>
                  <p:nvPr/>
                </p:nvPicPr>
                <p:blipFill>
                  <a:blip r:embed="rId8"/>
                  <a:stretch>
                    <a:fillRect/>
                  </a:stretch>
                </p:blipFill>
                <p:spPr>
                  <a:xfrm>
                    <a:off x="7117020" y="5394048"/>
                    <a:ext cx="601278" cy="342752"/>
                  </a:xfrm>
                  <a:prstGeom prst="rect">
                    <a:avLst/>
                  </a:prstGeom>
                </p:spPr>
              </p:pic>
            </mc:Fallback>
          </mc:AlternateContent>
        </p:grpSp>
        <p:grpSp>
          <p:nvGrpSpPr>
            <p:cNvPr id="7" name="Groupe 79">
              <a:extLst>
                <a:ext uri="{FF2B5EF4-FFF2-40B4-BE49-F238E27FC236}">
                  <a16:creationId xmlns:a16="http://schemas.microsoft.com/office/drawing/2014/main" id="{CE9B3E99-2722-4DB1-92CC-2130AE890295}"/>
                </a:ext>
              </a:extLst>
            </p:cNvPr>
            <p:cNvGrpSpPr/>
            <p:nvPr/>
          </p:nvGrpSpPr>
          <p:grpSpPr>
            <a:xfrm rot="21206144" flipV="1">
              <a:off x="3814976" y="3747464"/>
              <a:ext cx="1661590" cy="321792"/>
              <a:chOff x="2423291" y="5433971"/>
              <a:chExt cx="5244480" cy="746280"/>
            </a:xfrm>
          </p:grpSpPr>
          <mc:AlternateContent xmlns:mc="http://schemas.openxmlformats.org/markup-compatibility/2006" xmlns:p14="http://schemas.microsoft.com/office/powerpoint/2010/main">
            <mc:Choice Requires="p14">
              <p:contentPart p14:bwMode="auto" r:id="rId9">
                <p14:nvContentPartPr>
                  <p14:cNvPr id="18" name="Encre 81">
                    <a:extLst>
                      <a:ext uri="{FF2B5EF4-FFF2-40B4-BE49-F238E27FC236}">
                        <a16:creationId xmlns:a16="http://schemas.microsoft.com/office/drawing/2014/main" id="{43005F88-72B2-4F57-AAAA-82C9777374AA}"/>
                      </a:ext>
                    </a:extLst>
                  </p14:cNvPr>
                  <p14:cNvContentPartPr/>
                  <p14:nvPr/>
                </p14:nvContentPartPr>
                <p14:xfrm>
                  <a:off x="2423291" y="5538731"/>
                  <a:ext cx="5205960" cy="641520"/>
                </p14:xfrm>
              </p:contentPart>
            </mc:Choice>
            <mc:Fallback xmlns="">
              <p:pic>
                <p:nvPicPr>
                  <p:cNvPr id="18" name="Encre 81">
                    <a:extLst>
                      <a:ext uri="{FF2B5EF4-FFF2-40B4-BE49-F238E27FC236}">
                        <a16:creationId xmlns:a16="http://schemas.microsoft.com/office/drawing/2014/main" id="{43005F88-72B2-4F57-AAAA-82C9777374AA}"/>
                      </a:ext>
                    </a:extLst>
                  </p:cNvPr>
                  <p:cNvPicPr/>
                  <p:nvPr/>
                </p:nvPicPr>
                <p:blipFill>
                  <a:blip r:embed="rId10"/>
                  <a:stretch>
                    <a:fillRect/>
                  </a:stretch>
                </p:blipFill>
                <p:spPr>
                  <a:xfrm>
                    <a:off x="2376708" y="5504528"/>
                    <a:ext cx="5297990" cy="7090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Encre 82">
                    <a:extLst>
                      <a:ext uri="{FF2B5EF4-FFF2-40B4-BE49-F238E27FC236}">
                        <a16:creationId xmlns:a16="http://schemas.microsoft.com/office/drawing/2014/main" id="{A6A11738-7F87-40A9-B7E3-A2CBD6AA7264}"/>
                      </a:ext>
                    </a:extLst>
                  </p14:cNvPr>
                  <p14:cNvContentPartPr/>
                  <p14:nvPr/>
                </p14:nvContentPartPr>
                <p14:xfrm>
                  <a:off x="7168811" y="5433971"/>
                  <a:ext cx="498960" cy="263880"/>
                </p14:xfrm>
              </p:contentPart>
            </mc:Choice>
            <mc:Fallback xmlns="">
              <p:pic>
                <p:nvPicPr>
                  <p:cNvPr id="19" name="Encre 82">
                    <a:extLst>
                      <a:ext uri="{FF2B5EF4-FFF2-40B4-BE49-F238E27FC236}">
                        <a16:creationId xmlns:a16="http://schemas.microsoft.com/office/drawing/2014/main" id="{A6A11738-7F87-40A9-B7E3-A2CBD6AA7264}"/>
                      </a:ext>
                    </a:extLst>
                  </p:cNvPr>
                  <p:cNvPicPr/>
                  <p:nvPr/>
                </p:nvPicPr>
                <p:blipFill>
                  <a:blip r:embed="rId12"/>
                  <a:stretch>
                    <a:fillRect/>
                  </a:stretch>
                </p:blipFill>
                <p:spPr>
                  <a:xfrm>
                    <a:off x="7122211" y="5399841"/>
                    <a:ext cx="591023" cy="331307"/>
                  </a:xfrm>
                  <a:prstGeom prst="rect">
                    <a:avLst/>
                  </a:prstGeom>
                </p:spPr>
              </p:pic>
            </mc:Fallback>
          </mc:AlternateContent>
        </p:grpSp>
        <p:grpSp>
          <p:nvGrpSpPr>
            <p:cNvPr id="8" name="Groupe 83">
              <a:extLst>
                <a:ext uri="{FF2B5EF4-FFF2-40B4-BE49-F238E27FC236}">
                  <a16:creationId xmlns:a16="http://schemas.microsoft.com/office/drawing/2014/main" id="{331A45B7-FA9A-4EE2-B7D6-8A3BDED65324}"/>
                </a:ext>
              </a:extLst>
            </p:cNvPr>
            <p:cNvGrpSpPr/>
            <p:nvPr/>
          </p:nvGrpSpPr>
          <p:grpSpPr>
            <a:xfrm rot="804532">
              <a:off x="6464877" y="3714064"/>
              <a:ext cx="1661590" cy="321792"/>
              <a:chOff x="2423291" y="5433971"/>
              <a:chExt cx="5244480" cy="746280"/>
            </a:xfrm>
          </p:grpSpPr>
          <mc:AlternateContent xmlns:mc="http://schemas.openxmlformats.org/markup-compatibility/2006" xmlns:p14="http://schemas.microsoft.com/office/powerpoint/2010/main">
            <mc:Choice Requires="p14">
              <p:contentPart p14:bwMode="auto" r:id="rId13">
                <p14:nvContentPartPr>
                  <p14:cNvPr id="16" name="Encre 84">
                    <a:extLst>
                      <a:ext uri="{FF2B5EF4-FFF2-40B4-BE49-F238E27FC236}">
                        <a16:creationId xmlns:a16="http://schemas.microsoft.com/office/drawing/2014/main" id="{A76C0D60-DF1B-4519-A6CF-0D7A38763A09}"/>
                      </a:ext>
                    </a:extLst>
                  </p14:cNvPr>
                  <p14:cNvContentPartPr/>
                  <p14:nvPr/>
                </p14:nvContentPartPr>
                <p14:xfrm>
                  <a:off x="2423291" y="5538731"/>
                  <a:ext cx="5205960" cy="641520"/>
                </p14:xfrm>
              </p:contentPart>
            </mc:Choice>
            <mc:Fallback xmlns="">
              <p:pic>
                <p:nvPicPr>
                  <p:cNvPr id="16" name="Encre 84">
                    <a:extLst>
                      <a:ext uri="{FF2B5EF4-FFF2-40B4-BE49-F238E27FC236}">
                        <a16:creationId xmlns:a16="http://schemas.microsoft.com/office/drawing/2014/main" id="{A76C0D60-DF1B-4519-A6CF-0D7A38763A09}"/>
                      </a:ext>
                    </a:extLst>
                  </p:cNvPr>
                  <p:cNvPicPr/>
                  <p:nvPr/>
                </p:nvPicPr>
                <p:blipFill>
                  <a:blip r:embed="rId14"/>
                  <a:stretch>
                    <a:fillRect/>
                  </a:stretch>
                </p:blipFill>
                <p:spPr>
                  <a:xfrm>
                    <a:off x="2376708" y="5504528"/>
                    <a:ext cx="5297990" cy="70909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Encre 85">
                    <a:extLst>
                      <a:ext uri="{FF2B5EF4-FFF2-40B4-BE49-F238E27FC236}">
                        <a16:creationId xmlns:a16="http://schemas.microsoft.com/office/drawing/2014/main" id="{73BCC767-A5C2-4A86-8ECB-EE3747E363D2}"/>
                      </a:ext>
                    </a:extLst>
                  </p14:cNvPr>
                  <p14:cNvContentPartPr/>
                  <p14:nvPr/>
                </p14:nvContentPartPr>
                <p14:xfrm>
                  <a:off x="7168811" y="5433971"/>
                  <a:ext cx="498960" cy="263880"/>
                </p14:xfrm>
              </p:contentPart>
            </mc:Choice>
            <mc:Fallback xmlns="">
              <p:pic>
                <p:nvPicPr>
                  <p:cNvPr id="17" name="Encre 85">
                    <a:extLst>
                      <a:ext uri="{FF2B5EF4-FFF2-40B4-BE49-F238E27FC236}">
                        <a16:creationId xmlns:a16="http://schemas.microsoft.com/office/drawing/2014/main" id="{73BCC767-A5C2-4A86-8ECB-EE3747E363D2}"/>
                      </a:ext>
                    </a:extLst>
                  </p:cNvPr>
                  <p:cNvPicPr/>
                  <p:nvPr/>
                </p:nvPicPr>
                <p:blipFill>
                  <a:blip r:embed="rId16"/>
                  <a:stretch>
                    <a:fillRect/>
                  </a:stretch>
                </p:blipFill>
                <p:spPr>
                  <a:xfrm>
                    <a:off x="7122317" y="5399733"/>
                    <a:ext cx="590814" cy="331520"/>
                  </a:xfrm>
                  <a:prstGeom prst="rect">
                    <a:avLst/>
                  </a:prstGeom>
                </p:spPr>
              </p:pic>
            </mc:Fallback>
          </mc:AlternateContent>
        </p:grpSp>
        <p:grpSp>
          <p:nvGrpSpPr>
            <p:cNvPr id="9" name="Groupe 10">
              <a:extLst>
                <a:ext uri="{FF2B5EF4-FFF2-40B4-BE49-F238E27FC236}">
                  <a16:creationId xmlns:a16="http://schemas.microsoft.com/office/drawing/2014/main" id="{E000D2CF-55A0-492B-AAB8-5C1EA0C5556D}"/>
                </a:ext>
              </a:extLst>
            </p:cNvPr>
            <p:cNvGrpSpPr/>
            <p:nvPr/>
          </p:nvGrpSpPr>
          <p:grpSpPr>
            <a:xfrm>
              <a:off x="5527951" y="3527087"/>
              <a:ext cx="787591" cy="791716"/>
              <a:chOff x="5527951" y="4125608"/>
              <a:chExt cx="787591" cy="791716"/>
            </a:xfrm>
          </p:grpSpPr>
          <p:sp>
            <p:nvSpPr>
              <p:cNvPr id="14" name="Organigramme : Multidocument 122">
                <a:extLst>
                  <a:ext uri="{FF2B5EF4-FFF2-40B4-BE49-F238E27FC236}">
                    <a16:creationId xmlns:a16="http://schemas.microsoft.com/office/drawing/2014/main" id="{F0D826CF-74C5-4219-B9CE-6C7BD5661595}"/>
                  </a:ext>
                </a:extLst>
              </p:cNvPr>
              <p:cNvSpPr/>
              <p:nvPr/>
            </p:nvSpPr>
            <p:spPr>
              <a:xfrm>
                <a:off x="5527951" y="4125608"/>
                <a:ext cx="787591" cy="791716"/>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cs typeface="Arial"/>
                </a:endParaRPr>
              </a:p>
            </p:txBody>
          </p:sp>
          <p:sp>
            <p:nvSpPr>
              <p:cNvPr id="15" name="ZoneTexte 127">
                <a:extLst>
                  <a:ext uri="{FF2B5EF4-FFF2-40B4-BE49-F238E27FC236}">
                    <a16:creationId xmlns:a16="http://schemas.microsoft.com/office/drawing/2014/main" id="{00B2D18D-8E00-479F-A71A-FD10D8B3E5A7}"/>
                  </a:ext>
                </a:extLst>
              </p:cNvPr>
              <p:cNvSpPr txBox="1"/>
              <p:nvPr/>
            </p:nvSpPr>
            <p:spPr>
              <a:xfrm>
                <a:off x="5662365" y="4202175"/>
                <a:ext cx="41229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a:cs typeface="Arial"/>
                  </a:rPr>
                  <a:t>§</a:t>
                </a:r>
              </a:p>
            </p:txBody>
          </p:sp>
        </p:grpSp>
        <p:sp>
          <p:nvSpPr>
            <p:cNvPr id="10" name="ZoneTexte 133">
              <a:extLst>
                <a:ext uri="{FF2B5EF4-FFF2-40B4-BE49-F238E27FC236}">
                  <a16:creationId xmlns:a16="http://schemas.microsoft.com/office/drawing/2014/main" id="{7ED03727-8216-46A2-9B03-DC67D2FC8202}"/>
                </a:ext>
              </a:extLst>
            </p:cNvPr>
            <p:cNvSpPr txBox="1"/>
            <p:nvPr/>
          </p:nvSpPr>
          <p:spPr>
            <a:xfrm>
              <a:off x="8082858" y="3358471"/>
              <a:ext cx="83388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Arial"/>
                  <a:cs typeface="Arial"/>
                  <a:sym typeface="Wingdings" panose="05000000000000000000" pitchFamily="2" charset="2"/>
                </a:rPr>
                <a:t></a:t>
              </a:r>
              <a:endParaRPr kumimoji="0" lang="en-GB" sz="6000" b="0" i="0" u="none" strike="noStrike" kern="1200" cap="none" spc="0" normalizeH="0" baseline="0" noProof="0" dirty="0">
                <a:ln>
                  <a:noFill/>
                </a:ln>
                <a:solidFill>
                  <a:prstClr val="black"/>
                </a:solidFill>
                <a:effectLst/>
                <a:uLnTx/>
                <a:uFillTx/>
                <a:latin typeface="Arial"/>
                <a:cs typeface="Arial"/>
              </a:endParaRPr>
            </a:p>
          </p:txBody>
        </p:sp>
        <p:sp>
          <p:nvSpPr>
            <p:cNvPr id="12" name="ZoneTexte 134">
              <a:extLst>
                <a:ext uri="{FF2B5EF4-FFF2-40B4-BE49-F238E27FC236}">
                  <a16:creationId xmlns:a16="http://schemas.microsoft.com/office/drawing/2014/main" id="{8D206C43-0EEC-4261-A220-0575C1FD4854}"/>
                </a:ext>
              </a:extLst>
            </p:cNvPr>
            <p:cNvSpPr txBox="1"/>
            <p:nvPr/>
          </p:nvSpPr>
          <p:spPr>
            <a:xfrm>
              <a:off x="394534" y="3388209"/>
              <a:ext cx="95410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Arial"/>
                  <a:cs typeface="Arial"/>
                  <a:sym typeface="Webdings" panose="05030102010509060703" pitchFamily="18" charset="2"/>
                </a:rPr>
                <a:t></a:t>
              </a:r>
              <a:endParaRPr kumimoji="0" lang="en-GB" sz="6000" b="0" i="0" u="none" strike="noStrike" kern="1200" cap="none" spc="0" normalizeH="0" baseline="0" noProof="0" dirty="0">
                <a:ln>
                  <a:noFill/>
                </a:ln>
                <a:solidFill>
                  <a:prstClr val="black"/>
                </a:solidFill>
                <a:effectLst/>
                <a:uLnTx/>
                <a:uFillTx/>
                <a:latin typeface="Arial"/>
                <a:cs typeface="Arial"/>
              </a:endParaRPr>
            </a:p>
          </p:txBody>
        </p:sp>
        <p:sp>
          <p:nvSpPr>
            <p:cNvPr id="13" name="ZoneTexte 135">
              <a:extLst>
                <a:ext uri="{FF2B5EF4-FFF2-40B4-BE49-F238E27FC236}">
                  <a16:creationId xmlns:a16="http://schemas.microsoft.com/office/drawing/2014/main" id="{8E25B06E-6D8E-4665-B404-859409AA04AF}"/>
                </a:ext>
              </a:extLst>
            </p:cNvPr>
            <p:cNvSpPr txBox="1"/>
            <p:nvPr/>
          </p:nvSpPr>
          <p:spPr>
            <a:xfrm>
              <a:off x="2730575" y="3206015"/>
              <a:ext cx="95410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Arial"/>
                  <a:cs typeface="Arial"/>
                  <a:sym typeface="Webdings" panose="05030102010509060703" pitchFamily="18" charset="2"/>
                </a:rPr>
                <a:t></a:t>
              </a:r>
              <a:endParaRPr kumimoji="0" lang="en-GB" sz="6000" b="0" i="0" u="none" strike="noStrike" kern="1200" cap="none" spc="0" normalizeH="0" baseline="0" noProof="0" dirty="0">
                <a:ln>
                  <a:noFill/>
                </a:ln>
                <a:solidFill>
                  <a:prstClr val="black"/>
                </a:solidFill>
                <a:effectLst/>
                <a:uLnTx/>
                <a:uFillTx/>
                <a:latin typeface="Arial"/>
                <a:cs typeface="Arial"/>
              </a:endParaRPr>
            </a:p>
          </p:txBody>
        </p:sp>
      </p:grpSp>
      <mc:AlternateContent xmlns:mc="http://schemas.openxmlformats.org/markup-compatibility/2006" xmlns:p14="http://schemas.microsoft.com/office/powerpoint/2010/main">
        <mc:Choice Requires="p14">
          <p:contentPart p14:bwMode="auto" r:id="rId17">
            <p14:nvContentPartPr>
              <p14:cNvPr id="22" name="Encre 1048">
                <a:extLst>
                  <a:ext uri="{FF2B5EF4-FFF2-40B4-BE49-F238E27FC236}">
                    <a16:creationId xmlns:a16="http://schemas.microsoft.com/office/drawing/2014/main" id="{9446677C-A5C7-4719-990C-84BA3AC7A136}"/>
                  </a:ext>
                </a:extLst>
              </p14:cNvPr>
              <p14:cNvContentPartPr/>
              <p14:nvPr/>
            </p14:nvContentPartPr>
            <p14:xfrm>
              <a:off x="2130483" y="0"/>
              <a:ext cx="0" cy="0"/>
            </p14:xfrm>
          </p:contentPart>
        </mc:Choice>
        <mc:Fallback xmlns="">
          <p:pic>
            <p:nvPicPr>
              <p:cNvPr id="22" name="Encre 1048">
                <a:extLst>
                  <a:ext uri="{FF2B5EF4-FFF2-40B4-BE49-F238E27FC236}">
                    <a16:creationId xmlns:a16="http://schemas.microsoft.com/office/drawing/2014/main" id="{9446677C-A5C7-4719-990C-84BA3AC7A136}"/>
                  </a:ext>
                </a:extLst>
              </p:cNvPr>
              <p:cNvPicPr/>
              <p:nvPr/>
            </p:nvPicPr>
            <p:blipFill/>
            <p:spPr/>
          </p:pic>
        </mc:Fallback>
      </mc:AlternateContent>
      <p:sp>
        <p:nvSpPr>
          <p:cNvPr id="23" name="Titel 3">
            <a:extLst>
              <a:ext uri="{FF2B5EF4-FFF2-40B4-BE49-F238E27FC236}">
                <a16:creationId xmlns:a16="http://schemas.microsoft.com/office/drawing/2014/main" id="{6DB88605-94A1-435A-BB74-F9D0810A5C19}"/>
              </a:ext>
            </a:extLst>
          </p:cNvPr>
          <p:cNvSpPr txBox="1">
            <a:spLocks/>
          </p:cNvSpPr>
          <p:nvPr/>
        </p:nvSpPr>
        <p:spPr bwMode="auto">
          <a:xfrm>
            <a:off x="431800" y="620714"/>
            <a:ext cx="11328400" cy="972000"/>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de-CH" b="0" dirty="0"/>
              <a:t>Bedeutung einer evidenzbasierten Politikgestaltung</a:t>
            </a:r>
          </a:p>
        </p:txBody>
      </p:sp>
    </p:spTree>
    <p:extLst>
      <p:ext uri="{BB962C8B-B14F-4D97-AF65-F5344CB8AC3E}">
        <p14:creationId xmlns:p14="http://schemas.microsoft.com/office/powerpoint/2010/main" val="416997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DA665AB-0BA9-467A-B9A1-B4340F50D965}"/>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9F3E5D8-4008-4078-9366-6ABF6DFC04C7}" type="slidenum">
              <a:rPr kumimoji="0" lang="de-CH" sz="1200" b="0" i="0" u="none" strike="noStrike" kern="0" cap="none" spc="0" normalizeH="0" baseline="0" noProof="0" smtClean="0">
                <a:ln>
                  <a:noFill/>
                </a:ln>
                <a:solidFill>
                  <a:schemeClr val="tx1"/>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30</a:t>
            </a:fld>
            <a:endParaRPr kumimoji="0" lang="de-CH" sz="1200" b="0" i="0" u="none" strike="noStrike" kern="0" cap="none" spc="0" normalizeH="0" baseline="0" noProof="0" dirty="0">
              <a:ln>
                <a:noFill/>
              </a:ln>
              <a:solidFill>
                <a:schemeClr val="tx1"/>
              </a:solidFill>
              <a:effectLst/>
              <a:uLnTx/>
              <a:uFillTx/>
              <a:latin typeface="Calibri"/>
              <a:cs typeface="Arial"/>
            </a:endParaRPr>
          </a:p>
        </p:txBody>
      </p:sp>
      <p:graphicFrame>
        <p:nvGraphicFramePr>
          <p:cNvPr id="6" name="Chart 36">
            <a:extLst>
              <a:ext uri="{FF2B5EF4-FFF2-40B4-BE49-F238E27FC236}">
                <a16:creationId xmlns:a16="http://schemas.microsoft.com/office/drawing/2014/main" id="{51D47369-45E4-4B42-9C20-110E8C891DEC}"/>
              </a:ext>
            </a:extLst>
          </p:cNvPr>
          <p:cNvGraphicFramePr/>
          <p:nvPr/>
        </p:nvGraphicFramePr>
        <p:xfrm>
          <a:off x="1631504" y="1646239"/>
          <a:ext cx="7407624" cy="3870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35">
            <a:extLst>
              <a:ext uri="{FF2B5EF4-FFF2-40B4-BE49-F238E27FC236}">
                <a16:creationId xmlns:a16="http://schemas.microsoft.com/office/drawing/2014/main" id="{E513CE98-8003-4484-955F-3D80915F6A65}"/>
              </a:ext>
            </a:extLst>
          </p:cNvPr>
          <p:cNvGraphicFramePr/>
          <p:nvPr/>
        </p:nvGraphicFramePr>
        <p:xfrm>
          <a:off x="407368" y="2043746"/>
          <a:ext cx="10657184" cy="3977541"/>
        </p:xfrm>
        <a:graphic>
          <a:graphicData uri="http://schemas.openxmlformats.org/drawingml/2006/chart">
            <c:chart xmlns:c="http://schemas.openxmlformats.org/drawingml/2006/chart" xmlns:r="http://schemas.openxmlformats.org/officeDocument/2006/relationships" r:id="rId4"/>
          </a:graphicData>
        </a:graphic>
      </p:graphicFrame>
      <p:sp>
        <p:nvSpPr>
          <p:cNvPr id="9" name="Titel 1">
            <a:extLst>
              <a:ext uri="{FF2B5EF4-FFF2-40B4-BE49-F238E27FC236}">
                <a16:creationId xmlns:a16="http://schemas.microsoft.com/office/drawing/2014/main" id="{5F30BCB4-575C-4462-BD27-82BA65AF9FC8}"/>
              </a:ext>
            </a:extLst>
          </p:cNvPr>
          <p:cNvSpPr>
            <a:spLocks noGrp="1"/>
          </p:cNvSpPr>
          <p:nvPr>
            <p:ph type="title"/>
          </p:nvPr>
        </p:nvSpPr>
        <p:spPr>
          <a:xfrm>
            <a:off x="838200" y="365125"/>
            <a:ext cx="10515600" cy="1325563"/>
          </a:xfrm>
        </p:spPr>
        <p:txBody>
          <a:bodyPr>
            <a:normAutofit/>
          </a:bodyPr>
          <a:lstStyle/>
          <a:p>
            <a:r>
              <a:rPr lang="de-CH" sz="2800" dirty="0">
                <a:cs typeface="Arial" panose="020B0604020202020204" pitchFamily="34" charset="0"/>
              </a:rPr>
              <a:t>Schlussevaluation Ergebnisse: </a:t>
            </a:r>
            <a:r>
              <a:rPr lang="de-CH" sz="2800" dirty="0"/>
              <a:t>Erreichung der Sollgrössen pro Ziel</a:t>
            </a:r>
          </a:p>
        </p:txBody>
      </p:sp>
    </p:spTree>
    <p:extLst>
      <p:ext uri="{BB962C8B-B14F-4D97-AF65-F5344CB8AC3E}">
        <p14:creationId xmlns:p14="http://schemas.microsoft.com/office/powerpoint/2010/main" val="1345184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47FD59-611A-4E8F-B835-0F8F7B54E668}"/>
              </a:ext>
            </a:extLst>
          </p:cNvPr>
          <p:cNvSpPr>
            <a:spLocks noGrp="1"/>
          </p:cNvSpPr>
          <p:nvPr>
            <p:ph type="title"/>
          </p:nvPr>
        </p:nvSpPr>
        <p:spPr/>
        <p:txBody>
          <a:bodyPr>
            <a:normAutofit/>
          </a:bodyPr>
          <a:lstStyle/>
          <a:p>
            <a:r>
              <a:rPr lang="de-CH" sz="2800" dirty="0">
                <a:cs typeface="Arial" panose="020B0604020202020204" pitchFamily="34" charset="0"/>
              </a:rPr>
              <a:t>Schlussevaluation </a:t>
            </a:r>
            <a:r>
              <a:rPr lang="de-CH" sz="2800" dirty="0"/>
              <a:t>Herausforderungen: Datenverfügbarkeit und Überprüfbarkeit</a:t>
            </a:r>
          </a:p>
        </p:txBody>
      </p:sp>
      <p:pic>
        <p:nvPicPr>
          <p:cNvPr id="4" name="Grafik 3">
            <a:extLst>
              <a:ext uri="{FF2B5EF4-FFF2-40B4-BE49-F238E27FC236}">
                <a16:creationId xmlns:a16="http://schemas.microsoft.com/office/drawing/2014/main" id="{08CC093D-CCC8-4891-929C-3C96827B083A}"/>
              </a:ext>
            </a:extLst>
          </p:cNvPr>
          <p:cNvPicPr>
            <a:picLocks noChangeAspect="1"/>
          </p:cNvPicPr>
          <p:nvPr/>
        </p:nvPicPr>
        <p:blipFill>
          <a:blip r:embed="rId3"/>
          <a:stretch>
            <a:fillRect/>
          </a:stretch>
        </p:blipFill>
        <p:spPr>
          <a:xfrm>
            <a:off x="838200" y="1825625"/>
            <a:ext cx="4450274" cy="3987746"/>
          </a:xfrm>
          <a:prstGeom prst="rect">
            <a:avLst/>
          </a:prstGeom>
        </p:spPr>
      </p:pic>
      <p:sp>
        <p:nvSpPr>
          <p:cNvPr id="5" name="Slide Number Placeholder 4">
            <a:extLst>
              <a:ext uri="{FF2B5EF4-FFF2-40B4-BE49-F238E27FC236}">
                <a16:creationId xmlns:a16="http://schemas.microsoft.com/office/drawing/2014/main" id="{81DC7EC8-03A7-4E35-FD00-FF5D203AB9A7}"/>
              </a:ext>
            </a:extLst>
          </p:cNvPr>
          <p:cNvSpPr>
            <a:spLocks noGrp="1"/>
          </p:cNvSpPr>
          <p:nvPr>
            <p:ph type="sldNum" sz="quarter" idx="12"/>
          </p:nvPr>
        </p:nvSpPr>
        <p:spPr/>
        <p:txBody>
          <a:bodyPr/>
          <a:lstStyle/>
          <a:p>
            <a:fld id="{D3CE8AB2-E8B0-452B-BE5D-DB33E556348C}" type="slidenum">
              <a:rPr lang="de-CH" smtClean="0">
                <a:solidFill>
                  <a:schemeClr val="tx1"/>
                </a:solidFill>
              </a:rPr>
              <a:t>31</a:t>
            </a:fld>
            <a:endParaRPr lang="de-CH" dirty="0">
              <a:solidFill>
                <a:schemeClr val="tx1"/>
              </a:solidFill>
            </a:endParaRPr>
          </a:p>
        </p:txBody>
      </p:sp>
      <p:pic>
        <p:nvPicPr>
          <p:cNvPr id="6" name="Grafik 5">
            <a:extLst>
              <a:ext uri="{FF2B5EF4-FFF2-40B4-BE49-F238E27FC236}">
                <a16:creationId xmlns:a16="http://schemas.microsoft.com/office/drawing/2014/main" id="{5D00649F-194F-4053-AE1A-83DCFC1E9FE9}"/>
              </a:ext>
            </a:extLst>
          </p:cNvPr>
          <p:cNvPicPr>
            <a:picLocks noChangeAspect="1"/>
          </p:cNvPicPr>
          <p:nvPr/>
        </p:nvPicPr>
        <p:blipFill>
          <a:blip r:embed="rId4"/>
          <a:stretch>
            <a:fillRect/>
          </a:stretch>
        </p:blipFill>
        <p:spPr>
          <a:xfrm>
            <a:off x="5949703" y="1825625"/>
            <a:ext cx="4298057" cy="4351339"/>
          </a:xfrm>
          <a:prstGeom prst="rect">
            <a:avLst/>
          </a:prstGeom>
        </p:spPr>
      </p:pic>
    </p:spTree>
    <p:extLst>
      <p:ext uri="{BB962C8B-B14F-4D97-AF65-F5344CB8AC3E}">
        <p14:creationId xmlns:p14="http://schemas.microsoft.com/office/powerpoint/2010/main" val="329939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47FD59-611A-4E8F-B835-0F8F7B54E668}"/>
              </a:ext>
            </a:extLst>
          </p:cNvPr>
          <p:cNvSpPr>
            <a:spLocks noGrp="1"/>
          </p:cNvSpPr>
          <p:nvPr>
            <p:ph type="title"/>
          </p:nvPr>
        </p:nvSpPr>
        <p:spPr/>
        <p:txBody>
          <a:bodyPr>
            <a:normAutofit/>
          </a:bodyPr>
          <a:lstStyle/>
          <a:p>
            <a:r>
              <a:rPr lang="de-CH" sz="2800" dirty="0">
                <a:cs typeface="Arial" panose="020B0604020202020204" pitchFamily="34" charset="0"/>
              </a:rPr>
              <a:t>Schlussevaluation Umgang mit </a:t>
            </a:r>
            <a:r>
              <a:rPr lang="de-CH" sz="2800" dirty="0"/>
              <a:t>Herausforderungen</a:t>
            </a:r>
          </a:p>
        </p:txBody>
      </p:sp>
      <p:graphicFrame>
        <p:nvGraphicFramePr>
          <p:cNvPr id="8" name="Content Placeholder 7">
            <a:extLst>
              <a:ext uri="{FF2B5EF4-FFF2-40B4-BE49-F238E27FC236}">
                <a16:creationId xmlns:a16="http://schemas.microsoft.com/office/drawing/2014/main" id="{8E7ECC98-9EF1-E3CF-1FF3-DB9F64622A68}"/>
              </a:ext>
            </a:extLst>
          </p:cNvPr>
          <p:cNvGraphicFramePr>
            <a:graphicFrameLocks noGrp="1"/>
          </p:cNvGraphicFramePr>
          <p:nvPr>
            <p:ph idx="1"/>
            <p:extLst>
              <p:ext uri="{D42A27DB-BD31-4B8C-83A1-F6EECF244321}">
                <p14:modId xmlns:p14="http://schemas.microsoft.com/office/powerpoint/2010/main" val="1699477983"/>
              </p:ext>
            </p:extLst>
          </p:nvPr>
        </p:nvGraphicFramePr>
        <p:xfrm>
          <a:off x="942568" y="2047799"/>
          <a:ext cx="10331315" cy="3597581"/>
        </p:xfrm>
        <a:graphic>
          <a:graphicData uri="http://schemas.openxmlformats.org/drawingml/2006/table">
            <a:tbl>
              <a:tblPr/>
              <a:tblGrid>
                <a:gridCol w="2904399">
                  <a:extLst>
                    <a:ext uri="{9D8B030D-6E8A-4147-A177-3AD203B41FA5}">
                      <a16:colId xmlns:a16="http://schemas.microsoft.com/office/drawing/2014/main" val="2516112505"/>
                    </a:ext>
                  </a:extLst>
                </a:gridCol>
                <a:gridCol w="7426916">
                  <a:extLst>
                    <a:ext uri="{9D8B030D-6E8A-4147-A177-3AD203B41FA5}">
                      <a16:colId xmlns:a16="http://schemas.microsoft.com/office/drawing/2014/main" val="250529585"/>
                    </a:ext>
                  </a:extLst>
                </a:gridCol>
              </a:tblGrid>
              <a:tr h="260605">
                <a:tc>
                  <a:txBody>
                    <a:bodyPr/>
                    <a:lstStyle/>
                    <a:p>
                      <a:pPr algn="just">
                        <a:spcAft>
                          <a:spcPts val="0"/>
                        </a:spcAft>
                      </a:pPr>
                      <a:r>
                        <a:rPr lang="en-GB" sz="1800" b="1" dirty="0" err="1">
                          <a:effectLst/>
                          <a:latin typeface="Calibri" panose="020F0502020204030204" pitchFamily="34" charset="0"/>
                        </a:rPr>
                        <a:t>Kategorie</a:t>
                      </a:r>
                      <a:endParaRPr lang="en-GB" sz="1800" dirty="0">
                        <a:effectLst/>
                        <a:latin typeface="Calibri" panose="020F0502020204030204" pitchFamily="34"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just">
                        <a:spcAft>
                          <a:spcPts val="0"/>
                        </a:spcAft>
                      </a:pPr>
                      <a:r>
                        <a:rPr lang="en-GB" sz="1800" b="1">
                          <a:effectLst/>
                          <a:latin typeface="Calibri" panose="020F0502020204030204" pitchFamily="34" charset="0"/>
                        </a:rPr>
                        <a:t>Beschreibung</a:t>
                      </a:r>
                      <a:endParaRPr lang="en-GB" sz="1800">
                        <a:effectLst/>
                        <a:latin typeface="Calibri" panose="020F0502020204030204" pitchFamily="34"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234289271"/>
                  </a:ext>
                </a:extLst>
              </a:tr>
              <a:tr h="260605">
                <a:tc>
                  <a:txBody>
                    <a:bodyPr/>
                    <a:lstStyle/>
                    <a:p>
                      <a:pPr>
                        <a:spcAft>
                          <a:spcPts val="0"/>
                        </a:spcAft>
                      </a:pPr>
                      <a:r>
                        <a:rPr lang="en-GB" sz="1800" dirty="0" err="1">
                          <a:effectLst/>
                          <a:latin typeface="Calibri" panose="020F0502020204030204" pitchFamily="34" charset="0"/>
                        </a:rPr>
                        <a:t>Sollgrösse</a:t>
                      </a:r>
                      <a:r>
                        <a:rPr lang="en-GB" sz="1800" dirty="0">
                          <a:effectLst/>
                          <a:latin typeface="Calibri" panose="020F0502020204030204" pitchFamily="34" charset="0"/>
                        </a:rPr>
                        <a:t> </a:t>
                      </a:r>
                      <a:r>
                        <a:rPr lang="en-GB" sz="1800" dirty="0" err="1">
                          <a:effectLst/>
                          <a:latin typeface="Calibri" panose="020F0502020204030204" pitchFamily="34" charset="0"/>
                        </a:rPr>
                        <a:t>übertroffen</a:t>
                      </a:r>
                      <a:endParaRPr lang="en-GB" sz="1800" dirty="0">
                        <a:effectLst/>
                        <a:latin typeface="Calibri" panose="020F0502020204030204" pitchFamily="34"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7933C"/>
                    </a:solidFill>
                  </a:tcPr>
                </a:tc>
                <a:tc>
                  <a:txBody>
                    <a:bodyPr/>
                    <a:lstStyle/>
                    <a:p>
                      <a:pPr>
                        <a:spcAft>
                          <a:spcPts val="0"/>
                        </a:spcAft>
                      </a:pPr>
                      <a:r>
                        <a:rPr lang="en-GB" sz="1800">
                          <a:effectLst/>
                          <a:latin typeface="Calibri" panose="020F0502020204030204" pitchFamily="34" charset="0"/>
                        </a:rPr>
                        <a:t>Es wurde viel mehr erreicht als in der Waldpolitik 2020 vorgesehen</a:t>
                      </a: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092771"/>
                  </a:ext>
                </a:extLst>
              </a:tr>
              <a:tr h="302879">
                <a:tc>
                  <a:txBody>
                    <a:bodyPr/>
                    <a:lstStyle/>
                    <a:p>
                      <a:pPr>
                        <a:spcAft>
                          <a:spcPts val="0"/>
                        </a:spcAft>
                      </a:pPr>
                      <a:r>
                        <a:rPr lang="en-GB" sz="1800" dirty="0" err="1">
                          <a:effectLst/>
                          <a:latin typeface="Calibri" panose="020F0502020204030204" pitchFamily="34" charset="0"/>
                        </a:rPr>
                        <a:t>Sollgrösse</a:t>
                      </a:r>
                      <a:r>
                        <a:rPr lang="en-GB" sz="1800" dirty="0">
                          <a:effectLst/>
                          <a:latin typeface="Calibri" panose="020F0502020204030204" pitchFamily="34" charset="0"/>
                        </a:rPr>
                        <a:t> </a:t>
                      </a:r>
                      <a:r>
                        <a:rPr lang="en-GB" sz="1800" dirty="0" err="1">
                          <a:effectLst/>
                          <a:latin typeface="Calibri" panose="020F0502020204030204" pitchFamily="34" charset="0"/>
                        </a:rPr>
                        <a:t>erreicht</a:t>
                      </a:r>
                      <a:endParaRPr lang="en-GB" sz="1800" dirty="0">
                        <a:effectLst/>
                        <a:latin typeface="Calibri" panose="020F0502020204030204" pitchFamily="34"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a:spcAft>
                          <a:spcPts val="0"/>
                        </a:spcAft>
                      </a:pPr>
                      <a:r>
                        <a:rPr lang="en-GB" sz="1800">
                          <a:effectLst/>
                          <a:latin typeface="Calibri" panose="020F0502020204030204" pitchFamily="34" charset="0"/>
                        </a:rPr>
                        <a:t>Es wurde ein ähnlicher Wert erreicht, wie in der Waldpolitik 2020 definiert</a:t>
                      </a: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609918"/>
                  </a:ext>
                </a:extLst>
              </a:tr>
              <a:tr h="521210">
                <a:tc>
                  <a:txBody>
                    <a:bodyPr/>
                    <a:lstStyle/>
                    <a:p>
                      <a:pPr>
                        <a:spcAft>
                          <a:spcPts val="0"/>
                        </a:spcAft>
                      </a:pPr>
                      <a:r>
                        <a:rPr lang="en-GB" sz="1800" dirty="0" err="1">
                          <a:effectLst/>
                          <a:latin typeface="Calibri" panose="020F0502020204030204" pitchFamily="34" charset="0"/>
                        </a:rPr>
                        <a:t>Sollgrösse</a:t>
                      </a:r>
                      <a:r>
                        <a:rPr lang="en-GB" sz="1800" dirty="0">
                          <a:effectLst/>
                          <a:latin typeface="Calibri" panose="020F0502020204030204" pitchFamily="34" charset="0"/>
                        </a:rPr>
                        <a:t> </a:t>
                      </a:r>
                      <a:r>
                        <a:rPr lang="en-GB" sz="1800" dirty="0" err="1">
                          <a:effectLst/>
                          <a:latin typeface="Calibri" panose="020F0502020204030204" pitchFamily="34" charset="0"/>
                        </a:rPr>
                        <a:t>teilweise</a:t>
                      </a:r>
                      <a:r>
                        <a:rPr lang="en-GB" sz="1800" dirty="0">
                          <a:effectLst/>
                          <a:latin typeface="Calibri" panose="020F0502020204030204" pitchFamily="34" charset="0"/>
                        </a:rPr>
                        <a:t> </a:t>
                      </a:r>
                      <a:r>
                        <a:rPr lang="en-GB" sz="1800" dirty="0" err="1">
                          <a:effectLst/>
                          <a:latin typeface="Calibri" panose="020F0502020204030204" pitchFamily="34" charset="0"/>
                        </a:rPr>
                        <a:t>erreicht</a:t>
                      </a:r>
                      <a:endParaRPr lang="en-GB" sz="1800" dirty="0">
                        <a:effectLst/>
                        <a:latin typeface="Calibri" panose="020F0502020204030204" pitchFamily="34"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D"/>
                    </a:solidFill>
                  </a:tcPr>
                </a:tc>
                <a:tc>
                  <a:txBody>
                    <a:bodyPr/>
                    <a:lstStyle/>
                    <a:p>
                      <a:pPr>
                        <a:spcAft>
                          <a:spcPts val="0"/>
                        </a:spcAft>
                      </a:pPr>
                      <a:r>
                        <a:rPr lang="en-GB" sz="1800">
                          <a:effectLst/>
                          <a:latin typeface="Calibri" panose="020F0502020204030204" pitchFamily="34" charset="0"/>
                        </a:rPr>
                        <a:t>Die Sollgrösse wurde teilweise erreicht, teilweise nicht, z.B. nur ein Teil der Kantone hat die Sollgrösse erreicht</a:t>
                      </a: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529755"/>
                  </a:ext>
                </a:extLst>
              </a:tr>
              <a:tr h="260605">
                <a:tc>
                  <a:txBody>
                    <a:bodyPr/>
                    <a:lstStyle/>
                    <a:p>
                      <a:pPr>
                        <a:spcAft>
                          <a:spcPts val="0"/>
                        </a:spcAft>
                      </a:pPr>
                      <a:r>
                        <a:rPr lang="en-GB" sz="1800">
                          <a:effectLst/>
                          <a:latin typeface="Calibri" panose="020F0502020204030204" pitchFamily="34" charset="0"/>
                        </a:rPr>
                        <a:t>Sollgrösse knapp verfehlt</a:t>
                      </a: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spcAft>
                          <a:spcPts val="0"/>
                        </a:spcAft>
                      </a:pPr>
                      <a:r>
                        <a:rPr lang="en-GB" sz="1800">
                          <a:effectLst/>
                          <a:latin typeface="Calibri" panose="020F0502020204030204" pitchFamily="34" charset="0"/>
                        </a:rPr>
                        <a:t>Die Sollgrösse wurde nur geringfügig unterschritten</a:t>
                      </a: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338553"/>
                  </a:ext>
                </a:extLst>
              </a:tr>
              <a:tr h="260605">
                <a:tc>
                  <a:txBody>
                    <a:bodyPr/>
                    <a:lstStyle/>
                    <a:p>
                      <a:pPr>
                        <a:spcAft>
                          <a:spcPts val="0"/>
                        </a:spcAft>
                      </a:pPr>
                      <a:r>
                        <a:rPr lang="en-GB" sz="1800" dirty="0" err="1">
                          <a:effectLst/>
                          <a:latin typeface="Calibri" panose="020F0502020204030204" pitchFamily="34" charset="0"/>
                        </a:rPr>
                        <a:t>Sollgrösse</a:t>
                      </a:r>
                      <a:r>
                        <a:rPr lang="en-GB" sz="1800" dirty="0">
                          <a:effectLst/>
                          <a:latin typeface="Calibri" panose="020F0502020204030204" pitchFamily="34" charset="0"/>
                        </a:rPr>
                        <a:t> </a:t>
                      </a:r>
                      <a:r>
                        <a:rPr lang="en-GB" sz="1800" dirty="0" err="1">
                          <a:effectLst/>
                          <a:latin typeface="Calibri" panose="020F0502020204030204" pitchFamily="34" charset="0"/>
                        </a:rPr>
                        <a:t>verfehlt</a:t>
                      </a:r>
                      <a:endParaRPr lang="en-GB" sz="1800" dirty="0">
                        <a:effectLst/>
                        <a:latin typeface="Calibri" panose="020F0502020204030204" pitchFamily="34"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EF4"/>
                    </a:solidFill>
                  </a:tcPr>
                </a:tc>
                <a:tc>
                  <a:txBody>
                    <a:bodyPr/>
                    <a:lstStyle/>
                    <a:p>
                      <a:pPr>
                        <a:spcAft>
                          <a:spcPts val="0"/>
                        </a:spcAft>
                      </a:pPr>
                      <a:r>
                        <a:rPr lang="en-GB" sz="1800">
                          <a:effectLst/>
                          <a:latin typeface="Calibri" panose="020F0502020204030204" pitchFamily="34" charset="0"/>
                        </a:rPr>
                        <a:t>Die Sollgrösse wurde nicht erreicht</a:t>
                      </a: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579565"/>
                  </a:ext>
                </a:extLst>
              </a:tr>
              <a:tr h="350381">
                <a:tc>
                  <a:txBody>
                    <a:bodyPr/>
                    <a:lstStyle/>
                    <a:p>
                      <a:pPr>
                        <a:spcAft>
                          <a:spcPts val="0"/>
                        </a:spcAft>
                      </a:pPr>
                      <a:r>
                        <a:rPr lang="en-GB" sz="1800">
                          <a:effectLst/>
                          <a:latin typeface="Calibri" panose="020F0502020204030204" pitchFamily="34" charset="0"/>
                        </a:rPr>
                        <a:t>Sollgrösse deutlich verfehlt</a:t>
                      </a: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859C"/>
                    </a:solidFill>
                  </a:tcPr>
                </a:tc>
                <a:tc>
                  <a:txBody>
                    <a:bodyPr/>
                    <a:lstStyle/>
                    <a:p>
                      <a:pPr>
                        <a:spcAft>
                          <a:spcPts val="0"/>
                        </a:spcAft>
                      </a:pPr>
                      <a:r>
                        <a:rPr lang="en-GB" sz="1800">
                          <a:effectLst/>
                          <a:latin typeface="Calibri" panose="020F0502020204030204" pitchFamily="34" charset="0"/>
                        </a:rPr>
                        <a:t>Die Erreichung der Sollgrösse ist weit vom Ziel entfernt</a:t>
                      </a: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2179704"/>
                  </a:ext>
                </a:extLst>
              </a:tr>
              <a:tr h="842700">
                <a:tc>
                  <a:txBody>
                    <a:bodyPr/>
                    <a:lstStyle/>
                    <a:p>
                      <a:pPr>
                        <a:spcAft>
                          <a:spcPts val="0"/>
                        </a:spcAft>
                      </a:pPr>
                      <a:r>
                        <a:rPr lang="en-GB" sz="1800" dirty="0" err="1">
                          <a:effectLst/>
                          <a:latin typeface="Calibri" panose="020F0502020204030204" pitchFamily="34" charset="0"/>
                        </a:rPr>
                        <a:t>Keine</a:t>
                      </a:r>
                      <a:r>
                        <a:rPr lang="en-GB" sz="1800" dirty="0">
                          <a:effectLst/>
                          <a:latin typeface="Calibri" panose="020F0502020204030204" pitchFamily="34" charset="0"/>
                        </a:rPr>
                        <a:t> </a:t>
                      </a:r>
                      <a:r>
                        <a:rPr lang="en-GB" sz="1800" dirty="0" err="1">
                          <a:effectLst/>
                          <a:latin typeface="Calibri" panose="020F0502020204030204" pitchFamily="34" charset="0"/>
                        </a:rPr>
                        <a:t>klare</a:t>
                      </a:r>
                      <a:r>
                        <a:rPr lang="en-GB" sz="1800" dirty="0">
                          <a:effectLst/>
                          <a:latin typeface="Calibri" panose="020F0502020204030204" pitchFamily="34" charset="0"/>
                        </a:rPr>
                        <a:t> </a:t>
                      </a:r>
                      <a:r>
                        <a:rPr lang="en-GB" sz="1800" dirty="0" err="1">
                          <a:effectLst/>
                          <a:latin typeface="Calibri" panose="020F0502020204030204" pitchFamily="34" charset="0"/>
                        </a:rPr>
                        <a:t>Aussage</a:t>
                      </a:r>
                      <a:r>
                        <a:rPr lang="en-GB" sz="1800" dirty="0">
                          <a:effectLst/>
                          <a:latin typeface="Calibri" panose="020F0502020204030204" pitchFamily="34" charset="0"/>
                        </a:rPr>
                        <a:t> </a:t>
                      </a:r>
                      <a:r>
                        <a:rPr lang="en-GB" sz="1800" dirty="0" err="1">
                          <a:effectLst/>
                          <a:latin typeface="Calibri" panose="020F0502020204030204" pitchFamily="34" charset="0"/>
                        </a:rPr>
                        <a:t>möglich</a:t>
                      </a:r>
                      <a:endParaRPr lang="en-GB" sz="1800" dirty="0">
                        <a:effectLst/>
                        <a:latin typeface="Calibri" panose="020F0502020204030204" pitchFamily="34"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spcAft>
                          <a:spcPts val="0"/>
                        </a:spcAft>
                      </a:pPr>
                      <a:r>
                        <a:rPr lang="en-GB" sz="1800" dirty="0" err="1">
                          <a:effectLst/>
                          <a:latin typeface="Calibri" panose="020F0502020204030204" pitchFamily="34" charset="0"/>
                        </a:rPr>
                        <a:t>Aufgrund</a:t>
                      </a:r>
                      <a:r>
                        <a:rPr lang="en-GB" sz="1800" dirty="0">
                          <a:effectLst/>
                          <a:latin typeface="Calibri" panose="020F0502020204030204" pitchFamily="34" charset="0"/>
                        </a:rPr>
                        <a:t> </a:t>
                      </a:r>
                      <a:r>
                        <a:rPr lang="en-GB" sz="1800" dirty="0" err="1">
                          <a:effectLst/>
                          <a:latin typeface="Calibri" panose="020F0502020204030204" pitchFamily="34" charset="0"/>
                        </a:rPr>
                        <a:t>unklarer</a:t>
                      </a:r>
                      <a:r>
                        <a:rPr lang="en-GB" sz="1800" dirty="0">
                          <a:effectLst/>
                          <a:latin typeface="Calibri" panose="020F0502020204030204" pitchFamily="34" charset="0"/>
                        </a:rPr>
                        <a:t> </a:t>
                      </a:r>
                      <a:r>
                        <a:rPr lang="en-GB" sz="1800" dirty="0" err="1">
                          <a:effectLst/>
                          <a:latin typeface="Calibri" panose="020F0502020204030204" pitchFamily="34" charset="0"/>
                        </a:rPr>
                        <a:t>Begrifflichkeiten</a:t>
                      </a:r>
                      <a:r>
                        <a:rPr lang="en-GB" sz="1800" dirty="0">
                          <a:effectLst/>
                          <a:latin typeface="Calibri" panose="020F0502020204030204" pitchFamily="34" charset="0"/>
                        </a:rPr>
                        <a:t> (</a:t>
                      </a:r>
                      <a:r>
                        <a:rPr lang="en-GB" sz="1800" dirty="0" err="1">
                          <a:effectLst/>
                          <a:latin typeface="Calibri" panose="020F0502020204030204" pitchFamily="34" charset="0"/>
                        </a:rPr>
                        <a:t>z.B.</a:t>
                      </a:r>
                      <a:r>
                        <a:rPr lang="en-GB" sz="1800" dirty="0">
                          <a:effectLst/>
                          <a:latin typeface="Calibri" panose="020F0502020204030204" pitchFamily="34" charset="0"/>
                        </a:rPr>
                        <a:t> es </a:t>
                      </a:r>
                      <a:r>
                        <a:rPr lang="en-GB" sz="1800" dirty="0" err="1">
                          <a:effectLst/>
                          <a:latin typeface="Calibri" panose="020F0502020204030204" pitchFamily="34" charset="0"/>
                        </a:rPr>
                        <a:t>ist</a:t>
                      </a:r>
                      <a:r>
                        <a:rPr lang="en-GB" sz="1800" dirty="0">
                          <a:effectLst/>
                          <a:latin typeface="Calibri" panose="020F0502020204030204" pitchFamily="34" charset="0"/>
                        </a:rPr>
                        <a:t> </a:t>
                      </a:r>
                      <a:r>
                        <a:rPr lang="en-GB" sz="1800" dirty="0" err="1">
                          <a:effectLst/>
                          <a:latin typeface="Calibri" panose="020F0502020204030204" pitchFamily="34" charset="0"/>
                        </a:rPr>
                        <a:t>keine</a:t>
                      </a:r>
                      <a:r>
                        <a:rPr lang="en-GB" sz="1800" dirty="0">
                          <a:effectLst/>
                          <a:latin typeface="Calibri" panose="020F0502020204030204" pitchFamily="34" charset="0"/>
                        </a:rPr>
                        <a:t> Definition </a:t>
                      </a:r>
                      <a:r>
                        <a:rPr lang="en-GB" sz="1800" dirty="0" err="1">
                          <a:effectLst/>
                          <a:latin typeface="Calibri" panose="020F0502020204030204" pitchFamily="34" charset="0"/>
                        </a:rPr>
                        <a:t>zu</a:t>
                      </a:r>
                      <a:r>
                        <a:rPr lang="en-GB" sz="1800" dirty="0">
                          <a:effectLst/>
                          <a:latin typeface="Calibri" panose="020F0502020204030204" pitchFamily="34" charset="0"/>
                        </a:rPr>
                        <a:t> </a:t>
                      </a:r>
                      <a:r>
                        <a:rPr lang="en-GB" sz="1800" dirty="0" err="1">
                          <a:effectLst/>
                          <a:latin typeface="Calibri" panose="020F0502020204030204" pitchFamily="34" charset="0"/>
                        </a:rPr>
                        <a:t>genügend</a:t>
                      </a:r>
                      <a:r>
                        <a:rPr lang="en-GB" sz="1800" dirty="0">
                          <a:effectLst/>
                          <a:latin typeface="Calibri" panose="020F0502020204030204" pitchFamily="34" charset="0"/>
                        </a:rPr>
                        <a:t> </a:t>
                      </a:r>
                      <a:r>
                        <a:rPr lang="en-GB" sz="1800" dirty="0" err="1">
                          <a:effectLst/>
                          <a:latin typeface="Calibri" panose="020F0502020204030204" pitchFamily="34" charset="0"/>
                        </a:rPr>
                        <a:t>Erholungseinrichtung</a:t>
                      </a:r>
                      <a:r>
                        <a:rPr lang="en-GB" sz="1800" dirty="0">
                          <a:effectLst/>
                          <a:latin typeface="Calibri" panose="020F0502020204030204" pitchFamily="34" charset="0"/>
                        </a:rPr>
                        <a:t> </a:t>
                      </a:r>
                      <a:r>
                        <a:rPr lang="en-GB" sz="1800" dirty="0" err="1">
                          <a:effectLst/>
                          <a:latin typeface="Calibri" panose="020F0502020204030204" pitchFamily="34" charset="0"/>
                        </a:rPr>
                        <a:t>vorhanden</a:t>
                      </a:r>
                      <a:r>
                        <a:rPr lang="en-GB" sz="1800" dirty="0">
                          <a:effectLst/>
                          <a:latin typeface="Calibri" panose="020F0502020204030204" pitchFamily="34" charset="0"/>
                        </a:rPr>
                        <a:t>) in der </a:t>
                      </a:r>
                      <a:r>
                        <a:rPr lang="en-GB" sz="1800" dirty="0" err="1">
                          <a:effectLst/>
                          <a:latin typeface="Calibri" panose="020F0502020204030204" pitchFamily="34" charset="0"/>
                        </a:rPr>
                        <a:t>Sollgrösse</a:t>
                      </a:r>
                      <a:r>
                        <a:rPr lang="en-GB" sz="1800" dirty="0">
                          <a:effectLst/>
                          <a:latin typeface="Calibri" panose="020F0502020204030204" pitchFamily="34" charset="0"/>
                        </a:rPr>
                        <a:t> </a:t>
                      </a:r>
                      <a:r>
                        <a:rPr lang="en-GB" sz="1800" dirty="0" err="1">
                          <a:effectLst/>
                          <a:latin typeface="Calibri" panose="020F0502020204030204" pitchFamily="34" charset="0"/>
                        </a:rPr>
                        <a:t>kann</a:t>
                      </a:r>
                      <a:r>
                        <a:rPr lang="en-GB" sz="1800" dirty="0">
                          <a:effectLst/>
                          <a:latin typeface="Calibri" panose="020F0502020204030204" pitchFamily="34" charset="0"/>
                        </a:rPr>
                        <a:t> </a:t>
                      </a:r>
                      <a:r>
                        <a:rPr lang="en-GB" sz="1800" dirty="0" err="1">
                          <a:effectLst/>
                          <a:latin typeface="Calibri" panose="020F0502020204030204" pitchFamily="34" charset="0"/>
                        </a:rPr>
                        <a:t>keine</a:t>
                      </a:r>
                      <a:r>
                        <a:rPr lang="en-GB" sz="1800" dirty="0">
                          <a:effectLst/>
                          <a:latin typeface="Calibri" panose="020F0502020204030204" pitchFamily="34" charset="0"/>
                        </a:rPr>
                        <a:t> </a:t>
                      </a:r>
                      <a:r>
                        <a:rPr lang="en-GB" sz="1800" dirty="0" err="1">
                          <a:effectLst/>
                          <a:latin typeface="Calibri" panose="020F0502020204030204" pitchFamily="34" charset="0"/>
                        </a:rPr>
                        <a:t>eindeutige</a:t>
                      </a:r>
                      <a:r>
                        <a:rPr lang="en-GB" sz="1800" dirty="0">
                          <a:effectLst/>
                          <a:latin typeface="Calibri" panose="020F0502020204030204" pitchFamily="34" charset="0"/>
                        </a:rPr>
                        <a:t> </a:t>
                      </a:r>
                      <a:r>
                        <a:rPr lang="en-GB" sz="1800" dirty="0" err="1">
                          <a:effectLst/>
                          <a:latin typeface="Calibri" panose="020F0502020204030204" pitchFamily="34" charset="0"/>
                        </a:rPr>
                        <a:t>Beurteilung</a:t>
                      </a:r>
                      <a:r>
                        <a:rPr lang="en-GB" sz="1800" dirty="0">
                          <a:effectLst/>
                          <a:latin typeface="Calibri" panose="020F0502020204030204" pitchFamily="34" charset="0"/>
                        </a:rPr>
                        <a:t> der </a:t>
                      </a:r>
                      <a:r>
                        <a:rPr lang="en-GB" sz="1800" dirty="0" err="1">
                          <a:effectLst/>
                          <a:latin typeface="Calibri" panose="020F0502020204030204" pitchFamily="34" charset="0"/>
                        </a:rPr>
                        <a:t>Erreichung</a:t>
                      </a:r>
                      <a:r>
                        <a:rPr lang="en-GB" sz="1800" dirty="0">
                          <a:effectLst/>
                          <a:latin typeface="Calibri" panose="020F0502020204030204" pitchFamily="34" charset="0"/>
                        </a:rPr>
                        <a:t> der </a:t>
                      </a:r>
                      <a:r>
                        <a:rPr lang="en-GB" sz="1800" dirty="0" err="1">
                          <a:effectLst/>
                          <a:latin typeface="Calibri" panose="020F0502020204030204" pitchFamily="34" charset="0"/>
                        </a:rPr>
                        <a:t>Sollgrösse</a:t>
                      </a:r>
                      <a:r>
                        <a:rPr lang="en-GB" sz="1800" dirty="0">
                          <a:effectLst/>
                          <a:latin typeface="Calibri" panose="020F0502020204030204" pitchFamily="34" charset="0"/>
                        </a:rPr>
                        <a:t> </a:t>
                      </a:r>
                      <a:r>
                        <a:rPr lang="en-GB" sz="1800" dirty="0" err="1">
                          <a:effectLst/>
                          <a:latin typeface="Calibri" panose="020F0502020204030204" pitchFamily="34" charset="0"/>
                        </a:rPr>
                        <a:t>gemacht</a:t>
                      </a:r>
                      <a:r>
                        <a:rPr lang="en-GB" sz="1800" dirty="0">
                          <a:effectLst/>
                          <a:latin typeface="Calibri" panose="020F0502020204030204" pitchFamily="34" charset="0"/>
                        </a:rPr>
                        <a:t> </a:t>
                      </a:r>
                      <a:r>
                        <a:rPr lang="en-GB" sz="1800" dirty="0" err="1">
                          <a:effectLst/>
                          <a:latin typeface="Calibri" panose="020F0502020204030204" pitchFamily="34" charset="0"/>
                        </a:rPr>
                        <a:t>werden</a:t>
                      </a:r>
                      <a:endParaRPr lang="en-GB" sz="1800" dirty="0">
                        <a:effectLst/>
                        <a:latin typeface="Calibri" panose="020F0502020204030204" pitchFamily="34" charset="0"/>
                      </a:endParaRPr>
                    </a:p>
                  </a:txBody>
                  <a:tcPr marL="68580" marR="6858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6505441"/>
                  </a:ext>
                </a:extLst>
              </a:tr>
            </a:tbl>
          </a:graphicData>
        </a:graphic>
      </p:graphicFrame>
      <p:sp>
        <p:nvSpPr>
          <p:cNvPr id="5" name="Slide Number Placeholder 4">
            <a:extLst>
              <a:ext uri="{FF2B5EF4-FFF2-40B4-BE49-F238E27FC236}">
                <a16:creationId xmlns:a16="http://schemas.microsoft.com/office/drawing/2014/main" id="{5166A0A3-BEF3-23DB-2C14-6217C311731F}"/>
              </a:ext>
            </a:extLst>
          </p:cNvPr>
          <p:cNvSpPr>
            <a:spLocks noGrp="1"/>
          </p:cNvSpPr>
          <p:nvPr>
            <p:ph type="sldNum" sz="quarter" idx="12"/>
          </p:nvPr>
        </p:nvSpPr>
        <p:spPr/>
        <p:txBody>
          <a:bodyPr/>
          <a:lstStyle/>
          <a:p>
            <a:fld id="{D3CE8AB2-E8B0-452B-BE5D-DB33E556348C}" type="slidenum">
              <a:rPr lang="de-CH" smtClean="0">
                <a:solidFill>
                  <a:schemeClr val="tx1"/>
                </a:solidFill>
              </a:rPr>
              <a:t>32</a:t>
            </a:fld>
            <a:endParaRPr lang="de-CH" dirty="0">
              <a:solidFill>
                <a:schemeClr val="tx1"/>
              </a:solidFill>
            </a:endParaRPr>
          </a:p>
        </p:txBody>
      </p:sp>
    </p:spTree>
    <p:extLst>
      <p:ext uri="{BB962C8B-B14F-4D97-AF65-F5344CB8AC3E}">
        <p14:creationId xmlns:p14="http://schemas.microsoft.com/office/powerpoint/2010/main" val="888172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EF79C-F028-4CEB-9D15-665E2D1C4EDD}"/>
              </a:ext>
            </a:extLst>
          </p:cNvPr>
          <p:cNvSpPr>
            <a:spLocks noGrp="1"/>
          </p:cNvSpPr>
          <p:nvPr>
            <p:ph type="title"/>
          </p:nvPr>
        </p:nvSpPr>
        <p:spPr/>
        <p:txBody>
          <a:bodyPr>
            <a:normAutofit/>
          </a:bodyPr>
          <a:lstStyle/>
          <a:p>
            <a:r>
              <a:rPr lang="de-CH" sz="2800" dirty="0"/>
              <a:t>Integration der Ergebnisse in die politische Entscheidungsfindung:</a:t>
            </a:r>
          </a:p>
        </p:txBody>
      </p:sp>
      <p:sp>
        <p:nvSpPr>
          <p:cNvPr id="7" name="Slide Number Placeholder 6">
            <a:extLst>
              <a:ext uri="{FF2B5EF4-FFF2-40B4-BE49-F238E27FC236}">
                <a16:creationId xmlns:a16="http://schemas.microsoft.com/office/drawing/2014/main" id="{5834C813-C1A4-10CF-DDC8-40443552C1C7}"/>
              </a:ext>
            </a:extLst>
          </p:cNvPr>
          <p:cNvSpPr>
            <a:spLocks noGrp="1"/>
          </p:cNvSpPr>
          <p:nvPr>
            <p:ph type="sldNum" sz="quarter" idx="12"/>
          </p:nvPr>
        </p:nvSpPr>
        <p:spPr/>
        <p:txBody>
          <a:bodyPr/>
          <a:lstStyle/>
          <a:p>
            <a:fld id="{D3CE8AB2-E8B0-452B-BE5D-DB33E556348C}" type="slidenum">
              <a:rPr lang="de-CH" smtClean="0">
                <a:solidFill>
                  <a:schemeClr val="tx1"/>
                </a:solidFill>
              </a:rPr>
              <a:t>33</a:t>
            </a:fld>
            <a:endParaRPr lang="de-CH" dirty="0">
              <a:solidFill>
                <a:schemeClr val="tx1"/>
              </a:solidFill>
            </a:endParaRPr>
          </a:p>
        </p:txBody>
      </p:sp>
      <p:sp>
        <p:nvSpPr>
          <p:cNvPr id="9" name="Inhaltsplatzhalter 8">
            <a:extLst>
              <a:ext uri="{FF2B5EF4-FFF2-40B4-BE49-F238E27FC236}">
                <a16:creationId xmlns:a16="http://schemas.microsoft.com/office/drawing/2014/main" id="{1256D0BA-4BBB-4D85-8DB2-FB418BB97A3E}"/>
              </a:ext>
            </a:extLst>
          </p:cNvPr>
          <p:cNvSpPr>
            <a:spLocks noGrp="1"/>
          </p:cNvSpPr>
          <p:nvPr>
            <p:ph idx="1"/>
          </p:nvPr>
        </p:nvSpPr>
        <p:spPr/>
        <p:txBody>
          <a:bodyPr/>
          <a:lstStyle/>
          <a:p>
            <a:endParaRPr lang="de-CH"/>
          </a:p>
        </p:txBody>
      </p:sp>
      <p:pic>
        <p:nvPicPr>
          <p:cNvPr id="10" name="Grafik 9">
            <a:extLst>
              <a:ext uri="{FF2B5EF4-FFF2-40B4-BE49-F238E27FC236}">
                <a16:creationId xmlns:a16="http://schemas.microsoft.com/office/drawing/2014/main" id="{CC29097A-152F-4251-8832-D0CEE74DF4DF}"/>
              </a:ext>
            </a:extLst>
          </p:cNvPr>
          <p:cNvPicPr>
            <a:picLocks noChangeAspect="1"/>
          </p:cNvPicPr>
          <p:nvPr/>
        </p:nvPicPr>
        <p:blipFill>
          <a:blip r:embed="rId3"/>
          <a:stretch>
            <a:fillRect/>
          </a:stretch>
        </p:blipFill>
        <p:spPr>
          <a:xfrm>
            <a:off x="474900" y="1644797"/>
            <a:ext cx="10878900" cy="5006915"/>
          </a:xfrm>
          <a:prstGeom prst="rect">
            <a:avLst/>
          </a:prstGeom>
        </p:spPr>
      </p:pic>
    </p:spTree>
    <p:extLst>
      <p:ext uri="{BB962C8B-B14F-4D97-AF65-F5344CB8AC3E}">
        <p14:creationId xmlns:p14="http://schemas.microsoft.com/office/powerpoint/2010/main" val="914379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EF79C-F028-4CEB-9D15-665E2D1C4EDD}"/>
              </a:ext>
            </a:extLst>
          </p:cNvPr>
          <p:cNvSpPr>
            <a:spLocks noGrp="1"/>
          </p:cNvSpPr>
          <p:nvPr>
            <p:ph type="title"/>
          </p:nvPr>
        </p:nvSpPr>
        <p:spPr/>
        <p:txBody>
          <a:bodyPr>
            <a:normAutofit/>
          </a:bodyPr>
          <a:lstStyle/>
          <a:p>
            <a:r>
              <a:rPr lang="de-CH" sz="2800" dirty="0"/>
              <a:t>Integration der Ergebnisse in die politische Entscheidungsfindung:</a:t>
            </a:r>
          </a:p>
        </p:txBody>
      </p:sp>
      <p:sp>
        <p:nvSpPr>
          <p:cNvPr id="3" name="Inhaltsplatzhalter 2">
            <a:extLst>
              <a:ext uri="{FF2B5EF4-FFF2-40B4-BE49-F238E27FC236}">
                <a16:creationId xmlns:a16="http://schemas.microsoft.com/office/drawing/2014/main" id="{A03208E5-9A60-4C79-9F8C-1239D3781DD3}"/>
              </a:ext>
            </a:extLst>
          </p:cNvPr>
          <p:cNvSpPr>
            <a:spLocks noGrp="1"/>
          </p:cNvSpPr>
          <p:nvPr>
            <p:ph idx="1"/>
          </p:nvPr>
        </p:nvSpPr>
        <p:spPr/>
        <p:txBody>
          <a:bodyPr/>
          <a:lstStyle/>
          <a:p>
            <a:pPr>
              <a:buFontTx/>
              <a:buChar char="-"/>
            </a:pPr>
            <a:r>
              <a:rPr lang="de-CH" dirty="0"/>
              <a:t>Präsentationen beim BAFU und den Foren Wald und Holz</a:t>
            </a:r>
          </a:p>
          <a:p>
            <a:pPr>
              <a:buFontTx/>
              <a:buChar char="-"/>
            </a:pPr>
            <a:r>
              <a:rPr lang="de-CH" dirty="0"/>
              <a:t>Publikationen in Praxiszeitschriften</a:t>
            </a:r>
          </a:p>
          <a:p>
            <a:pPr>
              <a:buFontTx/>
              <a:buChar char="-"/>
            </a:pPr>
            <a:r>
              <a:rPr lang="de-CH" dirty="0"/>
              <a:t>ITES Montagskolloquium für die Praxis</a:t>
            </a:r>
          </a:p>
          <a:p>
            <a:pPr marL="0" indent="0">
              <a:buNone/>
            </a:pPr>
            <a:endParaRPr lang="de-CH" dirty="0"/>
          </a:p>
        </p:txBody>
      </p:sp>
      <p:pic>
        <p:nvPicPr>
          <p:cNvPr id="5" name="Picture 2" descr="Abb">
            <a:extLst>
              <a:ext uri="{FF2B5EF4-FFF2-40B4-BE49-F238E27FC236}">
                <a16:creationId xmlns:a16="http://schemas.microsoft.com/office/drawing/2014/main" id="{4E0805EA-302D-4C3C-8E06-92BE79715E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926" t="8562" r="14227" b="8739"/>
          <a:stretch>
            <a:fillRect/>
          </a:stretch>
        </p:blipFill>
        <p:spPr bwMode="auto">
          <a:xfrm>
            <a:off x="3427877" y="3492524"/>
            <a:ext cx="3952308" cy="3000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10">
            <a:extLst>
              <a:ext uri="{FF2B5EF4-FFF2-40B4-BE49-F238E27FC236}">
                <a16:creationId xmlns:a16="http://schemas.microsoft.com/office/drawing/2014/main" id="{6E605AA4-582F-4EB6-A7F6-AD4C80BA523B}"/>
              </a:ext>
            </a:extLst>
          </p:cNvPr>
          <p:cNvSpPr/>
          <p:nvPr/>
        </p:nvSpPr>
        <p:spPr>
          <a:xfrm>
            <a:off x="4869867" y="6492875"/>
            <a:ext cx="1973617" cy="230832"/>
          </a:xfrm>
          <a:prstGeom prst="rect">
            <a:avLst/>
          </a:prstGeom>
        </p:spPr>
        <p:txBody>
          <a:bodyPr wrap="none">
            <a:spAutoFit/>
          </a:bodyPr>
          <a:lstStyle/>
          <a:p>
            <a:r>
              <a:rPr lang="de-CH" sz="900" dirty="0"/>
              <a:t>Quelle: Jann &amp; </a:t>
            </a:r>
            <a:r>
              <a:rPr lang="de-CH" sz="900" dirty="0" err="1"/>
              <a:t>Wegrich</a:t>
            </a:r>
            <a:r>
              <a:rPr lang="de-CH" sz="900" dirty="0"/>
              <a:t>, 2014: 106</a:t>
            </a:r>
          </a:p>
        </p:txBody>
      </p:sp>
      <p:sp>
        <p:nvSpPr>
          <p:cNvPr id="7" name="Slide Number Placeholder 6">
            <a:extLst>
              <a:ext uri="{FF2B5EF4-FFF2-40B4-BE49-F238E27FC236}">
                <a16:creationId xmlns:a16="http://schemas.microsoft.com/office/drawing/2014/main" id="{5834C813-C1A4-10CF-DDC8-40443552C1C7}"/>
              </a:ext>
            </a:extLst>
          </p:cNvPr>
          <p:cNvSpPr>
            <a:spLocks noGrp="1"/>
          </p:cNvSpPr>
          <p:nvPr>
            <p:ph type="sldNum" sz="quarter" idx="12"/>
          </p:nvPr>
        </p:nvSpPr>
        <p:spPr/>
        <p:txBody>
          <a:bodyPr/>
          <a:lstStyle/>
          <a:p>
            <a:fld id="{D3CE8AB2-E8B0-452B-BE5D-DB33E556348C}" type="slidenum">
              <a:rPr lang="de-CH" smtClean="0">
                <a:solidFill>
                  <a:schemeClr val="tx1"/>
                </a:solidFill>
              </a:rPr>
              <a:t>34</a:t>
            </a:fld>
            <a:endParaRPr lang="de-CH" dirty="0">
              <a:solidFill>
                <a:schemeClr val="tx1"/>
              </a:solidFill>
            </a:endParaRPr>
          </a:p>
        </p:txBody>
      </p:sp>
    </p:spTree>
    <p:extLst>
      <p:ext uri="{BB962C8B-B14F-4D97-AF65-F5344CB8AC3E}">
        <p14:creationId xmlns:p14="http://schemas.microsoft.com/office/powerpoint/2010/main" val="35476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2800" dirty="0"/>
              <a:t>Schlussfolgerungen</a:t>
            </a:r>
          </a:p>
        </p:txBody>
      </p:sp>
      <p:sp>
        <p:nvSpPr>
          <p:cNvPr id="3" name="Inhaltsplatzhalter 2"/>
          <p:cNvSpPr>
            <a:spLocks noGrp="1"/>
          </p:cNvSpPr>
          <p:nvPr>
            <p:ph idx="1"/>
          </p:nvPr>
        </p:nvSpPr>
        <p:spPr>
          <a:xfrm>
            <a:off x="838200" y="1690688"/>
            <a:ext cx="11172825" cy="4642485"/>
          </a:xfrm>
        </p:spPr>
        <p:txBody>
          <a:bodyPr>
            <a:normAutofit/>
          </a:bodyPr>
          <a:lstStyle/>
          <a:p>
            <a:pPr marL="0" indent="0">
              <a:buNone/>
            </a:pPr>
            <a:r>
              <a:rPr lang="de-CH" dirty="0"/>
              <a:t>Evaluationen der Waldpolitik 2020 liefern folgenden Input für die politische Entscheidungsfindung</a:t>
            </a:r>
          </a:p>
          <a:p>
            <a:pPr lvl="1"/>
            <a:r>
              <a:rPr lang="de-CH" dirty="0"/>
              <a:t>Überbau der Waldpolitik 2020 dient Kantonen als Leitplanke</a:t>
            </a:r>
          </a:p>
          <a:p>
            <a:pPr lvl="1"/>
            <a:r>
              <a:rPr lang="de-CH" dirty="0"/>
              <a:t>Nachholbedarf bei Übereinstimmung gewisser Ziele, um zukünftigen Herausforderungen begegnen zu können</a:t>
            </a:r>
          </a:p>
          <a:p>
            <a:pPr lvl="1"/>
            <a:r>
              <a:rPr lang="de-CH" dirty="0"/>
              <a:t>Aus Sicht Kantone besteht Bedarf für ein Überdenken der Ziele und Massnahmen und es wird hohen Wert auf ein gemeinsames Mitbestimmen zwischen Bund und Kantone gelegt</a:t>
            </a:r>
          </a:p>
          <a:p>
            <a:pPr lvl="1"/>
            <a:r>
              <a:rPr lang="de-CH" dirty="0"/>
              <a:t>Koordinationsbedarf mit relevanten Sektoren</a:t>
            </a:r>
          </a:p>
          <a:p>
            <a:pPr lvl="1"/>
            <a:r>
              <a:rPr lang="de-CH" dirty="0"/>
              <a:t>Befürwortung einer Integration (Vereinigung) mit der Ressourcenpolitik Holz</a:t>
            </a:r>
          </a:p>
        </p:txBody>
      </p:sp>
      <p:pic>
        <p:nvPicPr>
          <p:cNvPr id="6" name="Grafik 5" descr="Glühbirne">
            <a:extLst>
              <a:ext uri="{FF2B5EF4-FFF2-40B4-BE49-F238E27FC236}">
                <a16:creationId xmlns:a16="http://schemas.microsoft.com/office/drawing/2014/main" id="{B18A14C7-676B-414D-A6D4-945A1124D1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2504" y="570384"/>
            <a:ext cx="1058416" cy="1058416"/>
          </a:xfrm>
          <a:prstGeom prst="rect">
            <a:avLst/>
          </a:prstGeom>
        </p:spPr>
      </p:pic>
      <p:pic>
        <p:nvPicPr>
          <p:cNvPr id="5" name="Graphic 7" descr="Single gear outline">
            <a:extLst>
              <a:ext uri="{FF2B5EF4-FFF2-40B4-BE49-F238E27FC236}">
                <a16:creationId xmlns:a16="http://schemas.microsoft.com/office/drawing/2014/main" id="{727FC6F6-A4CE-4087-9BD7-157A2F7907CE}"/>
              </a:ext>
            </a:extLst>
          </p:cNvPr>
          <p:cNvPicPr>
            <a:picLocks noChangeAspect="1"/>
          </p:cNvPicPr>
          <p:nvPr/>
        </p:nvPicPr>
        <p:blipFill>
          <a:blip r:embed="rId5"/>
          <a:stretch/>
        </p:blipFill>
        <p:spPr bwMode="auto">
          <a:xfrm>
            <a:off x="-151140" y="3728455"/>
            <a:ext cx="1899075" cy="1899075"/>
          </a:xfrm>
          <a:prstGeom prst="rect">
            <a:avLst/>
          </a:prstGeom>
        </p:spPr>
      </p:pic>
      <p:sp>
        <p:nvSpPr>
          <p:cNvPr id="7" name="TextBox 7">
            <a:extLst>
              <a:ext uri="{FF2B5EF4-FFF2-40B4-BE49-F238E27FC236}">
                <a16:creationId xmlns:a16="http://schemas.microsoft.com/office/drawing/2014/main" id="{9BCA12BE-64F7-466C-999A-6A677D6155B6}"/>
              </a:ext>
            </a:extLst>
          </p:cNvPr>
          <p:cNvSpPr txBox="1"/>
          <p:nvPr/>
        </p:nvSpPr>
        <p:spPr bwMode="auto">
          <a:xfrm>
            <a:off x="365200" y="4316434"/>
            <a:ext cx="866394" cy="615820"/>
          </a:xfrm>
          <a:prstGeom prst="rect">
            <a:avLst/>
          </a:prstGeom>
          <a:solidFill>
            <a:schemeClr val="bg1"/>
          </a:solidFill>
        </p:spPr>
        <p:txBody>
          <a:bodyPr wrap="square" rtlCol="0" anchor="ctr">
            <a:noAutofit/>
          </a:bodyPr>
          <a:lstStyle/>
          <a:p>
            <a:pPr algn="ctr">
              <a:defRPr/>
            </a:pPr>
            <a:r>
              <a:rPr lang="de-CH" sz="1100" dirty="0"/>
              <a:t>Horizontale Integration</a:t>
            </a:r>
            <a:endParaRPr sz="1100" dirty="0"/>
          </a:p>
        </p:txBody>
      </p:sp>
      <p:pic>
        <p:nvPicPr>
          <p:cNvPr id="8" name="Graphic 5" descr="Single gear outline">
            <a:extLst>
              <a:ext uri="{FF2B5EF4-FFF2-40B4-BE49-F238E27FC236}">
                <a16:creationId xmlns:a16="http://schemas.microsoft.com/office/drawing/2014/main" id="{72E7D34C-30DD-419B-8AED-0532944787B8}"/>
              </a:ext>
            </a:extLst>
          </p:cNvPr>
          <p:cNvPicPr>
            <a:picLocks noChangeAspect="1"/>
          </p:cNvPicPr>
          <p:nvPr/>
        </p:nvPicPr>
        <p:blipFill>
          <a:blip r:embed="rId5"/>
          <a:stretch/>
        </p:blipFill>
        <p:spPr bwMode="auto">
          <a:xfrm>
            <a:off x="10257999" y="2068101"/>
            <a:ext cx="1772524" cy="1772524"/>
          </a:xfrm>
          <a:prstGeom prst="rect">
            <a:avLst/>
          </a:prstGeom>
        </p:spPr>
      </p:pic>
      <p:sp>
        <p:nvSpPr>
          <p:cNvPr id="9" name="TextBox 5">
            <a:extLst>
              <a:ext uri="{FF2B5EF4-FFF2-40B4-BE49-F238E27FC236}">
                <a16:creationId xmlns:a16="http://schemas.microsoft.com/office/drawing/2014/main" id="{FE746E8F-FE60-43A0-8A75-AEFE75774D5E}"/>
              </a:ext>
            </a:extLst>
          </p:cNvPr>
          <p:cNvSpPr txBox="1"/>
          <p:nvPr/>
        </p:nvSpPr>
        <p:spPr bwMode="auto">
          <a:xfrm>
            <a:off x="10744934" y="2659870"/>
            <a:ext cx="798653" cy="588985"/>
          </a:xfrm>
          <a:prstGeom prst="rect">
            <a:avLst/>
          </a:prstGeom>
          <a:solidFill>
            <a:schemeClr val="bg1"/>
          </a:solidFill>
        </p:spPr>
        <p:txBody>
          <a:bodyPr wrap="square" rtlCol="0">
            <a:noAutofit/>
          </a:bodyPr>
          <a:lstStyle/>
          <a:p>
            <a:pPr algn="ctr">
              <a:defRPr/>
            </a:pPr>
            <a:r>
              <a:rPr lang="de-CH" sz="1100" dirty="0"/>
              <a:t>Vertikale Integra-</a:t>
            </a:r>
            <a:r>
              <a:rPr lang="de-CH" sz="1100" dirty="0" err="1"/>
              <a:t>tion</a:t>
            </a:r>
            <a:endParaRPr sz="1100" dirty="0"/>
          </a:p>
        </p:txBody>
      </p:sp>
      <p:sp>
        <p:nvSpPr>
          <p:cNvPr id="4" name="Slide Number Placeholder 3">
            <a:extLst>
              <a:ext uri="{FF2B5EF4-FFF2-40B4-BE49-F238E27FC236}">
                <a16:creationId xmlns:a16="http://schemas.microsoft.com/office/drawing/2014/main" id="{3C7032A5-6F20-91C3-43AD-A25FCECA6911}"/>
              </a:ext>
            </a:extLst>
          </p:cNvPr>
          <p:cNvSpPr>
            <a:spLocks noGrp="1"/>
          </p:cNvSpPr>
          <p:nvPr>
            <p:ph type="sldNum" sz="quarter" idx="12"/>
          </p:nvPr>
        </p:nvSpPr>
        <p:spPr/>
        <p:txBody>
          <a:bodyPr/>
          <a:lstStyle/>
          <a:p>
            <a:fld id="{D3CE8AB2-E8B0-452B-BE5D-DB33E556348C}" type="slidenum">
              <a:rPr lang="de-CH" smtClean="0">
                <a:solidFill>
                  <a:schemeClr val="tx1"/>
                </a:solidFill>
              </a:rPr>
              <a:t>35</a:t>
            </a:fld>
            <a:endParaRPr lang="de-CH" dirty="0">
              <a:solidFill>
                <a:schemeClr val="tx1"/>
              </a:solidFill>
            </a:endParaRPr>
          </a:p>
        </p:txBody>
      </p:sp>
    </p:spTree>
    <p:extLst>
      <p:ext uri="{BB962C8B-B14F-4D97-AF65-F5344CB8AC3E}">
        <p14:creationId xmlns:p14="http://schemas.microsoft.com/office/powerpoint/2010/main" val="61438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2BE1AD5-99B0-4A20-8064-5FD23EE81D0A}"/>
              </a:ext>
            </a:extLst>
          </p:cNvPr>
          <p:cNvSpPr>
            <a:spLocks noGrp="1"/>
          </p:cNvSpPr>
          <p:nvPr>
            <p:ph idx="1"/>
          </p:nvPr>
        </p:nvSpPr>
        <p:spPr>
          <a:xfrm>
            <a:off x="874499" y="1249256"/>
            <a:ext cx="7637613" cy="4351338"/>
          </a:xfrm>
        </p:spPr>
        <p:txBody>
          <a:bodyPr/>
          <a:lstStyle/>
          <a:p>
            <a:pPr marL="0" indent="0">
              <a:buNone/>
            </a:pPr>
            <a:r>
              <a:rPr lang="de-CH" dirty="0"/>
              <a:t>Integrale Wald- und Holzpolitik: Mögliche Hebel beteiligter Ämter und Partnerschaften an definierten Schnittstellen fördern</a:t>
            </a:r>
          </a:p>
          <a:p>
            <a:endParaRPr lang="de-CH" dirty="0"/>
          </a:p>
        </p:txBody>
      </p:sp>
      <p:sp>
        <p:nvSpPr>
          <p:cNvPr id="4" name="Foliennummernplatzhalter 3">
            <a:extLst>
              <a:ext uri="{FF2B5EF4-FFF2-40B4-BE49-F238E27FC236}">
                <a16:creationId xmlns:a16="http://schemas.microsoft.com/office/drawing/2014/main" id="{E24AA4AA-A752-4131-B890-23A517129CBD}"/>
              </a:ext>
            </a:extLst>
          </p:cNvPr>
          <p:cNvSpPr>
            <a:spLocks noGrp="1"/>
          </p:cNvSpPr>
          <p:nvPr>
            <p:ph type="sldNum" sz="quarter" idx="12"/>
          </p:nvPr>
        </p:nvSpPr>
        <p:spPr/>
        <p:txBody>
          <a:bodyPr/>
          <a:lstStyle/>
          <a:p>
            <a:pPr>
              <a:defRPr/>
            </a:pPr>
            <a:fld id="{D9F3E5D8-4008-4078-9366-6ABF6DFC04C7}" type="slidenum">
              <a:rPr lang="de-CH" smtClean="0">
                <a:solidFill>
                  <a:schemeClr val="tx1"/>
                </a:solidFill>
              </a:rPr>
              <a:t>36</a:t>
            </a:fld>
            <a:endParaRPr lang="de-CH">
              <a:solidFill>
                <a:schemeClr val="tx1"/>
              </a:solidFill>
            </a:endParaRPr>
          </a:p>
        </p:txBody>
      </p:sp>
      <p:sp>
        <p:nvSpPr>
          <p:cNvPr id="5" name="Titel 1">
            <a:extLst>
              <a:ext uri="{FF2B5EF4-FFF2-40B4-BE49-F238E27FC236}">
                <a16:creationId xmlns:a16="http://schemas.microsoft.com/office/drawing/2014/main" id="{3C3D846F-30BC-462C-828F-AF669D2933FE}"/>
              </a:ext>
            </a:extLst>
          </p:cNvPr>
          <p:cNvSpPr>
            <a:spLocks noGrp="1"/>
          </p:cNvSpPr>
          <p:nvPr>
            <p:ph type="title"/>
          </p:nvPr>
        </p:nvSpPr>
        <p:spPr>
          <a:xfrm>
            <a:off x="838200" y="365125"/>
            <a:ext cx="10515600" cy="983293"/>
          </a:xfrm>
        </p:spPr>
        <p:txBody>
          <a:bodyPr>
            <a:normAutofit/>
          </a:bodyPr>
          <a:lstStyle/>
          <a:p>
            <a:r>
              <a:rPr lang="de-CH" sz="2800" dirty="0"/>
              <a:t>Schlussfolgerungen</a:t>
            </a:r>
          </a:p>
        </p:txBody>
      </p:sp>
      <p:sp>
        <p:nvSpPr>
          <p:cNvPr id="58" name="Ellipse 57">
            <a:extLst>
              <a:ext uri="{FF2B5EF4-FFF2-40B4-BE49-F238E27FC236}">
                <a16:creationId xmlns:a16="http://schemas.microsoft.com/office/drawing/2014/main" id="{94E4AFEB-423C-4DBE-A328-2907E6D0D1BD}"/>
              </a:ext>
            </a:extLst>
          </p:cNvPr>
          <p:cNvSpPr/>
          <p:nvPr/>
        </p:nvSpPr>
        <p:spPr>
          <a:xfrm>
            <a:off x="3070448" y="2690598"/>
            <a:ext cx="4824536" cy="334105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59" name="Grafik 58" descr="Laubbaum">
            <a:extLst>
              <a:ext uri="{FF2B5EF4-FFF2-40B4-BE49-F238E27FC236}">
                <a16:creationId xmlns:a16="http://schemas.microsoft.com/office/drawing/2014/main" id="{1B026BF1-0FA1-4410-A9D1-2590282460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36249" y="3517869"/>
            <a:ext cx="1753344" cy="1753344"/>
          </a:xfrm>
          <a:prstGeom prst="rect">
            <a:avLst/>
          </a:prstGeom>
        </p:spPr>
      </p:pic>
      <p:pic>
        <p:nvPicPr>
          <p:cNvPr id="60" name="Grafik 59">
            <a:extLst>
              <a:ext uri="{FF2B5EF4-FFF2-40B4-BE49-F238E27FC236}">
                <a16:creationId xmlns:a16="http://schemas.microsoft.com/office/drawing/2014/main" id="{5685782C-6A4B-4285-8842-81D32FAD9E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67062" y="3440582"/>
            <a:ext cx="1523866" cy="2046985"/>
          </a:xfrm>
          <a:prstGeom prst="rect">
            <a:avLst/>
          </a:prstGeom>
          <a:ln>
            <a:noFill/>
          </a:ln>
        </p:spPr>
      </p:pic>
      <p:pic>
        <p:nvPicPr>
          <p:cNvPr id="65" name="Grafik 64">
            <a:extLst>
              <a:ext uri="{FF2B5EF4-FFF2-40B4-BE49-F238E27FC236}">
                <a16:creationId xmlns:a16="http://schemas.microsoft.com/office/drawing/2014/main" id="{8FD6F822-4926-4573-BBD6-C0B71B4DE300}"/>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78694" y="5115902"/>
            <a:ext cx="789043" cy="793274"/>
          </a:xfrm>
          <a:prstGeom prst="rect">
            <a:avLst/>
          </a:prstGeom>
        </p:spPr>
      </p:pic>
      <p:pic>
        <p:nvPicPr>
          <p:cNvPr id="66" name="Grafik 65">
            <a:extLst>
              <a:ext uri="{FF2B5EF4-FFF2-40B4-BE49-F238E27FC236}">
                <a16:creationId xmlns:a16="http://schemas.microsoft.com/office/drawing/2014/main" id="{759AE9F8-E521-4913-8EE7-528D32E7751A}"/>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027909" y="2716872"/>
            <a:ext cx="549701" cy="549701"/>
          </a:xfrm>
          <a:prstGeom prst="rect">
            <a:avLst/>
          </a:prstGeom>
        </p:spPr>
      </p:pic>
      <p:pic>
        <p:nvPicPr>
          <p:cNvPr id="67" name="Grafik 66">
            <a:extLst>
              <a:ext uri="{FF2B5EF4-FFF2-40B4-BE49-F238E27FC236}">
                <a16:creationId xmlns:a16="http://schemas.microsoft.com/office/drawing/2014/main" id="{9503DDB9-FB6E-4E7F-863E-65EAD5F48C18}"/>
              </a:ext>
            </a:extLst>
          </p:cNvPr>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37095" y="3137865"/>
            <a:ext cx="463578" cy="440399"/>
          </a:xfrm>
          <a:prstGeom prst="rect">
            <a:avLst/>
          </a:prstGeom>
        </p:spPr>
      </p:pic>
      <p:pic>
        <p:nvPicPr>
          <p:cNvPr id="68" name="Grafik 67">
            <a:extLst>
              <a:ext uri="{FF2B5EF4-FFF2-40B4-BE49-F238E27FC236}">
                <a16:creationId xmlns:a16="http://schemas.microsoft.com/office/drawing/2014/main" id="{76B75171-7C20-44A9-AC9F-36B9CAD72EA6}"/>
              </a:ext>
            </a:extLst>
          </p:cNvPr>
          <p:cNvPicPr>
            <a:picLocks noChangeAspect="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687262" y="5566879"/>
            <a:ext cx="622300" cy="546100"/>
          </a:xfrm>
          <a:prstGeom prst="rect">
            <a:avLst/>
          </a:prstGeom>
        </p:spPr>
      </p:pic>
      <p:grpSp>
        <p:nvGrpSpPr>
          <p:cNvPr id="69" name="Gruppieren 68">
            <a:extLst>
              <a:ext uri="{FF2B5EF4-FFF2-40B4-BE49-F238E27FC236}">
                <a16:creationId xmlns:a16="http://schemas.microsoft.com/office/drawing/2014/main" id="{735AF18B-4698-4C37-BC73-CE1539B9CB55}"/>
              </a:ext>
            </a:extLst>
          </p:cNvPr>
          <p:cNvGrpSpPr/>
          <p:nvPr/>
        </p:nvGrpSpPr>
        <p:grpSpPr>
          <a:xfrm>
            <a:off x="6405164" y="5605199"/>
            <a:ext cx="482924" cy="539335"/>
            <a:chOff x="7752865" y="441273"/>
            <a:chExt cx="538515" cy="632234"/>
          </a:xfrm>
        </p:grpSpPr>
        <p:pic>
          <p:nvPicPr>
            <p:cNvPr id="70" name="Grafik 69">
              <a:extLst>
                <a:ext uri="{FF2B5EF4-FFF2-40B4-BE49-F238E27FC236}">
                  <a16:creationId xmlns:a16="http://schemas.microsoft.com/office/drawing/2014/main" id="{EA024B90-E47D-4534-A85C-D9F9CDD4506C}"/>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974312" y="441273"/>
              <a:ext cx="255813" cy="279799"/>
            </a:xfrm>
            <a:prstGeom prst="rect">
              <a:avLst/>
            </a:prstGeom>
          </p:spPr>
        </p:pic>
        <p:pic>
          <p:nvPicPr>
            <p:cNvPr id="71" name="Grafik 70">
              <a:extLst>
                <a:ext uri="{FF2B5EF4-FFF2-40B4-BE49-F238E27FC236}">
                  <a16:creationId xmlns:a16="http://schemas.microsoft.com/office/drawing/2014/main" id="{5A9329D2-6E9E-44C6-B1D4-BCED3C5812AD}"/>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752865" y="726470"/>
              <a:ext cx="255813" cy="279799"/>
            </a:xfrm>
            <a:prstGeom prst="rect">
              <a:avLst/>
            </a:prstGeom>
          </p:spPr>
        </p:pic>
        <p:pic>
          <p:nvPicPr>
            <p:cNvPr id="72" name="Grafik 71">
              <a:extLst>
                <a:ext uri="{FF2B5EF4-FFF2-40B4-BE49-F238E27FC236}">
                  <a16:creationId xmlns:a16="http://schemas.microsoft.com/office/drawing/2014/main" id="{261F4225-0603-4F84-AD52-1940D22C7745}"/>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035567" y="793708"/>
              <a:ext cx="255813" cy="279799"/>
            </a:xfrm>
            <a:prstGeom prst="rect">
              <a:avLst/>
            </a:prstGeom>
          </p:spPr>
        </p:pic>
      </p:grpSp>
      <p:pic>
        <p:nvPicPr>
          <p:cNvPr id="73" name="Grafik 72">
            <a:extLst>
              <a:ext uri="{FF2B5EF4-FFF2-40B4-BE49-F238E27FC236}">
                <a16:creationId xmlns:a16="http://schemas.microsoft.com/office/drawing/2014/main" id="{2FDA6F96-454D-45EF-BDAD-5F8C6BC1AF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85456" y="3322950"/>
            <a:ext cx="1753344" cy="1753344"/>
          </a:xfrm>
          <a:prstGeom prst="rect">
            <a:avLst/>
          </a:prstGeom>
        </p:spPr>
      </p:pic>
      <p:pic>
        <p:nvPicPr>
          <p:cNvPr id="74" name="Grafik 73">
            <a:extLst>
              <a:ext uri="{FF2B5EF4-FFF2-40B4-BE49-F238E27FC236}">
                <a16:creationId xmlns:a16="http://schemas.microsoft.com/office/drawing/2014/main" id="{27D1A15B-CDE0-4E1B-8969-23CEF6FD4C9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19367" y="4483491"/>
            <a:ext cx="366840" cy="302643"/>
          </a:xfrm>
          <a:prstGeom prst="rect">
            <a:avLst/>
          </a:prstGeom>
        </p:spPr>
      </p:pic>
      <p:pic>
        <p:nvPicPr>
          <p:cNvPr id="76" name="Grafik 75">
            <a:extLst>
              <a:ext uri="{FF2B5EF4-FFF2-40B4-BE49-F238E27FC236}">
                <a16:creationId xmlns:a16="http://schemas.microsoft.com/office/drawing/2014/main" id="{FE718EA5-7C53-4727-A1F6-F5928B44F61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79687" y="3648480"/>
            <a:ext cx="323218" cy="323218"/>
          </a:xfrm>
          <a:prstGeom prst="rect">
            <a:avLst/>
          </a:prstGeom>
        </p:spPr>
      </p:pic>
      <p:pic>
        <p:nvPicPr>
          <p:cNvPr id="81" name="Grafik 80" descr="Käfer">
            <a:extLst>
              <a:ext uri="{FF2B5EF4-FFF2-40B4-BE49-F238E27FC236}">
                <a16:creationId xmlns:a16="http://schemas.microsoft.com/office/drawing/2014/main" id="{3C029951-41E2-4356-9573-49FA2C267DE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36292" y="5757970"/>
            <a:ext cx="381107" cy="381107"/>
          </a:xfrm>
          <a:prstGeom prst="rect">
            <a:avLst/>
          </a:prstGeom>
        </p:spPr>
      </p:pic>
      <p:pic>
        <p:nvPicPr>
          <p:cNvPr id="82" name="Grafik 81" descr="Blitzen">
            <a:extLst>
              <a:ext uri="{FF2B5EF4-FFF2-40B4-BE49-F238E27FC236}">
                <a16:creationId xmlns:a16="http://schemas.microsoft.com/office/drawing/2014/main" id="{76DCA52F-5AA3-49BB-9D1F-597FFA3B5B9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36292" y="2564904"/>
            <a:ext cx="549701" cy="549701"/>
          </a:xfrm>
          <a:prstGeom prst="rect">
            <a:avLst/>
          </a:prstGeom>
        </p:spPr>
      </p:pic>
      <p:grpSp>
        <p:nvGrpSpPr>
          <p:cNvPr id="31" name="Gruppieren 30">
            <a:extLst>
              <a:ext uri="{FF2B5EF4-FFF2-40B4-BE49-F238E27FC236}">
                <a16:creationId xmlns:a16="http://schemas.microsoft.com/office/drawing/2014/main" id="{1F6AEF98-DF1E-4C15-B74D-35BC93B92A8C}"/>
              </a:ext>
            </a:extLst>
          </p:cNvPr>
          <p:cNvGrpSpPr/>
          <p:nvPr/>
        </p:nvGrpSpPr>
        <p:grpSpPr>
          <a:xfrm>
            <a:off x="8029188" y="3944156"/>
            <a:ext cx="482924" cy="539335"/>
            <a:chOff x="7752865" y="441273"/>
            <a:chExt cx="538515" cy="632234"/>
          </a:xfrm>
        </p:grpSpPr>
        <p:pic>
          <p:nvPicPr>
            <p:cNvPr id="32" name="Grafik 31">
              <a:extLst>
                <a:ext uri="{FF2B5EF4-FFF2-40B4-BE49-F238E27FC236}">
                  <a16:creationId xmlns:a16="http://schemas.microsoft.com/office/drawing/2014/main" id="{4F3E0A77-CDB0-4151-AE8B-BBDB06E15736}"/>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974312" y="441273"/>
              <a:ext cx="255813" cy="279799"/>
            </a:xfrm>
            <a:prstGeom prst="rect">
              <a:avLst/>
            </a:prstGeom>
          </p:spPr>
        </p:pic>
        <p:pic>
          <p:nvPicPr>
            <p:cNvPr id="33" name="Grafik 32">
              <a:extLst>
                <a:ext uri="{FF2B5EF4-FFF2-40B4-BE49-F238E27FC236}">
                  <a16:creationId xmlns:a16="http://schemas.microsoft.com/office/drawing/2014/main" id="{5D1636D9-EEF5-4C49-85ED-CCE80F4C75AB}"/>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752865" y="726470"/>
              <a:ext cx="255813" cy="279799"/>
            </a:xfrm>
            <a:prstGeom prst="rect">
              <a:avLst/>
            </a:prstGeom>
          </p:spPr>
        </p:pic>
        <p:pic>
          <p:nvPicPr>
            <p:cNvPr id="34" name="Grafik 33">
              <a:extLst>
                <a:ext uri="{FF2B5EF4-FFF2-40B4-BE49-F238E27FC236}">
                  <a16:creationId xmlns:a16="http://schemas.microsoft.com/office/drawing/2014/main" id="{0DDDCC69-739D-48F2-B403-88F5A139578D}"/>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035567" y="793708"/>
              <a:ext cx="255813" cy="279799"/>
            </a:xfrm>
            <a:prstGeom prst="rect">
              <a:avLst/>
            </a:prstGeom>
          </p:spPr>
        </p:pic>
      </p:grpSp>
      <p:grpSp>
        <p:nvGrpSpPr>
          <p:cNvPr id="35" name="Gruppieren 34">
            <a:extLst>
              <a:ext uri="{FF2B5EF4-FFF2-40B4-BE49-F238E27FC236}">
                <a16:creationId xmlns:a16="http://schemas.microsoft.com/office/drawing/2014/main" id="{63F7AFE9-618F-4088-A781-55BD0ED1369C}"/>
              </a:ext>
            </a:extLst>
          </p:cNvPr>
          <p:cNvGrpSpPr/>
          <p:nvPr/>
        </p:nvGrpSpPr>
        <p:grpSpPr>
          <a:xfrm>
            <a:off x="2819121" y="4576567"/>
            <a:ext cx="482924" cy="539335"/>
            <a:chOff x="7752865" y="441273"/>
            <a:chExt cx="538515" cy="632234"/>
          </a:xfrm>
        </p:grpSpPr>
        <p:pic>
          <p:nvPicPr>
            <p:cNvPr id="36" name="Grafik 35">
              <a:extLst>
                <a:ext uri="{FF2B5EF4-FFF2-40B4-BE49-F238E27FC236}">
                  <a16:creationId xmlns:a16="http://schemas.microsoft.com/office/drawing/2014/main" id="{581E6C5A-2577-4808-B922-0D0BBC9FC5F7}"/>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974312" y="441273"/>
              <a:ext cx="255813" cy="279799"/>
            </a:xfrm>
            <a:prstGeom prst="rect">
              <a:avLst/>
            </a:prstGeom>
          </p:spPr>
        </p:pic>
        <p:pic>
          <p:nvPicPr>
            <p:cNvPr id="37" name="Grafik 36">
              <a:extLst>
                <a:ext uri="{FF2B5EF4-FFF2-40B4-BE49-F238E27FC236}">
                  <a16:creationId xmlns:a16="http://schemas.microsoft.com/office/drawing/2014/main" id="{51D7FC6E-8B8C-47DF-84E1-ECAA6FAA321B}"/>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752865" y="726470"/>
              <a:ext cx="255813" cy="279799"/>
            </a:xfrm>
            <a:prstGeom prst="rect">
              <a:avLst/>
            </a:prstGeom>
          </p:spPr>
        </p:pic>
        <p:pic>
          <p:nvPicPr>
            <p:cNvPr id="38" name="Grafik 37">
              <a:extLst>
                <a:ext uri="{FF2B5EF4-FFF2-40B4-BE49-F238E27FC236}">
                  <a16:creationId xmlns:a16="http://schemas.microsoft.com/office/drawing/2014/main" id="{E1A66DB6-49AD-494F-9CE8-005EB9A9876F}"/>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035567" y="793708"/>
              <a:ext cx="255813" cy="279799"/>
            </a:xfrm>
            <a:prstGeom prst="rect">
              <a:avLst/>
            </a:prstGeom>
          </p:spPr>
        </p:pic>
      </p:grpSp>
      <p:pic>
        <p:nvPicPr>
          <p:cNvPr id="39" name="Grafik 38">
            <a:extLst>
              <a:ext uri="{FF2B5EF4-FFF2-40B4-BE49-F238E27FC236}">
                <a16:creationId xmlns:a16="http://schemas.microsoft.com/office/drawing/2014/main" id="{BCC92164-A647-42D2-9A2C-C53BDE55DB7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56469" y="3316414"/>
            <a:ext cx="323218" cy="323218"/>
          </a:xfrm>
          <a:prstGeom prst="rect">
            <a:avLst/>
          </a:prstGeom>
        </p:spPr>
      </p:pic>
      <p:pic>
        <p:nvPicPr>
          <p:cNvPr id="40" name="Graphic 9" descr="Single gear outline">
            <a:extLst>
              <a:ext uri="{FF2B5EF4-FFF2-40B4-BE49-F238E27FC236}">
                <a16:creationId xmlns:a16="http://schemas.microsoft.com/office/drawing/2014/main" id="{F2014FC0-0BC6-47D2-BB00-C18040141C92}"/>
              </a:ext>
            </a:extLst>
          </p:cNvPr>
          <p:cNvPicPr>
            <a:picLocks noChangeAspect="1"/>
          </p:cNvPicPr>
          <p:nvPr/>
        </p:nvPicPr>
        <p:blipFill>
          <a:blip r:embed="rId18"/>
          <a:stretch/>
        </p:blipFill>
        <p:spPr bwMode="auto">
          <a:xfrm rot="1914448">
            <a:off x="8991132" y="2741339"/>
            <a:ext cx="3319207" cy="3319207"/>
          </a:xfrm>
          <a:prstGeom prst="rect">
            <a:avLst/>
          </a:prstGeom>
        </p:spPr>
      </p:pic>
      <p:pic>
        <p:nvPicPr>
          <p:cNvPr id="41" name="Graphic 5" descr="Single gear outline">
            <a:extLst>
              <a:ext uri="{FF2B5EF4-FFF2-40B4-BE49-F238E27FC236}">
                <a16:creationId xmlns:a16="http://schemas.microsoft.com/office/drawing/2014/main" id="{6078E4DA-0FCC-49A4-8B78-FC022B499466}"/>
              </a:ext>
            </a:extLst>
          </p:cNvPr>
          <p:cNvPicPr>
            <a:picLocks noChangeAspect="1"/>
          </p:cNvPicPr>
          <p:nvPr/>
        </p:nvPicPr>
        <p:blipFill>
          <a:blip r:embed="rId18"/>
          <a:stretch/>
        </p:blipFill>
        <p:spPr bwMode="auto">
          <a:xfrm>
            <a:off x="9656115" y="506567"/>
            <a:ext cx="2319253" cy="2319253"/>
          </a:xfrm>
          <a:prstGeom prst="rect">
            <a:avLst/>
          </a:prstGeom>
        </p:spPr>
      </p:pic>
      <p:sp>
        <p:nvSpPr>
          <p:cNvPr id="42" name="TextBox 5">
            <a:extLst>
              <a:ext uri="{FF2B5EF4-FFF2-40B4-BE49-F238E27FC236}">
                <a16:creationId xmlns:a16="http://schemas.microsoft.com/office/drawing/2014/main" id="{71A2ADE7-9C08-471A-971A-76FB584F1439}"/>
              </a:ext>
            </a:extLst>
          </p:cNvPr>
          <p:cNvSpPr txBox="1"/>
          <p:nvPr/>
        </p:nvSpPr>
        <p:spPr bwMode="auto">
          <a:xfrm>
            <a:off x="10359353" y="1316561"/>
            <a:ext cx="989134" cy="874567"/>
          </a:xfrm>
          <a:prstGeom prst="rect">
            <a:avLst/>
          </a:prstGeom>
          <a:solidFill>
            <a:schemeClr val="bg1"/>
          </a:solidFill>
        </p:spPr>
        <p:txBody>
          <a:bodyPr wrap="square" rtlCol="0">
            <a:noAutofit/>
          </a:bodyPr>
          <a:lstStyle/>
          <a:p>
            <a:pPr algn="ctr">
              <a:defRPr/>
            </a:pPr>
            <a:r>
              <a:rPr lang="de-CH" sz="1700" dirty="0"/>
              <a:t>Vertikale Integra-</a:t>
            </a:r>
            <a:r>
              <a:rPr lang="de-CH" sz="1700" dirty="0" err="1"/>
              <a:t>tion</a:t>
            </a:r>
            <a:endParaRPr sz="1700" dirty="0"/>
          </a:p>
        </p:txBody>
      </p:sp>
      <p:pic>
        <p:nvPicPr>
          <p:cNvPr id="43" name="Graphic 7" descr="Single gear outline">
            <a:extLst>
              <a:ext uri="{FF2B5EF4-FFF2-40B4-BE49-F238E27FC236}">
                <a16:creationId xmlns:a16="http://schemas.microsoft.com/office/drawing/2014/main" id="{010289F1-6C4F-4F13-963B-BCF3A9C3408F}"/>
              </a:ext>
            </a:extLst>
          </p:cNvPr>
          <p:cNvPicPr>
            <a:picLocks noChangeAspect="1"/>
          </p:cNvPicPr>
          <p:nvPr/>
        </p:nvPicPr>
        <p:blipFill>
          <a:blip r:embed="rId18"/>
          <a:stretch/>
        </p:blipFill>
        <p:spPr bwMode="auto">
          <a:xfrm>
            <a:off x="7763874" y="1208355"/>
            <a:ext cx="2959645" cy="2959645"/>
          </a:xfrm>
          <a:prstGeom prst="rect">
            <a:avLst/>
          </a:prstGeom>
        </p:spPr>
      </p:pic>
      <p:sp>
        <p:nvSpPr>
          <p:cNvPr id="44" name="TextBox 7">
            <a:extLst>
              <a:ext uri="{FF2B5EF4-FFF2-40B4-BE49-F238E27FC236}">
                <a16:creationId xmlns:a16="http://schemas.microsoft.com/office/drawing/2014/main" id="{15EC9CC0-B34A-47DF-ACCC-B812496D97F5}"/>
              </a:ext>
            </a:extLst>
          </p:cNvPr>
          <p:cNvSpPr txBox="1"/>
          <p:nvPr/>
        </p:nvSpPr>
        <p:spPr bwMode="auto">
          <a:xfrm>
            <a:off x="8575444" y="2191128"/>
            <a:ext cx="1367645" cy="999025"/>
          </a:xfrm>
          <a:prstGeom prst="rect">
            <a:avLst/>
          </a:prstGeom>
          <a:solidFill>
            <a:schemeClr val="bg1"/>
          </a:solidFill>
        </p:spPr>
        <p:txBody>
          <a:bodyPr wrap="square" rtlCol="0" anchor="ctr">
            <a:noAutofit/>
          </a:bodyPr>
          <a:lstStyle/>
          <a:p>
            <a:pPr algn="ctr">
              <a:defRPr/>
            </a:pPr>
            <a:r>
              <a:rPr lang="de-CH" sz="1700"/>
              <a:t>Horizontale Integration</a:t>
            </a:r>
            <a:endParaRPr sz="1700"/>
          </a:p>
        </p:txBody>
      </p:sp>
      <p:sp>
        <p:nvSpPr>
          <p:cNvPr id="45" name="TextBox 8">
            <a:extLst>
              <a:ext uri="{FF2B5EF4-FFF2-40B4-BE49-F238E27FC236}">
                <a16:creationId xmlns:a16="http://schemas.microsoft.com/office/drawing/2014/main" id="{3553C307-C695-401D-B7CA-71E328B89C69}"/>
              </a:ext>
            </a:extLst>
          </p:cNvPr>
          <p:cNvSpPr txBox="1"/>
          <p:nvPr/>
        </p:nvSpPr>
        <p:spPr bwMode="auto">
          <a:xfrm>
            <a:off x="9951722" y="3819122"/>
            <a:ext cx="1372634" cy="1127794"/>
          </a:xfrm>
          <a:prstGeom prst="rect">
            <a:avLst/>
          </a:prstGeom>
          <a:solidFill>
            <a:schemeClr val="bg1"/>
          </a:solidFill>
        </p:spPr>
        <p:txBody>
          <a:bodyPr wrap="square" rtlCol="0">
            <a:noAutofit/>
          </a:bodyPr>
          <a:lstStyle/>
          <a:p>
            <a:pPr algn="ctr">
              <a:lnSpc>
                <a:spcPct val="100000"/>
              </a:lnSpc>
              <a:defRPr/>
            </a:pPr>
            <a:r>
              <a:rPr lang="de-CH" sz="1700" dirty="0"/>
              <a:t>Integration</a:t>
            </a:r>
            <a:br>
              <a:rPr lang="de-CH" sz="1700" dirty="0"/>
            </a:br>
            <a:r>
              <a:rPr lang="de-CH" sz="1700" dirty="0"/>
              <a:t>von</a:t>
            </a:r>
            <a:br>
              <a:rPr lang="de-CH" sz="1700" dirty="0"/>
            </a:br>
            <a:r>
              <a:rPr lang="de-CH" sz="1700" dirty="0"/>
              <a:t>Anspruchs-gruppen</a:t>
            </a:r>
            <a:endParaRPr sz="1700" dirty="0"/>
          </a:p>
        </p:txBody>
      </p:sp>
    </p:spTree>
    <p:extLst>
      <p:ext uri="{BB962C8B-B14F-4D97-AF65-F5344CB8AC3E}">
        <p14:creationId xmlns:p14="http://schemas.microsoft.com/office/powerpoint/2010/main" val="187381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par>
                                <p:cTn id="26" presetID="10" presetClass="entr" presetSubtype="0"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par>
                                <p:cTn id="32" presetID="10"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par>
                                <p:cTn id="35" presetID="10"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551384" y="2608569"/>
            <a:ext cx="8059216" cy="2398404"/>
          </a:xfrm>
        </p:spPr>
        <p:txBody>
          <a:bodyPr>
            <a:normAutofit/>
          </a:bodyPr>
          <a:lstStyle/>
          <a:p>
            <a:pPr marL="0" indent="0" algn="just">
              <a:buNone/>
            </a:pPr>
            <a:r>
              <a:rPr lang="de-CH" dirty="0"/>
              <a:t>eva.lieberherr@usys.ethz.ch</a:t>
            </a:r>
          </a:p>
          <a:p>
            <a:pPr marL="0" indent="0">
              <a:buNone/>
              <a:defRPr/>
            </a:pPr>
            <a:r>
              <a:rPr lang="de-CH" u="sng" dirty="0">
                <a:hlinkClick r:id="rId3"/>
              </a:rPr>
              <a:t>www.narp.ethz.ch</a:t>
            </a:r>
            <a:endParaRPr lang="de-CH" dirty="0"/>
          </a:p>
        </p:txBody>
      </p:sp>
      <p:sp>
        <p:nvSpPr>
          <p:cNvPr id="4" name="Slide Number Placeholder 3">
            <a:extLst>
              <a:ext uri="{FF2B5EF4-FFF2-40B4-BE49-F238E27FC236}">
                <a16:creationId xmlns:a16="http://schemas.microsoft.com/office/drawing/2014/main" id="{082F6609-4C23-4E67-BBF2-E46BCC258129}"/>
              </a:ext>
            </a:extLst>
          </p:cNvPr>
          <p:cNvSpPr>
            <a:spLocks noGrp="1"/>
          </p:cNvSpPr>
          <p:nvPr>
            <p:ph type="sldNum" sz="quarter" idx="12"/>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D9F3E5D8-4008-4078-9366-6ABF6DFC04C7}" type="slidenum">
              <a:rPr kumimoji="0" lang="de-CH" sz="1200" b="0" i="0" u="none" strike="noStrike" kern="0" cap="none" spc="0" normalizeH="0" baseline="0" noProof="0" smtClean="0">
                <a:ln>
                  <a:noFill/>
                </a:ln>
                <a:solidFill>
                  <a:schemeClr val="tx1"/>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37</a:t>
            </a:fld>
            <a:endParaRPr kumimoji="0" lang="de-CH" sz="1200" b="0" i="0" u="none" strike="noStrike" kern="0" cap="none" spc="0" normalizeH="0" baseline="0" noProof="0" dirty="0">
              <a:ln>
                <a:noFill/>
              </a:ln>
              <a:solidFill>
                <a:schemeClr val="tx1"/>
              </a:solidFill>
              <a:effectLst/>
              <a:uLnTx/>
              <a:uFillTx/>
              <a:latin typeface="Calibri"/>
              <a:cs typeface="Arial"/>
            </a:endParaRPr>
          </a:p>
        </p:txBody>
      </p:sp>
      <p:sp>
        <p:nvSpPr>
          <p:cNvPr id="2" name="Titel 1"/>
          <p:cNvSpPr>
            <a:spLocks noGrp="1"/>
          </p:cNvSpPr>
          <p:nvPr>
            <p:ph type="title"/>
          </p:nvPr>
        </p:nvSpPr>
        <p:spPr bwMode="auto">
          <a:xfrm>
            <a:off x="551384" y="459978"/>
            <a:ext cx="5635095" cy="1554163"/>
          </a:xfrm>
        </p:spPr>
        <p:txBody>
          <a:bodyPr>
            <a:normAutofit/>
          </a:bodyPr>
          <a:lstStyle/>
          <a:p>
            <a:pPr eaLnBrk="0" hangingPunct="0"/>
            <a:r>
              <a:rPr lang="de-CH" sz="4800" b="1" dirty="0"/>
              <a:t>Herzlichen Dank!</a:t>
            </a:r>
            <a:endParaRPr lang="de-CH" sz="4800" dirty="0"/>
          </a:p>
        </p:txBody>
      </p:sp>
    </p:spTree>
    <p:extLst>
      <p:ext uri="{BB962C8B-B14F-4D97-AF65-F5344CB8AC3E}">
        <p14:creationId xmlns:p14="http://schemas.microsoft.com/office/powerpoint/2010/main" val="1758732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58BE6-B986-451B-B001-86D3F4D33990}"/>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6C47E34C-0C8F-41F8-8FAE-03B79B280248}"/>
              </a:ext>
            </a:extLst>
          </p:cNvPr>
          <p:cNvSpPr>
            <a:spLocks noGrp="1"/>
          </p:cNvSpPr>
          <p:nvPr>
            <p:ph idx="1"/>
          </p:nvPr>
        </p:nvSpPr>
        <p:spPr/>
        <p:txBody>
          <a:bodyPr/>
          <a:lstStyle/>
          <a:p>
            <a:endParaRPr lang="de-CH"/>
          </a:p>
        </p:txBody>
      </p:sp>
      <p:sp>
        <p:nvSpPr>
          <p:cNvPr id="4" name="Foliennummernplatzhalter 3">
            <a:extLst>
              <a:ext uri="{FF2B5EF4-FFF2-40B4-BE49-F238E27FC236}">
                <a16:creationId xmlns:a16="http://schemas.microsoft.com/office/drawing/2014/main" id="{FEA47F1C-6059-41D8-ADD5-5D4E4542875D}"/>
              </a:ext>
            </a:extLst>
          </p:cNvPr>
          <p:cNvSpPr>
            <a:spLocks noGrp="1"/>
          </p:cNvSpPr>
          <p:nvPr>
            <p:ph type="sldNum" sz="quarter" idx="12"/>
          </p:nvPr>
        </p:nvSpPr>
        <p:spPr/>
        <p:txBody>
          <a:bodyPr/>
          <a:lstStyle/>
          <a:p>
            <a:fld id="{D3CE8AB2-E8B0-452B-BE5D-DB33E556348C}" type="slidenum">
              <a:rPr lang="de-CH" smtClean="0"/>
              <a:t>38</a:t>
            </a:fld>
            <a:endParaRPr lang="de-CH"/>
          </a:p>
        </p:txBody>
      </p:sp>
      <p:pic>
        <p:nvPicPr>
          <p:cNvPr id="6" name="Grafik 5">
            <a:extLst>
              <a:ext uri="{FF2B5EF4-FFF2-40B4-BE49-F238E27FC236}">
                <a16:creationId xmlns:a16="http://schemas.microsoft.com/office/drawing/2014/main" id="{CD4F1170-8564-45EC-9D7B-F78E10CDB095}"/>
              </a:ext>
            </a:extLst>
          </p:cNvPr>
          <p:cNvPicPr>
            <a:picLocks noChangeAspect="1"/>
          </p:cNvPicPr>
          <p:nvPr/>
        </p:nvPicPr>
        <p:blipFill>
          <a:blip r:embed="rId2"/>
          <a:stretch>
            <a:fillRect/>
          </a:stretch>
        </p:blipFill>
        <p:spPr>
          <a:xfrm>
            <a:off x="0" y="1202635"/>
            <a:ext cx="12192000" cy="4452730"/>
          </a:xfrm>
          <a:prstGeom prst="rect">
            <a:avLst/>
          </a:prstGeom>
        </p:spPr>
      </p:pic>
    </p:spTree>
    <p:extLst>
      <p:ext uri="{BB962C8B-B14F-4D97-AF65-F5344CB8AC3E}">
        <p14:creationId xmlns:p14="http://schemas.microsoft.com/office/powerpoint/2010/main" val="82367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DBB77-E598-41CC-B41A-2A4B14466297}"/>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88676718-10D4-4EC0-875E-2F0752EC9C78}"/>
              </a:ext>
            </a:extLst>
          </p:cNvPr>
          <p:cNvSpPr>
            <a:spLocks noGrp="1"/>
          </p:cNvSpPr>
          <p:nvPr>
            <p:ph idx="1"/>
          </p:nvPr>
        </p:nvSpPr>
        <p:spPr/>
        <p:txBody>
          <a:bodyPr/>
          <a:lstStyle/>
          <a:p>
            <a:endParaRPr lang="de-CH" dirty="0"/>
          </a:p>
        </p:txBody>
      </p:sp>
      <p:sp>
        <p:nvSpPr>
          <p:cNvPr id="4" name="Foliennummernplatzhalter 3">
            <a:extLst>
              <a:ext uri="{FF2B5EF4-FFF2-40B4-BE49-F238E27FC236}">
                <a16:creationId xmlns:a16="http://schemas.microsoft.com/office/drawing/2014/main" id="{E4FD9ECB-5F15-4BFA-8B00-9D819829A1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3E5D8-4008-4078-9366-6ABF6DFC04C7}"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CH"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Grafik 4">
            <a:extLst>
              <a:ext uri="{FF2B5EF4-FFF2-40B4-BE49-F238E27FC236}">
                <a16:creationId xmlns:a16="http://schemas.microsoft.com/office/drawing/2014/main" id="{291100A6-EF4C-4C00-BECA-2DCA971DA863}"/>
              </a:ext>
            </a:extLst>
          </p:cNvPr>
          <p:cNvPicPr>
            <a:picLocks noChangeAspect="1"/>
          </p:cNvPicPr>
          <p:nvPr/>
        </p:nvPicPr>
        <p:blipFill>
          <a:blip r:embed="rId2"/>
          <a:stretch>
            <a:fillRect/>
          </a:stretch>
        </p:blipFill>
        <p:spPr>
          <a:xfrm>
            <a:off x="3791744" y="1988840"/>
            <a:ext cx="3733800" cy="3714750"/>
          </a:xfrm>
          <a:prstGeom prst="rect">
            <a:avLst/>
          </a:prstGeom>
        </p:spPr>
      </p:pic>
      <p:sp>
        <p:nvSpPr>
          <p:cNvPr id="6" name="Rechteck 5">
            <a:extLst>
              <a:ext uri="{FF2B5EF4-FFF2-40B4-BE49-F238E27FC236}">
                <a16:creationId xmlns:a16="http://schemas.microsoft.com/office/drawing/2014/main" id="{EC56BD1B-099F-4878-98EC-426FB8DB429E}"/>
              </a:ext>
            </a:extLst>
          </p:cNvPr>
          <p:cNvSpPr/>
          <p:nvPr/>
        </p:nvSpPr>
        <p:spPr>
          <a:xfrm>
            <a:off x="3695700" y="5678597"/>
            <a:ext cx="6096000" cy="27699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a:ea typeface="+mn-ea"/>
                <a:cs typeface="+mn-cs"/>
              </a:rPr>
              <a:t>https://www.sciencedirect.com/science/article/pii/S1389934119302539</a:t>
            </a:r>
          </a:p>
        </p:txBody>
      </p:sp>
    </p:spTree>
    <p:extLst>
      <p:ext uri="{BB962C8B-B14F-4D97-AF65-F5344CB8AC3E}">
        <p14:creationId xmlns:p14="http://schemas.microsoft.com/office/powerpoint/2010/main" val="35195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83">
            <a:extLst>
              <a:ext uri="{FF2B5EF4-FFF2-40B4-BE49-F238E27FC236}">
                <a16:creationId xmlns:a16="http://schemas.microsoft.com/office/drawing/2014/main" id="{DA49096C-F791-4457-95B8-4A35111E494B}"/>
              </a:ext>
            </a:extLst>
          </p:cNvPr>
          <p:cNvSpPr/>
          <p:nvPr/>
        </p:nvSpPr>
        <p:spPr>
          <a:xfrm rot="21407973">
            <a:off x="1025636" y="3470878"/>
            <a:ext cx="2083018" cy="2513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2" name="Rectangle 111"/>
          <p:cNvSpPr/>
          <p:nvPr/>
        </p:nvSpPr>
        <p:spPr>
          <a:xfrm rot="21407973">
            <a:off x="7305104" y="4809035"/>
            <a:ext cx="1432497" cy="25897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4" name="Rectangle 83"/>
          <p:cNvSpPr/>
          <p:nvPr/>
        </p:nvSpPr>
        <p:spPr>
          <a:xfrm rot="21407973">
            <a:off x="1700074" y="3466789"/>
            <a:ext cx="880369" cy="25138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89884" y="2482272"/>
            <a:ext cx="1309687" cy="8715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15" name="Groupe 114"/>
          <p:cNvGrpSpPr/>
          <p:nvPr/>
        </p:nvGrpSpPr>
        <p:grpSpPr>
          <a:xfrm>
            <a:off x="2599444" y="3176652"/>
            <a:ext cx="3992679" cy="907495"/>
            <a:chOff x="1008769" y="4541238"/>
            <a:chExt cx="3992679" cy="907495"/>
          </a:xfrm>
        </p:grpSpPr>
        <p:sp>
          <p:nvSpPr>
            <p:cNvPr id="17" name="ZoneTexte 16"/>
            <p:cNvSpPr txBox="1"/>
            <p:nvPr/>
          </p:nvSpPr>
          <p:spPr>
            <a:xfrm>
              <a:off x="1008769" y="5079401"/>
              <a:ext cx="26212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Arial"/>
                  <a:ea typeface="+mn-ea"/>
                  <a:cs typeface="+mn-cs"/>
                </a:rPr>
                <a:t>Parlament</a:t>
              </a:r>
              <a:r>
                <a:rPr kumimoji="0" lang="en-GB" sz="1800" b="0" i="0" u="none" strike="noStrike" kern="1200" cap="none" spc="0" normalizeH="0" baseline="0" noProof="0" dirty="0">
                  <a:ln>
                    <a:noFill/>
                  </a:ln>
                  <a:solidFill>
                    <a:prstClr val="black"/>
                  </a:solidFill>
                  <a:effectLst/>
                  <a:uLnTx/>
                  <a:uFillTx/>
                  <a:latin typeface="Arial"/>
                  <a:ea typeface="+mn-ea"/>
                  <a:cs typeface="+mn-cs"/>
                </a:rPr>
                <a:t> &amp; Bundesrat</a:t>
              </a:r>
            </a:p>
          </p:txBody>
        </p:sp>
        <p:cxnSp>
          <p:nvCxnSpPr>
            <p:cNvPr id="29" name="Connecteur en angle 28"/>
            <p:cNvCxnSpPr>
              <a:cxnSpLocks/>
              <a:stCxn id="17" idx="2"/>
              <a:endCxn id="30" idx="2"/>
            </p:cNvCxnSpPr>
            <p:nvPr/>
          </p:nvCxnSpPr>
          <p:spPr>
            <a:xfrm rot="5400000" flipH="1" flipV="1">
              <a:off x="3363254" y="4259101"/>
              <a:ext cx="145762" cy="2233502"/>
            </a:xfrm>
            <a:prstGeom prst="bentConnector3">
              <a:avLst>
                <a:gd name="adj1" fmla="val -156831"/>
              </a:avLst>
            </a:prstGeom>
            <a:ln w="19050">
              <a:solidFill>
                <a:srgbClr val="0070C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0" name="Organigramme : Multidocument 29"/>
            <p:cNvSpPr/>
            <p:nvPr/>
          </p:nvSpPr>
          <p:spPr>
            <a:xfrm>
              <a:off x="4213857" y="4541238"/>
              <a:ext cx="787591" cy="791716"/>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4" name="Forme libre 43"/>
          <p:cNvSpPr/>
          <p:nvPr/>
        </p:nvSpPr>
        <p:spPr>
          <a:xfrm>
            <a:off x="3235819" y="3983590"/>
            <a:ext cx="3109104" cy="765544"/>
          </a:xfrm>
          <a:custGeom>
            <a:avLst/>
            <a:gdLst>
              <a:gd name="connsiteX0" fmla="*/ 449470 w 3109104"/>
              <a:gd name="connsiteY0" fmla="*/ 233916 h 765544"/>
              <a:gd name="connsiteX1" fmla="*/ 396307 w 3109104"/>
              <a:gd name="connsiteY1" fmla="*/ 297711 h 765544"/>
              <a:gd name="connsiteX2" fmla="*/ 375042 w 3109104"/>
              <a:gd name="connsiteY2" fmla="*/ 329609 h 765544"/>
              <a:gd name="connsiteX3" fmla="*/ 311247 w 3109104"/>
              <a:gd name="connsiteY3" fmla="*/ 372139 h 765544"/>
              <a:gd name="connsiteX4" fmla="*/ 279349 w 3109104"/>
              <a:gd name="connsiteY4" fmla="*/ 393404 h 765544"/>
              <a:gd name="connsiteX5" fmla="*/ 247451 w 3109104"/>
              <a:gd name="connsiteY5" fmla="*/ 404037 h 765544"/>
              <a:gd name="connsiteX6" fmla="*/ 215554 w 3109104"/>
              <a:gd name="connsiteY6" fmla="*/ 425302 h 765544"/>
              <a:gd name="connsiteX7" fmla="*/ 141126 w 3109104"/>
              <a:gd name="connsiteY7" fmla="*/ 435935 h 765544"/>
              <a:gd name="connsiteX8" fmla="*/ 45433 w 3109104"/>
              <a:gd name="connsiteY8" fmla="*/ 425302 h 765544"/>
              <a:gd name="connsiteX9" fmla="*/ 13535 w 3109104"/>
              <a:gd name="connsiteY9" fmla="*/ 414670 h 765544"/>
              <a:gd name="connsiteX10" fmla="*/ 2903 w 3109104"/>
              <a:gd name="connsiteY10" fmla="*/ 382772 h 765544"/>
              <a:gd name="connsiteX11" fmla="*/ 45433 w 3109104"/>
              <a:gd name="connsiteY11" fmla="*/ 212651 h 765544"/>
              <a:gd name="connsiteX12" fmla="*/ 77330 w 3109104"/>
              <a:gd name="connsiteY12" fmla="*/ 202018 h 765544"/>
              <a:gd name="connsiteX13" fmla="*/ 247451 w 3109104"/>
              <a:gd name="connsiteY13" fmla="*/ 233916 h 765544"/>
              <a:gd name="connsiteX14" fmla="*/ 311247 w 3109104"/>
              <a:gd name="connsiteY14" fmla="*/ 287079 h 765544"/>
              <a:gd name="connsiteX15" fmla="*/ 332512 w 3109104"/>
              <a:gd name="connsiteY15" fmla="*/ 318976 h 765544"/>
              <a:gd name="connsiteX16" fmla="*/ 375042 w 3109104"/>
              <a:gd name="connsiteY16" fmla="*/ 372139 h 765544"/>
              <a:gd name="connsiteX17" fmla="*/ 396307 w 3109104"/>
              <a:gd name="connsiteY17" fmla="*/ 435935 h 765544"/>
              <a:gd name="connsiteX18" fmla="*/ 417572 w 3109104"/>
              <a:gd name="connsiteY18" fmla="*/ 499730 h 765544"/>
              <a:gd name="connsiteX19" fmla="*/ 449470 w 3109104"/>
              <a:gd name="connsiteY19" fmla="*/ 563525 h 765544"/>
              <a:gd name="connsiteX20" fmla="*/ 513265 w 3109104"/>
              <a:gd name="connsiteY20" fmla="*/ 616688 h 765544"/>
              <a:gd name="connsiteX21" fmla="*/ 566428 w 3109104"/>
              <a:gd name="connsiteY21" fmla="*/ 659218 h 765544"/>
              <a:gd name="connsiteX22" fmla="*/ 598326 w 3109104"/>
              <a:gd name="connsiteY22" fmla="*/ 691116 h 765544"/>
              <a:gd name="connsiteX23" fmla="*/ 704651 w 3109104"/>
              <a:gd name="connsiteY23" fmla="*/ 733646 h 765544"/>
              <a:gd name="connsiteX24" fmla="*/ 768447 w 3109104"/>
              <a:gd name="connsiteY24" fmla="*/ 754911 h 765544"/>
              <a:gd name="connsiteX25" fmla="*/ 800344 w 3109104"/>
              <a:gd name="connsiteY25" fmla="*/ 765544 h 765544"/>
              <a:gd name="connsiteX26" fmla="*/ 1087423 w 3109104"/>
              <a:gd name="connsiteY26" fmla="*/ 754911 h 765544"/>
              <a:gd name="connsiteX27" fmla="*/ 1129954 w 3109104"/>
              <a:gd name="connsiteY27" fmla="*/ 744279 h 765544"/>
              <a:gd name="connsiteX28" fmla="*/ 1236279 w 3109104"/>
              <a:gd name="connsiteY28" fmla="*/ 723014 h 765544"/>
              <a:gd name="connsiteX29" fmla="*/ 1289442 w 3109104"/>
              <a:gd name="connsiteY29" fmla="*/ 659218 h 765544"/>
              <a:gd name="connsiteX30" fmla="*/ 1353237 w 3109104"/>
              <a:gd name="connsiteY30" fmla="*/ 595423 h 765544"/>
              <a:gd name="connsiteX31" fmla="*/ 1395768 w 3109104"/>
              <a:gd name="connsiteY31" fmla="*/ 531628 h 765544"/>
              <a:gd name="connsiteX32" fmla="*/ 1417033 w 3109104"/>
              <a:gd name="connsiteY32" fmla="*/ 499730 h 765544"/>
              <a:gd name="connsiteX33" fmla="*/ 1427665 w 3109104"/>
              <a:gd name="connsiteY33" fmla="*/ 467832 h 765544"/>
              <a:gd name="connsiteX34" fmla="*/ 1438298 w 3109104"/>
              <a:gd name="connsiteY34" fmla="*/ 74428 h 765544"/>
              <a:gd name="connsiteX35" fmla="*/ 1363870 w 3109104"/>
              <a:gd name="connsiteY35" fmla="*/ 0 h 765544"/>
              <a:gd name="connsiteX36" fmla="*/ 1246912 w 3109104"/>
              <a:gd name="connsiteY36" fmla="*/ 10632 h 765544"/>
              <a:gd name="connsiteX37" fmla="*/ 1225647 w 3109104"/>
              <a:gd name="connsiteY37" fmla="*/ 74428 h 765544"/>
              <a:gd name="connsiteX38" fmla="*/ 1236279 w 3109104"/>
              <a:gd name="connsiteY38" fmla="*/ 170121 h 765544"/>
              <a:gd name="connsiteX39" fmla="*/ 1246912 w 3109104"/>
              <a:gd name="connsiteY39" fmla="*/ 202018 h 765544"/>
              <a:gd name="connsiteX40" fmla="*/ 1278809 w 3109104"/>
              <a:gd name="connsiteY40" fmla="*/ 223283 h 765544"/>
              <a:gd name="connsiteX41" fmla="*/ 1289442 w 3109104"/>
              <a:gd name="connsiteY41" fmla="*/ 255181 h 765544"/>
              <a:gd name="connsiteX42" fmla="*/ 1353237 w 3109104"/>
              <a:gd name="connsiteY42" fmla="*/ 287079 h 765544"/>
              <a:gd name="connsiteX43" fmla="*/ 1438298 w 3109104"/>
              <a:gd name="connsiteY43" fmla="*/ 329609 h 765544"/>
              <a:gd name="connsiteX44" fmla="*/ 1533991 w 3109104"/>
              <a:gd name="connsiteY44" fmla="*/ 361507 h 765544"/>
              <a:gd name="connsiteX45" fmla="*/ 1565889 w 3109104"/>
              <a:gd name="connsiteY45" fmla="*/ 372139 h 765544"/>
              <a:gd name="connsiteX46" fmla="*/ 1672214 w 3109104"/>
              <a:gd name="connsiteY46" fmla="*/ 393404 h 765544"/>
              <a:gd name="connsiteX47" fmla="*/ 1852968 w 3109104"/>
              <a:gd name="connsiteY47" fmla="*/ 361507 h 765544"/>
              <a:gd name="connsiteX48" fmla="*/ 1863600 w 3109104"/>
              <a:gd name="connsiteY48" fmla="*/ 329609 h 765544"/>
              <a:gd name="connsiteX49" fmla="*/ 1821070 w 3109104"/>
              <a:gd name="connsiteY49" fmla="*/ 191386 h 765544"/>
              <a:gd name="connsiteX50" fmla="*/ 1789172 w 3109104"/>
              <a:gd name="connsiteY50" fmla="*/ 180753 h 765544"/>
              <a:gd name="connsiteX51" fmla="*/ 1704112 w 3109104"/>
              <a:gd name="connsiteY51" fmla="*/ 191386 h 765544"/>
              <a:gd name="connsiteX52" fmla="*/ 1640316 w 3109104"/>
              <a:gd name="connsiteY52" fmla="*/ 244549 h 765544"/>
              <a:gd name="connsiteX53" fmla="*/ 1629684 w 3109104"/>
              <a:gd name="connsiteY53" fmla="*/ 276446 h 765544"/>
              <a:gd name="connsiteX54" fmla="*/ 1608419 w 3109104"/>
              <a:gd name="connsiteY54" fmla="*/ 308344 h 765544"/>
              <a:gd name="connsiteX55" fmla="*/ 1629684 w 3109104"/>
              <a:gd name="connsiteY55" fmla="*/ 435935 h 765544"/>
              <a:gd name="connsiteX56" fmla="*/ 1640316 w 3109104"/>
              <a:gd name="connsiteY56" fmla="*/ 467832 h 765544"/>
              <a:gd name="connsiteX57" fmla="*/ 1682847 w 3109104"/>
              <a:gd name="connsiteY57" fmla="*/ 531628 h 765544"/>
              <a:gd name="connsiteX58" fmla="*/ 1693479 w 3109104"/>
              <a:gd name="connsiteY58" fmla="*/ 563525 h 765544"/>
              <a:gd name="connsiteX59" fmla="*/ 1725377 w 3109104"/>
              <a:gd name="connsiteY59" fmla="*/ 574158 h 765544"/>
              <a:gd name="connsiteX60" fmla="*/ 1767907 w 3109104"/>
              <a:gd name="connsiteY60" fmla="*/ 595423 h 765544"/>
              <a:gd name="connsiteX61" fmla="*/ 1831703 w 3109104"/>
              <a:gd name="connsiteY61" fmla="*/ 616688 h 765544"/>
              <a:gd name="connsiteX62" fmla="*/ 1863600 w 3109104"/>
              <a:gd name="connsiteY62" fmla="*/ 627321 h 765544"/>
              <a:gd name="connsiteX63" fmla="*/ 2118782 w 3109104"/>
              <a:gd name="connsiteY63" fmla="*/ 595423 h 765544"/>
              <a:gd name="connsiteX64" fmla="*/ 2214475 w 3109104"/>
              <a:gd name="connsiteY64" fmla="*/ 531628 h 765544"/>
              <a:gd name="connsiteX65" fmla="*/ 2246372 w 3109104"/>
              <a:gd name="connsiteY65" fmla="*/ 510363 h 765544"/>
              <a:gd name="connsiteX66" fmla="*/ 2288903 w 3109104"/>
              <a:gd name="connsiteY66" fmla="*/ 467832 h 765544"/>
              <a:gd name="connsiteX67" fmla="*/ 2310168 w 3109104"/>
              <a:gd name="connsiteY67" fmla="*/ 435935 h 765544"/>
              <a:gd name="connsiteX68" fmla="*/ 2342065 w 3109104"/>
              <a:gd name="connsiteY68" fmla="*/ 425302 h 765544"/>
              <a:gd name="connsiteX69" fmla="*/ 2373963 w 3109104"/>
              <a:gd name="connsiteY69" fmla="*/ 404037 h 765544"/>
              <a:gd name="connsiteX70" fmla="*/ 2405861 w 3109104"/>
              <a:gd name="connsiteY70" fmla="*/ 372139 h 765544"/>
              <a:gd name="connsiteX71" fmla="*/ 2480289 w 3109104"/>
              <a:gd name="connsiteY71" fmla="*/ 329609 h 765544"/>
              <a:gd name="connsiteX72" fmla="*/ 2512186 w 3109104"/>
              <a:gd name="connsiteY72" fmla="*/ 318976 h 765544"/>
              <a:gd name="connsiteX73" fmla="*/ 2544084 w 3109104"/>
              <a:gd name="connsiteY73" fmla="*/ 297711 h 765544"/>
              <a:gd name="connsiteX74" fmla="*/ 2629144 w 3109104"/>
              <a:gd name="connsiteY74" fmla="*/ 276446 h 765544"/>
              <a:gd name="connsiteX75" fmla="*/ 3043814 w 3109104"/>
              <a:gd name="connsiteY75" fmla="*/ 287079 h 765544"/>
              <a:gd name="connsiteX76" fmla="*/ 3054447 w 3109104"/>
              <a:gd name="connsiteY76" fmla="*/ 318976 h 765544"/>
              <a:gd name="connsiteX77" fmla="*/ 3075712 w 3109104"/>
              <a:gd name="connsiteY77" fmla="*/ 340242 h 765544"/>
              <a:gd name="connsiteX78" fmla="*/ 3086344 w 3109104"/>
              <a:gd name="connsiteY78" fmla="*/ 584790 h 765544"/>
              <a:gd name="connsiteX79" fmla="*/ 3022549 w 3109104"/>
              <a:gd name="connsiteY79" fmla="*/ 606056 h 765544"/>
              <a:gd name="connsiteX80" fmla="*/ 2990651 w 3109104"/>
              <a:gd name="connsiteY80" fmla="*/ 616688 h 765544"/>
              <a:gd name="connsiteX81" fmla="*/ 2958754 w 3109104"/>
              <a:gd name="connsiteY81" fmla="*/ 606056 h 765544"/>
              <a:gd name="connsiteX82" fmla="*/ 2916223 w 3109104"/>
              <a:gd name="connsiteY82" fmla="*/ 446567 h 765544"/>
              <a:gd name="connsiteX83" fmla="*/ 2905591 w 3109104"/>
              <a:gd name="connsiteY83" fmla="*/ 404037 h 7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109104" h="765544">
                <a:moveTo>
                  <a:pt x="449470" y="233916"/>
                </a:moveTo>
                <a:cubicBezTo>
                  <a:pt x="400666" y="355926"/>
                  <a:pt x="460039" y="246726"/>
                  <a:pt x="396307" y="297711"/>
                </a:cubicBezTo>
                <a:cubicBezTo>
                  <a:pt x="386328" y="305694"/>
                  <a:pt x="384659" y="321194"/>
                  <a:pt x="375042" y="329609"/>
                </a:cubicBezTo>
                <a:cubicBezTo>
                  <a:pt x="355808" y="346439"/>
                  <a:pt x="332512" y="357962"/>
                  <a:pt x="311247" y="372139"/>
                </a:cubicBezTo>
                <a:cubicBezTo>
                  <a:pt x="300614" y="379227"/>
                  <a:pt x="291472" y="389363"/>
                  <a:pt x="279349" y="393404"/>
                </a:cubicBezTo>
                <a:cubicBezTo>
                  <a:pt x="268716" y="396948"/>
                  <a:pt x="257476" y="399025"/>
                  <a:pt x="247451" y="404037"/>
                </a:cubicBezTo>
                <a:cubicBezTo>
                  <a:pt x="236022" y="409752"/>
                  <a:pt x="227794" y="421630"/>
                  <a:pt x="215554" y="425302"/>
                </a:cubicBezTo>
                <a:cubicBezTo>
                  <a:pt x="191550" y="432503"/>
                  <a:pt x="165935" y="432391"/>
                  <a:pt x="141126" y="435935"/>
                </a:cubicBezTo>
                <a:cubicBezTo>
                  <a:pt x="109228" y="432391"/>
                  <a:pt x="77090" y="430578"/>
                  <a:pt x="45433" y="425302"/>
                </a:cubicBezTo>
                <a:cubicBezTo>
                  <a:pt x="34378" y="423459"/>
                  <a:pt x="21460" y="422595"/>
                  <a:pt x="13535" y="414670"/>
                </a:cubicBezTo>
                <a:cubicBezTo>
                  <a:pt x="5610" y="406745"/>
                  <a:pt x="6447" y="393405"/>
                  <a:pt x="2903" y="382772"/>
                </a:cubicBezTo>
                <a:cubicBezTo>
                  <a:pt x="10924" y="270475"/>
                  <a:pt x="-26951" y="248844"/>
                  <a:pt x="45433" y="212651"/>
                </a:cubicBezTo>
                <a:cubicBezTo>
                  <a:pt x="55457" y="207639"/>
                  <a:pt x="66698" y="205562"/>
                  <a:pt x="77330" y="202018"/>
                </a:cubicBezTo>
                <a:cubicBezTo>
                  <a:pt x="114744" y="205760"/>
                  <a:pt x="207268" y="207128"/>
                  <a:pt x="247451" y="233916"/>
                </a:cubicBezTo>
                <a:cubicBezTo>
                  <a:pt x="278816" y="254826"/>
                  <a:pt x="285662" y="256378"/>
                  <a:pt x="311247" y="287079"/>
                </a:cubicBezTo>
                <a:cubicBezTo>
                  <a:pt x="319428" y="296896"/>
                  <a:pt x="324529" y="308998"/>
                  <a:pt x="332512" y="318976"/>
                </a:cubicBezTo>
                <a:cubicBezTo>
                  <a:pt x="354602" y="346589"/>
                  <a:pt x="358682" y="335328"/>
                  <a:pt x="375042" y="372139"/>
                </a:cubicBezTo>
                <a:cubicBezTo>
                  <a:pt x="384146" y="392623"/>
                  <a:pt x="389218" y="414670"/>
                  <a:pt x="396307" y="435935"/>
                </a:cubicBezTo>
                <a:lnTo>
                  <a:pt x="417572" y="499730"/>
                </a:lnTo>
                <a:cubicBezTo>
                  <a:pt x="428228" y="531698"/>
                  <a:pt x="426569" y="536044"/>
                  <a:pt x="449470" y="563525"/>
                </a:cubicBezTo>
                <a:cubicBezTo>
                  <a:pt x="475054" y="594225"/>
                  <a:pt x="481901" y="595778"/>
                  <a:pt x="513265" y="616688"/>
                </a:cubicBezTo>
                <a:cubicBezTo>
                  <a:pt x="560823" y="688027"/>
                  <a:pt x="504799" y="618132"/>
                  <a:pt x="566428" y="659218"/>
                </a:cubicBezTo>
                <a:cubicBezTo>
                  <a:pt x="578939" y="667559"/>
                  <a:pt x="586090" y="682376"/>
                  <a:pt x="598326" y="691116"/>
                </a:cubicBezTo>
                <a:cubicBezTo>
                  <a:pt x="625704" y="710672"/>
                  <a:pt x="675600" y="723962"/>
                  <a:pt x="704651" y="733646"/>
                </a:cubicBezTo>
                <a:lnTo>
                  <a:pt x="768447" y="754911"/>
                </a:lnTo>
                <a:lnTo>
                  <a:pt x="800344" y="765544"/>
                </a:lnTo>
                <a:cubicBezTo>
                  <a:pt x="896037" y="762000"/>
                  <a:pt x="991863" y="761076"/>
                  <a:pt x="1087423" y="754911"/>
                </a:cubicBezTo>
                <a:cubicBezTo>
                  <a:pt x="1102006" y="753970"/>
                  <a:pt x="1115625" y="747145"/>
                  <a:pt x="1129954" y="744279"/>
                </a:cubicBezTo>
                <a:cubicBezTo>
                  <a:pt x="1260298" y="718211"/>
                  <a:pt x="1137496" y="747709"/>
                  <a:pt x="1236279" y="723014"/>
                </a:cubicBezTo>
                <a:cubicBezTo>
                  <a:pt x="1283276" y="652518"/>
                  <a:pt x="1228044" y="730848"/>
                  <a:pt x="1289442" y="659218"/>
                </a:cubicBezTo>
                <a:cubicBezTo>
                  <a:pt x="1342195" y="597673"/>
                  <a:pt x="1297085" y="632858"/>
                  <a:pt x="1353237" y="595423"/>
                </a:cubicBezTo>
                <a:lnTo>
                  <a:pt x="1395768" y="531628"/>
                </a:lnTo>
                <a:lnTo>
                  <a:pt x="1417033" y="499730"/>
                </a:lnTo>
                <a:cubicBezTo>
                  <a:pt x="1420577" y="489097"/>
                  <a:pt x="1423250" y="478134"/>
                  <a:pt x="1427665" y="467832"/>
                </a:cubicBezTo>
                <a:cubicBezTo>
                  <a:pt x="1495095" y="310493"/>
                  <a:pt x="1494920" y="516083"/>
                  <a:pt x="1438298" y="74428"/>
                </a:cubicBezTo>
                <a:cubicBezTo>
                  <a:pt x="1430681" y="15016"/>
                  <a:pt x="1401978" y="12702"/>
                  <a:pt x="1363870" y="0"/>
                </a:cubicBezTo>
                <a:lnTo>
                  <a:pt x="1246912" y="10632"/>
                </a:lnTo>
                <a:cubicBezTo>
                  <a:pt x="1227176" y="21259"/>
                  <a:pt x="1225647" y="74428"/>
                  <a:pt x="1225647" y="74428"/>
                </a:cubicBezTo>
                <a:cubicBezTo>
                  <a:pt x="1229191" y="106326"/>
                  <a:pt x="1231003" y="138464"/>
                  <a:pt x="1236279" y="170121"/>
                </a:cubicBezTo>
                <a:cubicBezTo>
                  <a:pt x="1238122" y="181176"/>
                  <a:pt x="1239911" y="193266"/>
                  <a:pt x="1246912" y="202018"/>
                </a:cubicBezTo>
                <a:cubicBezTo>
                  <a:pt x="1254895" y="211996"/>
                  <a:pt x="1268177" y="216195"/>
                  <a:pt x="1278809" y="223283"/>
                </a:cubicBezTo>
                <a:cubicBezTo>
                  <a:pt x="1282353" y="233916"/>
                  <a:pt x="1282440" y="246429"/>
                  <a:pt x="1289442" y="255181"/>
                </a:cubicBezTo>
                <a:cubicBezTo>
                  <a:pt x="1304432" y="273918"/>
                  <a:pt x="1332225" y="280075"/>
                  <a:pt x="1353237" y="287079"/>
                </a:cubicBezTo>
                <a:cubicBezTo>
                  <a:pt x="1390354" y="324194"/>
                  <a:pt x="1364992" y="305174"/>
                  <a:pt x="1438298" y="329609"/>
                </a:cubicBezTo>
                <a:lnTo>
                  <a:pt x="1533991" y="361507"/>
                </a:lnTo>
                <a:cubicBezTo>
                  <a:pt x="1544624" y="365051"/>
                  <a:pt x="1554899" y="369941"/>
                  <a:pt x="1565889" y="372139"/>
                </a:cubicBezTo>
                <a:lnTo>
                  <a:pt x="1672214" y="393404"/>
                </a:lnTo>
                <a:cubicBezTo>
                  <a:pt x="1692606" y="391948"/>
                  <a:pt x="1815954" y="407774"/>
                  <a:pt x="1852968" y="361507"/>
                </a:cubicBezTo>
                <a:cubicBezTo>
                  <a:pt x="1859969" y="352755"/>
                  <a:pt x="1860056" y="340242"/>
                  <a:pt x="1863600" y="329609"/>
                </a:cubicBezTo>
                <a:cubicBezTo>
                  <a:pt x="1856301" y="256611"/>
                  <a:pt x="1876116" y="228083"/>
                  <a:pt x="1821070" y="191386"/>
                </a:cubicBezTo>
                <a:cubicBezTo>
                  <a:pt x="1811744" y="185169"/>
                  <a:pt x="1799805" y="184297"/>
                  <a:pt x="1789172" y="180753"/>
                </a:cubicBezTo>
                <a:cubicBezTo>
                  <a:pt x="1760819" y="184297"/>
                  <a:pt x="1731679" y="183868"/>
                  <a:pt x="1704112" y="191386"/>
                </a:cubicBezTo>
                <a:cubicBezTo>
                  <a:pt x="1683757" y="196937"/>
                  <a:pt x="1652945" y="231920"/>
                  <a:pt x="1640316" y="244549"/>
                </a:cubicBezTo>
                <a:cubicBezTo>
                  <a:pt x="1636772" y="255181"/>
                  <a:pt x="1634696" y="266422"/>
                  <a:pt x="1629684" y="276446"/>
                </a:cubicBezTo>
                <a:cubicBezTo>
                  <a:pt x="1623969" y="287876"/>
                  <a:pt x="1609576" y="295618"/>
                  <a:pt x="1608419" y="308344"/>
                </a:cubicBezTo>
                <a:cubicBezTo>
                  <a:pt x="1605740" y="337807"/>
                  <a:pt x="1619855" y="401533"/>
                  <a:pt x="1629684" y="435935"/>
                </a:cubicBezTo>
                <a:cubicBezTo>
                  <a:pt x="1632763" y="446711"/>
                  <a:pt x="1634873" y="458035"/>
                  <a:pt x="1640316" y="467832"/>
                </a:cubicBezTo>
                <a:cubicBezTo>
                  <a:pt x="1652728" y="490174"/>
                  <a:pt x="1682847" y="531628"/>
                  <a:pt x="1682847" y="531628"/>
                </a:cubicBezTo>
                <a:cubicBezTo>
                  <a:pt x="1686391" y="542260"/>
                  <a:pt x="1685554" y="555600"/>
                  <a:pt x="1693479" y="563525"/>
                </a:cubicBezTo>
                <a:cubicBezTo>
                  <a:pt x="1701404" y="571450"/>
                  <a:pt x="1715075" y="569743"/>
                  <a:pt x="1725377" y="574158"/>
                </a:cubicBezTo>
                <a:cubicBezTo>
                  <a:pt x="1739945" y="580402"/>
                  <a:pt x="1753191" y="589537"/>
                  <a:pt x="1767907" y="595423"/>
                </a:cubicBezTo>
                <a:cubicBezTo>
                  <a:pt x="1788719" y="603748"/>
                  <a:pt x="1810438" y="609599"/>
                  <a:pt x="1831703" y="616688"/>
                </a:cubicBezTo>
                <a:lnTo>
                  <a:pt x="1863600" y="627321"/>
                </a:lnTo>
                <a:cubicBezTo>
                  <a:pt x="1883933" y="626191"/>
                  <a:pt x="2062233" y="633122"/>
                  <a:pt x="2118782" y="595423"/>
                </a:cubicBezTo>
                <a:lnTo>
                  <a:pt x="2214475" y="531628"/>
                </a:lnTo>
                <a:cubicBezTo>
                  <a:pt x="2225107" y="524540"/>
                  <a:pt x="2237336" y="519399"/>
                  <a:pt x="2246372" y="510363"/>
                </a:cubicBezTo>
                <a:cubicBezTo>
                  <a:pt x="2260549" y="496186"/>
                  <a:pt x="2277782" y="484514"/>
                  <a:pt x="2288903" y="467832"/>
                </a:cubicBezTo>
                <a:cubicBezTo>
                  <a:pt x="2295991" y="457200"/>
                  <a:pt x="2300190" y="443918"/>
                  <a:pt x="2310168" y="435935"/>
                </a:cubicBezTo>
                <a:cubicBezTo>
                  <a:pt x="2318920" y="428934"/>
                  <a:pt x="2332041" y="430314"/>
                  <a:pt x="2342065" y="425302"/>
                </a:cubicBezTo>
                <a:cubicBezTo>
                  <a:pt x="2353495" y="419587"/>
                  <a:pt x="2364146" y="412218"/>
                  <a:pt x="2373963" y="404037"/>
                </a:cubicBezTo>
                <a:cubicBezTo>
                  <a:pt x="2385515" y="394411"/>
                  <a:pt x="2394309" y="381765"/>
                  <a:pt x="2405861" y="372139"/>
                </a:cubicBezTo>
                <a:cubicBezTo>
                  <a:pt x="2424707" y="356434"/>
                  <a:pt x="2458875" y="338786"/>
                  <a:pt x="2480289" y="329609"/>
                </a:cubicBezTo>
                <a:cubicBezTo>
                  <a:pt x="2490590" y="325194"/>
                  <a:pt x="2502162" y="323988"/>
                  <a:pt x="2512186" y="318976"/>
                </a:cubicBezTo>
                <a:cubicBezTo>
                  <a:pt x="2523616" y="313261"/>
                  <a:pt x="2532654" y="303426"/>
                  <a:pt x="2544084" y="297711"/>
                </a:cubicBezTo>
                <a:cubicBezTo>
                  <a:pt x="2565877" y="286815"/>
                  <a:pt x="2608929" y="280489"/>
                  <a:pt x="2629144" y="276446"/>
                </a:cubicBezTo>
                <a:cubicBezTo>
                  <a:pt x="2767367" y="279990"/>
                  <a:pt x="2906231" y="273321"/>
                  <a:pt x="3043814" y="287079"/>
                </a:cubicBezTo>
                <a:cubicBezTo>
                  <a:pt x="3054966" y="288194"/>
                  <a:pt x="3048681" y="309366"/>
                  <a:pt x="3054447" y="318976"/>
                </a:cubicBezTo>
                <a:cubicBezTo>
                  <a:pt x="3059605" y="327572"/>
                  <a:pt x="3068624" y="333153"/>
                  <a:pt x="3075712" y="340242"/>
                </a:cubicBezTo>
                <a:cubicBezTo>
                  <a:pt x="3104969" y="428013"/>
                  <a:pt x="3128165" y="471276"/>
                  <a:pt x="3086344" y="584790"/>
                </a:cubicBezTo>
                <a:cubicBezTo>
                  <a:pt x="3078595" y="605823"/>
                  <a:pt x="3043814" y="598968"/>
                  <a:pt x="3022549" y="606056"/>
                </a:cubicBezTo>
                <a:lnTo>
                  <a:pt x="2990651" y="616688"/>
                </a:lnTo>
                <a:cubicBezTo>
                  <a:pt x="2980019" y="613144"/>
                  <a:pt x="2968778" y="611068"/>
                  <a:pt x="2958754" y="606056"/>
                </a:cubicBezTo>
                <a:cubicBezTo>
                  <a:pt x="2887830" y="570593"/>
                  <a:pt x="2929924" y="556175"/>
                  <a:pt x="2916223" y="446567"/>
                </a:cubicBezTo>
                <a:cubicBezTo>
                  <a:pt x="2904470" y="352545"/>
                  <a:pt x="2905591" y="444461"/>
                  <a:pt x="2905591" y="404037"/>
                </a:cubicBezTo>
              </a:path>
            </a:pathLst>
          </a:cu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ZoneTexte 46"/>
          <p:cNvSpPr txBox="1"/>
          <p:nvPr/>
        </p:nvSpPr>
        <p:spPr>
          <a:xfrm>
            <a:off x="7162124" y="3290010"/>
            <a:ext cx="1531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Administration</a:t>
            </a:r>
          </a:p>
        </p:txBody>
      </p:sp>
      <p:grpSp>
        <p:nvGrpSpPr>
          <p:cNvPr id="120" name="Groupe 119"/>
          <p:cNvGrpSpPr/>
          <p:nvPr/>
        </p:nvGrpSpPr>
        <p:grpSpPr>
          <a:xfrm>
            <a:off x="7328873" y="3488724"/>
            <a:ext cx="1161115" cy="685886"/>
            <a:chOff x="5738197" y="4853311"/>
            <a:chExt cx="1161115" cy="685886"/>
          </a:xfrm>
        </p:grpSpPr>
        <p:sp>
          <p:nvSpPr>
            <p:cNvPr id="48" name="ZoneTexte 47"/>
            <p:cNvSpPr txBox="1"/>
            <p:nvPr/>
          </p:nvSpPr>
          <p:spPr>
            <a:xfrm>
              <a:off x="5738197" y="4853311"/>
              <a:ext cx="9328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National</a:t>
              </a:r>
            </a:p>
          </p:txBody>
        </p:sp>
        <p:sp>
          <p:nvSpPr>
            <p:cNvPr id="50" name="ZoneTexte 49"/>
            <p:cNvSpPr txBox="1"/>
            <p:nvPr/>
          </p:nvSpPr>
          <p:spPr>
            <a:xfrm>
              <a:off x="5890597" y="5026977"/>
              <a:ext cx="100871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Regional</a:t>
              </a:r>
            </a:p>
          </p:txBody>
        </p:sp>
        <p:sp>
          <p:nvSpPr>
            <p:cNvPr id="51" name="ZoneTexte 50"/>
            <p:cNvSpPr txBox="1"/>
            <p:nvPr/>
          </p:nvSpPr>
          <p:spPr>
            <a:xfrm>
              <a:off x="6042997" y="5200643"/>
              <a:ext cx="7299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Arial"/>
                  <a:ea typeface="+mn-ea"/>
                  <a:cs typeface="+mn-cs"/>
                </a:rPr>
                <a:t>Lokal</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1" name="Groupe 120"/>
          <p:cNvGrpSpPr/>
          <p:nvPr/>
        </p:nvGrpSpPr>
        <p:grpSpPr>
          <a:xfrm>
            <a:off x="6745847" y="4146666"/>
            <a:ext cx="3737879" cy="340974"/>
            <a:chOff x="5155171" y="5511253"/>
            <a:chExt cx="3737879" cy="340974"/>
          </a:xfrm>
        </p:grpSpPr>
        <p:cxnSp>
          <p:nvCxnSpPr>
            <p:cNvPr id="58" name="Connecteur droit avec flèche 57"/>
            <p:cNvCxnSpPr/>
            <p:nvPr/>
          </p:nvCxnSpPr>
          <p:spPr>
            <a:xfrm>
              <a:off x="5397917" y="5852227"/>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5155171" y="5511253"/>
              <a:ext cx="37378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Intra-policy + inter-policy </a:t>
              </a:r>
              <a:r>
                <a:rPr kumimoji="0" lang="en-GB" sz="1600" b="0" i="0" u="none" strike="noStrike" kern="1200" cap="none" spc="0" normalizeH="0" baseline="0" noProof="0" dirty="0" err="1">
                  <a:ln>
                    <a:noFill/>
                  </a:ln>
                  <a:solidFill>
                    <a:prstClr val="black"/>
                  </a:solidFill>
                  <a:effectLst/>
                  <a:uLnTx/>
                  <a:uFillTx/>
                  <a:latin typeface="Arial"/>
                  <a:ea typeface="+mn-ea"/>
                  <a:cs typeface="+mn-cs"/>
                </a:rPr>
                <a:t>Koordination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60" name="Connecteur droit avec flèche 59"/>
            <p:cNvCxnSpPr/>
            <p:nvPr/>
          </p:nvCxnSpPr>
          <p:spPr>
            <a:xfrm flipH="1">
              <a:off x="6492606" y="5852227"/>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119" name="Groupe 118"/>
          <p:cNvGrpSpPr/>
          <p:nvPr/>
        </p:nvGrpSpPr>
        <p:grpSpPr>
          <a:xfrm>
            <a:off x="6204881" y="2891887"/>
            <a:ext cx="2462754" cy="2224534"/>
            <a:chOff x="4614206" y="4256474"/>
            <a:chExt cx="2462754" cy="2224534"/>
          </a:xfrm>
        </p:grpSpPr>
        <p:cxnSp>
          <p:nvCxnSpPr>
            <p:cNvPr id="33" name="Connecteur en angle 32"/>
            <p:cNvCxnSpPr/>
            <p:nvPr/>
          </p:nvCxnSpPr>
          <p:spPr>
            <a:xfrm rot="5400000" flipH="1" flipV="1">
              <a:off x="5116577" y="3754103"/>
              <a:ext cx="277190" cy="1281931"/>
            </a:xfrm>
            <a:prstGeom prst="bentConnector2">
              <a:avLst/>
            </a:prstGeom>
            <a:ln w="19050">
              <a:solidFill>
                <a:srgbClr val="0070C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a:off x="6336993" y="4957069"/>
              <a:ext cx="25800" cy="1208940"/>
            </a:xfrm>
            <a:prstGeom prst="straightConnector1">
              <a:avLst/>
            </a:prstGeom>
            <a:ln w="19050">
              <a:solidFill>
                <a:srgbClr val="0070C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5687639" y="6142454"/>
              <a:ext cx="138932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Arial"/>
                  <a:ea typeface="+mn-ea"/>
                  <a:cs typeface="+mn-cs"/>
                </a:rPr>
                <a:t>Umsetzung</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73" name="Forme libre 72"/>
          <p:cNvSpPr/>
          <p:nvPr/>
        </p:nvSpPr>
        <p:spPr>
          <a:xfrm>
            <a:off x="2164834" y="4132446"/>
            <a:ext cx="4391247" cy="1031358"/>
          </a:xfrm>
          <a:custGeom>
            <a:avLst/>
            <a:gdLst>
              <a:gd name="connsiteX0" fmla="*/ 0 w 4391247"/>
              <a:gd name="connsiteY0" fmla="*/ 0 h 1031358"/>
              <a:gd name="connsiteX1" fmla="*/ 4391247 w 4391247"/>
              <a:gd name="connsiteY1" fmla="*/ 1031358 h 1031358"/>
            </a:gdLst>
            <a:ahLst/>
            <a:cxnLst>
              <a:cxn ang="0">
                <a:pos x="connsiteX0" y="connsiteY0"/>
              </a:cxn>
              <a:cxn ang="0">
                <a:pos x="connsiteX1" y="connsiteY1"/>
              </a:cxn>
            </a:cxnLst>
            <a:rect l="l" t="t" r="r" b="b"/>
            <a:pathLst>
              <a:path w="4391247" h="1031358">
                <a:moveTo>
                  <a:pt x="0" y="0"/>
                </a:moveTo>
                <a:lnTo>
                  <a:pt x="4391247" y="1031358"/>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Forme libre 73"/>
          <p:cNvSpPr/>
          <p:nvPr/>
        </p:nvSpPr>
        <p:spPr>
          <a:xfrm>
            <a:off x="2186099" y="3866634"/>
            <a:ext cx="5050465" cy="1450179"/>
          </a:xfrm>
          <a:custGeom>
            <a:avLst/>
            <a:gdLst>
              <a:gd name="connsiteX0" fmla="*/ 0 w 5518115"/>
              <a:gd name="connsiteY0" fmla="*/ 0 h 1509823"/>
              <a:gd name="connsiteX1" fmla="*/ 2456121 w 5518115"/>
              <a:gd name="connsiteY1" fmla="*/ 1233376 h 1509823"/>
              <a:gd name="connsiteX2" fmla="*/ 5252483 w 5518115"/>
              <a:gd name="connsiteY2" fmla="*/ 1360967 h 1509823"/>
              <a:gd name="connsiteX3" fmla="*/ 5241851 w 5518115"/>
              <a:gd name="connsiteY3" fmla="*/ 1509823 h 1509823"/>
              <a:gd name="connsiteX0" fmla="*/ 0 w 5518115"/>
              <a:gd name="connsiteY0" fmla="*/ 0 h 1509823"/>
              <a:gd name="connsiteX1" fmla="*/ 2456121 w 5518115"/>
              <a:gd name="connsiteY1" fmla="*/ 1233376 h 1509823"/>
              <a:gd name="connsiteX2" fmla="*/ 5252483 w 5518115"/>
              <a:gd name="connsiteY2" fmla="*/ 1360967 h 1509823"/>
              <a:gd name="connsiteX3" fmla="*/ 5241851 w 5518115"/>
              <a:gd name="connsiteY3" fmla="*/ 1509823 h 1509823"/>
              <a:gd name="connsiteX0" fmla="*/ 0 w 5252483"/>
              <a:gd name="connsiteY0" fmla="*/ 0 h 1365109"/>
              <a:gd name="connsiteX1" fmla="*/ 2456121 w 5252483"/>
              <a:gd name="connsiteY1" fmla="*/ 1233376 h 1365109"/>
              <a:gd name="connsiteX2" fmla="*/ 5252483 w 5252483"/>
              <a:gd name="connsiteY2" fmla="*/ 1360967 h 1365109"/>
              <a:gd name="connsiteX0" fmla="*/ 0 w 5252483"/>
              <a:gd name="connsiteY0" fmla="*/ 0 h 1360967"/>
              <a:gd name="connsiteX1" fmla="*/ 5252483 w 5252483"/>
              <a:gd name="connsiteY1" fmla="*/ 1360967 h 1360967"/>
              <a:gd name="connsiteX0" fmla="*/ 0 w 5252483"/>
              <a:gd name="connsiteY0" fmla="*/ 0 h 1361452"/>
              <a:gd name="connsiteX1" fmla="*/ 5252483 w 5252483"/>
              <a:gd name="connsiteY1" fmla="*/ 1360967 h 1361452"/>
              <a:gd name="connsiteX0" fmla="*/ 0 w 5263116"/>
              <a:gd name="connsiteY0" fmla="*/ 0 h 1244562"/>
              <a:gd name="connsiteX1" fmla="*/ 5263116 w 5263116"/>
              <a:gd name="connsiteY1" fmla="*/ 1244009 h 1244562"/>
              <a:gd name="connsiteX0" fmla="*/ 0 w 5263116"/>
              <a:gd name="connsiteY0" fmla="*/ 0 h 1247417"/>
              <a:gd name="connsiteX1" fmla="*/ 5263116 w 5263116"/>
              <a:gd name="connsiteY1" fmla="*/ 1244009 h 1247417"/>
              <a:gd name="connsiteX0" fmla="*/ 0 w 5050465"/>
              <a:gd name="connsiteY0" fmla="*/ 0 h 1175151"/>
              <a:gd name="connsiteX1" fmla="*/ 5050465 w 5050465"/>
              <a:gd name="connsiteY1" fmla="*/ 1169581 h 1175151"/>
              <a:gd name="connsiteX0" fmla="*/ 0 w 5050465"/>
              <a:gd name="connsiteY0" fmla="*/ 0 h 1444805"/>
              <a:gd name="connsiteX1" fmla="*/ 5050465 w 5050465"/>
              <a:gd name="connsiteY1" fmla="*/ 1169581 h 1444805"/>
              <a:gd name="connsiteX0" fmla="*/ 0 w 5050465"/>
              <a:gd name="connsiteY0" fmla="*/ 0 h 1450179"/>
              <a:gd name="connsiteX1" fmla="*/ 5050465 w 5050465"/>
              <a:gd name="connsiteY1" fmla="*/ 1169581 h 1450179"/>
            </a:gdLst>
            <a:ahLst/>
            <a:cxnLst>
              <a:cxn ang="0">
                <a:pos x="connsiteX0" y="connsiteY0"/>
              </a:cxn>
              <a:cxn ang="0">
                <a:pos x="connsiteX1" y="connsiteY1"/>
              </a:cxn>
            </a:cxnLst>
            <a:rect l="l" t="t" r="r" b="b"/>
            <a:pathLst>
              <a:path w="5050465" h="1450179">
                <a:moveTo>
                  <a:pt x="0" y="0"/>
                </a:moveTo>
                <a:cubicBezTo>
                  <a:pt x="230371" y="1219200"/>
                  <a:pt x="3140148" y="1853608"/>
                  <a:pt x="5050465" y="1169581"/>
                </a:cubicBezTo>
              </a:path>
            </a:pathLst>
          </a:custGeom>
          <a:noFill/>
          <a:ln w="38100">
            <a:solidFill>
              <a:schemeClr val="accent6">
                <a:lumMod val="40000"/>
                <a:lumOff val="6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7" name="Forme libre 76"/>
          <p:cNvSpPr/>
          <p:nvPr/>
        </p:nvSpPr>
        <p:spPr>
          <a:xfrm>
            <a:off x="7555540" y="2835273"/>
            <a:ext cx="1905060" cy="1658680"/>
          </a:xfrm>
          <a:custGeom>
            <a:avLst/>
            <a:gdLst>
              <a:gd name="connsiteX0" fmla="*/ 361507 w 1905060"/>
              <a:gd name="connsiteY0" fmla="*/ 542261 h 1658680"/>
              <a:gd name="connsiteX1" fmla="*/ 372140 w 1905060"/>
              <a:gd name="connsiteY1" fmla="*/ 669852 h 1658680"/>
              <a:gd name="connsiteX2" fmla="*/ 382772 w 1905060"/>
              <a:gd name="connsiteY2" fmla="*/ 701749 h 1658680"/>
              <a:gd name="connsiteX3" fmla="*/ 393405 w 1905060"/>
              <a:gd name="connsiteY3" fmla="*/ 744280 h 1658680"/>
              <a:gd name="connsiteX4" fmla="*/ 425302 w 1905060"/>
              <a:gd name="connsiteY4" fmla="*/ 754912 h 1658680"/>
              <a:gd name="connsiteX5" fmla="*/ 637954 w 1905060"/>
              <a:gd name="connsiteY5" fmla="*/ 765545 h 1658680"/>
              <a:gd name="connsiteX6" fmla="*/ 669851 w 1905060"/>
              <a:gd name="connsiteY6" fmla="*/ 776177 h 1658680"/>
              <a:gd name="connsiteX7" fmla="*/ 691116 w 1905060"/>
              <a:gd name="connsiteY7" fmla="*/ 882503 h 1658680"/>
              <a:gd name="connsiteX8" fmla="*/ 797442 w 1905060"/>
              <a:gd name="connsiteY8" fmla="*/ 893135 h 1658680"/>
              <a:gd name="connsiteX9" fmla="*/ 871870 w 1905060"/>
              <a:gd name="connsiteY9" fmla="*/ 925033 h 1658680"/>
              <a:gd name="connsiteX10" fmla="*/ 882502 w 1905060"/>
              <a:gd name="connsiteY10" fmla="*/ 956931 h 1658680"/>
              <a:gd name="connsiteX11" fmla="*/ 871870 w 1905060"/>
              <a:gd name="connsiteY11" fmla="*/ 999461 h 1658680"/>
              <a:gd name="connsiteX12" fmla="*/ 850605 w 1905060"/>
              <a:gd name="connsiteY12" fmla="*/ 1031359 h 1658680"/>
              <a:gd name="connsiteX13" fmla="*/ 903768 w 1905060"/>
              <a:gd name="connsiteY13" fmla="*/ 1084521 h 1658680"/>
              <a:gd name="connsiteX14" fmla="*/ 925033 w 1905060"/>
              <a:gd name="connsiteY14" fmla="*/ 1116419 h 1658680"/>
              <a:gd name="connsiteX15" fmla="*/ 1020726 w 1905060"/>
              <a:gd name="connsiteY15" fmla="*/ 1158949 h 1658680"/>
              <a:gd name="connsiteX16" fmla="*/ 1052623 w 1905060"/>
              <a:gd name="connsiteY16" fmla="*/ 1169582 h 1658680"/>
              <a:gd name="connsiteX17" fmla="*/ 1169582 w 1905060"/>
              <a:gd name="connsiteY17" fmla="*/ 1158949 h 1658680"/>
              <a:gd name="connsiteX18" fmla="*/ 1201479 w 1905060"/>
              <a:gd name="connsiteY18" fmla="*/ 1148317 h 1658680"/>
              <a:gd name="connsiteX19" fmla="*/ 1233377 w 1905060"/>
              <a:gd name="connsiteY19" fmla="*/ 1116419 h 1658680"/>
              <a:gd name="connsiteX20" fmla="*/ 1244009 w 1905060"/>
              <a:gd name="connsiteY20" fmla="*/ 1084521 h 1658680"/>
              <a:gd name="connsiteX21" fmla="*/ 1275907 w 1905060"/>
              <a:gd name="connsiteY21" fmla="*/ 1031359 h 1658680"/>
              <a:gd name="connsiteX22" fmla="*/ 1297172 w 1905060"/>
              <a:gd name="connsiteY22" fmla="*/ 829340 h 1658680"/>
              <a:gd name="connsiteX23" fmla="*/ 1286540 w 1905060"/>
              <a:gd name="connsiteY23" fmla="*/ 552893 h 1658680"/>
              <a:gd name="connsiteX24" fmla="*/ 1275907 w 1905060"/>
              <a:gd name="connsiteY24" fmla="*/ 510363 h 1658680"/>
              <a:gd name="connsiteX25" fmla="*/ 1307805 w 1905060"/>
              <a:gd name="connsiteY25" fmla="*/ 329610 h 1658680"/>
              <a:gd name="connsiteX26" fmla="*/ 1339702 w 1905060"/>
              <a:gd name="connsiteY26" fmla="*/ 318977 h 1658680"/>
              <a:gd name="connsiteX27" fmla="*/ 1382233 w 1905060"/>
              <a:gd name="connsiteY27" fmla="*/ 308345 h 1658680"/>
              <a:gd name="connsiteX28" fmla="*/ 1499191 w 1905060"/>
              <a:gd name="connsiteY28" fmla="*/ 340242 h 1658680"/>
              <a:gd name="connsiteX29" fmla="*/ 1520456 w 1905060"/>
              <a:gd name="connsiteY29" fmla="*/ 372140 h 1658680"/>
              <a:gd name="connsiteX30" fmla="*/ 1531088 w 1905060"/>
              <a:gd name="connsiteY30" fmla="*/ 404038 h 1658680"/>
              <a:gd name="connsiteX31" fmla="*/ 1552354 w 1905060"/>
              <a:gd name="connsiteY31" fmla="*/ 425303 h 1658680"/>
              <a:gd name="connsiteX32" fmla="*/ 1509823 w 1905060"/>
              <a:gd name="connsiteY32" fmla="*/ 563526 h 1658680"/>
              <a:gd name="connsiteX33" fmla="*/ 1403498 w 1905060"/>
              <a:gd name="connsiteY33" fmla="*/ 552893 h 1658680"/>
              <a:gd name="connsiteX34" fmla="*/ 1382233 w 1905060"/>
              <a:gd name="connsiteY34" fmla="*/ 520996 h 1658680"/>
              <a:gd name="connsiteX35" fmla="*/ 1350335 w 1905060"/>
              <a:gd name="connsiteY35" fmla="*/ 446568 h 1658680"/>
              <a:gd name="connsiteX36" fmla="*/ 1360968 w 1905060"/>
              <a:gd name="connsiteY36" fmla="*/ 255182 h 1658680"/>
              <a:gd name="connsiteX37" fmla="*/ 1371600 w 1905060"/>
              <a:gd name="connsiteY37" fmla="*/ 202019 h 1658680"/>
              <a:gd name="connsiteX38" fmla="*/ 1403498 w 1905060"/>
              <a:gd name="connsiteY38" fmla="*/ 116959 h 1658680"/>
              <a:gd name="connsiteX39" fmla="*/ 1488558 w 1905060"/>
              <a:gd name="connsiteY39" fmla="*/ 53163 h 1658680"/>
              <a:gd name="connsiteX40" fmla="*/ 1520456 w 1905060"/>
              <a:gd name="connsiteY40" fmla="*/ 31898 h 1658680"/>
              <a:gd name="connsiteX41" fmla="*/ 1626782 w 1905060"/>
              <a:gd name="connsiteY41" fmla="*/ 0 h 1658680"/>
              <a:gd name="connsiteX42" fmla="*/ 1733107 w 1905060"/>
              <a:gd name="connsiteY42" fmla="*/ 10633 h 1658680"/>
              <a:gd name="connsiteX43" fmla="*/ 1796902 w 1905060"/>
              <a:gd name="connsiteY43" fmla="*/ 53163 h 1658680"/>
              <a:gd name="connsiteX44" fmla="*/ 1828800 w 1905060"/>
              <a:gd name="connsiteY44" fmla="*/ 74428 h 1658680"/>
              <a:gd name="connsiteX45" fmla="*/ 1860698 w 1905060"/>
              <a:gd name="connsiteY45" fmla="*/ 170121 h 1658680"/>
              <a:gd name="connsiteX46" fmla="*/ 1871330 w 1905060"/>
              <a:gd name="connsiteY46" fmla="*/ 202019 h 1658680"/>
              <a:gd name="connsiteX47" fmla="*/ 1881963 w 1905060"/>
              <a:gd name="connsiteY47" fmla="*/ 233917 h 1658680"/>
              <a:gd name="connsiteX48" fmla="*/ 1892595 w 1905060"/>
              <a:gd name="connsiteY48" fmla="*/ 276447 h 1658680"/>
              <a:gd name="connsiteX49" fmla="*/ 1892595 w 1905060"/>
              <a:gd name="connsiteY49" fmla="*/ 606056 h 1658680"/>
              <a:gd name="connsiteX50" fmla="*/ 1871330 w 1905060"/>
              <a:gd name="connsiteY50" fmla="*/ 669852 h 1658680"/>
              <a:gd name="connsiteX51" fmla="*/ 1860698 w 1905060"/>
              <a:gd name="connsiteY51" fmla="*/ 701749 h 1658680"/>
              <a:gd name="connsiteX52" fmla="*/ 1828800 w 1905060"/>
              <a:gd name="connsiteY52" fmla="*/ 797442 h 1658680"/>
              <a:gd name="connsiteX53" fmla="*/ 1818168 w 1905060"/>
              <a:gd name="connsiteY53" fmla="*/ 829340 h 1658680"/>
              <a:gd name="connsiteX54" fmla="*/ 1775637 w 1905060"/>
              <a:gd name="connsiteY54" fmla="*/ 893135 h 1658680"/>
              <a:gd name="connsiteX55" fmla="*/ 1754372 w 1905060"/>
              <a:gd name="connsiteY55" fmla="*/ 956931 h 1658680"/>
              <a:gd name="connsiteX56" fmla="*/ 1722475 w 1905060"/>
              <a:gd name="connsiteY56" fmla="*/ 999461 h 1658680"/>
              <a:gd name="connsiteX57" fmla="*/ 1701209 w 1905060"/>
              <a:gd name="connsiteY57" fmla="*/ 1020726 h 1658680"/>
              <a:gd name="connsiteX58" fmla="*/ 1679944 w 1905060"/>
              <a:gd name="connsiteY58" fmla="*/ 1052624 h 1658680"/>
              <a:gd name="connsiteX59" fmla="*/ 1648047 w 1905060"/>
              <a:gd name="connsiteY59" fmla="*/ 1073889 h 1658680"/>
              <a:gd name="connsiteX60" fmla="*/ 1616149 w 1905060"/>
              <a:gd name="connsiteY60" fmla="*/ 1116419 h 1658680"/>
              <a:gd name="connsiteX61" fmla="*/ 1541721 w 1905060"/>
              <a:gd name="connsiteY61" fmla="*/ 1148317 h 1658680"/>
              <a:gd name="connsiteX62" fmla="*/ 1509823 w 1905060"/>
              <a:gd name="connsiteY62" fmla="*/ 1169582 h 1658680"/>
              <a:gd name="connsiteX63" fmla="*/ 1467293 w 1905060"/>
              <a:gd name="connsiteY63" fmla="*/ 1180214 h 1658680"/>
              <a:gd name="connsiteX64" fmla="*/ 1435395 w 1905060"/>
              <a:gd name="connsiteY64" fmla="*/ 1190847 h 1658680"/>
              <a:gd name="connsiteX65" fmla="*/ 1392865 w 1905060"/>
              <a:gd name="connsiteY65" fmla="*/ 1201480 h 1658680"/>
              <a:gd name="connsiteX66" fmla="*/ 1329070 w 1905060"/>
              <a:gd name="connsiteY66" fmla="*/ 1222745 h 1658680"/>
              <a:gd name="connsiteX67" fmla="*/ 1190847 w 1905060"/>
              <a:gd name="connsiteY67" fmla="*/ 1233377 h 1658680"/>
              <a:gd name="connsiteX68" fmla="*/ 85061 w 1905060"/>
              <a:gd name="connsiteY68" fmla="*/ 1265275 h 1658680"/>
              <a:gd name="connsiteX69" fmla="*/ 31898 w 1905060"/>
              <a:gd name="connsiteY69" fmla="*/ 1297173 h 1658680"/>
              <a:gd name="connsiteX70" fmla="*/ 0 w 1905060"/>
              <a:gd name="connsiteY70" fmla="*/ 1307805 h 1658680"/>
              <a:gd name="connsiteX71" fmla="*/ 10633 w 1905060"/>
              <a:gd name="connsiteY71" fmla="*/ 1371600 h 1658680"/>
              <a:gd name="connsiteX72" fmla="*/ 138223 w 1905060"/>
              <a:gd name="connsiteY72" fmla="*/ 1403498 h 1658680"/>
              <a:gd name="connsiteX73" fmla="*/ 531628 w 1905060"/>
              <a:gd name="connsiteY73" fmla="*/ 1414131 h 1658680"/>
              <a:gd name="connsiteX74" fmla="*/ 563526 w 1905060"/>
              <a:gd name="connsiteY74" fmla="*/ 1424763 h 1658680"/>
              <a:gd name="connsiteX75" fmla="*/ 627321 w 1905060"/>
              <a:gd name="connsiteY75" fmla="*/ 1467293 h 1658680"/>
              <a:gd name="connsiteX76" fmla="*/ 616688 w 1905060"/>
              <a:gd name="connsiteY76" fmla="*/ 1541721 h 1658680"/>
              <a:gd name="connsiteX77" fmla="*/ 584791 w 1905060"/>
              <a:gd name="connsiteY77" fmla="*/ 1562987 h 1658680"/>
              <a:gd name="connsiteX78" fmla="*/ 435935 w 1905060"/>
              <a:gd name="connsiteY78" fmla="*/ 1573619 h 1658680"/>
              <a:gd name="connsiteX79" fmla="*/ 404037 w 1905060"/>
              <a:gd name="connsiteY79" fmla="*/ 1605517 h 1658680"/>
              <a:gd name="connsiteX80" fmla="*/ 393405 w 1905060"/>
              <a:gd name="connsiteY80" fmla="*/ 1658680 h 165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905060" h="1658680">
                <a:moveTo>
                  <a:pt x="361507" y="542261"/>
                </a:moveTo>
                <a:cubicBezTo>
                  <a:pt x="365051" y="584791"/>
                  <a:pt x="366500" y="627549"/>
                  <a:pt x="372140" y="669852"/>
                </a:cubicBezTo>
                <a:cubicBezTo>
                  <a:pt x="373621" y="680961"/>
                  <a:pt x="379693" y="690973"/>
                  <a:pt x="382772" y="701749"/>
                </a:cubicBezTo>
                <a:cubicBezTo>
                  <a:pt x="386787" y="715800"/>
                  <a:pt x="384276" y="732869"/>
                  <a:pt x="393405" y="744280"/>
                </a:cubicBezTo>
                <a:cubicBezTo>
                  <a:pt x="400406" y="753032"/>
                  <a:pt x="414137" y="753941"/>
                  <a:pt x="425302" y="754912"/>
                </a:cubicBezTo>
                <a:cubicBezTo>
                  <a:pt x="496008" y="761060"/>
                  <a:pt x="567070" y="762001"/>
                  <a:pt x="637954" y="765545"/>
                </a:cubicBezTo>
                <a:cubicBezTo>
                  <a:pt x="648586" y="769089"/>
                  <a:pt x="661926" y="768252"/>
                  <a:pt x="669851" y="776177"/>
                </a:cubicBezTo>
                <a:cubicBezTo>
                  <a:pt x="698825" y="805151"/>
                  <a:pt x="655609" y="856680"/>
                  <a:pt x="691116" y="882503"/>
                </a:cubicBezTo>
                <a:cubicBezTo>
                  <a:pt x="719922" y="903453"/>
                  <a:pt x="762000" y="889591"/>
                  <a:pt x="797442" y="893135"/>
                </a:cubicBezTo>
                <a:cubicBezTo>
                  <a:pt x="822979" y="899520"/>
                  <a:pt x="853514" y="902088"/>
                  <a:pt x="871870" y="925033"/>
                </a:cubicBezTo>
                <a:cubicBezTo>
                  <a:pt x="878871" y="933785"/>
                  <a:pt x="878958" y="946298"/>
                  <a:pt x="882502" y="956931"/>
                </a:cubicBezTo>
                <a:cubicBezTo>
                  <a:pt x="878958" y="971108"/>
                  <a:pt x="877626" y="986030"/>
                  <a:pt x="871870" y="999461"/>
                </a:cubicBezTo>
                <a:cubicBezTo>
                  <a:pt x="866836" y="1011207"/>
                  <a:pt x="850605" y="1018580"/>
                  <a:pt x="850605" y="1031359"/>
                </a:cubicBezTo>
                <a:cubicBezTo>
                  <a:pt x="850605" y="1054987"/>
                  <a:pt x="889592" y="1075070"/>
                  <a:pt x="903768" y="1084521"/>
                </a:cubicBezTo>
                <a:cubicBezTo>
                  <a:pt x="910856" y="1095154"/>
                  <a:pt x="915997" y="1107383"/>
                  <a:pt x="925033" y="1116419"/>
                </a:cubicBezTo>
                <a:cubicBezTo>
                  <a:pt x="950307" y="1141694"/>
                  <a:pt x="989141" y="1148420"/>
                  <a:pt x="1020726" y="1158949"/>
                </a:cubicBezTo>
                <a:lnTo>
                  <a:pt x="1052623" y="1169582"/>
                </a:lnTo>
                <a:cubicBezTo>
                  <a:pt x="1091609" y="1166038"/>
                  <a:pt x="1130828" y="1164485"/>
                  <a:pt x="1169582" y="1158949"/>
                </a:cubicBezTo>
                <a:cubicBezTo>
                  <a:pt x="1180677" y="1157364"/>
                  <a:pt x="1192154" y="1154534"/>
                  <a:pt x="1201479" y="1148317"/>
                </a:cubicBezTo>
                <a:cubicBezTo>
                  <a:pt x="1213990" y="1139976"/>
                  <a:pt x="1222744" y="1127052"/>
                  <a:pt x="1233377" y="1116419"/>
                </a:cubicBezTo>
                <a:cubicBezTo>
                  <a:pt x="1236921" y="1105786"/>
                  <a:pt x="1238243" y="1094132"/>
                  <a:pt x="1244009" y="1084521"/>
                </a:cubicBezTo>
                <a:cubicBezTo>
                  <a:pt x="1287795" y="1011544"/>
                  <a:pt x="1245788" y="1121719"/>
                  <a:pt x="1275907" y="1031359"/>
                </a:cubicBezTo>
                <a:cubicBezTo>
                  <a:pt x="1281747" y="984641"/>
                  <a:pt x="1297172" y="869008"/>
                  <a:pt x="1297172" y="829340"/>
                </a:cubicBezTo>
                <a:cubicBezTo>
                  <a:pt x="1297172" y="737123"/>
                  <a:pt x="1292674" y="644906"/>
                  <a:pt x="1286540" y="552893"/>
                </a:cubicBezTo>
                <a:cubicBezTo>
                  <a:pt x="1285568" y="538312"/>
                  <a:pt x="1279451" y="524540"/>
                  <a:pt x="1275907" y="510363"/>
                </a:cubicBezTo>
                <a:cubicBezTo>
                  <a:pt x="1277364" y="489965"/>
                  <a:pt x="1261537" y="366625"/>
                  <a:pt x="1307805" y="329610"/>
                </a:cubicBezTo>
                <a:cubicBezTo>
                  <a:pt x="1316557" y="322609"/>
                  <a:pt x="1328926" y="322056"/>
                  <a:pt x="1339702" y="318977"/>
                </a:cubicBezTo>
                <a:cubicBezTo>
                  <a:pt x="1353753" y="314962"/>
                  <a:pt x="1368056" y="311889"/>
                  <a:pt x="1382233" y="308345"/>
                </a:cubicBezTo>
                <a:cubicBezTo>
                  <a:pt x="1432548" y="314634"/>
                  <a:pt x="1464727" y="305778"/>
                  <a:pt x="1499191" y="340242"/>
                </a:cubicBezTo>
                <a:cubicBezTo>
                  <a:pt x="1508227" y="349278"/>
                  <a:pt x="1513368" y="361507"/>
                  <a:pt x="1520456" y="372140"/>
                </a:cubicBezTo>
                <a:cubicBezTo>
                  <a:pt x="1524000" y="382773"/>
                  <a:pt x="1525322" y="394427"/>
                  <a:pt x="1531088" y="404038"/>
                </a:cubicBezTo>
                <a:cubicBezTo>
                  <a:pt x="1536246" y="412634"/>
                  <a:pt x="1551640" y="415304"/>
                  <a:pt x="1552354" y="425303"/>
                </a:cubicBezTo>
                <a:cubicBezTo>
                  <a:pt x="1561766" y="557070"/>
                  <a:pt x="1576700" y="541233"/>
                  <a:pt x="1509823" y="563526"/>
                </a:cubicBezTo>
                <a:cubicBezTo>
                  <a:pt x="1474381" y="559982"/>
                  <a:pt x="1437289" y="564157"/>
                  <a:pt x="1403498" y="552893"/>
                </a:cubicBezTo>
                <a:cubicBezTo>
                  <a:pt x="1391375" y="548852"/>
                  <a:pt x="1388573" y="532091"/>
                  <a:pt x="1382233" y="520996"/>
                </a:cubicBezTo>
                <a:cubicBezTo>
                  <a:pt x="1361212" y="484209"/>
                  <a:pt x="1362264" y="482353"/>
                  <a:pt x="1350335" y="446568"/>
                </a:cubicBezTo>
                <a:cubicBezTo>
                  <a:pt x="1353879" y="382773"/>
                  <a:pt x="1355433" y="318836"/>
                  <a:pt x="1360968" y="255182"/>
                </a:cubicBezTo>
                <a:cubicBezTo>
                  <a:pt x="1362534" y="237178"/>
                  <a:pt x="1367680" y="219661"/>
                  <a:pt x="1371600" y="202019"/>
                </a:cubicBezTo>
                <a:cubicBezTo>
                  <a:pt x="1379392" y="166955"/>
                  <a:pt x="1382949" y="147783"/>
                  <a:pt x="1403498" y="116959"/>
                </a:cubicBezTo>
                <a:cubicBezTo>
                  <a:pt x="1419234" y="93354"/>
                  <a:pt x="1476589" y="61142"/>
                  <a:pt x="1488558" y="53163"/>
                </a:cubicBezTo>
                <a:cubicBezTo>
                  <a:pt x="1499191" y="46075"/>
                  <a:pt x="1508333" y="35939"/>
                  <a:pt x="1520456" y="31898"/>
                </a:cubicBezTo>
                <a:cubicBezTo>
                  <a:pt x="1598114" y="6012"/>
                  <a:pt x="1562505" y="16070"/>
                  <a:pt x="1626782" y="0"/>
                </a:cubicBezTo>
                <a:cubicBezTo>
                  <a:pt x="1662224" y="3544"/>
                  <a:pt x="1699110" y="9"/>
                  <a:pt x="1733107" y="10633"/>
                </a:cubicBezTo>
                <a:cubicBezTo>
                  <a:pt x="1757501" y="18256"/>
                  <a:pt x="1775637" y="38986"/>
                  <a:pt x="1796902" y="53163"/>
                </a:cubicBezTo>
                <a:lnTo>
                  <a:pt x="1828800" y="74428"/>
                </a:lnTo>
                <a:lnTo>
                  <a:pt x="1860698" y="170121"/>
                </a:lnTo>
                <a:lnTo>
                  <a:pt x="1871330" y="202019"/>
                </a:lnTo>
                <a:cubicBezTo>
                  <a:pt x="1874874" y="212652"/>
                  <a:pt x="1879245" y="223044"/>
                  <a:pt x="1881963" y="233917"/>
                </a:cubicBezTo>
                <a:lnTo>
                  <a:pt x="1892595" y="276447"/>
                </a:lnTo>
                <a:cubicBezTo>
                  <a:pt x="1905653" y="420076"/>
                  <a:pt x="1912437" y="434095"/>
                  <a:pt x="1892595" y="606056"/>
                </a:cubicBezTo>
                <a:cubicBezTo>
                  <a:pt x="1890026" y="628324"/>
                  <a:pt x="1878418" y="648587"/>
                  <a:pt x="1871330" y="669852"/>
                </a:cubicBezTo>
                <a:lnTo>
                  <a:pt x="1860698" y="701749"/>
                </a:lnTo>
                <a:lnTo>
                  <a:pt x="1828800" y="797442"/>
                </a:lnTo>
                <a:cubicBezTo>
                  <a:pt x="1825256" y="808075"/>
                  <a:pt x="1824385" y="820015"/>
                  <a:pt x="1818168" y="829340"/>
                </a:cubicBezTo>
                <a:lnTo>
                  <a:pt x="1775637" y="893135"/>
                </a:lnTo>
                <a:cubicBezTo>
                  <a:pt x="1768549" y="914400"/>
                  <a:pt x="1767821" y="938998"/>
                  <a:pt x="1754372" y="956931"/>
                </a:cubicBezTo>
                <a:cubicBezTo>
                  <a:pt x="1743740" y="971108"/>
                  <a:pt x="1733820" y="985848"/>
                  <a:pt x="1722475" y="999461"/>
                </a:cubicBezTo>
                <a:cubicBezTo>
                  <a:pt x="1716057" y="1007162"/>
                  <a:pt x="1707471" y="1012898"/>
                  <a:pt x="1701209" y="1020726"/>
                </a:cubicBezTo>
                <a:cubicBezTo>
                  <a:pt x="1693226" y="1030705"/>
                  <a:pt x="1688980" y="1043588"/>
                  <a:pt x="1679944" y="1052624"/>
                </a:cubicBezTo>
                <a:cubicBezTo>
                  <a:pt x="1670908" y="1061660"/>
                  <a:pt x="1657083" y="1064853"/>
                  <a:pt x="1648047" y="1073889"/>
                </a:cubicBezTo>
                <a:cubicBezTo>
                  <a:pt x="1635516" y="1086420"/>
                  <a:pt x="1629604" y="1104886"/>
                  <a:pt x="1616149" y="1116419"/>
                </a:cubicBezTo>
                <a:cubicBezTo>
                  <a:pt x="1585176" y="1142967"/>
                  <a:pt x="1573395" y="1132480"/>
                  <a:pt x="1541721" y="1148317"/>
                </a:cubicBezTo>
                <a:cubicBezTo>
                  <a:pt x="1530291" y="1154032"/>
                  <a:pt x="1521569" y="1164548"/>
                  <a:pt x="1509823" y="1169582"/>
                </a:cubicBezTo>
                <a:cubicBezTo>
                  <a:pt x="1496392" y="1175338"/>
                  <a:pt x="1481344" y="1176200"/>
                  <a:pt x="1467293" y="1180214"/>
                </a:cubicBezTo>
                <a:cubicBezTo>
                  <a:pt x="1456516" y="1183293"/>
                  <a:pt x="1446172" y="1187768"/>
                  <a:pt x="1435395" y="1190847"/>
                </a:cubicBezTo>
                <a:cubicBezTo>
                  <a:pt x="1421344" y="1194862"/>
                  <a:pt x="1406862" y="1197281"/>
                  <a:pt x="1392865" y="1201480"/>
                </a:cubicBezTo>
                <a:cubicBezTo>
                  <a:pt x="1371395" y="1207921"/>
                  <a:pt x="1351419" y="1221026"/>
                  <a:pt x="1329070" y="1222745"/>
                </a:cubicBezTo>
                <a:lnTo>
                  <a:pt x="1190847" y="1233377"/>
                </a:lnTo>
                <a:cubicBezTo>
                  <a:pt x="797527" y="1364482"/>
                  <a:pt x="1149465" y="1254413"/>
                  <a:pt x="85061" y="1265275"/>
                </a:cubicBezTo>
                <a:cubicBezTo>
                  <a:pt x="-5300" y="1295394"/>
                  <a:pt x="104873" y="1253387"/>
                  <a:pt x="31898" y="1297173"/>
                </a:cubicBezTo>
                <a:cubicBezTo>
                  <a:pt x="22287" y="1302939"/>
                  <a:pt x="10633" y="1304261"/>
                  <a:pt x="0" y="1307805"/>
                </a:cubicBezTo>
                <a:cubicBezTo>
                  <a:pt x="3544" y="1329070"/>
                  <a:pt x="992" y="1352318"/>
                  <a:pt x="10633" y="1371600"/>
                </a:cubicBezTo>
                <a:cubicBezTo>
                  <a:pt x="27808" y="1405949"/>
                  <a:pt x="133871" y="1403309"/>
                  <a:pt x="138223" y="1403498"/>
                </a:cubicBezTo>
                <a:cubicBezTo>
                  <a:pt x="269282" y="1409196"/>
                  <a:pt x="400493" y="1410587"/>
                  <a:pt x="531628" y="1414131"/>
                </a:cubicBezTo>
                <a:cubicBezTo>
                  <a:pt x="542261" y="1417675"/>
                  <a:pt x="553729" y="1419320"/>
                  <a:pt x="563526" y="1424763"/>
                </a:cubicBezTo>
                <a:cubicBezTo>
                  <a:pt x="585867" y="1437175"/>
                  <a:pt x="627321" y="1467293"/>
                  <a:pt x="627321" y="1467293"/>
                </a:cubicBezTo>
                <a:cubicBezTo>
                  <a:pt x="623777" y="1492102"/>
                  <a:pt x="626866" y="1518820"/>
                  <a:pt x="616688" y="1541721"/>
                </a:cubicBezTo>
                <a:cubicBezTo>
                  <a:pt x="611498" y="1553398"/>
                  <a:pt x="597375" y="1560766"/>
                  <a:pt x="584791" y="1562987"/>
                </a:cubicBezTo>
                <a:cubicBezTo>
                  <a:pt x="535803" y="1571632"/>
                  <a:pt x="485554" y="1570075"/>
                  <a:pt x="435935" y="1573619"/>
                </a:cubicBezTo>
                <a:cubicBezTo>
                  <a:pt x="425302" y="1584252"/>
                  <a:pt x="412378" y="1593006"/>
                  <a:pt x="404037" y="1605517"/>
                </a:cubicBezTo>
                <a:cubicBezTo>
                  <a:pt x="391163" y="1624827"/>
                  <a:pt x="393405" y="1638421"/>
                  <a:pt x="393405" y="1658680"/>
                </a:cubicBezTo>
              </a:path>
            </a:pathLst>
          </a:cu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11" name="Groupe 110"/>
          <p:cNvGrpSpPr/>
          <p:nvPr/>
        </p:nvGrpSpPr>
        <p:grpSpPr>
          <a:xfrm>
            <a:off x="2804664" y="4597091"/>
            <a:ext cx="3468740" cy="796373"/>
            <a:chOff x="1213989" y="5972310"/>
            <a:chExt cx="3468740" cy="796373"/>
          </a:xfrm>
        </p:grpSpPr>
        <p:grpSp>
          <p:nvGrpSpPr>
            <p:cNvPr id="83" name="Groupe 82"/>
            <p:cNvGrpSpPr/>
            <p:nvPr/>
          </p:nvGrpSpPr>
          <p:grpSpPr>
            <a:xfrm>
              <a:off x="2606274" y="6479562"/>
              <a:ext cx="141623" cy="174568"/>
              <a:chOff x="2038874" y="6319727"/>
              <a:chExt cx="283247" cy="383232"/>
            </a:xfrm>
          </p:grpSpPr>
          <p:cxnSp>
            <p:nvCxnSpPr>
              <p:cNvPr id="82" name="Connecteur droit 81"/>
              <p:cNvCxnSpPr/>
              <p:nvPr/>
            </p:nvCxnSpPr>
            <p:spPr>
              <a:xfrm flipV="1">
                <a:off x="2038874" y="6330286"/>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H="1" flipV="1">
                <a:off x="2038875" y="6319727"/>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7" name="Groupe 86"/>
            <p:cNvGrpSpPr/>
            <p:nvPr/>
          </p:nvGrpSpPr>
          <p:grpSpPr>
            <a:xfrm>
              <a:off x="3089982" y="6569251"/>
              <a:ext cx="141623" cy="174568"/>
              <a:chOff x="2038874" y="6319727"/>
              <a:chExt cx="283247" cy="383232"/>
            </a:xfrm>
          </p:grpSpPr>
          <p:cxnSp>
            <p:nvCxnSpPr>
              <p:cNvPr id="88" name="Connecteur droit 87"/>
              <p:cNvCxnSpPr/>
              <p:nvPr/>
            </p:nvCxnSpPr>
            <p:spPr>
              <a:xfrm flipV="1">
                <a:off x="2038874" y="6330286"/>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flipH="1" flipV="1">
                <a:off x="2038875" y="6319727"/>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0" name="Groupe 89"/>
            <p:cNvGrpSpPr/>
            <p:nvPr/>
          </p:nvGrpSpPr>
          <p:grpSpPr>
            <a:xfrm>
              <a:off x="3573690" y="6594115"/>
              <a:ext cx="141623" cy="174568"/>
              <a:chOff x="2038874" y="6319727"/>
              <a:chExt cx="283247" cy="383232"/>
            </a:xfrm>
          </p:grpSpPr>
          <p:cxnSp>
            <p:nvCxnSpPr>
              <p:cNvPr id="91" name="Connecteur droit 90"/>
              <p:cNvCxnSpPr/>
              <p:nvPr/>
            </p:nvCxnSpPr>
            <p:spPr>
              <a:xfrm flipV="1">
                <a:off x="2038874" y="6330286"/>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H="1" flipV="1">
                <a:off x="2038875" y="6319727"/>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3" name="Groupe 92"/>
            <p:cNvGrpSpPr/>
            <p:nvPr/>
          </p:nvGrpSpPr>
          <p:grpSpPr>
            <a:xfrm>
              <a:off x="4057398" y="6574061"/>
              <a:ext cx="141623" cy="174568"/>
              <a:chOff x="2038874" y="6319727"/>
              <a:chExt cx="283247" cy="383232"/>
            </a:xfrm>
          </p:grpSpPr>
          <p:cxnSp>
            <p:nvCxnSpPr>
              <p:cNvPr id="94" name="Connecteur droit 93"/>
              <p:cNvCxnSpPr/>
              <p:nvPr/>
            </p:nvCxnSpPr>
            <p:spPr>
              <a:xfrm flipV="1">
                <a:off x="2038874" y="6330286"/>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Connecteur droit 94"/>
              <p:cNvCxnSpPr/>
              <p:nvPr/>
            </p:nvCxnSpPr>
            <p:spPr>
              <a:xfrm flipH="1" flipV="1">
                <a:off x="2038875" y="6319727"/>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6" name="Groupe 95"/>
            <p:cNvGrpSpPr/>
            <p:nvPr/>
          </p:nvGrpSpPr>
          <p:grpSpPr>
            <a:xfrm>
              <a:off x="4541106" y="6554007"/>
              <a:ext cx="141623" cy="174568"/>
              <a:chOff x="2038874" y="6319727"/>
              <a:chExt cx="283247" cy="383232"/>
            </a:xfrm>
          </p:grpSpPr>
          <p:cxnSp>
            <p:nvCxnSpPr>
              <p:cNvPr id="97" name="Connecteur droit 96"/>
              <p:cNvCxnSpPr/>
              <p:nvPr/>
            </p:nvCxnSpPr>
            <p:spPr>
              <a:xfrm flipV="1">
                <a:off x="2038874" y="6330286"/>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flipH="1" flipV="1">
                <a:off x="2038875" y="6319727"/>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9" name="Groupe 98"/>
            <p:cNvGrpSpPr/>
            <p:nvPr/>
          </p:nvGrpSpPr>
          <p:grpSpPr>
            <a:xfrm>
              <a:off x="2104131" y="6363555"/>
              <a:ext cx="141623" cy="174568"/>
              <a:chOff x="2038874" y="6319727"/>
              <a:chExt cx="283247" cy="383232"/>
            </a:xfrm>
          </p:grpSpPr>
          <p:cxnSp>
            <p:nvCxnSpPr>
              <p:cNvPr id="100" name="Connecteur droit 99"/>
              <p:cNvCxnSpPr/>
              <p:nvPr/>
            </p:nvCxnSpPr>
            <p:spPr>
              <a:xfrm flipV="1">
                <a:off x="2038874" y="6330286"/>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H="1" flipV="1">
                <a:off x="2038875" y="6319727"/>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2" name="Groupe 101"/>
            <p:cNvGrpSpPr/>
            <p:nvPr/>
          </p:nvGrpSpPr>
          <p:grpSpPr>
            <a:xfrm>
              <a:off x="1659060" y="6221442"/>
              <a:ext cx="141623" cy="174568"/>
              <a:chOff x="2038874" y="6319727"/>
              <a:chExt cx="283247" cy="383232"/>
            </a:xfrm>
          </p:grpSpPr>
          <p:cxnSp>
            <p:nvCxnSpPr>
              <p:cNvPr id="103" name="Connecteur droit 102"/>
              <p:cNvCxnSpPr/>
              <p:nvPr/>
            </p:nvCxnSpPr>
            <p:spPr>
              <a:xfrm flipV="1">
                <a:off x="2038874" y="6330286"/>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H="1" flipV="1">
                <a:off x="2038875" y="6319727"/>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5" name="Groupe 104"/>
            <p:cNvGrpSpPr/>
            <p:nvPr/>
          </p:nvGrpSpPr>
          <p:grpSpPr>
            <a:xfrm>
              <a:off x="1213989" y="5972310"/>
              <a:ext cx="141623" cy="174568"/>
              <a:chOff x="2038874" y="6319727"/>
              <a:chExt cx="283247" cy="383232"/>
            </a:xfrm>
          </p:grpSpPr>
          <p:cxnSp>
            <p:nvCxnSpPr>
              <p:cNvPr id="106" name="Connecteur droit 105"/>
              <p:cNvCxnSpPr/>
              <p:nvPr/>
            </p:nvCxnSpPr>
            <p:spPr>
              <a:xfrm flipV="1">
                <a:off x="2038874" y="6330286"/>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flipH="1" flipV="1">
                <a:off x="2038875" y="6319727"/>
                <a:ext cx="283246" cy="372673"/>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17" name="Groupe 116"/>
          <p:cNvGrpSpPr/>
          <p:nvPr/>
        </p:nvGrpSpPr>
        <p:grpSpPr>
          <a:xfrm>
            <a:off x="4074861" y="2750554"/>
            <a:ext cx="1646606" cy="993843"/>
            <a:chOff x="2484186" y="4115140"/>
            <a:chExt cx="1646606" cy="993843"/>
          </a:xfrm>
        </p:grpSpPr>
        <p:cxnSp>
          <p:nvCxnSpPr>
            <p:cNvPr id="22" name="Connecteur droit avec flèche 21"/>
            <p:cNvCxnSpPr/>
            <p:nvPr/>
          </p:nvCxnSpPr>
          <p:spPr>
            <a:xfrm flipH="1">
              <a:off x="3045056" y="4452573"/>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3045056" y="4776149"/>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2484187" y="4438716"/>
              <a:ext cx="164660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Arial"/>
                  <a:ea typeface="+mn-ea"/>
                  <a:cs typeface="+mn-cs"/>
                </a:rPr>
                <a:t>Parteien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26" name="Connecteur droit avec flèche 25"/>
            <p:cNvCxnSpPr/>
            <p:nvPr/>
          </p:nvCxnSpPr>
          <p:spPr>
            <a:xfrm flipH="1">
              <a:off x="3045056" y="5107862"/>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84187" y="4770429"/>
              <a:ext cx="164660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Arial"/>
                  <a:ea typeface="+mn-ea"/>
                  <a:cs typeface="+mn-cs"/>
                </a:rPr>
                <a:t>Justiz</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ZoneTexte 22"/>
            <p:cNvSpPr txBox="1"/>
            <p:nvPr/>
          </p:nvSpPr>
          <p:spPr>
            <a:xfrm>
              <a:off x="2484186" y="4115140"/>
              <a:ext cx="164660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Administration</a:t>
              </a:r>
            </a:p>
          </p:txBody>
        </p:sp>
      </p:grpSp>
      <p:grpSp>
        <p:nvGrpSpPr>
          <p:cNvPr id="116" name="Groupe 115"/>
          <p:cNvGrpSpPr/>
          <p:nvPr/>
        </p:nvGrpSpPr>
        <p:grpSpPr>
          <a:xfrm>
            <a:off x="945959" y="2720263"/>
            <a:ext cx="2404265" cy="1046287"/>
            <a:chOff x="81373" y="4079382"/>
            <a:chExt cx="1801523" cy="1046287"/>
          </a:xfrm>
        </p:grpSpPr>
        <p:cxnSp>
          <p:nvCxnSpPr>
            <p:cNvPr id="10" name="Connecteur droit avec flèche 9"/>
            <p:cNvCxnSpPr/>
            <p:nvPr/>
          </p:nvCxnSpPr>
          <p:spPr>
            <a:xfrm>
              <a:off x="344518" y="4427448"/>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348713" y="4781875"/>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85568" y="4433809"/>
              <a:ext cx="856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Arial"/>
                  <a:ea typeface="+mn-ea"/>
                  <a:cs typeface="+mn-cs"/>
                </a:rPr>
                <a:t>Medien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5" name="Connecteur droit avec flèche 14"/>
            <p:cNvCxnSpPr/>
            <p:nvPr/>
          </p:nvCxnSpPr>
          <p:spPr>
            <a:xfrm>
              <a:off x="352908" y="5125669"/>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81373" y="4781875"/>
              <a:ext cx="180152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Arial"/>
                  <a:ea typeface="+mn-ea"/>
                  <a:cs typeface="+mn-cs"/>
                </a:rPr>
                <a:t>Experten</a:t>
              </a:r>
              <a:r>
                <a:rPr kumimoji="0" lang="en-GB" sz="1600" b="0" i="0" u="none" strike="noStrike" kern="1200" cap="none" spc="0" normalizeH="0" baseline="0" noProof="0" dirty="0">
                  <a:ln>
                    <a:noFill/>
                  </a:ln>
                  <a:solidFill>
                    <a:prstClr val="black"/>
                  </a:solidFill>
                  <a:effectLst/>
                  <a:uLnTx/>
                  <a:uFillTx/>
                  <a:latin typeface="Arial"/>
                  <a:ea typeface="+mn-ea"/>
                  <a:cs typeface="+mn-cs"/>
                </a:rPr>
                <a:t>/</a:t>
              </a:r>
              <a:r>
                <a:rPr kumimoji="0" lang="en-GB" sz="1600" b="0" i="0" u="none" strike="noStrike" kern="1200" cap="none" spc="0" normalizeH="0" baseline="0" noProof="0" dirty="0" err="1">
                  <a:ln>
                    <a:noFill/>
                  </a:ln>
                  <a:solidFill>
                    <a:prstClr val="black"/>
                  </a:solidFill>
                  <a:effectLst/>
                  <a:uLnTx/>
                  <a:uFillTx/>
                  <a:latin typeface="Arial"/>
                  <a:ea typeface="+mn-ea"/>
                  <a:cs typeface="+mn-cs"/>
                </a:rPr>
                <a:t>Wissenschaft</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ZoneTexte 11"/>
            <p:cNvSpPr txBox="1"/>
            <p:nvPr/>
          </p:nvSpPr>
          <p:spPr>
            <a:xfrm>
              <a:off x="81373" y="4079382"/>
              <a:ext cx="149685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Arial"/>
                  <a:ea typeface="+mn-ea"/>
                  <a:cs typeface="+mn-cs"/>
                </a:rPr>
                <a:t>Interessensgruppen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81" name="Titel 3">
            <a:extLst>
              <a:ext uri="{FF2B5EF4-FFF2-40B4-BE49-F238E27FC236}">
                <a16:creationId xmlns:a16="http://schemas.microsoft.com/office/drawing/2014/main" id="{CA13CB16-448E-4CB6-BC87-1D005CFC760A}"/>
              </a:ext>
            </a:extLst>
          </p:cNvPr>
          <p:cNvSpPr txBox="1">
            <a:spLocks/>
          </p:cNvSpPr>
          <p:nvPr/>
        </p:nvSpPr>
        <p:spPr>
          <a:xfrm>
            <a:off x="431800" y="620714"/>
            <a:ext cx="11328400" cy="972000"/>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de-CH" b="0" dirty="0"/>
              <a:t>Bedeutung einer evidenzbasierten Politikgestaltung</a:t>
            </a:r>
          </a:p>
        </p:txBody>
      </p:sp>
      <p:sp>
        <p:nvSpPr>
          <p:cNvPr id="151" name="ZoneTexte 135">
            <a:extLst>
              <a:ext uri="{FF2B5EF4-FFF2-40B4-BE49-F238E27FC236}">
                <a16:creationId xmlns:a16="http://schemas.microsoft.com/office/drawing/2014/main" id="{00E5DDBE-AEB1-4B57-A372-662301CD04CC}"/>
              </a:ext>
            </a:extLst>
          </p:cNvPr>
          <p:cNvSpPr txBox="1"/>
          <p:nvPr/>
        </p:nvSpPr>
        <p:spPr bwMode="auto">
          <a:xfrm>
            <a:off x="3189655" y="2835273"/>
            <a:ext cx="954107" cy="1015663"/>
          </a:xfrm>
          <a:prstGeom prst="rect">
            <a:avLst/>
          </a:prstGeom>
          <a:noFill/>
        </p:spPr>
        <p:txBody>
          <a:bodyPr wrap="none" rtlCol="0">
            <a:spAutoFit/>
          </a:bodyPr>
          <a:lstStyle/>
          <a:p>
            <a:pPr rtl="0">
              <a:defRPr/>
            </a:pPr>
            <a:r>
              <a:rPr lang="en-GB" sz="6000" kern="1200" dirty="0">
                <a:latin typeface="Arial"/>
                <a:sym typeface="Webdings" panose="05030102010509060703" pitchFamily="18" charset="2"/>
              </a:rPr>
              <a:t></a:t>
            </a:r>
            <a:endParaRPr lang="en-GB" sz="6000" kern="1200" dirty="0">
              <a:latin typeface="Arial"/>
            </a:endParaRPr>
          </a:p>
        </p:txBody>
      </p:sp>
      <p:sp>
        <p:nvSpPr>
          <p:cNvPr id="3" name="Slide Number Placeholder 2">
            <a:extLst>
              <a:ext uri="{FF2B5EF4-FFF2-40B4-BE49-F238E27FC236}">
                <a16:creationId xmlns:a16="http://schemas.microsoft.com/office/drawing/2014/main" id="{862789F3-7D66-357A-5A47-79D8E3D65CCA}"/>
              </a:ext>
            </a:extLst>
          </p:cNvPr>
          <p:cNvSpPr>
            <a:spLocks noGrp="1"/>
          </p:cNvSpPr>
          <p:nvPr>
            <p:ph type="sldNum" sz="quarter" idx="12"/>
          </p:nvPr>
        </p:nvSpPr>
        <p:spPr/>
        <p:txBody>
          <a:bodyPr/>
          <a:lstStyle/>
          <a:p>
            <a:fld id="{6C6AE60A-B69C-4790-82F7-3882EDF23186}" type="slidenum">
              <a:rPr lang="de-DE" smtClean="0">
                <a:solidFill>
                  <a:schemeClr val="tx1"/>
                </a:solidFill>
              </a:rPr>
              <a:pPr/>
              <a:t>4</a:t>
            </a:fld>
            <a:endParaRPr lang="de-DE" dirty="0">
              <a:solidFill>
                <a:schemeClr val="tx1"/>
              </a:solidFill>
            </a:endParaRPr>
          </a:p>
        </p:txBody>
      </p:sp>
    </p:spTree>
    <p:extLst>
      <p:ext uri="{BB962C8B-B14F-4D97-AF65-F5344CB8AC3E}">
        <p14:creationId xmlns:p14="http://schemas.microsoft.com/office/powerpoint/2010/main" val="1626723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20"/>
                                        </p:tgtEl>
                                        <p:attrNameLst>
                                          <p:attrName>style.visibility</p:attrName>
                                        </p:attrNameLst>
                                      </p:cBhvr>
                                      <p:to>
                                        <p:strVal val="visible"/>
                                      </p:to>
                                    </p:set>
                                    <p:animEffect transition="in" filter="wipe(up)">
                                      <p:cBhvr>
                                        <p:cTn id="29" dur="500"/>
                                        <p:tgtEl>
                                          <p:spTgt spid="12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5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12" grpId="0" animBg="1"/>
      <p:bldP spid="84" grpId="0" animBg="1"/>
      <p:bldP spid="44" grpId="0" animBg="1"/>
      <p:bldP spid="47" grpId="0"/>
      <p:bldP spid="74" grpId="0" animBg="1"/>
      <p:bldP spid="7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6AE60A-B69C-4790-82F7-3882EDF23186}" type="slidenum">
              <a:rPr kumimoji="0" lang="en-GB" sz="800" b="0" i="0" u="none" strike="noStrike" kern="1200" cap="none" spc="0" normalizeH="0" baseline="0" noProof="1" dirty="0">
                <a:ln>
                  <a:noFill/>
                </a:ln>
                <a:solidFill>
                  <a:prstClr val="black"/>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GB" sz="800" b="0" i="0" u="none" strike="noStrike" kern="1200" cap="none" spc="0" normalizeH="0" baseline="0" noProof="1">
              <a:ln>
                <a:noFill/>
              </a:ln>
              <a:solidFill>
                <a:prstClr val="black"/>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4EE2A02F-5FDE-E441-9DF1-DBB31389E974}"/>
              </a:ext>
            </a:extLst>
          </p:cNvPr>
          <p:cNvSpPr/>
          <p:nvPr/>
        </p:nvSpPr>
        <p:spPr>
          <a:xfrm>
            <a:off x="3398869" y="2098599"/>
            <a:ext cx="5517317" cy="2912954"/>
          </a:xfrm>
          <a:prstGeom prst="rect">
            <a:avLst/>
          </a:prstGeom>
          <a:gradFill flip="none" rotWithShape="1">
            <a:gsLst>
              <a:gs pos="11000">
                <a:sysClr val="window" lastClr="FFFFFF"/>
              </a:gs>
              <a:gs pos="36000">
                <a:srgbClr val="1F407A">
                  <a:lumMod val="20000"/>
                  <a:lumOff val="80000"/>
                </a:srgbClr>
              </a:gs>
              <a:gs pos="100000">
                <a:srgbClr val="1F407A">
                  <a:lumMod val="20000"/>
                  <a:lumOff val="80000"/>
                </a:srgbClr>
              </a:gs>
            </a:gsLst>
            <a:lin ang="16200000" scaled="1"/>
            <a:tileRect/>
          </a:gradFill>
          <a:ln w="2540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ffectLst/>
              <a:uLnTx/>
              <a:uFillTx/>
              <a:latin typeface="Arial"/>
              <a:ea typeface="+mn-ea"/>
              <a:cs typeface="+mn-cs"/>
            </a:endParaRPr>
          </a:p>
        </p:txBody>
      </p:sp>
      <p:sp>
        <p:nvSpPr>
          <p:cNvPr id="43" name="Content Placeholder 1">
            <a:extLst>
              <a:ext uri="{FF2B5EF4-FFF2-40B4-BE49-F238E27FC236}">
                <a16:creationId xmlns:a16="http://schemas.microsoft.com/office/drawing/2014/main" id="{4DF5E4FF-6312-4246-9CEC-97EE711B8842}"/>
              </a:ext>
            </a:extLst>
          </p:cNvPr>
          <p:cNvSpPr txBox="1">
            <a:spLocks/>
          </p:cNvSpPr>
          <p:nvPr/>
        </p:nvSpPr>
        <p:spPr>
          <a:xfrm>
            <a:off x="2019962" y="1528009"/>
            <a:ext cx="2093844" cy="424071"/>
          </a:xfrm>
          <a:prstGeom prst="rect">
            <a:avLst/>
          </a:prstGeom>
        </p:spPr>
        <p:txBody>
          <a:bodyPr vert="horz" lIns="140400" tIns="0" rIns="144000" bIns="0" rtlCol="0">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bg2"/>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0"/>
              </a:spcAft>
              <a:buClr>
                <a:srgbClr val="1F407A"/>
              </a:buClr>
              <a:buSzTx/>
              <a:buFont typeface="Wingdings" pitchFamily="2" charset="2"/>
              <a:buNone/>
              <a:tabLst/>
              <a:defRPr/>
            </a:pPr>
            <a:r>
              <a:rPr kumimoji="0" lang="en-US" sz="1800" b="0" i="0" u="none" strike="noStrike" kern="1200" cap="none" spc="0" normalizeH="0" baseline="0" noProof="1">
                <a:ln>
                  <a:noFill/>
                </a:ln>
                <a:solidFill>
                  <a:sysClr val="windowText" lastClr="000000"/>
                </a:solidFill>
                <a:effectLst/>
                <a:uLnTx/>
                <a:uFillTx/>
                <a:latin typeface="Arial"/>
                <a:ea typeface="+mn-ea"/>
                <a:cs typeface="+mn-cs"/>
              </a:rPr>
              <a:t>Oriented</a:t>
            </a:r>
          </a:p>
        </p:txBody>
      </p:sp>
      <p:cxnSp>
        <p:nvCxnSpPr>
          <p:cNvPr id="44" name="Straight Arrow Connector 43">
            <a:extLst>
              <a:ext uri="{FF2B5EF4-FFF2-40B4-BE49-F238E27FC236}">
                <a16:creationId xmlns:a16="http://schemas.microsoft.com/office/drawing/2014/main" id="{9B728CC6-89A3-BB4A-8044-8F1FC24248FC}"/>
              </a:ext>
            </a:extLst>
          </p:cNvPr>
          <p:cNvCxnSpPr>
            <a:cxnSpLocks/>
          </p:cNvCxnSpPr>
          <p:nvPr/>
        </p:nvCxnSpPr>
        <p:spPr>
          <a:xfrm>
            <a:off x="3065038" y="1990808"/>
            <a:ext cx="2475" cy="3620601"/>
          </a:xfrm>
          <a:prstGeom prst="straightConnector1">
            <a:avLst/>
          </a:prstGeom>
          <a:noFill/>
          <a:ln w="31750" cap="rnd" cmpd="sng" algn="ctr">
            <a:solidFill>
              <a:sysClr val="windowText" lastClr="000000"/>
            </a:solidFill>
            <a:prstDash val="solid"/>
            <a:headEnd type="arrow"/>
            <a:tailEnd type="arrow"/>
          </a:ln>
          <a:effectLst/>
        </p:spPr>
      </p:cxnSp>
      <p:sp>
        <p:nvSpPr>
          <p:cNvPr id="45" name="Content Placeholder 1">
            <a:extLst>
              <a:ext uri="{FF2B5EF4-FFF2-40B4-BE49-F238E27FC236}">
                <a16:creationId xmlns:a16="http://schemas.microsoft.com/office/drawing/2014/main" id="{E45E95BA-6247-AA47-A30E-B691A8EAB2EF}"/>
              </a:ext>
            </a:extLst>
          </p:cNvPr>
          <p:cNvSpPr txBox="1">
            <a:spLocks/>
          </p:cNvSpPr>
          <p:nvPr/>
        </p:nvSpPr>
        <p:spPr>
          <a:xfrm>
            <a:off x="2415680" y="5828839"/>
            <a:ext cx="1298714" cy="424071"/>
          </a:xfrm>
          <a:prstGeom prst="rect">
            <a:avLst/>
          </a:prstGeom>
        </p:spPr>
        <p:txBody>
          <a:bodyPr vert="horz" lIns="140400" tIns="0" rIns="144000" bIns="0" rtlCol="0">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bg2"/>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0"/>
              </a:spcAft>
              <a:buClr>
                <a:srgbClr val="1F407A"/>
              </a:buClr>
              <a:buSzTx/>
              <a:buFont typeface="Wingdings" pitchFamily="2" charset="2"/>
              <a:buNone/>
              <a:tabLst/>
              <a:defRPr/>
            </a:pPr>
            <a:r>
              <a:rPr kumimoji="0" lang="en-GB" sz="1800" b="0" i="0" u="none" strike="noStrike" kern="1200" cap="none" spc="0" normalizeH="0" baseline="0" noProof="1">
                <a:ln>
                  <a:noFill/>
                </a:ln>
                <a:solidFill>
                  <a:prstClr val="black"/>
                </a:solidFill>
                <a:effectLst/>
                <a:uLnTx/>
                <a:uFillTx/>
                <a:latin typeface="Arial"/>
                <a:ea typeface="+mn-ea"/>
                <a:cs typeface="+mn-cs"/>
              </a:rPr>
              <a:t>Neutral</a:t>
            </a:r>
          </a:p>
        </p:txBody>
      </p:sp>
      <p:sp>
        <p:nvSpPr>
          <p:cNvPr id="46" name="Content Placeholder 1">
            <a:extLst>
              <a:ext uri="{FF2B5EF4-FFF2-40B4-BE49-F238E27FC236}">
                <a16:creationId xmlns:a16="http://schemas.microsoft.com/office/drawing/2014/main" id="{8B87756F-2977-FC40-8C8D-2829BE932CD2}"/>
              </a:ext>
            </a:extLst>
          </p:cNvPr>
          <p:cNvSpPr txBox="1">
            <a:spLocks/>
          </p:cNvSpPr>
          <p:nvPr/>
        </p:nvSpPr>
        <p:spPr>
          <a:xfrm rot="5400000" flipV="1">
            <a:off x="7169057" y="3212984"/>
            <a:ext cx="2504661" cy="357147"/>
          </a:xfrm>
          <a:prstGeom prst="rect">
            <a:avLst/>
          </a:prstGeom>
        </p:spPr>
        <p:txBody>
          <a:bodyPr vert="horz" lIns="140400" tIns="0" rIns="144000" bIns="0" rtlCol="0">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bg2"/>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0"/>
              </a:spcAft>
              <a:buClr>
                <a:srgbClr val="1F407A"/>
              </a:buClr>
              <a:buSzTx/>
              <a:buFont typeface="Wingdings" pitchFamily="2" charset="2"/>
              <a:buNone/>
              <a:tabLst/>
              <a:defRPr/>
            </a:pPr>
            <a:r>
              <a:rPr kumimoji="0" lang="en-GB" sz="1800" b="0" i="0" u="none" strike="noStrike" kern="1200" cap="none" spc="0" normalizeH="0" baseline="0" noProof="1">
                <a:ln>
                  <a:noFill/>
                </a:ln>
                <a:solidFill>
                  <a:prstClr val="black"/>
                </a:solidFill>
                <a:effectLst/>
                <a:uLnTx/>
                <a:uFillTx/>
                <a:latin typeface="Arial"/>
                <a:ea typeface="+mn-ea"/>
                <a:cs typeface="+mn-cs"/>
              </a:rPr>
              <a:t>POLICY PROCESS</a:t>
            </a:r>
          </a:p>
        </p:txBody>
      </p:sp>
      <p:sp>
        <p:nvSpPr>
          <p:cNvPr id="47" name="Content Placeholder 1">
            <a:extLst>
              <a:ext uri="{FF2B5EF4-FFF2-40B4-BE49-F238E27FC236}">
                <a16:creationId xmlns:a16="http://schemas.microsoft.com/office/drawing/2014/main" id="{A2FDBC41-A849-6240-A927-34051EB38916}"/>
              </a:ext>
            </a:extLst>
          </p:cNvPr>
          <p:cNvSpPr txBox="1">
            <a:spLocks/>
          </p:cNvSpPr>
          <p:nvPr/>
        </p:nvSpPr>
        <p:spPr>
          <a:xfrm>
            <a:off x="3571726" y="2179846"/>
            <a:ext cx="3327285" cy="915033"/>
          </a:xfrm>
          <a:prstGeom prst="rect">
            <a:avLst/>
          </a:prstGeom>
          <a:noFill/>
          <a:ln>
            <a:solidFill>
              <a:srgbClr val="0070C0"/>
            </a:solidFill>
            <a:prstDash val="sysDot"/>
          </a:ln>
        </p:spPr>
        <p:txBody>
          <a:bodyPr vert="horz" lIns="140400" tIns="0" rIns="144000" bIns="0" rtlCol="0" anchor="ctr">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bg2"/>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0"/>
              </a:spcAft>
              <a:buClr>
                <a:srgbClr val="1F407A"/>
              </a:buClr>
              <a:buSzTx/>
              <a:buFont typeface="Wingdings" pitchFamily="2" charset="2"/>
              <a:buNone/>
              <a:tabLst/>
              <a:defRPr/>
            </a:pPr>
            <a:r>
              <a:rPr kumimoji="0" lang="en-GB" sz="2400" b="0" i="0" u="none" strike="noStrike" kern="1200" cap="none" spc="0" normalizeH="0" baseline="0" noProof="1">
                <a:ln>
                  <a:noFill/>
                </a:ln>
                <a:solidFill>
                  <a:prstClr val="black"/>
                </a:solidFill>
                <a:effectLst/>
                <a:uLnTx/>
                <a:uFillTx/>
                <a:latin typeface="Arial"/>
                <a:ea typeface="+mn-ea"/>
                <a:cs typeface="+mn-cs"/>
              </a:rPr>
              <a:t>Think Tanks</a:t>
            </a:r>
          </a:p>
        </p:txBody>
      </p:sp>
      <p:sp>
        <p:nvSpPr>
          <p:cNvPr id="48" name="Content Placeholder 1">
            <a:extLst>
              <a:ext uri="{FF2B5EF4-FFF2-40B4-BE49-F238E27FC236}">
                <a16:creationId xmlns:a16="http://schemas.microsoft.com/office/drawing/2014/main" id="{4C08EC47-C6E1-0B41-9C78-E44F0055FBDA}"/>
              </a:ext>
            </a:extLst>
          </p:cNvPr>
          <p:cNvSpPr txBox="1">
            <a:spLocks/>
          </p:cNvSpPr>
          <p:nvPr/>
        </p:nvSpPr>
        <p:spPr>
          <a:xfrm>
            <a:off x="3905556" y="2886231"/>
            <a:ext cx="3327285" cy="915033"/>
          </a:xfrm>
          <a:prstGeom prst="rect">
            <a:avLst/>
          </a:prstGeom>
          <a:noFill/>
          <a:ln>
            <a:solidFill>
              <a:srgbClr val="0070C0"/>
            </a:solidFill>
            <a:prstDash val="sysDot"/>
          </a:ln>
        </p:spPr>
        <p:txBody>
          <a:bodyPr vert="horz" lIns="140400" tIns="0" rIns="144000" bIns="0" rtlCol="0" anchor="ctr">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bg2"/>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0"/>
              </a:spcAft>
              <a:buClr>
                <a:srgbClr val="1F407A"/>
              </a:buClr>
              <a:buSzTx/>
              <a:buFont typeface="Wingdings" pitchFamily="2" charset="2"/>
              <a:buNone/>
              <a:tabLst/>
              <a:defRPr/>
            </a:pPr>
            <a:r>
              <a:rPr kumimoji="0" lang="en-GB" sz="2400" b="0" i="0" u="none" strike="noStrike" kern="1200" cap="none" spc="0" normalizeH="0" baseline="0" noProof="1">
                <a:ln>
                  <a:noFill/>
                </a:ln>
                <a:solidFill>
                  <a:prstClr val="black"/>
                </a:solidFill>
                <a:effectLst/>
                <a:uLnTx/>
                <a:uFillTx/>
                <a:latin typeface="Arial"/>
                <a:ea typeface="+mn-ea"/>
                <a:cs typeface="+mn-cs"/>
              </a:rPr>
              <a:t>Experts</a:t>
            </a:r>
          </a:p>
        </p:txBody>
      </p:sp>
      <p:sp>
        <p:nvSpPr>
          <p:cNvPr id="49" name="Content Placeholder 1">
            <a:extLst>
              <a:ext uri="{FF2B5EF4-FFF2-40B4-BE49-F238E27FC236}">
                <a16:creationId xmlns:a16="http://schemas.microsoft.com/office/drawing/2014/main" id="{B2826098-5275-6143-931A-9CA3750744E7}"/>
              </a:ext>
            </a:extLst>
          </p:cNvPr>
          <p:cNvSpPr txBox="1">
            <a:spLocks/>
          </p:cNvSpPr>
          <p:nvPr/>
        </p:nvSpPr>
        <p:spPr>
          <a:xfrm>
            <a:off x="3571726" y="3611945"/>
            <a:ext cx="3327285" cy="915033"/>
          </a:xfrm>
          <a:prstGeom prst="rect">
            <a:avLst/>
          </a:prstGeom>
          <a:noFill/>
          <a:ln>
            <a:solidFill>
              <a:srgbClr val="0070C0"/>
            </a:solidFill>
            <a:prstDash val="sysDot"/>
          </a:ln>
        </p:spPr>
        <p:txBody>
          <a:bodyPr vert="horz" lIns="140400" tIns="0" rIns="144000" bIns="0" rtlCol="0" anchor="ctr">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bg2"/>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0"/>
              </a:spcAft>
              <a:buClr>
                <a:srgbClr val="1F407A"/>
              </a:buClr>
              <a:buSzTx/>
              <a:buFont typeface="Wingdings" pitchFamily="2" charset="2"/>
              <a:buNone/>
              <a:tabLst/>
              <a:defRPr/>
            </a:pPr>
            <a:r>
              <a:rPr kumimoji="0" lang="en-GB" sz="2400" b="0" i="0" u="none" strike="noStrike" kern="1200" cap="none" spc="0" normalizeH="0" baseline="0" noProof="1">
                <a:ln>
                  <a:noFill/>
                </a:ln>
                <a:solidFill>
                  <a:prstClr val="black"/>
                </a:solidFill>
                <a:effectLst/>
                <a:uLnTx/>
                <a:uFillTx/>
                <a:latin typeface="Arial"/>
                <a:ea typeface="+mn-ea"/>
                <a:cs typeface="+mn-cs"/>
              </a:rPr>
              <a:t>Technocrats</a:t>
            </a:r>
          </a:p>
        </p:txBody>
      </p:sp>
      <p:sp>
        <p:nvSpPr>
          <p:cNvPr id="50" name="Content Placeholder 1">
            <a:extLst>
              <a:ext uri="{FF2B5EF4-FFF2-40B4-BE49-F238E27FC236}">
                <a16:creationId xmlns:a16="http://schemas.microsoft.com/office/drawing/2014/main" id="{9A289036-D06A-524B-9A99-36A4DBD6F145}"/>
              </a:ext>
            </a:extLst>
          </p:cNvPr>
          <p:cNvSpPr txBox="1">
            <a:spLocks/>
          </p:cNvSpPr>
          <p:nvPr/>
        </p:nvSpPr>
        <p:spPr>
          <a:xfrm>
            <a:off x="3905556" y="4337659"/>
            <a:ext cx="3327285" cy="915033"/>
          </a:xfrm>
          <a:prstGeom prst="rect">
            <a:avLst/>
          </a:prstGeom>
          <a:noFill/>
          <a:ln>
            <a:solidFill>
              <a:srgbClr val="0070C0"/>
            </a:solidFill>
            <a:prstDash val="sysDot"/>
          </a:ln>
        </p:spPr>
        <p:txBody>
          <a:bodyPr vert="horz" lIns="140400" tIns="0" rIns="144000" bIns="0" rtlCol="0" anchor="ctr">
            <a:noAutofit/>
          </a:bodyPr>
          <a:lstStyle>
            <a:lvl1pPr marL="361950" indent="-361950" algn="l" defTabSz="914400" rtl="0" eaLnBrk="1" latinLnBrk="0" hangingPunct="1">
              <a:lnSpc>
                <a:spcPct val="100000"/>
              </a:lnSpc>
              <a:spcBef>
                <a:spcPts val="500"/>
              </a:spcBef>
              <a:buClr>
                <a:schemeClr val="bg2"/>
              </a:buClr>
              <a:buFont typeface="Wingdings" pitchFamily="2" charset="2"/>
              <a:buChar char="§"/>
              <a:defRPr sz="2400" kern="1200">
                <a:solidFill>
                  <a:schemeClr val="tx1"/>
                </a:solidFill>
                <a:latin typeface="+mn-lt"/>
                <a:ea typeface="+mn-ea"/>
                <a:cs typeface="+mn-cs"/>
              </a:defRPr>
            </a:lvl1pPr>
            <a:lvl2pPr marL="627063" indent="-265113" algn="l" defTabSz="914400" rtl="0" eaLnBrk="1" latinLnBrk="0" hangingPunct="1">
              <a:lnSpc>
                <a:spcPct val="100000"/>
              </a:lnSpc>
              <a:spcBef>
                <a:spcPts val="400"/>
              </a:spcBef>
              <a:buClr>
                <a:schemeClr val="bg2"/>
              </a:buClr>
              <a:buFont typeface="Wingdings" pitchFamily="2" charset="2"/>
              <a:buChar char="§"/>
              <a:defRPr sz="2000" kern="1200">
                <a:solidFill>
                  <a:schemeClr val="tx1"/>
                </a:solidFill>
                <a:latin typeface="+mn-lt"/>
                <a:ea typeface="+mn-ea"/>
                <a:cs typeface="+mn-cs"/>
              </a:defRPr>
            </a:lvl2pPr>
            <a:lvl3pPr marL="893763" indent="-266700" algn="l" defTabSz="914400" rtl="0" eaLnBrk="1" latinLnBrk="0" hangingPunct="1">
              <a:lnSpc>
                <a:spcPct val="100000"/>
              </a:lnSpc>
              <a:spcBef>
                <a:spcPts val="400"/>
              </a:spcBef>
              <a:buClr>
                <a:schemeClr val="bg2"/>
              </a:buClr>
              <a:buFont typeface="Wingdings" pitchFamily="2" charset="2"/>
              <a:buChar char="§"/>
              <a:defRPr sz="1800" kern="1200">
                <a:solidFill>
                  <a:schemeClr val="tx1"/>
                </a:solidFill>
                <a:latin typeface="+mn-lt"/>
                <a:ea typeface="+mn-ea"/>
                <a:cs typeface="+mn-cs"/>
              </a:defRPr>
            </a:lvl3pPr>
            <a:lvl4pPr marL="1077913" indent="-177800" algn="l" defTabSz="914400" rtl="0" eaLnBrk="1" latinLnBrk="0" hangingPunct="1">
              <a:lnSpc>
                <a:spcPct val="100000"/>
              </a:lnSpc>
              <a:spcBef>
                <a:spcPts val="400"/>
              </a:spcBef>
              <a:buClr>
                <a:schemeClr val="bg2"/>
              </a:buClr>
              <a:buFont typeface="Wingdings" pitchFamily="2" charset="2"/>
              <a:buChar char="§"/>
              <a:defRPr sz="1600" kern="1200">
                <a:solidFill>
                  <a:schemeClr val="tx1"/>
                </a:solidFill>
                <a:latin typeface="+mn-lt"/>
                <a:ea typeface="+mn-ea"/>
                <a:cs typeface="+mn-cs"/>
              </a:defRPr>
            </a:lvl4pPr>
            <a:lvl5pPr marL="1262063" indent="-184150" algn="l" defTabSz="914400" rtl="0" eaLnBrk="1" latinLnBrk="0" hangingPunct="1">
              <a:lnSpc>
                <a:spcPct val="100000"/>
              </a:lnSpc>
              <a:spcBef>
                <a:spcPts val="400"/>
              </a:spcBef>
              <a:buClr>
                <a:schemeClr val="bg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00"/>
              </a:spcBef>
              <a:spcAft>
                <a:spcPts val="0"/>
              </a:spcAft>
              <a:buClr>
                <a:srgbClr val="1F407A"/>
              </a:buClr>
              <a:buSzTx/>
              <a:buFont typeface="Wingdings" pitchFamily="2" charset="2"/>
              <a:buNone/>
              <a:tabLst/>
              <a:defRPr/>
            </a:pPr>
            <a:r>
              <a:rPr kumimoji="0" lang="en-GB" sz="2400" b="0" i="0" u="none" strike="noStrike" kern="1200" cap="none" spc="0" normalizeH="0" baseline="0" noProof="1">
                <a:ln>
                  <a:noFill/>
                </a:ln>
                <a:solidFill>
                  <a:prstClr val="black"/>
                </a:solidFill>
                <a:effectLst/>
                <a:uLnTx/>
                <a:uFillTx/>
                <a:latin typeface="Arial"/>
                <a:ea typeface="+mn-ea"/>
                <a:cs typeface="+mn-cs"/>
              </a:rPr>
              <a:t>Scientists</a:t>
            </a:r>
          </a:p>
        </p:txBody>
      </p:sp>
      <p:sp>
        <p:nvSpPr>
          <p:cNvPr id="19" name="Titel 3">
            <a:extLst>
              <a:ext uri="{FF2B5EF4-FFF2-40B4-BE49-F238E27FC236}">
                <a16:creationId xmlns:a16="http://schemas.microsoft.com/office/drawing/2014/main" id="{1A5013A4-787D-401E-81F8-901BB52101DB}"/>
              </a:ext>
            </a:extLst>
          </p:cNvPr>
          <p:cNvSpPr txBox="1">
            <a:spLocks/>
          </p:cNvSpPr>
          <p:nvPr/>
        </p:nvSpPr>
        <p:spPr>
          <a:xfrm>
            <a:off x="431800" y="620714"/>
            <a:ext cx="11328400" cy="972000"/>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CH" sz="2800" b="0" i="0" u="none" strike="noStrike" kern="1200" cap="none" spc="0" normalizeH="0" baseline="0" noProof="0" dirty="0">
                <a:ln>
                  <a:noFill/>
                </a:ln>
                <a:solidFill>
                  <a:prstClr val="black"/>
                </a:solidFill>
                <a:effectLst/>
                <a:uLnTx/>
                <a:uFillTx/>
                <a:latin typeface="Calibri Light" panose="020F0302020204030204"/>
                <a:ea typeface="+mj-ea"/>
                <a:cs typeface="+mj-cs"/>
              </a:rPr>
              <a:t>Bedeutung einer evidenzbasierten Politikgestaltung</a:t>
            </a:r>
          </a:p>
        </p:txBody>
      </p:sp>
    </p:spTree>
    <p:extLst>
      <p:ext uri="{BB962C8B-B14F-4D97-AF65-F5344CB8AC3E}">
        <p14:creationId xmlns:p14="http://schemas.microsoft.com/office/powerpoint/2010/main" val="1577878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562866D-49EB-42E7-AF38-8AB14DAB8FC2}"/>
              </a:ext>
            </a:extLst>
          </p:cNvPr>
          <p:cNvPicPr>
            <a:picLocks noChangeAspect="1"/>
          </p:cNvPicPr>
          <p:nvPr/>
        </p:nvPicPr>
        <p:blipFill>
          <a:blip r:embed="rId3"/>
          <a:stretch>
            <a:fillRect/>
          </a:stretch>
        </p:blipFill>
        <p:spPr>
          <a:xfrm>
            <a:off x="1255434" y="1781174"/>
            <a:ext cx="9144159" cy="3835005"/>
          </a:xfrm>
          <a:prstGeom prst="rect">
            <a:avLst/>
          </a:prstGeom>
        </p:spPr>
      </p:pic>
      <p:sp>
        <p:nvSpPr>
          <p:cNvPr id="3" name="Rechteck 2">
            <a:extLst>
              <a:ext uri="{FF2B5EF4-FFF2-40B4-BE49-F238E27FC236}">
                <a16:creationId xmlns:a16="http://schemas.microsoft.com/office/drawing/2014/main" id="{396956CF-7258-4B46-A70E-A52F7C90924D}"/>
              </a:ext>
            </a:extLst>
          </p:cNvPr>
          <p:cNvSpPr/>
          <p:nvPr/>
        </p:nvSpPr>
        <p:spPr>
          <a:xfrm>
            <a:off x="1296377" y="5453250"/>
            <a:ext cx="8953091" cy="369332"/>
          </a:xfrm>
          <a:prstGeom prst="rect">
            <a:avLst/>
          </a:prstGeom>
        </p:spPr>
        <p:txBody>
          <a:bodyPr wrap="square">
            <a:spAutoFit/>
          </a:bodyPr>
          <a:lstStyle/>
          <a:p>
            <a:r>
              <a:rPr lang="de-CH" dirty="0"/>
              <a:t>https://onlinelibrary.wiley.com/doi/epdf/10.1002/j.1662-6370.2005.tb00357.x</a:t>
            </a:r>
          </a:p>
        </p:txBody>
      </p:sp>
    </p:spTree>
    <p:extLst>
      <p:ext uri="{BB962C8B-B14F-4D97-AF65-F5344CB8AC3E}">
        <p14:creationId xmlns:p14="http://schemas.microsoft.com/office/powerpoint/2010/main" val="3737857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10" name="Chart 9"/>
          <p:cNvGraphicFramePr>
            <a:graphicFrameLocks/>
          </p:cNvGraphicFramePr>
          <p:nvPr/>
        </p:nvGraphicFramePr>
        <p:xfrm>
          <a:off x="713232" y="1340767"/>
          <a:ext cx="10999392" cy="4896545"/>
        </p:xfrm>
        <a:graphic>
          <a:graphicData uri="http://schemas.openxmlformats.org/drawingml/2006/chart">
            <c:chart xmlns:c="http://schemas.openxmlformats.org/drawingml/2006/chart" xmlns:r="http://schemas.openxmlformats.org/officeDocument/2006/relationships" r:id="rId3"/>
          </a:graphicData>
        </a:graphic>
      </p:graphicFrame>
      <p:sp>
        <p:nvSpPr>
          <p:cNvPr id="563732229" name=" 563732228"/>
          <p:cNvSpPr/>
          <p:nvPr/>
        </p:nvSpPr>
        <p:spPr bwMode="auto">
          <a:xfrm>
            <a:off x="5968559" y="3291840"/>
            <a:ext cx="643066" cy="871682"/>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a:ea typeface="+mn-ea"/>
              <a:cs typeface="Arial"/>
            </a:endParaRPr>
          </a:p>
        </p:txBody>
      </p:sp>
      <p:sp>
        <p:nvSpPr>
          <p:cNvPr id="740516645" name=" 740516644"/>
          <p:cNvSpPr/>
          <p:nvPr/>
        </p:nvSpPr>
        <p:spPr bwMode="auto">
          <a:xfrm>
            <a:off x="5968559" y="3291840"/>
            <a:ext cx="612068" cy="780931"/>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a:ea typeface="+mn-ea"/>
              <a:cs typeface="Arial"/>
            </a:endParaRPr>
          </a:p>
        </p:txBody>
      </p:sp>
      <p:sp>
        <p:nvSpPr>
          <p:cNvPr id="2" name="Rechteck 1">
            <a:extLst>
              <a:ext uri="{FF2B5EF4-FFF2-40B4-BE49-F238E27FC236}">
                <a16:creationId xmlns:a16="http://schemas.microsoft.com/office/drawing/2014/main" id="{D943FF45-7CC8-4EAF-972F-459FE35F17D2}"/>
              </a:ext>
            </a:extLst>
          </p:cNvPr>
          <p:cNvSpPr/>
          <p:nvPr/>
        </p:nvSpPr>
        <p:spPr>
          <a:xfrm>
            <a:off x="984504" y="6300028"/>
            <a:ext cx="1180824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a:ln>
                  <a:noFill/>
                </a:ln>
                <a:solidFill>
                  <a:prstClr val="black"/>
                </a:solidFill>
                <a:effectLst/>
                <a:uLnTx/>
                <a:uFillTx/>
                <a:latin typeface="Calibri"/>
                <a:ea typeface="+mn-ea"/>
                <a:cs typeface="Arial"/>
              </a:rPr>
              <a:t>Welche der folgenden Ziele sind aus Ihrer Sicht prioritär zu behandeln?  N=21, Mehrfachnennungen</a:t>
            </a:r>
          </a:p>
        </p:txBody>
      </p:sp>
      <p:sp>
        <p:nvSpPr>
          <p:cNvPr id="11" name="Titel 1">
            <a:extLst>
              <a:ext uri="{FF2B5EF4-FFF2-40B4-BE49-F238E27FC236}">
                <a16:creationId xmlns:a16="http://schemas.microsoft.com/office/drawing/2014/main" id="{71595D8D-A5D3-4789-9BC2-25E2CB0A79C1}"/>
              </a:ext>
            </a:extLst>
          </p:cNvPr>
          <p:cNvSpPr>
            <a:spLocks noGrp="1"/>
          </p:cNvSpPr>
          <p:nvPr>
            <p:ph type="title"/>
          </p:nvPr>
        </p:nvSpPr>
        <p:spPr>
          <a:xfrm>
            <a:off x="691896" y="5498"/>
            <a:ext cx="10515600" cy="1325563"/>
          </a:xfrm>
        </p:spPr>
        <p:txBody>
          <a:bodyPr>
            <a:normAutofit/>
          </a:bodyPr>
          <a:lstStyle/>
          <a:p>
            <a:r>
              <a:rPr lang="de-CH" sz="4000" i="1" dirty="0">
                <a:solidFill>
                  <a:prstClr val="black"/>
                </a:solidFill>
                <a:ea typeface="Times New Roman" panose="02020603050405020304" pitchFamily="18" charset="0"/>
              </a:rPr>
              <a:t>Über politischen Ebenen hinweg:</a:t>
            </a:r>
            <a:br>
              <a:rPr lang="de-CH" sz="4000" i="1" dirty="0">
                <a:solidFill>
                  <a:prstClr val="black"/>
                </a:solidFill>
                <a:ea typeface="Times New Roman" panose="02020603050405020304" pitchFamily="18" charset="0"/>
              </a:rPr>
            </a:br>
            <a:r>
              <a:rPr lang="de-CH" sz="4000" dirty="0"/>
              <a:t>Priorisierung der Ziele</a:t>
            </a:r>
            <a:endParaRPr lang="de-CH" sz="4000" i="1" dirty="0"/>
          </a:p>
        </p:txBody>
      </p:sp>
      <p:sp>
        <p:nvSpPr>
          <p:cNvPr id="9" name="Rechteck 3">
            <a:extLst>
              <a:ext uri="{FF2B5EF4-FFF2-40B4-BE49-F238E27FC236}">
                <a16:creationId xmlns:a16="http://schemas.microsoft.com/office/drawing/2014/main" id="{412EBADD-AEF1-41FE-9896-0D0A50A4CACD}"/>
              </a:ext>
            </a:extLst>
          </p:cNvPr>
          <p:cNvSpPr/>
          <p:nvPr/>
        </p:nvSpPr>
        <p:spPr>
          <a:xfrm>
            <a:off x="854943" y="1935051"/>
            <a:ext cx="10839300" cy="245664"/>
          </a:xfrm>
          <a:prstGeom prst="rect">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prstClr val="white"/>
              </a:solidFill>
              <a:effectLst/>
              <a:uLnTx/>
              <a:uFillTx/>
              <a:latin typeface="Calibri"/>
              <a:ea typeface="+mn-ea"/>
              <a:cs typeface="Arial"/>
            </a:endParaRPr>
          </a:p>
        </p:txBody>
      </p:sp>
      <p:sp>
        <p:nvSpPr>
          <p:cNvPr id="12" name="Rechteck 3">
            <a:extLst>
              <a:ext uri="{FF2B5EF4-FFF2-40B4-BE49-F238E27FC236}">
                <a16:creationId xmlns:a16="http://schemas.microsoft.com/office/drawing/2014/main" id="{5069E325-B321-475A-B39E-409EE15BF1B9}"/>
              </a:ext>
            </a:extLst>
          </p:cNvPr>
          <p:cNvSpPr/>
          <p:nvPr/>
        </p:nvSpPr>
        <p:spPr>
          <a:xfrm>
            <a:off x="793278" y="4983536"/>
            <a:ext cx="10839300" cy="245664"/>
          </a:xfrm>
          <a:prstGeom prst="rect">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prstClr val="white"/>
              </a:solidFill>
              <a:effectLst/>
              <a:uLnTx/>
              <a:uFillTx/>
              <a:latin typeface="Calibri"/>
              <a:ea typeface="+mn-ea"/>
              <a:cs typeface="Arial"/>
            </a:endParaRPr>
          </a:p>
        </p:txBody>
      </p:sp>
    </p:spTree>
    <p:extLst>
      <p:ext uri="{BB962C8B-B14F-4D97-AF65-F5344CB8AC3E}">
        <p14:creationId xmlns:p14="http://schemas.microsoft.com/office/powerpoint/2010/main" val="1756740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1EB28-9950-4BA5-A1C8-905AD90E35C5}"/>
              </a:ext>
            </a:extLst>
          </p:cNvPr>
          <p:cNvSpPr>
            <a:spLocks noGrp="1"/>
          </p:cNvSpPr>
          <p:nvPr>
            <p:ph type="title"/>
          </p:nvPr>
        </p:nvSpPr>
        <p:spPr>
          <a:xfrm>
            <a:off x="386424" y="19835"/>
            <a:ext cx="10515600" cy="1325563"/>
          </a:xfrm>
        </p:spPr>
        <p:txBody>
          <a:bodyPr>
            <a:normAutofit/>
          </a:bodyPr>
          <a:lstStyle/>
          <a:p>
            <a:pPr lvl="1"/>
            <a:r>
              <a:rPr lang="de-CH" sz="4000" dirty="0">
                <a:solidFill>
                  <a:schemeClr val="tx1"/>
                </a:solidFill>
                <a:latin typeface="+mj-lt"/>
              </a:rPr>
              <a:t>Präzisierung der Ziele</a:t>
            </a:r>
            <a:br>
              <a:rPr lang="de-CH" sz="4000" dirty="0">
                <a:solidFill>
                  <a:schemeClr val="tx1"/>
                </a:solidFill>
                <a:latin typeface="+mj-lt"/>
              </a:rPr>
            </a:br>
            <a:r>
              <a:rPr lang="de-CH" sz="3600" i="1" dirty="0">
                <a:solidFill>
                  <a:schemeClr val="tx1"/>
                </a:solidFill>
                <a:latin typeface="+mj-lt"/>
              </a:rPr>
              <a:t>explizit definieren…</a:t>
            </a:r>
            <a:endParaRPr lang="de-CH" sz="4000" i="1" dirty="0">
              <a:solidFill>
                <a:schemeClr val="tx1"/>
              </a:solidFill>
              <a:latin typeface="+mj-lt"/>
            </a:endParaRPr>
          </a:p>
        </p:txBody>
      </p:sp>
      <p:sp>
        <p:nvSpPr>
          <p:cNvPr id="4" name="Slide Number Placeholder 3">
            <a:extLst>
              <a:ext uri="{FF2B5EF4-FFF2-40B4-BE49-F238E27FC236}">
                <a16:creationId xmlns:a16="http://schemas.microsoft.com/office/drawing/2014/main" id="{E31E39E5-853C-43E7-A7DF-F9187EF195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3E5D8-4008-4078-9366-6ABF6DFC04C7}" type="slidenum">
              <a:rPr kumimoji="0" lang="de-CH" sz="1200" b="0" i="0" u="none" strike="noStrike" kern="0" cap="none" spc="0" normalizeH="0" baseline="0" noProof="0" smtClean="0">
                <a:ln>
                  <a:noFill/>
                </a:ln>
                <a:solidFill>
                  <a:prstClr val="black">
                    <a:tint val="75000"/>
                  </a:prstClr>
                </a:solidFill>
                <a:effectLst/>
                <a:uLnTx/>
                <a:uFillTx/>
                <a:latin typeface="Calibri"/>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CH" sz="1200" b="0" i="0" u="none" strike="noStrike" kern="0" cap="none" spc="0" normalizeH="0" baseline="0" noProof="0">
              <a:ln>
                <a:noFill/>
              </a:ln>
              <a:solidFill>
                <a:prstClr val="black">
                  <a:tint val="75000"/>
                </a:prstClr>
              </a:solidFill>
              <a:effectLst/>
              <a:uLnTx/>
              <a:uFillTx/>
              <a:latin typeface="Calibri"/>
              <a:ea typeface="+mn-ea"/>
              <a:cs typeface="Arial"/>
            </a:endParaRPr>
          </a:p>
        </p:txBody>
      </p:sp>
      <p:graphicFrame>
        <p:nvGraphicFramePr>
          <p:cNvPr id="13" name="Chart 2052">
            <a:extLst>
              <a:ext uri="{FF2B5EF4-FFF2-40B4-BE49-F238E27FC236}">
                <a16:creationId xmlns:a16="http://schemas.microsoft.com/office/drawing/2014/main" id="{8BA1E470-75BD-412A-9EE8-411618771922}"/>
              </a:ext>
            </a:extLst>
          </p:cNvPr>
          <p:cNvGraphicFramePr/>
          <p:nvPr/>
        </p:nvGraphicFramePr>
        <p:xfrm>
          <a:off x="551384" y="1556793"/>
          <a:ext cx="10799440" cy="424847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hteck 5">
            <a:extLst>
              <a:ext uri="{FF2B5EF4-FFF2-40B4-BE49-F238E27FC236}">
                <a16:creationId xmlns:a16="http://schemas.microsoft.com/office/drawing/2014/main" id="{1505DA4C-EFF6-40F7-9C84-D2F26064CA34}"/>
              </a:ext>
            </a:extLst>
          </p:cNvPr>
          <p:cNvSpPr/>
          <p:nvPr/>
        </p:nvSpPr>
        <p:spPr>
          <a:xfrm>
            <a:off x="551384" y="5987018"/>
            <a:ext cx="1161127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a:ln>
                  <a:noFill/>
                </a:ln>
                <a:solidFill>
                  <a:prstClr val="black"/>
                </a:solidFill>
                <a:effectLst/>
                <a:uLnTx/>
                <a:uFillTx/>
                <a:latin typeface="Lucida Sans" panose="020B0602030504020204" pitchFamily="34" charset="0"/>
                <a:ea typeface="Times New Roman" panose="02020603050405020304" pitchFamily="18" charset="0"/>
                <a:cs typeface="Times New Roman" panose="02020603050405020304" pitchFamily="18" charset="0"/>
              </a:rPr>
              <a:t>Welche der Ziele der Waldpolitik 2020 müssten präziser definiert werden? </a:t>
            </a:r>
            <a:r>
              <a:rPr kumimoji="0" lang="de-CH" sz="1600" b="0" i="0" u="none" strike="noStrike" kern="0" cap="none" spc="0" normalizeH="0" baseline="0" noProof="0" dirty="0">
                <a:ln>
                  <a:noFill/>
                </a:ln>
                <a:solidFill>
                  <a:prstClr val="black"/>
                </a:solidFill>
                <a:effectLst/>
                <a:uLnTx/>
                <a:uFillTx/>
                <a:latin typeface="Lucida Sans" panose="020B0602030504020204" pitchFamily="34" charset="0"/>
                <a:ea typeface="Times New Roman" panose="02020603050405020304" pitchFamily="18" charset="0"/>
                <a:cs typeface="Times New Roman" panose="02020603050405020304" pitchFamily="18" charset="0"/>
              </a:rPr>
              <a:t>N=21, Mehrfachnennungen</a:t>
            </a:r>
            <a:endParaRPr kumimoji="0" lang="de-CH" sz="1800" b="0" i="0" u="none" strike="noStrike" kern="0" cap="none" spc="0" normalizeH="0" baseline="0" noProof="0" dirty="0">
              <a:ln>
                <a:noFill/>
              </a:ln>
              <a:solidFill>
                <a:prstClr val="black"/>
              </a:solidFill>
              <a:effectLst/>
              <a:uLnTx/>
              <a:uFillTx/>
              <a:latin typeface="Calibri"/>
              <a:ea typeface="+mn-ea"/>
              <a:cs typeface="Arial"/>
            </a:endParaRPr>
          </a:p>
        </p:txBody>
      </p:sp>
      <p:sp>
        <p:nvSpPr>
          <p:cNvPr id="10" name="Rechteck 3">
            <a:extLst>
              <a:ext uri="{FF2B5EF4-FFF2-40B4-BE49-F238E27FC236}">
                <a16:creationId xmlns:a16="http://schemas.microsoft.com/office/drawing/2014/main" id="{78BB42CD-31EE-42E7-868F-36E88B2125EC}"/>
              </a:ext>
            </a:extLst>
          </p:cNvPr>
          <p:cNvSpPr/>
          <p:nvPr/>
        </p:nvSpPr>
        <p:spPr>
          <a:xfrm>
            <a:off x="873324" y="2319240"/>
            <a:ext cx="10839300" cy="245664"/>
          </a:xfrm>
          <a:prstGeom prst="rect">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prstClr val="white"/>
              </a:solidFill>
              <a:effectLst/>
              <a:uLnTx/>
              <a:uFillTx/>
              <a:latin typeface="Calibri"/>
              <a:ea typeface="+mn-ea"/>
              <a:cs typeface="Arial"/>
            </a:endParaRPr>
          </a:p>
        </p:txBody>
      </p:sp>
      <p:sp>
        <p:nvSpPr>
          <p:cNvPr id="11" name="Rechteck 3">
            <a:extLst>
              <a:ext uri="{FF2B5EF4-FFF2-40B4-BE49-F238E27FC236}">
                <a16:creationId xmlns:a16="http://schemas.microsoft.com/office/drawing/2014/main" id="{85BF4B56-9FE5-448F-91C8-BC77CB232851}"/>
              </a:ext>
            </a:extLst>
          </p:cNvPr>
          <p:cNvSpPr/>
          <p:nvPr/>
        </p:nvSpPr>
        <p:spPr>
          <a:xfrm>
            <a:off x="873324" y="4767512"/>
            <a:ext cx="10839300" cy="245664"/>
          </a:xfrm>
          <a:prstGeom prst="rect">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prstClr val="white"/>
              </a:solidFill>
              <a:effectLst/>
              <a:uLnTx/>
              <a:uFillTx/>
              <a:latin typeface="Calibri"/>
              <a:ea typeface="+mn-ea"/>
              <a:cs typeface="Arial"/>
            </a:endParaRPr>
          </a:p>
        </p:txBody>
      </p:sp>
    </p:spTree>
    <p:extLst>
      <p:ext uri="{BB962C8B-B14F-4D97-AF65-F5344CB8AC3E}">
        <p14:creationId xmlns:p14="http://schemas.microsoft.com/office/powerpoint/2010/main" val="3919588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784270A-C7BB-4AA1-AE54-CB025C7B64C5}"/>
              </a:ext>
            </a:extLst>
          </p:cNvPr>
          <p:cNvSpPr>
            <a:spLocks noGrp="1"/>
          </p:cNvSpPr>
          <p:nvPr>
            <p:ph type="title"/>
          </p:nvPr>
        </p:nvSpPr>
        <p:spPr/>
        <p:txBody>
          <a:bodyPr/>
          <a:lstStyle/>
          <a:p>
            <a:r>
              <a:rPr lang="de-CH" dirty="0"/>
              <a:t>Identifikation Schnittstellen</a:t>
            </a:r>
            <a:br>
              <a:rPr lang="de-CH" dirty="0"/>
            </a:br>
            <a:r>
              <a:rPr lang="de-CH" i="1" dirty="0"/>
              <a:t>über Sektoren hinweg…</a:t>
            </a:r>
            <a:endParaRPr lang="de-CH" dirty="0"/>
          </a:p>
        </p:txBody>
      </p:sp>
      <p:pic>
        <p:nvPicPr>
          <p:cNvPr id="3" name="Grafik 2">
            <a:extLst>
              <a:ext uri="{FF2B5EF4-FFF2-40B4-BE49-F238E27FC236}">
                <a16:creationId xmlns:a16="http://schemas.microsoft.com/office/drawing/2014/main" id="{17B29F5C-FADC-48E4-9977-4926FAF4A902}"/>
              </a:ext>
            </a:extLst>
          </p:cNvPr>
          <p:cNvPicPr>
            <a:picLocks noChangeAspect="1"/>
          </p:cNvPicPr>
          <p:nvPr/>
        </p:nvPicPr>
        <p:blipFill>
          <a:blip r:embed="rId3"/>
          <a:stretch>
            <a:fillRect/>
          </a:stretch>
        </p:blipFill>
        <p:spPr>
          <a:xfrm>
            <a:off x="8372819" y="1690688"/>
            <a:ext cx="2497639" cy="2836825"/>
          </a:xfrm>
          <a:prstGeom prst="rect">
            <a:avLst/>
          </a:prstGeom>
        </p:spPr>
      </p:pic>
      <p:sp>
        <p:nvSpPr>
          <p:cNvPr id="2" name="Rechteck 1">
            <a:extLst>
              <a:ext uri="{FF2B5EF4-FFF2-40B4-BE49-F238E27FC236}">
                <a16:creationId xmlns:a16="http://schemas.microsoft.com/office/drawing/2014/main" id="{2845C450-7A0A-4371-82A7-F3CDDEFE65D7}"/>
              </a:ext>
            </a:extLst>
          </p:cNvPr>
          <p:cNvSpPr/>
          <p:nvPr/>
        </p:nvSpPr>
        <p:spPr>
          <a:xfrm>
            <a:off x="5100810" y="2326091"/>
            <a:ext cx="1972020" cy="12008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rPr>
              <a:t>Stetig steigender Holzvorrat im Schweizer Wald</a:t>
            </a:r>
          </a:p>
        </p:txBody>
      </p:sp>
      <p:sp>
        <p:nvSpPr>
          <p:cNvPr id="6" name="Pfeil: nach unten 5">
            <a:extLst>
              <a:ext uri="{FF2B5EF4-FFF2-40B4-BE49-F238E27FC236}">
                <a16:creationId xmlns:a16="http://schemas.microsoft.com/office/drawing/2014/main" id="{213774F4-ACD0-4CE2-BE8A-9F6084CC1BDF}"/>
              </a:ext>
            </a:extLst>
          </p:cNvPr>
          <p:cNvSpPr/>
          <p:nvPr/>
        </p:nvSpPr>
        <p:spPr>
          <a:xfrm rot="16200000">
            <a:off x="7347746" y="2582692"/>
            <a:ext cx="667168" cy="874455"/>
          </a:xfrm>
          <a:prstGeom prst="downArrow">
            <a:avLst>
              <a:gd name="adj1" fmla="val 18572"/>
              <a:gd name="adj2" fmla="val 4002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feld 6">
            <a:extLst>
              <a:ext uri="{FF2B5EF4-FFF2-40B4-BE49-F238E27FC236}">
                <a16:creationId xmlns:a16="http://schemas.microsoft.com/office/drawing/2014/main" id="{C112146B-9EBF-4830-BDFE-A1D95D8C7BF3}"/>
              </a:ext>
            </a:extLst>
          </p:cNvPr>
          <p:cNvSpPr txBox="1"/>
          <p:nvPr/>
        </p:nvSpPr>
        <p:spPr>
          <a:xfrm>
            <a:off x="5100810" y="1965044"/>
            <a:ext cx="19720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rPr>
              <a:t>Direkte Ursache</a:t>
            </a:r>
          </a:p>
        </p:txBody>
      </p:sp>
      <p:sp>
        <p:nvSpPr>
          <p:cNvPr id="8" name="Rechteck 7">
            <a:extLst>
              <a:ext uri="{FF2B5EF4-FFF2-40B4-BE49-F238E27FC236}">
                <a16:creationId xmlns:a16="http://schemas.microsoft.com/office/drawing/2014/main" id="{9946384C-795E-4F7B-B526-327BA7035230}"/>
              </a:ext>
            </a:extLst>
          </p:cNvPr>
          <p:cNvSpPr/>
          <p:nvPr/>
        </p:nvSpPr>
        <p:spPr>
          <a:xfrm>
            <a:off x="686730" y="1904434"/>
            <a:ext cx="3422346" cy="24362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Kleinstrukturierte Eigentumsverhältnisse im Wald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Angebotsverhalten der Waldbesitzer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Geländebedingt hohe Holzerntekosten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Schwache Nachfrage nach bestimmten Sortimenten, insbesondere Laubstammholz</a:t>
            </a:r>
            <a:endParaRPr kumimoji="0" lang="de-CH"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Pfeil: nach unten 8">
            <a:extLst>
              <a:ext uri="{FF2B5EF4-FFF2-40B4-BE49-F238E27FC236}">
                <a16:creationId xmlns:a16="http://schemas.microsoft.com/office/drawing/2014/main" id="{AD467944-0F15-4BAA-92FE-BC7186FA6856}"/>
              </a:ext>
            </a:extLst>
          </p:cNvPr>
          <p:cNvSpPr/>
          <p:nvPr/>
        </p:nvSpPr>
        <p:spPr>
          <a:xfrm rot="16200000">
            <a:off x="4271359" y="2627367"/>
            <a:ext cx="667168" cy="785106"/>
          </a:xfrm>
          <a:prstGeom prst="downArrow">
            <a:avLst>
              <a:gd name="adj1" fmla="val 18572"/>
              <a:gd name="adj2" fmla="val 4002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feld 9">
            <a:extLst>
              <a:ext uri="{FF2B5EF4-FFF2-40B4-BE49-F238E27FC236}">
                <a16:creationId xmlns:a16="http://schemas.microsoft.com/office/drawing/2014/main" id="{D1E44A65-480F-49D1-9900-AFFD622FCD2D}"/>
              </a:ext>
            </a:extLst>
          </p:cNvPr>
          <p:cNvSpPr txBox="1"/>
          <p:nvPr/>
        </p:nvSpPr>
        <p:spPr>
          <a:xfrm>
            <a:off x="686730" y="1566533"/>
            <a:ext cx="22843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black"/>
                </a:solidFill>
                <a:effectLst/>
                <a:uLnTx/>
                <a:uFillTx/>
                <a:latin typeface="Calibri" panose="020F0502020204030204"/>
                <a:ea typeface="+mn-ea"/>
                <a:cs typeface="+mn-cs"/>
              </a:rPr>
              <a:t>Indirekte Ursachen</a:t>
            </a:r>
          </a:p>
        </p:txBody>
      </p:sp>
      <p:sp>
        <p:nvSpPr>
          <p:cNvPr id="13" name="Textfeld 12">
            <a:extLst>
              <a:ext uri="{FF2B5EF4-FFF2-40B4-BE49-F238E27FC236}">
                <a16:creationId xmlns:a16="http://schemas.microsoft.com/office/drawing/2014/main" id="{3294F893-2B86-4D8A-BE1D-62B659EB3DE1}"/>
              </a:ext>
            </a:extLst>
          </p:cNvPr>
          <p:cNvSpPr txBox="1"/>
          <p:nvPr/>
        </p:nvSpPr>
        <p:spPr>
          <a:xfrm>
            <a:off x="838200" y="4967149"/>
            <a:ext cx="388964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009999"/>
                </a:solidFill>
                <a:effectLst/>
                <a:uLnTx/>
                <a:uFillTx/>
                <a:latin typeface="Calibri" panose="020F0502020204030204"/>
                <a:ea typeface="+mn-ea"/>
                <a:cs typeface="+mn-cs"/>
              </a:rPr>
              <a:t>Lösungsansätze für indirekte Ursachen bilden indirekte Schnittstellen.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009999"/>
                </a:solidFill>
                <a:effectLst/>
                <a:uLnTx/>
                <a:uFillTx/>
                <a:latin typeface="Calibri" panose="020F0502020204030204"/>
                <a:ea typeface="+mn-ea"/>
                <a:cs typeface="+mn-cs"/>
              </a:rPr>
              <a:t>Entweder in der WP2020 explizit erwähnt oder es werden in den Programmvereinbarungen Fördermöglichkeiten angeboten.</a:t>
            </a:r>
          </a:p>
        </p:txBody>
      </p:sp>
      <p:cxnSp>
        <p:nvCxnSpPr>
          <p:cNvPr id="18" name="Gerade Verbindung mit Pfeil 17">
            <a:extLst>
              <a:ext uri="{FF2B5EF4-FFF2-40B4-BE49-F238E27FC236}">
                <a16:creationId xmlns:a16="http://schemas.microsoft.com/office/drawing/2014/main" id="{28B1C5D3-BFDB-48E5-A83C-ACCAF3A49D1B}"/>
              </a:ext>
            </a:extLst>
          </p:cNvPr>
          <p:cNvCxnSpPr>
            <a:cxnSpLocks/>
            <a:stCxn id="5" idx="1"/>
            <a:endCxn id="8" idx="2"/>
          </p:cNvCxnSpPr>
          <p:nvPr/>
        </p:nvCxnSpPr>
        <p:spPr>
          <a:xfrm flipH="1" flipV="1">
            <a:off x="2397903" y="4340646"/>
            <a:ext cx="3172730" cy="1040320"/>
          </a:xfrm>
          <a:prstGeom prst="straightConnector1">
            <a:avLst/>
          </a:prstGeom>
          <a:ln>
            <a:tailEnd type="triangle" w="lg" len="med"/>
          </a:ln>
        </p:spPr>
        <p:style>
          <a:lnRef idx="3">
            <a:schemeClr val="accent3"/>
          </a:lnRef>
          <a:fillRef idx="0">
            <a:schemeClr val="accent3"/>
          </a:fillRef>
          <a:effectRef idx="2">
            <a:schemeClr val="accent3"/>
          </a:effectRef>
          <a:fontRef idx="minor">
            <a:schemeClr val="tx1"/>
          </a:fontRef>
        </p:style>
      </p:cxnSp>
      <p:sp>
        <p:nvSpPr>
          <p:cNvPr id="20" name="Foliennummernplatzhalter 19">
            <a:extLst>
              <a:ext uri="{FF2B5EF4-FFF2-40B4-BE49-F238E27FC236}">
                <a16:creationId xmlns:a16="http://schemas.microsoft.com/office/drawing/2014/main" id="{49FC3D0C-AE55-411B-B7CB-E73C6CD08A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822642-C70B-49B2-AFFC-BCCBDF74AFEE}"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CH"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Grafik 4">
            <a:extLst>
              <a:ext uri="{FF2B5EF4-FFF2-40B4-BE49-F238E27FC236}">
                <a16:creationId xmlns:a16="http://schemas.microsoft.com/office/drawing/2014/main" id="{FB5EE499-79AE-4D85-8C4D-DAC49BDF53A1}"/>
              </a:ext>
            </a:extLst>
          </p:cNvPr>
          <p:cNvPicPr>
            <a:picLocks noChangeAspect="1"/>
          </p:cNvPicPr>
          <p:nvPr/>
        </p:nvPicPr>
        <p:blipFill>
          <a:blip r:embed="rId4"/>
          <a:stretch>
            <a:fillRect/>
          </a:stretch>
        </p:blipFill>
        <p:spPr>
          <a:xfrm>
            <a:off x="5570633" y="3962553"/>
            <a:ext cx="2497639" cy="2836825"/>
          </a:xfrm>
          <a:prstGeom prst="rect">
            <a:avLst/>
          </a:prstGeom>
        </p:spPr>
      </p:pic>
    </p:spTree>
    <p:extLst>
      <p:ext uri="{BB962C8B-B14F-4D97-AF65-F5344CB8AC3E}">
        <p14:creationId xmlns:p14="http://schemas.microsoft.com/office/powerpoint/2010/main" val="191963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P spid="8" grpId="0" animBg="1"/>
      <p:bldP spid="9" grpId="0" animBg="1"/>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89884" y="2482272"/>
            <a:ext cx="1309687" cy="8715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liennummernplatzhalter 4"/>
          <p:cNvSpPr>
            <a:spLocks noGrp="1"/>
          </p:cNvSpPr>
          <p:nvPr>
            <p:ph type="sldNum" sz="quarter" idx="12"/>
          </p:nvPr>
        </p:nvSpPr>
        <p:spPr>
          <a:xfrm>
            <a:off x="9758403" y="6321342"/>
            <a:ext cx="1586159" cy="468312"/>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6C6AE60A-B69C-4790-82F7-3882EDF23186}" type="slidenum">
              <a:rPr kumimoji="0" lang="de-DE" b="0" i="0" u="none" strike="noStrike" kern="1200" cap="none" spc="0" normalizeH="0" baseline="0" noProof="0" smtClean="0">
                <a:ln>
                  <a:noFill/>
                </a:ln>
                <a:solidFill>
                  <a:schemeClr val="tx1"/>
                </a:solidFill>
                <a:effectLst/>
                <a:uLnTx/>
                <a:uFillTx/>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5</a:t>
            </a:fld>
            <a:endParaRPr kumimoji="0" lang="de-DE" b="0" i="0" u="none" strike="noStrike" kern="1200" cap="none" spc="0" normalizeH="0" baseline="0" noProof="0" dirty="0">
              <a:ln>
                <a:noFill/>
              </a:ln>
              <a:solidFill>
                <a:schemeClr val="tx1"/>
              </a:solidFill>
              <a:effectLst/>
              <a:uLnTx/>
              <a:uFillTx/>
              <a:ea typeface="+mn-ea"/>
              <a:cs typeface="+mn-cs"/>
            </a:endParaRPr>
          </a:p>
        </p:txBody>
      </p:sp>
      <p:grpSp>
        <p:nvGrpSpPr>
          <p:cNvPr id="115" name="Groupe 114"/>
          <p:cNvGrpSpPr/>
          <p:nvPr/>
        </p:nvGrpSpPr>
        <p:grpSpPr>
          <a:xfrm>
            <a:off x="2599444" y="3176652"/>
            <a:ext cx="3992679" cy="907495"/>
            <a:chOff x="1008769" y="4541238"/>
            <a:chExt cx="3992679" cy="907495"/>
          </a:xfrm>
        </p:grpSpPr>
        <p:sp>
          <p:nvSpPr>
            <p:cNvPr id="17" name="ZoneTexte 16"/>
            <p:cNvSpPr txBox="1"/>
            <p:nvPr/>
          </p:nvSpPr>
          <p:spPr>
            <a:xfrm>
              <a:off x="1008769" y="5079401"/>
              <a:ext cx="26212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Arial"/>
                  <a:ea typeface="+mn-ea"/>
                  <a:cs typeface="+mn-cs"/>
                </a:rPr>
                <a:t>Parlament</a:t>
              </a:r>
              <a:r>
                <a:rPr kumimoji="0" lang="en-GB" sz="1800" b="0" i="0" u="none" strike="noStrike" kern="1200" cap="none" spc="0" normalizeH="0" baseline="0" noProof="0" dirty="0">
                  <a:ln>
                    <a:noFill/>
                  </a:ln>
                  <a:solidFill>
                    <a:prstClr val="black"/>
                  </a:solidFill>
                  <a:effectLst/>
                  <a:uLnTx/>
                  <a:uFillTx/>
                  <a:latin typeface="Arial"/>
                  <a:ea typeface="+mn-ea"/>
                  <a:cs typeface="+mn-cs"/>
                </a:rPr>
                <a:t> &amp; Bundesrat</a:t>
              </a:r>
            </a:p>
          </p:txBody>
        </p:sp>
        <p:cxnSp>
          <p:nvCxnSpPr>
            <p:cNvPr id="29" name="Connecteur en angle 28"/>
            <p:cNvCxnSpPr>
              <a:cxnSpLocks/>
              <a:stCxn id="17" idx="2"/>
              <a:endCxn id="30" idx="2"/>
            </p:cNvCxnSpPr>
            <p:nvPr/>
          </p:nvCxnSpPr>
          <p:spPr>
            <a:xfrm rot="5400000" flipH="1" flipV="1">
              <a:off x="3363254" y="4259101"/>
              <a:ext cx="145762" cy="2233502"/>
            </a:xfrm>
            <a:prstGeom prst="bentConnector3">
              <a:avLst>
                <a:gd name="adj1" fmla="val -156831"/>
              </a:avLst>
            </a:prstGeom>
            <a:ln w="19050">
              <a:solidFill>
                <a:srgbClr val="0070C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0" name="Organigramme : Multidocument 29"/>
            <p:cNvSpPr/>
            <p:nvPr/>
          </p:nvSpPr>
          <p:spPr>
            <a:xfrm>
              <a:off x="4213857" y="4541238"/>
              <a:ext cx="787591" cy="791716"/>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4" name="Forme libre 43"/>
          <p:cNvSpPr/>
          <p:nvPr/>
        </p:nvSpPr>
        <p:spPr>
          <a:xfrm>
            <a:off x="3235819" y="3983590"/>
            <a:ext cx="3109104" cy="765544"/>
          </a:xfrm>
          <a:custGeom>
            <a:avLst/>
            <a:gdLst>
              <a:gd name="connsiteX0" fmla="*/ 449470 w 3109104"/>
              <a:gd name="connsiteY0" fmla="*/ 233916 h 765544"/>
              <a:gd name="connsiteX1" fmla="*/ 396307 w 3109104"/>
              <a:gd name="connsiteY1" fmla="*/ 297711 h 765544"/>
              <a:gd name="connsiteX2" fmla="*/ 375042 w 3109104"/>
              <a:gd name="connsiteY2" fmla="*/ 329609 h 765544"/>
              <a:gd name="connsiteX3" fmla="*/ 311247 w 3109104"/>
              <a:gd name="connsiteY3" fmla="*/ 372139 h 765544"/>
              <a:gd name="connsiteX4" fmla="*/ 279349 w 3109104"/>
              <a:gd name="connsiteY4" fmla="*/ 393404 h 765544"/>
              <a:gd name="connsiteX5" fmla="*/ 247451 w 3109104"/>
              <a:gd name="connsiteY5" fmla="*/ 404037 h 765544"/>
              <a:gd name="connsiteX6" fmla="*/ 215554 w 3109104"/>
              <a:gd name="connsiteY6" fmla="*/ 425302 h 765544"/>
              <a:gd name="connsiteX7" fmla="*/ 141126 w 3109104"/>
              <a:gd name="connsiteY7" fmla="*/ 435935 h 765544"/>
              <a:gd name="connsiteX8" fmla="*/ 45433 w 3109104"/>
              <a:gd name="connsiteY8" fmla="*/ 425302 h 765544"/>
              <a:gd name="connsiteX9" fmla="*/ 13535 w 3109104"/>
              <a:gd name="connsiteY9" fmla="*/ 414670 h 765544"/>
              <a:gd name="connsiteX10" fmla="*/ 2903 w 3109104"/>
              <a:gd name="connsiteY10" fmla="*/ 382772 h 765544"/>
              <a:gd name="connsiteX11" fmla="*/ 45433 w 3109104"/>
              <a:gd name="connsiteY11" fmla="*/ 212651 h 765544"/>
              <a:gd name="connsiteX12" fmla="*/ 77330 w 3109104"/>
              <a:gd name="connsiteY12" fmla="*/ 202018 h 765544"/>
              <a:gd name="connsiteX13" fmla="*/ 247451 w 3109104"/>
              <a:gd name="connsiteY13" fmla="*/ 233916 h 765544"/>
              <a:gd name="connsiteX14" fmla="*/ 311247 w 3109104"/>
              <a:gd name="connsiteY14" fmla="*/ 287079 h 765544"/>
              <a:gd name="connsiteX15" fmla="*/ 332512 w 3109104"/>
              <a:gd name="connsiteY15" fmla="*/ 318976 h 765544"/>
              <a:gd name="connsiteX16" fmla="*/ 375042 w 3109104"/>
              <a:gd name="connsiteY16" fmla="*/ 372139 h 765544"/>
              <a:gd name="connsiteX17" fmla="*/ 396307 w 3109104"/>
              <a:gd name="connsiteY17" fmla="*/ 435935 h 765544"/>
              <a:gd name="connsiteX18" fmla="*/ 417572 w 3109104"/>
              <a:gd name="connsiteY18" fmla="*/ 499730 h 765544"/>
              <a:gd name="connsiteX19" fmla="*/ 449470 w 3109104"/>
              <a:gd name="connsiteY19" fmla="*/ 563525 h 765544"/>
              <a:gd name="connsiteX20" fmla="*/ 513265 w 3109104"/>
              <a:gd name="connsiteY20" fmla="*/ 616688 h 765544"/>
              <a:gd name="connsiteX21" fmla="*/ 566428 w 3109104"/>
              <a:gd name="connsiteY21" fmla="*/ 659218 h 765544"/>
              <a:gd name="connsiteX22" fmla="*/ 598326 w 3109104"/>
              <a:gd name="connsiteY22" fmla="*/ 691116 h 765544"/>
              <a:gd name="connsiteX23" fmla="*/ 704651 w 3109104"/>
              <a:gd name="connsiteY23" fmla="*/ 733646 h 765544"/>
              <a:gd name="connsiteX24" fmla="*/ 768447 w 3109104"/>
              <a:gd name="connsiteY24" fmla="*/ 754911 h 765544"/>
              <a:gd name="connsiteX25" fmla="*/ 800344 w 3109104"/>
              <a:gd name="connsiteY25" fmla="*/ 765544 h 765544"/>
              <a:gd name="connsiteX26" fmla="*/ 1087423 w 3109104"/>
              <a:gd name="connsiteY26" fmla="*/ 754911 h 765544"/>
              <a:gd name="connsiteX27" fmla="*/ 1129954 w 3109104"/>
              <a:gd name="connsiteY27" fmla="*/ 744279 h 765544"/>
              <a:gd name="connsiteX28" fmla="*/ 1236279 w 3109104"/>
              <a:gd name="connsiteY28" fmla="*/ 723014 h 765544"/>
              <a:gd name="connsiteX29" fmla="*/ 1289442 w 3109104"/>
              <a:gd name="connsiteY29" fmla="*/ 659218 h 765544"/>
              <a:gd name="connsiteX30" fmla="*/ 1353237 w 3109104"/>
              <a:gd name="connsiteY30" fmla="*/ 595423 h 765544"/>
              <a:gd name="connsiteX31" fmla="*/ 1395768 w 3109104"/>
              <a:gd name="connsiteY31" fmla="*/ 531628 h 765544"/>
              <a:gd name="connsiteX32" fmla="*/ 1417033 w 3109104"/>
              <a:gd name="connsiteY32" fmla="*/ 499730 h 765544"/>
              <a:gd name="connsiteX33" fmla="*/ 1427665 w 3109104"/>
              <a:gd name="connsiteY33" fmla="*/ 467832 h 765544"/>
              <a:gd name="connsiteX34" fmla="*/ 1438298 w 3109104"/>
              <a:gd name="connsiteY34" fmla="*/ 74428 h 765544"/>
              <a:gd name="connsiteX35" fmla="*/ 1363870 w 3109104"/>
              <a:gd name="connsiteY35" fmla="*/ 0 h 765544"/>
              <a:gd name="connsiteX36" fmla="*/ 1246912 w 3109104"/>
              <a:gd name="connsiteY36" fmla="*/ 10632 h 765544"/>
              <a:gd name="connsiteX37" fmla="*/ 1225647 w 3109104"/>
              <a:gd name="connsiteY37" fmla="*/ 74428 h 765544"/>
              <a:gd name="connsiteX38" fmla="*/ 1236279 w 3109104"/>
              <a:gd name="connsiteY38" fmla="*/ 170121 h 765544"/>
              <a:gd name="connsiteX39" fmla="*/ 1246912 w 3109104"/>
              <a:gd name="connsiteY39" fmla="*/ 202018 h 765544"/>
              <a:gd name="connsiteX40" fmla="*/ 1278809 w 3109104"/>
              <a:gd name="connsiteY40" fmla="*/ 223283 h 765544"/>
              <a:gd name="connsiteX41" fmla="*/ 1289442 w 3109104"/>
              <a:gd name="connsiteY41" fmla="*/ 255181 h 765544"/>
              <a:gd name="connsiteX42" fmla="*/ 1353237 w 3109104"/>
              <a:gd name="connsiteY42" fmla="*/ 287079 h 765544"/>
              <a:gd name="connsiteX43" fmla="*/ 1438298 w 3109104"/>
              <a:gd name="connsiteY43" fmla="*/ 329609 h 765544"/>
              <a:gd name="connsiteX44" fmla="*/ 1533991 w 3109104"/>
              <a:gd name="connsiteY44" fmla="*/ 361507 h 765544"/>
              <a:gd name="connsiteX45" fmla="*/ 1565889 w 3109104"/>
              <a:gd name="connsiteY45" fmla="*/ 372139 h 765544"/>
              <a:gd name="connsiteX46" fmla="*/ 1672214 w 3109104"/>
              <a:gd name="connsiteY46" fmla="*/ 393404 h 765544"/>
              <a:gd name="connsiteX47" fmla="*/ 1852968 w 3109104"/>
              <a:gd name="connsiteY47" fmla="*/ 361507 h 765544"/>
              <a:gd name="connsiteX48" fmla="*/ 1863600 w 3109104"/>
              <a:gd name="connsiteY48" fmla="*/ 329609 h 765544"/>
              <a:gd name="connsiteX49" fmla="*/ 1821070 w 3109104"/>
              <a:gd name="connsiteY49" fmla="*/ 191386 h 765544"/>
              <a:gd name="connsiteX50" fmla="*/ 1789172 w 3109104"/>
              <a:gd name="connsiteY50" fmla="*/ 180753 h 765544"/>
              <a:gd name="connsiteX51" fmla="*/ 1704112 w 3109104"/>
              <a:gd name="connsiteY51" fmla="*/ 191386 h 765544"/>
              <a:gd name="connsiteX52" fmla="*/ 1640316 w 3109104"/>
              <a:gd name="connsiteY52" fmla="*/ 244549 h 765544"/>
              <a:gd name="connsiteX53" fmla="*/ 1629684 w 3109104"/>
              <a:gd name="connsiteY53" fmla="*/ 276446 h 765544"/>
              <a:gd name="connsiteX54" fmla="*/ 1608419 w 3109104"/>
              <a:gd name="connsiteY54" fmla="*/ 308344 h 765544"/>
              <a:gd name="connsiteX55" fmla="*/ 1629684 w 3109104"/>
              <a:gd name="connsiteY55" fmla="*/ 435935 h 765544"/>
              <a:gd name="connsiteX56" fmla="*/ 1640316 w 3109104"/>
              <a:gd name="connsiteY56" fmla="*/ 467832 h 765544"/>
              <a:gd name="connsiteX57" fmla="*/ 1682847 w 3109104"/>
              <a:gd name="connsiteY57" fmla="*/ 531628 h 765544"/>
              <a:gd name="connsiteX58" fmla="*/ 1693479 w 3109104"/>
              <a:gd name="connsiteY58" fmla="*/ 563525 h 765544"/>
              <a:gd name="connsiteX59" fmla="*/ 1725377 w 3109104"/>
              <a:gd name="connsiteY59" fmla="*/ 574158 h 765544"/>
              <a:gd name="connsiteX60" fmla="*/ 1767907 w 3109104"/>
              <a:gd name="connsiteY60" fmla="*/ 595423 h 765544"/>
              <a:gd name="connsiteX61" fmla="*/ 1831703 w 3109104"/>
              <a:gd name="connsiteY61" fmla="*/ 616688 h 765544"/>
              <a:gd name="connsiteX62" fmla="*/ 1863600 w 3109104"/>
              <a:gd name="connsiteY62" fmla="*/ 627321 h 765544"/>
              <a:gd name="connsiteX63" fmla="*/ 2118782 w 3109104"/>
              <a:gd name="connsiteY63" fmla="*/ 595423 h 765544"/>
              <a:gd name="connsiteX64" fmla="*/ 2214475 w 3109104"/>
              <a:gd name="connsiteY64" fmla="*/ 531628 h 765544"/>
              <a:gd name="connsiteX65" fmla="*/ 2246372 w 3109104"/>
              <a:gd name="connsiteY65" fmla="*/ 510363 h 765544"/>
              <a:gd name="connsiteX66" fmla="*/ 2288903 w 3109104"/>
              <a:gd name="connsiteY66" fmla="*/ 467832 h 765544"/>
              <a:gd name="connsiteX67" fmla="*/ 2310168 w 3109104"/>
              <a:gd name="connsiteY67" fmla="*/ 435935 h 765544"/>
              <a:gd name="connsiteX68" fmla="*/ 2342065 w 3109104"/>
              <a:gd name="connsiteY68" fmla="*/ 425302 h 765544"/>
              <a:gd name="connsiteX69" fmla="*/ 2373963 w 3109104"/>
              <a:gd name="connsiteY69" fmla="*/ 404037 h 765544"/>
              <a:gd name="connsiteX70" fmla="*/ 2405861 w 3109104"/>
              <a:gd name="connsiteY70" fmla="*/ 372139 h 765544"/>
              <a:gd name="connsiteX71" fmla="*/ 2480289 w 3109104"/>
              <a:gd name="connsiteY71" fmla="*/ 329609 h 765544"/>
              <a:gd name="connsiteX72" fmla="*/ 2512186 w 3109104"/>
              <a:gd name="connsiteY72" fmla="*/ 318976 h 765544"/>
              <a:gd name="connsiteX73" fmla="*/ 2544084 w 3109104"/>
              <a:gd name="connsiteY73" fmla="*/ 297711 h 765544"/>
              <a:gd name="connsiteX74" fmla="*/ 2629144 w 3109104"/>
              <a:gd name="connsiteY74" fmla="*/ 276446 h 765544"/>
              <a:gd name="connsiteX75" fmla="*/ 3043814 w 3109104"/>
              <a:gd name="connsiteY75" fmla="*/ 287079 h 765544"/>
              <a:gd name="connsiteX76" fmla="*/ 3054447 w 3109104"/>
              <a:gd name="connsiteY76" fmla="*/ 318976 h 765544"/>
              <a:gd name="connsiteX77" fmla="*/ 3075712 w 3109104"/>
              <a:gd name="connsiteY77" fmla="*/ 340242 h 765544"/>
              <a:gd name="connsiteX78" fmla="*/ 3086344 w 3109104"/>
              <a:gd name="connsiteY78" fmla="*/ 584790 h 765544"/>
              <a:gd name="connsiteX79" fmla="*/ 3022549 w 3109104"/>
              <a:gd name="connsiteY79" fmla="*/ 606056 h 765544"/>
              <a:gd name="connsiteX80" fmla="*/ 2990651 w 3109104"/>
              <a:gd name="connsiteY80" fmla="*/ 616688 h 765544"/>
              <a:gd name="connsiteX81" fmla="*/ 2958754 w 3109104"/>
              <a:gd name="connsiteY81" fmla="*/ 606056 h 765544"/>
              <a:gd name="connsiteX82" fmla="*/ 2916223 w 3109104"/>
              <a:gd name="connsiteY82" fmla="*/ 446567 h 765544"/>
              <a:gd name="connsiteX83" fmla="*/ 2905591 w 3109104"/>
              <a:gd name="connsiteY83" fmla="*/ 404037 h 7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109104" h="765544">
                <a:moveTo>
                  <a:pt x="449470" y="233916"/>
                </a:moveTo>
                <a:cubicBezTo>
                  <a:pt x="400666" y="355926"/>
                  <a:pt x="460039" y="246726"/>
                  <a:pt x="396307" y="297711"/>
                </a:cubicBezTo>
                <a:cubicBezTo>
                  <a:pt x="386328" y="305694"/>
                  <a:pt x="384659" y="321194"/>
                  <a:pt x="375042" y="329609"/>
                </a:cubicBezTo>
                <a:cubicBezTo>
                  <a:pt x="355808" y="346439"/>
                  <a:pt x="332512" y="357962"/>
                  <a:pt x="311247" y="372139"/>
                </a:cubicBezTo>
                <a:cubicBezTo>
                  <a:pt x="300614" y="379227"/>
                  <a:pt x="291472" y="389363"/>
                  <a:pt x="279349" y="393404"/>
                </a:cubicBezTo>
                <a:cubicBezTo>
                  <a:pt x="268716" y="396948"/>
                  <a:pt x="257476" y="399025"/>
                  <a:pt x="247451" y="404037"/>
                </a:cubicBezTo>
                <a:cubicBezTo>
                  <a:pt x="236022" y="409752"/>
                  <a:pt x="227794" y="421630"/>
                  <a:pt x="215554" y="425302"/>
                </a:cubicBezTo>
                <a:cubicBezTo>
                  <a:pt x="191550" y="432503"/>
                  <a:pt x="165935" y="432391"/>
                  <a:pt x="141126" y="435935"/>
                </a:cubicBezTo>
                <a:cubicBezTo>
                  <a:pt x="109228" y="432391"/>
                  <a:pt x="77090" y="430578"/>
                  <a:pt x="45433" y="425302"/>
                </a:cubicBezTo>
                <a:cubicBezTo>
                  <a:pt x="34378" y="423459"/>
                  <a:pt x="21460" y="422595"/>
                  <a:pt x="13535" y="414670"/>
                </a:cubicBezTo>
                <a:cubicBezTo>
                  <a:pt x="5610" y="406745"/>
                  <a:pt x="6447" y="393405"/>
                  <a:pt x="2903" y="382772"/>
                </a:cubicBezTo>
                <a:cubicBezTo>
                  <a:pt x="10924" y="270475"/>
                  <a:pt x="-26951" y="248844"/>
                  <a:pt x="45433" y="212651"/>
                </a:cubicBezTo>
                <a:cubicBezTo>
                  <a:pt x="55457" y="207639"/>
                  <a:pt x="66698" y="205562"/>
                  <a:pt x="77330" y="202018"/>
                </a:cubicBezTo>
                <a:cubicBezTo>
                  <a:pt x="114744" y="205760"/>
                  <a:pt x="207268" y="207128"/>
                  <a:pt x="247451" y="233916"/>
                </a:cubicBezTo>
                <a:cubicBezTo>
                  <a:pt x="278816" y="254826"/>
                  <a:pt x="285662" y="256378"/>
                  <a:pt x="311247" y="287079"/>
                </a:cubicBezTo>
                <a:cubicBezTo>
                  <a:pt x="319428" y="296896"/>
                  <a:pt x="324529" y="308998"/>
                  <a:pt x="332512" y="318976"/>
                </a:cubicBezTo>
                <a:cubicBezTo>
                  <a:pt x="354602" y="346589"/>
                  <a:pt x="358682" y="335328"/>
                  <a:pt x="375042" y="372139"/>
                </a:cubicBezTo>
                <a:cubicBezTo>
                  <a:pt x="384146" y="392623"/>
                  <a:pt x="389218" y="414670"/>
                  <a:pt x="396307" y="435935"/>
                </a:cubicBezTo>
                <a:lnTo>
                  <a:pt x="417572" y="499730"/>
                </a:lnTo>
                <a:cubicBezTo>
                  <a:pt x="428228" y="531698"/>
                  <a:pt x="426569" y="536044"/>
                  <a:pt x="449470" y="563525"/>
                </a:cubicBezTo>
                <a:cubicBezTo>
                  <a:pt x="475054" y="594225"/>
                  <a:pt x="481901" y="595778"/>
                  <a:pt x="513265" y="616688"/>
                </a:cubicBezTo>
                <a:cubicBezTo>
                  <a:pt x="560823" y="688027"/>
                  <a:pt x="504799" y="618132"/>
                  <a:pt x="566428" y="659218"/>
                </a:cubicBezTo>
                <a:cubicBezTo>
                  <a:pt x="578939" y="667559"/>
                  <a:pt x="586090" y="682376"/>
                  <a:pt x="598326" y="691116"/>
                </a:cubicBezTo>
                <a:cubicBezTo>
                  <a:pt x="625704" y="710672"/>
                  <a:pt x="675600" y="723962"/>
                  <a:pt x="704651" y="733646"/>
                </a:cubicBezTo>
                <a:lnTo>
                  <a:pt x="768447" y="754911"/>
                </a:lnTo>
                <a:lnTo>
                  <a:pt x="800344" y="765544"/>
                </a:lnTo>
                <a:cubicBezTo>
                  <a:pt x="896037" y="762000"/>
                  <a:pt x="991863" y="761076"/>
                  <a:pt x="1087423" y="754911"/>
                </a:cubicBezTo>
                <a:cubicBezTo>
                  <a:pt x="1102006" y="753970"/>
                  <a:pt x="1115625" y="747145"/>
                  <a:pt x="1129954" y="744279"/>
                </a:cubicBezTo>
                <a:cubicBezTo>
                  <a:pt x="1260298" y="718211"/>
                  <a:pt x="1137496" y="747709"/>
                  <a:pt x="1236279" y="723014"/>
                </a:cubicBezTo>
                <a:cubicBezTo>
                  <a:pt x="1283276" y="652518"/>
                  <a:pt x="1228044" y="730848"/>
                  <a:pt x="1289442" y="659218"/>
                </a:cubicBezTo>
                <a:cubicBezTo>
                  <a:pt x="1342195" y="597673"/>
                  <a:pt x="1297085" y="632858"/>
                  <a:pt x="1353237" y="595423"/>
                </a:cubicBezTo>
                <a:lnTo>
                  <a:pt x="1395768" y="531628"/>
                </a:lnTo>
                <a:lnTo>
                  <a:pt x="1417033" y="499730"/>
                </a:lnTo>
                <a:cubicBezTo>
                  <a:pt x="1420577" y="489097"/>
                  <a:pt x="1423250" y="478134"/>
                  <a:pt x="1427665" y="467832"/>
                </a:cubicBezTo>
                <a:cubicBezTo>
                  <a:pt x="1495095" y="310493"/>
                  <a:pt x="1494920" y="516083"/>
                  <a:pt x="1438298" y="74428"/>
                </a:cubicBezTo>
                <a:cubicBezTo>
                  <a:pt x="1430681" y="15016"/>
                  <a:pt x="1401978" y="12702"/>
                  <a:pt x="1363870" y="0"/>
                </a:cubicBezTo>
                <a:lnTo>
                  <a:pt x="1246912" y="10632"/>
                </a:lnTo>
                <a:cubicBezTo>
                  <a:pt x="1227176" y="21259"/>
                  <a:pt x="1225647" y="74428"/>
                  <a:pt x="1225647" y="74428"/>
                </a:cubicBezTo>
                <a:cubicBezTo>
                  <a:pt x="1229191" y="106326"/>
                  <a:pt x="1231003" y="138464"/>
                  <a:pt x="1236279" y="170121"/>
                </a:cubicBezTo>
                <a:cubicBezTo>
                  <a:pt x="1238122" y="181176"/>
                  <a:pt x="1239911" y="193266"/>
                  <a:pt x="1246912" y="202018"/>
                </a:cubicBezTo>
                <a:cubicBezTo>
                  <a:pt x="1254895" y="211996"/>
                  <a:pt x="1268177" y="216195"/>
                  <a:pt x="1278809" y="223283"/>
                </a:cubicBezTo>
                <a:cubicBezTo>
                  <a:pt x="1282353" y="233916"/>
                  <a:pt x="1282440" y="246429"/>
                  <a:pt x="1289442" y="255181"/>
                </a:cubicBezTo>
                <a:cubicBezTo>
                  <a:pt x="1304432" y="273918"/>
                  <a:pt x="1332225" y="280075"/>
                  <a:pt x="1353237" y="287079"/>
                </a:cubicBezTo>
                <a:cubicBezTo>
                  <a:pt x="1390354" y="324194"/>
                  <a:pt x="1364992" y="305174"/>
                  <a:pt x="1438298" y="329609"/>
                </a:cubicBezTo>
                <a:lnTo>
                  <a:pt x="1533991" y="361507"/>
                </a:lnTo>
                <a:cubicBezTo>
                  <a:pt x="1544624" y="365051"/>
                  <a:pt x="1554899" y="369941"/>
                  <a:pt x="1565889" y="372139"/>
                </a:cubicBezTo>
                <a:lnTo>
                  <a:pt x="1672214" y="393404"/>
                </a:lnTo>
                <a:cubicBezTo>
                  <a:pt x="1692606" y="391948"/>
                  <a:pt x="1815954" y="407774"/>
                  <a:pt x="1852968" y="361507"/>
                </a:cubicBezTo>
                <a:cubicBezTo>
                  <a:pt x="1859969" y="352755"/>
                  <a:pt x="1860056" y="340242"/>
                  <a:pt x="1863600" y="329609"/>
                </a:cubicBezTo>
                <a:cubicBezTo>
                  <a:pt x="1856301" y="256611"/>
                  <a:pt x="1876116" y="228083"/>
                  <a:pt x="1821070" y="191386"/>
                </a:cubicBezTo>
                <a:cubicBezTo>
                  <a:pt x="1811744" y="185169"/>
                  <a:pt x="1799805" y="184297"/>
                  <a:pt x="1789172" y="180753"/>
                </a:cubicBezTo>
                <a:cubicBezTo>
                  <a:pt x="1760819" y="184297"/>
                  <a:pt x="1731679" y="183868"/>
                  <a:pt x="1704112" y="191386"/>
                </a:cubicBezTo>
                <a:cubicBezTo>
                  <a:pt x="1683757" y="196937"/>
                  <a:pt x="1652945" y="231920"/>
                  <a:pt x="1640316" y="244549"/>
                </a:cubicBezTo>
                <a:cubicBezTo>
                  <a:pt x="1636772" y="255181"/>
                  <a:pt x="1634696" y="266422"/>
                  <a:pt x="1629684" y="276446"/>
                </a:cubicBezTo>
                <a:cubicBezTo>
                  <a:pt x="1623969" y="287876"/>
                  <a:pt x="1609576" y="295618"/>
                  <a:pt x="1608419" y="308344"/>
                </a:cubicBezTo>
                <a:cubicBezTo>
                  <a:pt x="1605740" y="337807"/>
                  <a:pt x="1619855" y="401533"/>
                  <a:pt x="1629684" y="435935"/>
                </a:cubicBezTo>
                <a:cubicBezTo>
                  <a:pt x="1632763" y="446711"/>
                  <a:pt x="1634873" y="458035"/>
                  <a:pt x="1640316" y="467832"/>
                </a:cubicBezTo>
                <a:cubicBezTo>
                  <a:pt x="1652728" y="490174"/>
                  <a:pt x="1682847" y="531628"/>
                  <a:pt x="1682847" y="531628"/>
                </a:cubicBezTo>
                <a:cubicBezTo>
                  <a:pt x="1686391" y="542260"/>
                  <a:pt x="1685554" y="555600"/>
                  <a:pt x="1693479" y="563525"/>
                </a:cubicBezTo>
                <a:cubicBezTo>
                  <a:pt x="1701404" y="571450"/>
                  <a:pt x="1715075" y="569743"/>
                  <a:pt x="1725377" y="574158"/>
                </a:cubicBezTo>
                <a:cubicBezTo>
                  <a:pt x="1739945" y="580402"/>
                  <a:pt x="1753191" y="589537"/>
                  <a:pt x="1767907" y="595423"/>
                </a:cubicBezTo>
                <a:cubicBezTo>
                  <a:pt x="1788719" y="603748"/>
                  <a:pt x="1810438" y="609599"/>
                  <a:pt x="1831703" y="616688"/>
                </a:cubicBezTo>
                <a:lnTo>
                  <a:pt x="1863600" y="627321"/>
                </a:lnTo>
                <a:cubicBezTo>
                  <a:pt x="1883933" y="626191"/>
                  <a:pt x="2062233" y="633122"/>
                  <a:pt x="2118782" y="595423"/>
                </a:cubicBezTo>
                <a:lnTo>
                  <a:pt x="2214475" y="531628"/>
                </a:lnTo>
                <a:cubicBezTo>
                  <a:pt x="2225107" y="524540"/>
                  <a:pt x="2237336" y="519399"/>
                  <a:pt x="2246372" y="510363"/>
                </a:cubicBezTo>
                <a:cubicBezTo>
                  <a:pt x="2260549" y="496186"/>
                  <a:pt x="2277782" y="484514"/>
                  <a:pt x="2288903" y="467832"/>
                </a:cubicBezTo>
                <a:cubicBezTo>
                  <a:pt x="2295991" y="457200"/>
                  <a:pt x="2300190" y="443918"/>
                  <a:pt x="2310168" y="435935"/>
                </a:cubicBezTo>
                <a:cubicBezTo>
                  <a:pt x="2318920" y="428934"/>
                  <a:pt x="2332041" y="430314"/>
                  <a:pt x="2342065" y="425302"/>
                </a:cubicBezTo>
                <a:cubicBezTo>
                  <a:pt x="2353495" y="419587"/>
                  <a:pt x="2364146" y="412218"/>
                  <a:pt x="2373963" y="404037"/>
                </a:cubicBezTo>
                <a:cubicBezTo>
                  <a:pt x="2385515" y="394411"/>
                  <a:pt x="2394309" y="381765"/>
                  <a:pt x="2405861" y="372139"/>
                </a:cubicBezTo>
                <a:cubicBezTo>
                  <a:pt x="2424707" y="356434"/>
                  <a:pt x="2458875" y="338786"/>
                  <a:pt x="2480289" y="329609"/>
                </a:cubicBezTo>
                <a:cubicBezTo>
                  <a:pt x="2490590" y="325194"/>
                  <a:pt x="2502162" y="323988"/>
                  <a:pt x="2512186" y="318976"/>
                </a:cubicBezTo>
                <a:cubicBezTo>
                  <a:pt x="2523616" y="313261"/>
                  <a:pt x="2532654" y="303426"/>
                  <a:pt x="2544084" y="297711"/>
                </a:cubicBezTo>
                <a:cubicBezTo>
                  <a:pt x="2565877" y="286815"/>
                  <a:pt x="2608929" y="280489"/>
                  <a:pt x="2629144" y="276446"/>
                </a:cubicBezTo>
                <a:cubicBezTo>
                  <a:pt x="2767367" y="279990"/>
                  <a:pt x="2906231" y="273321"/>
                  <a:pt x="3043814" y="287079"/>
                </a:cubicBezTo>
                <a:cubicBezTo>
                  <a:pt x="3054966" y="288194"/>
                  <a:pt x="3048681" y="309366"/>
                  <a:pt x="3054447" y="318976"/>
                </a:cubicBezTo>
                <a:cubicBezTo>
                  <a:pt x="3059605" y="327572"/>
                  <a:pt x="3068624" y="333153"/>
                  <a:pt x="3075712" y="340242"/>
                </a:cubicBezTo>
                <a:cubicBezTo>
                  <a:pt x="3104969" y="428013"/>
                  <a:pt x="3128165" y="471276"/>
                  <a:pt x="3086344" y="584790"/>
                </a:cubicBezTo>
                <a:cubicBezTo>
                  <a:pt x="3078595" y="605823"/>
                  <a:pt x="3043814" y="598968"/>
                  <a:pt x="3022549" y="606056"/>
                </a:cubicBezTo>
                <a:lnTo>
                  <a:pt x="2990651" y="616688"/>
                </a:lnTo>
                <a:cubicBezTo>
                  <a:pt x="2980019" y="613144"/>
                  <a:pt x="2968778" y="611068"/>
                  <a:pt x="2958754" y="606056"/>
                </a:cubicBezTo>
                <a:cubicBezTo>
                  <a:pt x="2887830" y="570593"/>
                  <a:pt x="2929924" y="556175"/>
                  <a:pt x="2916223" y="446567"/>
                </a:cubicBezTo>
                <a:cubicBezTo>
                  <a:pt x="2904470" y="352545"/>
                  <a:pt x="2905591" y="444461"/>
                  <a:pt x="2905591" y="404037"/>
                </a:cubicBezTo>
              </a:path>
            </a:pathLst>
          </a:cu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ZoneTexte 46"/>
          <p:cNvSpPr txBox="1"/>
          <p:nvPr/>
        </p:nvSpPr>
        <p:spPr>
          <a:xfrm>
            <a:off x="7162124" y="3290010"/>
            <a:ext cx="1531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Administration</a:t>
            </a:r>
          </a:p>
        </p:txBody>
      </p:sp>
      <p:grpSp>
        <p:nvGrpSpPr>
          <p:cNvPr id="120" name="Groupe 119"/>
          <p:cNvGrpSpPr/>
          <p:nvPr/>
        </p:nvGrpSpPr>
        <p:grpSpPr>
          <a:xfrm>
            <a:off x="7328873" y="3488724"/>
            <a:ext cx="1161115" cy="685886"/>
            <a:chOff x="5738197" y="4853311"/>
            <a:chExt cx="1161115" cy="685886"/>
          </a:xfrm>
        </p:grpSpPr>
        <p:sp>
          <p:nvSpPr>
            <p:cNvPr id="48" name="ZoneTexte 47"/>
            <p:cNvSpPr txBox="1"/>
            <p:nvPr/>
          </p:nvSpPr>
          <p:spPr>
            <a:xfrm>
              <a:off x="5738197" y="4853311"/>
              <a:ext cx="9328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National</a:t>
              </a:r>
            </a:p>
          </p:txBody>
        </p:sp>
        <p:sp>
          <p:nvSpPr>
            <p:cNvPr id="50" name="ZoneTexte 49"/>
            <p:cNvSpPr txBox="1"/>
            <p:nvPr/>
          </p:nvSpPr>
          <p:spPr>
            <a:xfrm>
              <a:off x="5890597" y="5026977"/>
              <a:ext cx="100871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Regional</a:t>
              </a:r>
            </a:p>
          </p:txBody>
        </p:sp>
        <p:sp>
          <p:nvSpPr>
            <p:cNvPr id="51" name="ZoneTexte 50"/>
            <p:cNvSpPr txBox="1"/>
            <p:nvPr/>
          </p:nvSpPr>
          <p:spPr>
            <a:xfrm>
              <a:off x="6042997" y="5200643"/>
              <a:ext cx="7299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Arial"/>
                  <a:ea typeface="+mn-ea"/>
                  <a:cs typeface="+mn-cs"/>
                </a:rPr>
                <a:t>Lokal</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1" name="Groupe 120"/>
          <p:cNvGrpSpPr/>
          <p:nvPr/>
        </p:nvGrpSpPr>
        <p:grpSpPr>
          <a:xfrm>
            <a:off x="6745847" y="4146666"/>
            <a:ext cx="3737879" cy="340974"/>
            <a:chOff x="5155171" y="5511253"/>
            <a:chExt cx="3737879" cy="340974"/>
          </a:xfrm>
        </p:grpSpPr>
        <p:cxnSp>
          <p:nvCxnSpPr>
            <p:cNvPr id="58" name="Connecteur droit avec flèche 57"/>
            <p:cNvCxnSpPr/>
            <p:nvPr/>
          </p:nvCxnSpPr>
          <p:spPr>
            <a:xfrm>
              <a:off x="5397917" y="5852227"/>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5155171" y="5511253"/>
              <a:ext cx="37378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Intra-policy + inter-policy </a:t>
              </a:r>
              <a:r>
                <a:rPr kumimoji="0" lang="en-GB" sz="1600" b="0" i="0" u="none" strike="noStrike" kern="1200" cap="none" spc="0" normalizeH="0" baseline="0" noProof="0" dirty="0" err="1">
                  <a:ln>
                    <a:noFill/>
                  </a:ln>
                  <a:solidFill>
                    <a:prstClr val="black"/>
                  </a:solidFill>
                  <a:effectLst/>
                  <a:uLnTx/>
                  <a:uFillTx/>
                  <a:latin typeface="Arial"/>
                  <a:ea typeface="+mn-ea"/>
                  <a:cs typeface="+mn-cs"/>
                </a:rPr>
                <a:t>Koordination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60" name="Connecteur droit avec flèche 59"/>
            <p:cNvCxnSpPr/>
            <p:nvPr/>
          </p:nvCxnSpPr>
          <p:spPr>
            <a:xfrm flipH="1">
              <a:off x="6492606" y="5852227"/>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grpSp>
        <p:nvGrpSpPr>
          <p:cNvPr id="119" name="Groupe 118"/>
          <p:cNvGrpSpPr/>
          <p:nvPr/>
        </p:nvGrpSpPr>
        <p:grpSpPr>
          <a:xfrm>
            <a:off x="6255629" y="3005314"/>
            <a:ext cx="2430347" cy="2096782"/>
            <a:chOff x="4614206" y="4256474"/>
            <a:chExt cx="2430347" cy="2096782"/>
          </a:xfrm>
        </p:grpSpPr>
        <p:cxnSp>
          <p:nvCxnSpPr>
            <p:cNvPr id="33" name="Connecteur en angle 32"/>
            <p:cNvCxnSpPr/>
            <p:nvPr/>
          </p:nvCxnSpPr>
          <p:spPr>
            <a:xfrm rot="5400000" flipH="1" flipV="1">
              <a:off x="5116577" y="3754103"/>
              <a:ext cx="277190" cy="1281931"/>
            </a:xfrm>
            <a:prstGeom prst="bentConnector2">
              <a:avLst/>
            </a:prstGeom>
            <a:ln w="19050">
              <a:solidFill>
                <a:srgbClr val="0070C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cxnSpLocks/>
            </p:cNvCxnSpPr>
            <p:nvPr/>
          </p:nvCxnSpPr>
          <p:spPr>
            <a:xfrm>
              <a:off x="6324293" y="4957069"/>
              <a:ext cx="0" cy="1196291"/>
            </a:xfrm>
            <a:prstGeom prst="straightConnector1">
              <a:avLst/>
            </a:prstGeom>
            <a:ln w="19050">
              <a:solidFill>
                <a:srgbClr val="0070C0"/>
              </a:solidFill>
              <a:prstDash val="sysDash"/>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5655232" y="6014702"/>
              <a:ext cx="138932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Arial"/>
                  <a:ea typeface="+mn-ea"/>
                  <a:cs typeface="+mn-cs"/>
                </a:rPr>
                <a:t>Umsetzung</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73" name="Forme libre 72"/>
          <p:cNvSpPr/>
          <p:nvPr/>
        </p:nvSpPr>
        <p:spPr>
          <a:xfrm>
            <a:off x="2164834" y="4132446"/>
            <a:ext cx="4391247" cy="1031358"/>
          </a:xfrm>
          <a:custGeom>
            <a:avLst/>
            <a:gdLst>
              <a:gd name="connsiteX0" fmla="*/ 0 w 4391247"/>
              <a:gd name="connsiteY0" fmla="*/ 0 h 1031358"/>
              <a:gd name="connsiteX1" fmla="*/ 4391247 w 4391247"/>
              <a:gd name="connsiteY1" fmla="*/ 1031358 h 1031358"/>
            </a:gdLst>
            <a:ahLst/>
            <a:cxnLst>
              <a:cxn ang="0">
                <a:pos x="connsiteX0" y="connsiteY0"/>
              </a:cxn>
              <a:cxn ang="0">
                <a:pos x="connsiteX1" y="connsiteY1"/>
              </a:cxn>
            </a:cxnLst>
            <a:rect l="l" t="t" r="r" b="b"/>
            <a:pathLst>
              <a:path w="4391247" h="1031358">
                <a:moveTo>
                  <a:pt x="0" y="0"/>
                </a:moveTo>
                <a:lnTo>
                  <a:pt x="4391247" y="1031358"/>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7" name="Forme libre 76"/>
          <p:cNvSpPr/>
          <p:nvPr/>
        </p:nvSpPr>
        <p:spPr>
          <a:xfrm>
            <a:off x="7555540" y="2835273"/>
            <a:ext cx="1905060" cy="1658680"/>
          </a:xfrm>
          <a:custGeom>
            <a:avLst/>
            <a:gdLst>
              <a:gd name="connsiteX0" fmla="*/ 361507 w 1905060"/>
              <a:gd name="connsiteY0" fmla="*/ 542261 h 1658680"/>
              <a:gd name="connsiteX1" fmla="*/ 372140 w 1905060"/>
              <a:gd name="connsiteY1" fmla="*/ 669852 h 1658680"/>
              <a:gd name="connsiteX2" fmla="*/ 382772 w 1905060"/>
              <a:gd name="connsiteY2" fmla="*/ 701749 h 1658680"/>
              <a:gd name="connsiteX3" fmla="*/ 393405 w 1905060"/>
              <a:gd name="connsiteY3" fmla="*/ 744280 h 1658680"/>
              <a:gd name="connsiteX4" fmla="*/ 425302 w 1905060"/>
              <a:gd name="connsiteY4" fmla="*/ 754912 h 1658680"/>
              <a:gd name="connsiteX5" fmla="*/ 637954 w 1905060"/>
              <a:gd name="connsiteY5" fmla="*/ 765545 h 1658680"/>
              <a:gd name="connsiteX6" fmla="*/ 669851 w 1905060"/>
              <a:gd name="connsiteY6" fmla="*/ 776177 h 1658680"/>
              <a:gd name="connsiteX7" fmla="*/ 691116 w 1905060"/>
              <a:gd name="connsiteY7" fmla="*/ 882503 h 1658680"/>
              <a:gd name="connsiteX8" fmla="*/ 797442 w 1905060"/>
              <a:gd name="connsiteY8" fmla="*/ 893135 h 1658680"/>
              <a:gd name="connsiteX9" fmla="*/ 871870 w 1905060"/>
              <a:gd name="connsiteY9" fmla="*/ 925033 h 1658680"/>
              <a:gd name="connsiteX10" fmla="*/ 882502 w 1905060"/>
              <a:gd name="connsiteY10" fmla="*/ 956931 h 1658680"/>
              <a:gd name="connsiteX11" fmla="*/ 871870 w 1905060"/>
              <a:gd name="connsiteY11" fmla="*/ 999461 h 1658680"/>
              <a:gd name="connsiteX12" fmla="*/ 850605 w 1905060"/>
              <a:gd name="connsiteY12" fmla="*/ 1031359 h 1658680"/>
              <a:gd name="connsiteX13" fmla="*/ 903768 w 1905060"/>
              <a:gd name="connsiteY13" fmla="*/ 1084521 h 1658680"/>
              <a:gd name="connsiteX14" fmla="*/ 925033 w 1905060"/>
              <a:gd name="connsiteY14" fmla="*/ 1116419 h 1658680"/>
              <a:gd name="connsiteX15" fmla="*/ 1020726 w 1905060"/>
              <a:gd name="connsiteY15" fmla="*/ 1158949 h 1658680"/>
              <a:gd name="connsiteX16" fmla="*/ 1052623 w 1905060"/>
              <a:gd name="connsiteY16" fmla="*/ 1169582 h 1658680"/>
              <a:gd name="connsiteX17" fmla="*/ 1169582 w 1905060"/>
              <a:gd name="connsiteY17" fmla="*/ 1158949 h 1658680"/>
              <a:gd name="connsiteX18" fmla="*/ 1201479 w 1905060"/>
              <a:gd name="connsiteY18" fmla="*/ 1148317 h 1658680"/>
              <a:gd name="connsiteX19" fmla="*/ 1233377 w 1905060"/>
              <a:gd name="connsiteY19" fmla="*/ 1116419 h 1658680"/>
              <a:gd name="connsiteX20" fmla="*/ 1244009 w 1905060"/>
              <a:gd name="connsiteY20" fmla="*/ 1084521 h 1658680"/>
              <a:gd name="connsiteX21" fmla="*/ 1275907 w 1905060"/>
              <a:gd name="connsiteY21" fmla="*/ 1031359 h 1658680"/>
              <a:gd name="connsiteX22" fmla="*/ 1297172 w 1905060"/>
              <a:gd name="connsiteY22" fmla="*/ 829340 h 1658680"/>
              <a:gd name="connsiteX23" fmla="*/ 1286540 w 1905060"/>
              <a:gd name="connsiteY23" fmla="*/ 552893 h 1658680"/>
              <a:gd name="connsiteX24" fmla="*/ 1275907 w 1905060"/>
              <a:gd name="connsiteY24" fmla="*/ 510363 h 1658680"/>
              <a:gd name="connsiteX25" fmla="*/ 1307805 w 1905060"/>
              <a:gd name="connsiteY25" fmla="*/ 329610 h 1658680"/>
              <a:gd name="connsiteX26" fmla="*/ 1339702 w 1905060"/>
              <a:gd name="connsiteY26" fmla="*/ 318977 h 1658680"/>
              <a:gd name="connsiteX27" fmla="*/ 1382233 w 1905060"/>
              <a:gd name="connsiteY27" fmla="*/ 308345 h 1658680"/>
              <a:gd name="connsiteX28" fmla="*/ 1499191 w 1905060"/>
              <a:gd name="connsiteY28" fmla="*/ 340242 h 1658680"/>
              <a:gd name="connsiteX29" fmla="*/ 1520456 w 1905060"/>
              <a:gd name="connsiteY29" fmla="*/ 372140 h 1658680"/>
              <a:gd name="connsiteX30" fmla="*/ 1531088 w 1905060"/>
              <a:gd name="connsiteY30" fmla="*/ 404038 h 1658680"/>
              <a:gd name="connsiteX31" fmla="*/ 1552354 w 1905060"/>
              <a:gd name="connsiteY31" fmla="*/ 425303 h 1658680"/>
              <a:gd name="connsiteX32" fmla="*/ 1509823 w 1905060"/>
              <a:gd name="connsiteY32" fmla="*/ 563526 h 1658680"/>
              <a:gd name="connsiteX33" fmla="*/ 1403498 w 1905060"/>
              <a:gd name="connsiteY33" fmla="*/ 552893 h 1658680"/>
              <a:gd name="connsiteX34" fmla="*/ 1382233 w 1905060"/>
              <a:gd name="connsiteY34" fmla="*/ 520996 h 1658680"/>
              <a:gd name="connsiteX35" fmla="*/ 1350335 w 1905060"/>
              <a:gd name="connsiteY35" fmla="*/ 446568 h 1658680"/>
              <a:gd name="connsiteX36" fmla="*/ 1360968 w 1905060"/>
              <a:gd name="connsiteY36" fmla="*/ 255182 h 1658680"/>
              <a:gd name="connsiteX37" fmla="*/ 1371600 w 1905060"/>
              <a:gd name="connsiteY37" fmla="*/ 202019 h 1658680"/>
              <a:gd name="connsiteX38" fmla="*/ 1403498 w 1905060"/>
              <a:gd name="connsiteY38" fmla="*/ 116959 h 1658680"/>
              <a:gd name="connsiteX39" fmla="*/ 1488558 w 1905060"/>
              <a:gd name="connsiteY39" fmla="*/ 53163 h 1658680"/>
              <a:gd name="connsiteX40" fmla="*/ 1520456 w 1905060"/>
              <a:gd name="connsiteY40" fmla="*/ 31898 h 1658680"/>
              <a:gd name="connsiteX41" fmla="*/ 1626782 w 1905060"/>
              <a:gd name="connsiteY41" fmla="*/ 0 h 1658680"/>
              <a:gd name="connsiteX42" fmla="*/ 1733107 w 1905060"/>
              <a:gd name="connsiteY42" fmla="*/ 10633 h 1658680"/>
              <a:gd name="connsiteX43" fmla="*/ 1796902 w 1905060"/>
              <a:gd name="connsiteY43" fmla="*/ 53163 h 1658680"/>
              <a:gd name="connsiteX44" fmla="*/ 1828800 w 1905060"/>
              <a:gd name="connsiteY44" fmla="*/ 74428 h 1658680"/>
              <a:gd name="connsiteX45" fmla="*/ 1860698 w 1905060"/>
              <a:gd name="connsiteY45" fmla="*/ 170121 h 1658680"/>
              <a:gd name="connsiteX46" fmla="*/ 1871330 w 1905060"/>
              <a:gd name="connsiteY46" fmla="*/ 202019 h 1658680"/>
              <a:gd name="connsiteX47" fmla="*/ 1881963 w 1905060"/>
              <a:gd name="connsiteY47" fmla="*/ 233917 h 1658680"/>
              <a:gd name="connsiteX48" fmla="*/ 1892595 w 1905060"/>
              <a:gd name="connsiteY48" fmla="*/ 276447 h 1658680"/>
              <a:gd name="connsiteX49" fmla="*/ 1892595 w 1905060"/>
              <a:gd name="connsiteY49" fmla="*/ 606056 h 1658680"/>
              <a:gd name="connsiteX50" fmla="*/ 1871330 w 1905060"/>
              <a:gd name="connsiteY50" fmla="*/ 669852 h 1658680"/>
              <a:gd name="connsiteX51" fmla="*/ 1860698 w 1905060"/>
              <a:gd name="connsiteY51" fmla="*/ 701749 h 1658680"/>
              <a:gd name="connsiteX52" fmla="*/ 1828800 w 1905060"/>
              <a:gd name="connsiteY52" fmla="*/ 797442 h 1658680"/>
              <a:gd name="connsiteX53" fmla="*/ 1818168 w 1905060"/>
              <a:gd name="connsiteY53" fmla="*/ 829340 h 1658680"/>
              <a:gd name="connsiteX54" fmla="*/ 1775637 w 1905060"/>
              <a:gd name="connsiteY54" fmla="*/ 893135 h 1658680"/>
              <a:gd name="connsiteX55" fmla="*/ 1754372 w 1905060"/>
              <a:gd name="connsiteY55" fmla="*/ 956931 h 1658680"/>
              <a:gd name="connsiteX56" fmla="*/ 1722475 w 1905060"/>
              <a:gd name="connsiteY56" fmla="*/ 999461 h 1658680"/>
              <a:gd name="connsiteX57" fmla="*/ 1701209 w 1905060"/>
              <a:gd name="connsiteY57" fmla="*/ 1020726 h 1658680"/>
              <a:gd name="connsiteX58" fmla="*/ 1679944 w 1905060"/>
              <a:gd name="connsiteY58" fmla="*/ 1052624 h 1658680"/>
              <a:gd name="connsiteX59" fmla="*/ 1648047 w 1905060"/>
              <a:gd name="connsiteY59" fmla="*/ 1073889 h 1658680"/>
              <a:gd name="connsiteX60" fmla="*/ 1616149 w 1905060"/>
              <a:gd name="connsiteY60" fmla="*/ 1116419 h 1658680"/>
              <a:gd name="connsiteX61" fmla="*/ 1541721 w 1905060"/>
              <a:gd name="connsiteY61" fmla="*/ 1148317 h 1658680"/>
              <a:gd name="connsiteX62" fmla="*/ 1509823 w 1905060"/>
              <a:gd name="connsiteY62" fmla="*/ 1169582 h 1658680"/>
              <a:gd name="connsiteX63" fmla="*/ 1467293 w 1905060"/>
              <a:gd name="connsiteY63" fmla="*/ 1180214 h 1658680"/>
              <a:gd name="connsiteX64" fmla="*/ 1435395 w 1905060"/>
              <a:gd name="connsiteY64" fmla="*/ 1190847 h 1658680"/>
              <a:gd name="connsiteX65" fmla="*/ 1392865 w 1905060"/>
              <a:gd name="connsiteY65" fmla="*/ 1201480 h 1658680"/>
              <a:gd name="connsiteX66" fmla="*/ 1329070 w 1905060"/>
              <a:gd name="connsiteY66" fmla="*/ 1222745 h 1658680"/>
              <a:gd name="connsiteX67" fmla="*/ 1190847 w 1905060"/>
              <a:gd name="connsiteY67" fmla="*/ 1233377 h 1658680"/>
              <a:gd name="connsiteX68" fmla="*/ 85061 w 1905060"/>
              <a:gd name="connsiteY68" fmla="*/ 1265275 h 1658680"/>
              <a:gd name="connsiteX69" fmla="*/ 31898 w 1905060"/>
              <a:gd name="connsiteY69" fmla="*/ 1297173 h 1658680"/>
              <a:gd name="connsiteX70" fmla="*/ 0 w 1905060"/>
              <a:gd name="connsiteY70" fmla="*/ 1307805 h 1658680"/>
              <a:gd name="connsiteX71" fmla="*/ 10633 w 1905060"/>
              <a:gd name="connsiteY71" fmla="*/ 1371600 h 1658680"/>
              <a:gd name="connsiteX72" fmla="*/ 138223 w 1905060"/>
              <a:gd name="connsiteY72" fmla="*/ 1403498 h 1658680"/>
              <a:gd name="connsiteX73" fmla="*/ 531628 w 1905060"/>
              <a:gd name="connsiteY73" fmla="*/ 1414131 h 1658680"/>
              <a:gd name="connsiteX74" fmla="*/ 563526 w 1905060"/>
              <a:gd name="connsiteY74" fmla="*/ 1424763 h 1658680"/>
              <a:gd name="connsiteX75" fmla="*/ 627321 w 1905060"/>
              <a:gd name="connsiteY75" fmla="*/ 1467293 h 1658680"/>
              <a:gd name="connsiteX76" fmla="*/ 616688 w 1905060"/>
              <a:gd name="connsiteY76" fmla="*/ 1541721 h 1658680"/>
              <a:gd name="connsiteX77" fmla="*/ 584791 w 1905060"/>
              <a:gd name="connsiteY77" fmla="*/ 1562987 h 1658680"/>
              <a:gd name="connsiteX78" fmla="*/ 435935 w 1905060"/>
              <a:gd name="connsiteY78" fmla="*/ 1573619 h 1658680"/>
              <a:gd name="connsiteX79" fmla="*/ 404037 w 1905060"/>
              <a:gd name="connsiteY79" fmla="*/ 1605517 h 1658680"/>
              <a:gd name="connsiteX80" fmla="*/ 393405 w 1905060"/>
              <a:gd name="connsiteY80" fmla="*/ 1658680 h 165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905060" h="1658680">
                <a:moveTo>
                  <a:pt x="361507" y="542261"/>
                </a:moveTo>
                <a:cubicBezTo>
                  <a:pt x="365051" y="584791"/>
                  <a:pt x="366500" y="627549"/>
                  <a:pt x="372140" y="669852"/>
                </a:cubicBezTo>
                <a:cubicBezTo>
                  <a:pt x="373621" y="680961"/>
                  <a:pt x="379693" y="690973"/>
                  <a:pt x="382772" y="701749"/>
                </a:cubicBezTo>
                <a:cubicBezTo>
                  <a:pt x="386787" y="715800"/>
                  <a:pt x="384276" y="732869"/>
                  <a:pt x="393405" y="744280"/>
                </a:cubicBezTo>
                <a:cubicBezTo>
                  <a:pt x="400406" y="753032"/>
                  <a:pt x="414137" y="753941"/>
                  <a:pt x="425302" y="754912"/>
                </a:cubicBezTo>
                <a:cubicBezTo>
                  <a:pt x="496008" y="761060"/>
                  <a:pt x="567070" y="762001"/>
                  <a:pt x="637954" y="765545"/>
                </a:cubicBezTo>
                <a:cubicBezTo>
                  <a:pt x="648586" y="769089"/>
                  <a:pt x="661926" y="768252"/>
                  <a:pt x="669851" y="776177"/>
                </a:cubicBezTo>
                <a:cubicBezTo>
                  <a:pt x="698825" y="805151"/>
                  <a:pt x="655609" y="856680"/>
                  <a:pt x="691116" y="882503"/>
                </a:cubicBezTo>
                <a:cubicBezTo>
                  <a:pt x="719922" y="903453"/>
                  <a:pt x="762000" y="889591"/>
                  <a:pt x="797442" y="893135"/>
                </a:cubicBezTo>
                <a:cubicBezTo>
                  <a:pt x="822979" y="899520"/>
                  <a:pt x="853514" y="902088"/>
                  <a:pt x="871870" y="925033"/>
                </a:cubicBezTo>
                <a:cubicBezTo>
                  <a:pt x="878871" y="933785"/>
                  <a:pt x="878958" y="946298"/>
                  <a:pt x="882502" y="956931"/>
                </a:cubicBezTo>
                <a:cubicBezTo>
                  <a:pt x="878958" y="971108"/>
                  <a:pt x="877626" y="986030"/>
                  <a:pt x="871870" y="999461"/>
                </a:cubicBezTo>
                <a:cubicBezTo>
                  <a:pt x="866836" y="1011207"/>
                  <a:pt x="850605" y="1018580"/>
                  <a:pt x="850605" y="1031359"/>
                </a:cubicBezTo>
                <a:cubicBezTo>
                  <a:pt x="850605" y="1054987"/>
                  <a:pt x="889592" y="1075070"/>
                  <a:pt x="903768" y="1084521"/>
                </a:cubicBezTo>
                <a:cubicBezTo>
                  <a:pt x="910856" y="1095154"/>
                  <a:pt x="915997" y="1107383"/>
                  <a:pt x="925033" y="1116419"/>
                </a:cubicBezTo>
                <a:cubicBezTo>
                  <a:pt x="950307" y="1141694"/>
                  <a:pt x="989141" y="1148420"/>
                  <a:pt x="1020726" y="1158949"/>
                </a:cubicBezTo>
                <a:lnTo>
                  <a:pt x="1052623" y="1169582"/>
                </a:lnTo>
                <a:cubicBezTo>
                  <a:pt x="1091609" y="1166038"/>
                  <a:pt x="1130828" y="1164485"/>
                  <a:pt x="1169582" y="1158949"/>
                </a:cubicBezTo>
                <a:cubicBezTo>
                  <a:pt x="1180677" y="1157364"/>
                  <a:pt x="1192154" y="1154534"/>
                  <a:pt x="1201479" y="1148317"/>
                </a:cubicBezTo>
                <a:cubicBezTo>
                  <a:pt x="1213990" y="1139976"/>
                  <a:pt x="1222744" y="1127052"/>
                  <a:pt x="1233377" y="1116419"/>
                </a:cubicBezTo>
                <a:cubicBezTo>
                  <a:pt x="1236921" y="1105786"/>
                  <a:pt x="1238243" y="1094132"/>
                  <a:pt x="1244009" y="1084521"/>
                </a:cubicBezTo>
                <a:cubicBezTo>
                  <a:pt x="1287795" y="1011544"/>
                  <a:pt x="1245788" y="1121719"/>
                  <a:pt x="1275907" y="1031359"/>
                </a:cubicBezTo>
                <a:cubicBezTo>
                  <a:pt x="1281747" y="984641"/>
                  <a:pt x="1297172" y="869008"/>
                  <a:pt x="1297172" y="829340"/>
                </a:cubicBezTo>
                <a:cubicBezTo>
                  <a:pt x="1297172" y="737123"/>
                  <a:pt x="1292674" y="644906"/>
                  <a:pt x="1286540" y="552893"/>
                </a:cubicBezTo>
                <a:cubicBezTo>
                  <a:pt x="1285568" y="538312"/>
                  <a:pt x="1279451" y="524540"/>
                  <a:pt x="1275907" y="510363"/>
                </a:cubicBezTo>
                <a:cubicBezTo>
                  <a:pt x="1277364" y="489965"/>
                  <a:pt x="1261537" y="366625"/>
                  <a:pt x="1307805" y="329610"/>
                </a:cubicBezTo>
                <a:cubicBezTo>
                  <a:pt x="1316557" y="322609"/>
                  <a:pt x="1328926" y="322056"/>
                  <a:pt x="1339702" y="318977"/>
                </a:cubicBezTo>
                <a:cubicBezTo>
                  <a:pt x="1353753" y="314962"/>
                  <a:pt x="1368056" y="311889"/>
                  <a:pt x="1382233" y="308345"/>
                </a:cubicBezTo>
                <a:cubicBezTo>
                  <a:pt x="1432548" y="314634"/>
                  <a:pt x="1464727" y="305778"/>
                  <a:pt x="1499191" y="340242"/>
                </a:cubicBezTo>
                <a:cubicBezTo>
                  <a:pt x="1508227" y="349278"/>
                  <a:pt x="1513368" y="361507"/>
                  <a:pt x="1520456" y="372140"/>
                </a:cubicBezTo>
                <a:cubicBezTo>
                  <a:pt x="1524000" y="382773"/>
                  <a:pt x="1525322" y="394427"/>
                  <a:pt x="1531088" y="404038"/>
                </a:cubicBezTo>
                <a:cubicBezTo>
                  <a:pt x="1536246" y="412634"/>
                  <a:pt x="1551640" y="415304"/>
                  <a:pt x="1552354" y="425303"/>
                </a:cubicBezTo>
                <a:cubicBezTo>
                  <a:pt x="1561766" y="557070"/>
                  <a:pt x="1576700" y="541233"/>
                  <a:pt x="1509823" y="563526"/>
                </a:cubicBezTo>
                <a:cubicBezTo>
                  <a:pt x="1474381" y="559982"/>
                  <a:pt x="1437289" y="564157"/>
                  <a:pt x="1403498" y="552893"/>
                </a:cubicBezTo>
                <a:cubicBezTo>
                  <a:pt x="1391375" y="548852"/>
                  <a:pt x="1388573" y="532091"/>
                  <a:pt x="1382233" y="520996"/>
                </a:cubicBezTo>
                <a:cubicBezTo>
                  <a:pt x="1361212" y="484209"/>
                  <a:pt x="1362264" y="482353"/>
                  <a:pt x="1350335" y="446568"/>
                </a:cubicBezTo>
                <a:cubicBezTo>
                  <a:pt x="1353879" y="382773"/>
                  <a:pt x="1355433" y="318836"/>
                  <a:pt x="1360968" y="255182"/>
                </a:cubicBezTo>
                <a:cubicBezTo>
                  <a:pt x="1362534" y="237178"/>
                  <a:pt x="1367680" y="219661"/>
                  <a:pt x="1371600" y="202019"/>
                </a:cubicBezTo>
                <a:cubicBezTo>
                  <a:pt x="1379392" y="166955"/>
                  <a:pt x="1382949" y="147783"/>
                  <a:pt x="1403498" y="116959"/>
                </a:cubicBezTo>
                <a:cubicBezTo>
                  <a:pt x="1419234" y="93354"/>
                  <a:pt x="1476589" y="61142"/>
                  <a:pt x="1488558" y="53163"/>
                </a:cubicBezTo>
                <a:cubicBezTo>
                  <a:pt x="1499191" y="46075"/>
                  <a:pt x="1508333" y="35939"/>
                  <a:pt x="1520456" y="31898"/>
                </a:cubicBezTo>
                <a:cubicBezTo>
                  <a:pt x="1598114" y="6012"/>
                  <a:pt x="1562505" y="16070"/>
                  <a:pt x="1626782" y="0"/>
                </a:cubicBezTo>
                <a:cubicBezTo>
                  <a:pt x="1662224" y="3544"/>
                  <a:pt x="1699110" y="9"/>
                  <a:pt x="1733107" y="10633"/>
                </a:cubicBezTo>
                <a:cubicBezTo>
                  <a:pt x="1757501" y="18256"/>
                  <a:pt x="1775637" y="38986"/>
                  <a:pt x="1796902" y="53163"/>
                </a:cubicBezTo>
                <a:lnTo>
                  <a:pt x="1828800" y="74428"/>
                </a:lnTo>
                <a:lnTo>
                  <a:pt x="1860698" y="170121"/>
                </a:lnTo>
                <a:lnTo>
                  <a:pt x="1871330" y="202019"/>
                </a:lnTo>
                <a:cubicBezTo>
                  <a:pt x="1874874" y="212652"/>
                  <a:pt x="1879245" y="223044"/>
                  <a:pt x="1881963" y="233917"/>
                </a:cubicBezTo>
                <a:lnTo>
                  <a:pt x="1892595" y="276447"/>
                </a:lnTo>
                <a:cubicBezTo>
                  <a:pt x="1905653" y="420076"/>
                  <a:pt x="1912437" y="434095"/>
                  <a:pt x="1892595" y="606056"/>
                </a:cubicBezTo>
                <a:cubicBezTo>
                  <a:pt x="1890026" y="628324"/>
                  <a:pt x="1878418" y="648587"/>
                  <a:pt x="1871330" y="669852"/>
                </a:cubicBezTo>
                <a:lnTo>
                  <a:pt x="1860698" y="701749"/>
                </a:lnTo>
                <a:lnTo>
                  <a:pt x="1828800" y="797442"/>
                </a:lnTo>
                <a:cubicBezTo>
                  <a:pt x="1825256" y="808075"/>
                  <a:pt x="1824385" y="820015"/>
                  <a:pt x="1818168" y="829340"/>
                </a:cubicBezTo>
                <a:lnTo>
                  <a:pt x="1775637" y="893135"/>
                </a:lnTo>
                <a:cubicBezTo>
                  <a:pt x="1768549" y="914400"/>
                  <a:pt x="1767821" y="938998"/>
                  <a:pt x="1754372" y="956931"/>
                </a:cubicBezTo>
                <a:cubicBezTo>
                  <a:pt x="1743740" y="971108"/>
                  <a:pt x="1733820" y="985848"/>
                  <a:pt x="1722475" y="999461"/>
                </a:cubicBezTo>
                <a:cubicBezTo>
                  <a:pt x="1716057" y="1007162"/>
                  <a:pt x="1707471" y="1012898"/>
                  <a:pt x="1701209" y="1020726"/>
                </a:cubicBezTo>
                <a:cubicBezTo>
                  <a:pt x="1693226" y="1030705"/>
                  <a:pt x="1688980" y="1043588"/>
                  <a:pt x="1679944" y="1052624"/>
                </a:cubicBezTo>
                <a:cubicBezTo>
                  <a:pt x="1670908" y="1061660"/>
                  <a:pt x="1657083" y="1064853"/>
                  <a:pt x="1648047" y="1073889"/>
                </a:cubicBezTo>
                <a:cubicBezTo>
                  <a:pt x="1635516" y="1086420"/>
                  <a:pt x="1629604" y="1104886"/>
                  <a:pt x="1616149" y="1116419"/>
                </a:cubicBezTo>
                <a:cubicBezTo>
                  <a:pt x="1585176" y="1142967"/>
                  <a:pt x="1573395" y="1132480"/>
                  <a:pt x="1541721" y="1148317"/>
                </a:cubicBezTo>
                <a:cubicBezTo>
                  <a:pt x="1530291" y="1154032"/>
                  <a:pt x="1521569" y="1164548"/>
                  <a:pt x="1509823" y="1169582"/>
                </a:cubicBezTo>
                <a:cubicBezTo>
                  <a:pt x="1496392" y="1175338"/>
                  <a:pt x="1481344" y="1176200"/>
                  <a:pt x="1467293" y="1180214"/>
                </a:cubicBezTo>
                <a:cubicBezTo>
                  <a:pt x="1456516" y="1183293"/>
                  <a:pt x="1446172" y="1187768"/>
                  <a:pt x="1435395" y="1190847"/>
                </a:cubicBezTo>
                <a:cubicBezTo>
                  <a:pt x="1421344" y="1194862"/>
                  <a:pt x="1406862" y="1197281"/>
                  <a:pt x="1392865" y="1201480"/>
                </a:cubicBezTo>
                <a:cubicBezTo>
                  <a:pt x="1371395" y="1207921"/>
                  <a:pt x="1351419" y="1221026"/>
                  <a:pt x="1329070" y="1222745"/>
                </a:cubicBezTo>
                <a:lnTo>
                  <a:pt x="1190847" y="1233377"/>
                </a:lnTo>
                <a:cubicBezTo>
                  <a:pt x="797527" y="1364482"/>
                  <a:pt x="1149465" y="1254413"/>
                  <a:pt x="85061" y="1265275"/>
                </a:cubicBezTo>
                <a:cubicBezTo>
                  <a:pt x="-5300" y="1295394"/>
                  <a:pt x="104873" y="1253387"/>
                  <a:pt x="31898" y="1297173"/>
                </a:cubicBezTo>
                <a:cubicBezTo>
                  <a:pt x="22287" y="1302939"/>
                  <a:pt x="10633" y="1304261"/>
                  <a:pt x="0" y="1307805"/>
                </a:cubicBezTo>
                <a:cubicBezTo>
                  <a:pt x="3544" y="1329070"/>
                  <a:pt x="992" y="1352318"/>
                  <a:pt x="10633" y="1371600"/>
                </a:cubicBezTo>
                <a:cubicBezTo>
                  <a:pt x="27808" y="1405949"/>
                  <a:pt x="133871" y="1403309"/>
                  <a:pt x="138223" y="1403498"/>
                </a:cubicBezTo>
                <a:cubicBezTo>
                  <a:pt x="269282" y="1409196"/>
                  <a:pt x="400493" y="1410587"/>
                  <a:pt x="531628" y="1414131"/>
                </a:cubicBezTo>
                <a:cubicBezTo>
                  <a:pt x="542261" y="1417675"/>
                  <a:pt x="553729" y="1419320"/>
                  <a:pt x="563526" y="1424763"/>
                </a:cubicBezTo>
                <a:cubicBezTo>
                  <a:pt x="585867" y="1437175"/>
                  <a:pt x="627321" y="1467293"/>
                  <a:pt x="627321" y="1467293"/>
                </a:cubicBezTo>
                <a:cubicBezTo>
                  <a:pt x="623777" y="1492102"/>
                  <a:pt x="626866" y="1518820"/>
                  <a:pt x="616688" y="1541721"/>
                </a:cubicBezTo>
                <a:cubicBezTo>
                  <a:pt x="611498" y="1553398"/>
                  <a:pt x="597375" y="1560766"/>
                  <a:pt x="584791" y="1562987"/>
                </a:cubicBezTo>
                <a:cubicBezTo>
                  <a:pt x="535803" y="1571632"/>
                  <a:pt x="485554" y="1570075"/>
                  <a:pt x="435935" y="1573619"/>
                </a:cubicBezTo>
                <a:cubicBezTo>
                  <a:pt x="425302" y="1584252"/>
                  <a:pt x="412378" y="1593006"/>
                  <a:pt x="404037" y="1605517"/>
                </a:cubicBezTo>
                <a:cubicBezTo>
                  <a:pt x="391163" y="1624827"/>
                  <a:pt x="393405" y="1638421"/>
                  <a:pt x="393405" y="1658680"/>
                </a:cubicBezTo>
              </a:path>
            </a:pathLst>
          </a:cu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17" name="Groupe 116"/>
          <p:cNvGrpSpPr/>
          <p:nvPr/>
        </p:nvGrpSpPr>
        <p:grpSpPr>
          <a:xfrm>
            <a:off x="4074861" y="2750554"/>
            <a:ext cx="1646606" cy="993843"/>
            <a:chOff x="2484186" y="4115140"/>
            <a:chExt cx="1646606" cy="993843"/>
          </a:xfrm>
        </p:grpSpPr>
        <p:cxnSp>
          <p:nvCxnSpPr>
            <p:cNvPr id="22" name="Connecteur droit avec flèche 21"/>
            <p:cNvCxnSpPr/>
            <p:nvPr/>
          </p:nvCxnSpPr>
          <p:spPr>
            <a:xfrm flipH="1">
              <a:off x="3045056" y="4452573"/>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3045056" y="4776149"/>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2484187" y="4438716"/>
              <a:ext cx="164660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Arial"/>
                  <a:ea typeface="+mn-ea"/>
                  <a:cs typeface="+mn-cs"/>
                </a:rPr>
                <a:t>Parteien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26" name="Connecteur droit avec flèche 25"/>
            <p:cNvCxnSpPr/>
            <p:nvPr/>
          </p:nvCxnSpPr>
          <p:spPr>
            <a:xfrm flipH="1">
              <a:off x="3045056" y="5107862"/>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484187" y="4770429"/>
              <a:ext cx="164660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Arial"/>
                  <a:ea typeface="+mn-ea"/>
                  <a:cs typeface="+mn-cs"/>
                </a:rPr>
                <a:t>Justiz</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ZoneTexte 22"/>
            <p:cNvSpPr txBox="1"/>
            <p:nvPr/>
          </p:nvSpPr>
          <p:spPr>
            <a:xfrm>
              <a:off x="2484186" y="4115140"/>
              <a:ext cx="164660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mn-ea"/>
                  <a:cs typeface="+mn-cs"/>
                </a:rPr>
                <a:t>Administration</a:t>
              </a:r>
            </a:p>
          </p:txBody>
        </p:sp>
      </p:grpSp>
      <p:grpSp>
        <p:nvGrpSpPr>
          <p:cNvPr id="116" name="Groupe 115"/>
          <p:cNvGrpSpPr/>
          <p:nvPr/>
        </p:nvGrpSpPr>
        <p:grpSpPr>
          <a:xfrm>
            <a:off x="969153" y="2775215"/>
            <a:ext cx="2404265" cy="1046287"/>
            <a:chOff x="81373" y="4079382"/>
            <a:chExt cx="1801523" cy="1046287"/>
          </a:xfrm>
        </p:grpSpPr>
        <p:cxnSp>
          <p:nvCxnSpPr>
            <p:cNvPr id="10" name="Connecteur droit avec flèche 9"/>
            <p:cNvCxnSpPr/>
            <p:nvPr/>
          </p:nvCxnSpPr>
          <p:spPr>
            <a:xfrm>
              <a:off x="344518" y="4427448"/>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348713" y="4781875"/>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85568" y="4433809"/>
              <a:ext cx="856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Arial"/>
                  <a:ea typeface="+mn-ea"/>
                  <a:cs typeface="+mn-cs"/>
                </a:rPr>
                <a:t>Medien</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5" name="Connecteur droit avec flèche 14"/>
            <p:cNvCxnSpPr/>
            <p:nvPr/>
          </p:nvCxnSpPr>
          <p:spPr>
            <a:xfrm>
              <a:off x="352908" y="5125669"/>
              <a:ext cx="813412" cy="0"/>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81373" y="4781875"/>
              <a:ext cx="180152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Arial"/>
                  <a:ea typeface="+mn-ea"/>
                  <a:cs typeface="+mn-cs"/>
                </a:rPr>
                <a:t>Experten</a:t>
              </a:r>
              <a:r>
                <a:rPr kumimoji="0" lang="en-GB" sz="1600" b="0" i="0" u="none" strike="noStrike" kern="1200" cap="none" spc="0" normalizeH="0" baseline="0" noProof="0" dirty="0">
                  <a:ln>
                    <a:noFill/>
                  </a:ln>
                  <a:solidFill>
                    <a:prstClr val="black"/>
                  </a:solidFill>
                  <a:effectLst/>
                  <a:uLnTx/>
                  <a:uFillTx/>
                  <a:latin typeface="Arial"/>
                  <a:ea typeface="+mn-ea"/>
                  <a:cs typeface="+mn-cs"/>
                </a:rPr>
                <a:t>/</a:t>
              </a:r>
              <a:r>
                <a:rPr kumimoji="0" lang="en-GB" sz="1600" b="0" i="0" u="none" strike="noStrike" kern="1200" cap="none" spc="0" normalizeH="0" baseline="0" noProof="0" dirty="0" err="1">
                  <a:ln>
                    <a:noFill/>
                  </a:ln>
                  <a:solidFill>
                    <a:prstClr val="black"/>
                  </a:solidFill>
                  <a:effectLst/>
                  <a:uLnTx/>
                  <a:uFillTx/>
                  <a:latin typeface="Arial"/>
                  <a:ea typeface="+mn-ea"/>
                  <a:cs typeface="+mn-cs"/>
                </a:rPr>
                <a:t>Wissenschaft</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ZoneTexte 11"/>
            <p:cNvSpPr txBox="1"/>
            <p:nvPr/>
          </p:nvSpPr>
          <p:spPr>
            <a:xfrm>
              <a:off x="81373" y="4079382"/>
              <a:ext cx="1496855" cy="338554"/>
            </a:xfrm>
            <a:prstGeom prst="rect">
              <a:avLst/>
            </a:prstGeom>
            <a:noFill/>
          </p:spPr>
          <p:txBody>
            <a:bodyPr wrap="none" rtlCol="0">
              <a:spAutoFit/>
            </a:bodyPr>
            <a:lstStyle/>
            <a:p>
              <a:pPr lvl="0">
                <a:defRPr/>
              </a:pPr>
              <a:r>
                <a:rPr lang="en-GB" sz="1600" dirty="0" err="1">
                  <a:solidFill>
                    <a:prstClr val="black"/>
                  </a:solidFill>
                  <a:latin typeface="Arial"/>
                </a:rPr>
                <a:t>Interessensgruppen</a:t>
              </a:r>
              <a:endParaRPr lang="en-GB" sz="1600" dirty="0">
                <a:solidFill>
                  <a:prstClr val="black"/>
                </a:solidFill>
                <a:latin typeface="Arial"/>
              </a:endParaRPr>
            </a:p>
          </p:txBody>
        </p:sp>
      </p:grpSp>
      <p:sp>
        <p:nvSpPr>
          <p:cNvPr id="81" name="Titel 3">
            <a:extLst>
              <a:ext uri="{FF2B5EF4-FFF2-40B4-BE49-F238E27FC236}">
                <a16:creationId xmlns:a16="http://schemas.microsoft.com/office/drawing/2014/main" id="{CA13CB16-448E-4CB6-BC87-1D005CFC760A}"/>
              </a:ext>
            </a:extLst>
          </p:cNvPr>
          <p:cNvSpPr txBox="1">
            <a:spLocks/>
          </p:cNvSpPr>
          <p:nvPr/>
        </p:nvSpPr>
        <p:spPr>
          <a:xfrm>
            <a:off x="431800" y="620714"/>
            <a:ext cx="11328400" cy="972000"/>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de-CH" b="0" dirty="0">
                <a:cs typeface="Arial" panose="020B0604020202020204" pitchFamily="34" charset="0"/>
              </a:rPr>
              <a:t>Beitrag der </a:t>
            </a:r>
            <a:r>
              <a:rPr lang="de-CH" dirty="0">
                <a:cs typeface="Arial" panose="020B0604020202020204" pitchFamily="34" charset="0"/>
              </a:rPr>
              <a:t>Evaluation</a:t>
            </a:r>
            <a:r>
              <a:rPr lang="de-CH" b="0" dirty="0">
                <a:cs typeface="Arial" panose="020B0604020202020204" pitchFamily="34" charset="0"/>
              </a:rPr>
              <a:t> zu einer evidenzbasierten Politikgestaltung</a:t>
            </a:r>
          </a:p>
        </p:txBody>
      </p:sp>
      <p:sp>
        <p:nvSpPr>
          <p:cNvPr id="151" name="ZoneTexte 135">
            <a:extLst>
              <a:ext uri="{FF2B5EF4-FFF2-40B4-BE49-F238E27FC236}">
                <a16:creationId xmlns:a16="http://schemas.microsoft.com/office/drawing/2014/main" id="{00E5DDBE-AEB1-4B57-A372-662301CD04CC}"/>
              </a:ext>
            </a:extLst>
          </p:cNvPr>
          <p:cNvSpPr txBox="1"/>
          <p:nvPr/>
        </p:nvSpPr>
        <p:spPr bwMode="auto">
          <a:xfrm>
            <a:off x="3189655" y="2835273"/>
            <a:ext cx="954107" cy="1015663"/>
          </a:xfrm>
          <a:prstGeom prst="rect">
            <a:avLst/>
          </a:prstGeom>
          <a:noFill/>
        </p:spPr>
        <p:txBody>
          <a:bodyPr wrap="none" rtlCol="0">
            <a:spAutoFit/>
          </a:bodyPr>
          <a:lstStyle/>
          <a:p>
            <a:pPr rtl="0">
              <a:defRPr/>
            </a:pPr>
            <a:r>
              <a:rPr lang="en-GB" sz="6000" kern="1200" dirty="0">
                <a:latin typeface="Arial"/>
                <a:sym typeface="Webdings" panose="05030102010509060703" pitchFamily="18" charset="2"/>
              </a:rPr>
              <a:t></a:t>
            </a:r>
            <a:endParaRPr lang="en-GB" sz="6000" kern="1200" dirty="0">
              <a:latin typeface="Arial"/>
            </a:endParaRPr>
          </a:p>
        </p:txBody>
      </p:sp>
      <p:sp>
        <p:nvSpPr>
          <p:cNvPr id="69" name="Ellipse 68">
            <a:extLst>
              <a:ext uri="{FF2B5EF4-FFF2-40B4-BE49-F238E27FC236}">
                <a16:creationId xmlns:a16="http://schemas.microsoft.com/office/drawing/2014/main" id="{9232E4E7-A74E-417E-A42A-925E587E4118}"/>
              </a:ext>
            </a:extLst>
          </p:cNvPr>
          <p:cNvSpPr>
            <a:spLocks noChangeAspect="1"/>
          </p:cNvSpPr>
          <p:nvPr/>
        </p:nvSpPr>
        <p:spPr>
          <a:xfrm>
            <a:off x="7162124" y="4652114"/>
            <a:ext cx="1658195" cy="567976"/>
          </a:xfrm>
          <a:prstGeom prst="ellipse">
            <a:avLst/>
          </a:prstGeom>
          <a:noFill/>
          <a:ln w="730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accent2"/>
              </a:solidFill>
            </a:endParaRPr>
          </a:p>
        </p:txBody>
      </p:sp>
      <p:sp>
        <p:nvSpPr>
          <p:cNvPr id="70" name="Rechteck 69">
            <a:extLst>
              <a:ext uri="{FF2B5EF4-FFF2-40B4-BE49-F238E27FC236}">
                <a16:creationId xmlns:a16="http://schemas.microsoft.com/office/drawing/2014/main" id="{89BDD8C3-4CC7-4413-88E4-51C4BA701F0E}"/>
              </a:ext>
            </a:extLst>
          </p:cNvPr>
          <p:cNvSpPr/>
          <p:nvPr/>
        </p:nvSpPr>
        <p:spPr>
          <a:xfrm>
            <a:off x="5111459" y="5870968"/>
            <a:ext cx="6704656" cy="369332"/>
          </a:xfrm>
          <a:prstGeom prst="rect">
            <a:avLst/>
          </a:prstGeom>
        </p:spPr>
        <p:txBody>
          <a:bodyPr wrap="none">
            <a:spAutoFit/>
          </a:bodyPr>
          <a:lstStyle/>
          <a:p>
            <a:pPr lvl="0">
              <a:defRPr/>
            </a:pPr>
            <a:r>
              <a:rPr lang="de-CH" b="1" dirty="0"/>
              <a:t>Evaluation: Gezielte empirische Bewertung von Vollzug und Wirkung</a:t>
            </a:r>
          </a:p>
        </p:txBody>
      </p:sp>
      <p:sp>
        <p:nvSpPr>
          <p:cNvPr id="71" name="Minuszeichen 70">
            <a:extLst>
              <a:ext uri="{FF2B5EF4-FFF2-40B4-BE49-F238E27FC236}">
                <a16:creationId xmlns:a16="http://schemas.microsoft.com/office/drawing/2014/main" id="{C521FFA2-CA5C-4F61-9C68-D4B694060DE9}"/>
              </a:ext>
            </a:extLst>
          </p:cNvPr>
          <p:cNvSpPr/>
          <p:nvPr/>
        </p:nvSpPr>
        <p:spPr>
          <a:xfrm rot="5400000">
            <a:off x="7544634" y="5104343"/>
            <a:ext cx="914400" cy="914400"/>
          </a:xfrm>
          <a:prstGeom prst="mathMinu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2" name="Ellipse 71">
            <a:extLst>
              <a:ext uri="{FF2B5EF4-FFF2-40B4-BE49-F238E27FC236}">
                <a16:creationId xmlns:a16="http://schemas.microsoft.com/office/drawing/2014/main" id="{C2F6B4A4-C67C-4520-9E4A-7F9539DA316A}"/>
              </a:ext>
            </a:extLst>
          </p:cNvPr>
          <p:cNvSpPr>
            <a:spLocks noChangeAspect="1"/>
          </p:cNvSpPr>
          <p:nvPr/>
        </p:nvSpPr>
        <p:spPr>
          <a:xfrm>
            <a:off x="208344" y="1967697"/>
            <a:ext cx="11759879" cy="3356657"/>
          </a:xfrm>
          <a:prstGeom prst="ellipse">
            <a:avLst/>
          </a:prstGeom>
          <a:noFill/>
          <a:ln w="730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accent2"/>
              </a:solidFill>
            </a:endParaRPr>
          </a:p>
        </p:txBody>
      </p:sp>
    </p:spTree>
    <p:extLst>
      <p:ext uri="{BB962C8B-B14F-4D97-AF65-F5344CB8AC3E}">
        <p14:creationId xmlns:p14="http://schemas.microsoft.com/office/powerpoint/2010/main" val="4082546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P spid="71" grpId="0" animBg="1"/>
      <p:bldP spid="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9758403" y="6321342"/>
            <a:ext cx="1586159" cy="468312"/>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6C6AE60A-B69C-4790-82F7-3882EDF23186}" type="slidenum">
              <a:rPr kumimoji="0" lang="de-DE" b="0" i="0" u="none" strike="noStrike" kern="1200" cap="none" spc="0" normalizeH="0" baseline="0" noProof="0" smtClean="0">
                <a:ln>
                  <a:noFill/>
                </a:ln>
                <a:solidFill>
                  <a:schemeClr val="tx1"/>
                </a:solidFill>
                <a:effectLst/>
                <a:uLnTx/>
                <a:uFillTx/>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6</a:t>
            </a:fld>
            <a:endParaRPr kumimoji="0" lang="de-DE" b="0" i="0" u="none" strike="noStrike" kern="1200" cap="none" spc="0" normalizeH="0" baseline="0" noProof="0" dirty="0">
              <a:ln>
                <a:noFill/>
              </a:ln>
              <a:solidFill>
                <a:schemeClr val="tx1"/>
              </a:solidFill>
              <a:effectLst/>
              <a:uLnTx/>
              <a:uFillTx/>
              <a:ea typeface="+mn-ea"/>
              <a:cs typeface="+mn-cs"/>
            </a:endParaRPr>
          </a:p>
        </p:txBody>
      </p:sp>
      <p:sp>
        <p:nvSpPr>
          <p:cNvPr id="81" name="Titel 3">
            <a:extLst>
              <a:ext uri="{FF2B5EF4-FFF2-40B4-BE49-F238E27FC236}">
                <a16:creationId xmlns:a16="http://schemas.microsoft.com/office/drawing/2014/main" id="{CA13CB16-448E-4CB6-BC87-1D005CFC760A}"/>
              </a:ext>
            </a:extLst>
          </p:cNvPr>
          <p:cNvSpPr txBox="1">
            <a:spLocks/>
          </p:cNvSpPr>
          <p:nvPr/>
        </p:nvSpPr>
        <p:spPr>
          <a:xfrm>
            <a:off x="431800" y="620714"/>
            <a:ext cx="11328400" cy="972000"/>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de-CH" b="0" dirty="0">
                <a:cs typeface="Arial" panose="020B0604020202020204" pitchFamily="34" charset="0"/>
              </a:rPr>
              <a:t>Beitrag der </a:t>
            </a:r>
            <a:r>
              <a:rPr lang="de-CH" dirty="0">
                <a:cs typeface="Arial" panose="020B0604020202020204" pitchFamily="34" charset="0"/>
              </a:rPr>
              <a:t>Evaluation</a:t>
            </a:r>
            <a:r>
              <a:rPr lang="de-CH" b="0" dirty="0">
                <a:cs typeface="Arial" panose="020B0604020202020204" pitchFamily="34" charset="0"/>
              </a:rPr>
              <a:t> zu einer evidenzbasierten Politikgestaltung</a:t>
            </a:r>
          </a:p>
        </p:txBody>
      </p:sp>
      <p:pic>
        <p:nvPicPr>
          <p:cNvPr id="45" name="Picture 2" descr="Abb">
            <a:extLst>
              <a:ext uri="{FF2B5EF4-FFF2-40B4-BE49-F238E27FC236}">
                <a16:creationId xmlns:a16="http://schemas.microsoft.com/office/drawing/2014/main" id="{F42E4ACB-2358-4947-BF76-EAC90075E5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926" t="8562" r="14227" b="8739"/>
          <a:stretch>
            <a:fillRect/>
          </a:stretch>
        </p:blipFill>
        <p:spPr bwMode="auto">
          <a:xfrm>
            <a:off x="3427877" y="2222524"/>
            <a:ext cx="3952308" cy="3000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 name="Rectangle 10">
            <a:extLst>
              <a:ext uri="{FF2B5EF4-FFF2-40B4-BE49-F238E27FC236}">
                <a16:creationId xmlns:a16="http://schemas.microsoft.com/office/drawing/2014/main" id="{B4B71DA2-1776-462C-8329-894F2CA69211}"/>
              </a:ext>
            </a:extLst>
          </p:cNvPr>
          <p:cNvSpPr/>
          <p:nvPr/>
        </p:nvSpPr>
        <p:spPr>
          <a:xfrm>
            <a:off x="4895382" y="5222875"/>
            <a:ext cx="1973617" cy="230832"/>
          </a:xfrm>
          <a:prstGeom prst="rect">
            <a:avLst/>
          </a:prstGeom>
        </p:spPr>
        <p:txBody>
          <a:bodyPr wrap="none">
            <a:spAutoFit/>
          </a:bodyPr>
          <a:lstStyle/>
          <a:p>
            <a:r>
              <a:rPr lang="de-CH" sz="900" dirty="0"/>
              <a:t>Quelle: Jann &amp; </a:t>
            </a:r>
            <a:r>
              <a:rPr lang="de-CH" sz="900" dirty="0" err="1"/>
              <a:t>Wegrich</a:t>
            </a:r>
            <a:r>
              <a:rPr lang="de-CH" sz="900" dirty="0"/>
              <a:t>, 2014: 106</a:t>
            </a:r>
          </a:p>
        </p:txBody>
      </p:sp>
      <p:sp>
        <p:nvSpPr>
          <p:cNvPr id="49" name="Ellipse 48">
            <a:extLst>
              <a:ext uri="{FF2B5EF4-FFF2-40B4-BE49-F238E27FC236}">
                <a16:creationId xmlns:a16="http://schemas.microsoft.com/office/drawing/2014/main" id="{D4427111-EC3D-4F63-AAD7-DB000BF5A52A}"/>
              </a:ext>
            </a:extLst>
          </p:cNvPr>
          <p:cNvSpPr>
            <a:spLocks noChangeAspect="1"/>
          </p:cNvSpPr>
          <p:nvPr/>
        </p:nvSpPr>
        <p:spPr>
          <a:xfrm>
            <a:off x="4216400" y="3289300"/>
            <a:ext cx="876300" cy="800100"/>
          </a:xfrm>
          <a:prstGeom prst="ellipse">
            <a:avLst/>
          </a:prstGeom>
          <a:noFill/>
          <a:ln w="730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accent2"/>
              </a:solidFill>
            </a:endParaRPr>
          </a:p>
        </p:txBody>
      </p:sp>
    </p:spTree>
    <p:extLst>
      <p:ext uri="{BB962C8B-B14F-4D97-AF65-F5344CB8AC3E}">
        <p14:creationId xmlns:p14="http://schemas.microsoft.com/office/powerpoint/2010/main" val="1698413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EA819BF-F1FA-468D-8771-2A830B218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209" y="455814"/>
            <a:ext cx="9356090" cy="6098540"/>
          </a:xfrm>
          <a:prstGeom prst="rect">
            <a:avLst/>
          </a:prstGeom>
        </p:spPr>
      </p:pic>
      <p:pic>
        <p:nvPicPr>
          <p:cNvPr id="8" name="Grafik 7">
            <a:extLst>
              <a:ext uri="{FF2B5EF4-FFF2-40B4-BE49-F238E27FC236}">
                <a16:creationId xmlns:a16="http://schemas.microsoft.com/office/drawing/2014/main" id="{EC20607A-84EA-4BC2-8C37-C8F8478D077F}"/>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300283" y="3860023"/>
            <a:ext cx="622300" cy="546100"/>
          </a:xfrm>
          <a:prstGeom prst="rect">
            <a:avLst/>
          </a:prstGeom>
        </p:spPr>
      </p:pic>
      <p:pic>
        <p:nvPicPr>
          <p:cNvPr id="9" name="Grafik 8">
            <a:extLst>
              <a:ext uri="{FF2B5EF4-FFF2-40B4-BE49-F238E27FC236}">
                <a16:creationId xmlns:a16="http://schemas.microsoft.com/office/drawing/2014/main" id="{68D071D5-98E2-4C18-BDE0-2EC27B9D0919}"/>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622487" y="1251575"/>
            <a:ext cx="772234" cy="772234"/>
          </a:xfrm>
          <a:prstGeom prst="rect">
            <a:avLst/>
          </a:prstGeom>
        </p:spPr>
      </p:pic>
      <p:pic>
        <p:nvPicPr>
          <p:cNvPr id="10" name="Grafik 9">
            <a:extLst>
              <a:ext uri="{FF2B5EF4-FFF2-40B4-BE49-F238E27FC236}">
                <a16:creationId xmlns:a16="http://schemas.microsoft.com/office/drawing/2014/main" id="{DCC821C2-8949-487F-A1B6-EB3311E701E1}"/>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37155" y="2498206"/>
            <a:ext cx="463578" cy="440399"/>
          </a:xfrm>
          <a:prstGeom prst="rect">
            <a:avLst/>
          </a:prstGeom>
        </p:spPr>
      </p:pic>
      <p:pic>
        <p:nvPicPr>
          <p:cNvPr id="11" name="Picture 8">
            <a:extLst>
              <a:ext uri="{FF2B5EF4-FFF2-40B4-BE49-F238E27FC236}">
                <a16:creationId xmlns:a16="http://schemas.microsoft.com/office/drawing/2014/main" id="{2D1A04CD-5628-40C5-BEFE-9D940C8EE1BB}"/>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b="16108"/>
          <a:stretch/>
        </p:blipFill>
        <p:spPr>
          <a:xfrm>
            <a:off x="3463554" y="4024347"/>
            <a:ext cx="823291" cy="690676"/>
          </a:xfrm>
          <a:prstGeom prst="rect">
            <a:avLst/>
          </a:prstGeom>
        </p:spPr>
      </p:pic>
      <p:grpSp>
        <p:nvGrpSpPr>
          <p:cNvPr id="12" name="Gruppieren 11">
            <a:extLst>
              <a:ext uri="{FF2B5EF4-FFF2-40B4-BE49-F238E27FC236}">
                <a16:creationId xmlns:a16="http://schemas.microsoft.com/office/drawing/2014/main" id="{710274AE-5AF5-4DC7-8403-4A152919A1B7}"/>
              </a:ext>
            </a:extLst>
          </p:cNvPr>
          <p:cNvGrpSpPr/>
          <p:nvPr/>
        </p:nvGrpSpPr>
        <p:grpSpPr>
          <a:xfrm>
            <a:off x="3929231" y="2610871"/>
            <a:ext cx="5799688" cy="3144726"/>
            <a:chOff x="3692793" y="2688383"/>
            <a:chExt cx="5799688" cy="3144726"/>
          </a:xfrm>
        </p:grpSpPr>
        <p:pic>
          <p:nvPicPr>
            <p:cNvPr id="13" name="Grafik 12">
              <a:extLst>
                <a:ext uri="{FF2B5EF4-FFF2-40B4-BE49-F238E27FC236}">
                  <a16:creationId xmlns:a16="http://schemas.microsoft.com/office/drawing/2014/main" id="{C9B40EA3-D9EE-4405-B45C-39E5AF75AF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4647" y="2924472"/>
              <a:ext cx="690676" cy="690676"/>
            </a:xfrm>
            <a:prstGeom prst="rect">
              <a:avLst/>
            </a:prstGeom>
          </p:spPr>
        </p:pic>
        <p:pic>
          <p:nvPicPr>
            <p:cNvPr id="14" name="Grafik 13">
              <a:extLst>
                <a:ext uri="{FF2B5EF4-FFF2-40B4-BE49-F238E27FC236}">
                  <a16:creationId xmlns:a16="http://schemas.microsoft.com/office/drawing/2014/main" id="{B96D5292-C388-4688-954E-2F0B40226D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4233" y="2769727"/>
              <a:ext cx="690676" cy="690676"/>
            </a:xfrm>
            <a:prstGeom prst="rect">
              <a:avLst/>
            </a:prstGeom>
          </p:spPr>
        </p:pic>
        <p:pic>
          <p:nvPicPr>
            <p:cNvPr id="15" name="Grafik 14">
              <a:extLst>
                <a:ext uri="{FF2B5EF4-FFF2-40B4-BE49-F238E27FC236}">
                  <a16:creationId xmlns:a16="http://schemas.microsoft.com/office/drawing/2014/main" id="{DFEE9493-1DE7-4142-B8A6-85192F21BF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83636" y="2688383"/>
              <a:ext cx="690676" cy="690676"/>
            </a:xfrm>
            <a:prstGeom prst="rect">
              <a:avLst/>
            </a:prstGeom>
          </p:spPr>
        </p:pic>
        <p:pic>
          <p:nvPicPr>
            <p:cNvPr id="16" name="Grafik 15">
              <a:extLst>
                <a:ext uri="{FF2B5EF4-FFF2-40B4-BE49-F238E27FC236}">
                  <a16:creationId xmlns:a16="http://schemas.microsoft.com/office/drawing/2014/main" id="{7465D5E1-82FC-406B-9667-95A5FF140C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3700" y="3770055"/>
              <a:ext cx="690676" cy="690676"/>
            </a:xfrm>
            <a:prstGeom prst="rect">
              <a:avLst/>
            </a:prstGeom>
          </p:spPr>
        </p:pic>
        <p:pic>
          <p:nvPicPr>
            <p:cNvPr id="17" name="Grafik 16">
              <a:extLst>
                <a:ext uri="{FF2B5EF4-FFF2-40B4-BE49-F238E27FC236}">
                  <a16:creationId xmlns:a16="http://schemas.microsoft.com/office/drawing/2014/main" id="{30F238A9-474E-4CC5-93D9-13E3EA2191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25137" y="3346756"/>
              <a:ext cx="690676" cy="690676"/>
            </a:xfrm>
            <a:prstGeom prst="rect">
              <a:avLst/>
            </a:prstGeom>
          </p:spPr>
        </p:pic>
        <p:pic>
          <p:nvPicPr>
            <p:cNvPr id="18" name="Grafik 17">
              <a:extLst>
                <a:ext uri="{FF2B5EF4-FFF2-40B4-BE49-F238E27FC236}">
                  <a16:creationId xmlns:a16="http://schemas.microsoft.com/office/drawing/2014/main" id="{E79D8494-F8DB-4DCA-A771-1638DF10F1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86105" y="4227514"/>
              <a:ext cx="690676" cy="690676"/>
            </a:xfrm>
            <a:prstGeom prst="rect">
              <a:avLst/>
            </a:prstGeom>
          </p:spPr>
        </p:pic>
        <p:pic>
          <p:nvPicPr>
            <p:cNvPr id="19" name="Grafik 18">
              <a:extLst>
                <a:ext uri="{FF2B5EF4-FFF2-40B4-BE49-F238E27FC236}">
                  <a16:creationId xmlns:a16="http://schemas.microsoft.com/office/drawing/2014/main" id="{0DFA40E4-0B25-46CB-B24C-4865B9718F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2793" y="5142433"/>
              <a:ext cx="690676" cy="690676"/>
            </a:xfrm>
            <a:prstGeom prst="rect">
              <a:avLst/>
            </a:prstGeom>
          </p:spPr>
        </p:pic>
        <p:pic>
          <p:nvPicPr>
            <p:cNvPr id="20" name="Grafik 19">
              <a:extLst>
                <a:ext uri="{FF2B5EF4-FFF2-40B4-BE49-F238E27FC236}">
                  <a16:creationId xmlns:a16="http://schemas.microsoft.com/office/drawing/2014/main" id="{C53E9C26-4F2A-4792-9012-197058B90D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3858" y="3515670"/>
              <a:ext cx="690676" cy="690676"/>
            </a:xfrm>
            <a:prstGeom prst="rect">
              <a:avLst/>
            </a:prstGeom>
          </p:spPr>
        </p:pic>
        <p:pic>
          <p:nvPicPr>
            <p:cNvPr id="21" name="Grafik 20">
              <a:extLst>
                <a:ext uri="{FF2B5EF4-FFF2-40B4-BE49-F238E27FC236}">
                  <a16:creationId xmlns:a16="http://schemas.microsoft.com/office/drawing/2014/main" id="{D3CFBCC4-8A9D-4982-980C-3083BC9B44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7465" y="3651962"/>
              <a:ext cx="690676" cy="690676"/>
            </a:xfrm>
            <a:prstGeom prst="rect">
              <a:avLst/>
            </a:prstGeom>
          </p:spPr>
        </p:pic>
        <p:pic>
          <p:nvPicPr>
            <p:cNvPr id="22" name="Grafik 21">
              <a:extLst>
                <a:ext uri="{FF2B5EF4-FFF2-40B4-BE49-F238E27FC236}">
                  <a16:creationId xmlns:a16="http://schemas.microsoft.com/office/drawing/2014/main" id="{926D40D9-7B8E-4058-9A11-4E85263839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8658" y="3820470"/>
              <a:ext cx="690676" cy="690676"/>
            </a:xfrm>
            <a:prstGeom prst="rect">
              <a:avLst/>
            </a:prstGeom>
          </p:spPr>
        </p:pic>
        <p:pic>
          <p:nvPicPr>
            <p:cNvPr id="23" name="Grafik 22">
              <a:extLst>
                <a:ext uri="{FF2B5EF4-FFF2-40B4-BE49-F238E27FC236}">
                  <a16:creationId xmlns:a16="http://schemas.microsoft.com/office/drawing/2014/main" id="{6C37275B-05F4-4E8D-885C-82AEB6A2D9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0974" y="3582830"/>
              <a:ext cx="690676" cy="690676"/>
            </a:xfrm>
            <a:prstGeom prst="rect">
              <a:avLst/>
            </a:prstGeom>
          </p:spPr>
        </p:pic>
        <p:pic>
          <p:nvPicPr>
            <p:cNvPr id="24" name="Grafik 23">
              <a:extLst>
                <a:ext uri="{FF2B5EF4-FFF2-40B4-BE49-F238E27FC236}">
                  <a16:creationId xmlns:a16="http://schemas.microsoft.com/office/drawing/2014/main" id="{B5FB8D54-F38A-40F4-99FE-F83D9052C79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01805" y="3549224"/>
              <a:ext cx="690676" cy="690676"/>
            </a:xfrm>
            <a:prstGeom prst="rect">
              <a:avLst/>
            </a:prstGeom>
          </p:spPr>
        </p:pic>
        <p:pic>
          <p:nvPicPr>
            <p:cNvPr id="25" name="Grafik 24">
              <a:extLst>
                <a:ext uri="{FF2B5EF4-FFF2-40B4-BE49-F238E27FC236}">
                  <a16:creationId xmlns:a16="http://schemas.microsoft.com/office/drawing/2014/main" id="{E8954D7C-8B47-4189-A3B7-AE2C18A7A4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4554" y="3683682"/>
              <a:ext cx="690676" cy="690676"/>
            </a:xfrm>
            <a:prstGeom prst="rect">
              <a:avLst/>
            </a:prstGeom>
          </p:spPr>
        </p:pic>
        <p:pic>
          <p:nvPicPr>
            <p:cNvPr id="26" name="Grafik 25">
              <a:extLst>
                <a:ext uri="{FF2B5EF4-FFF2-40B4-BE49-F238E27FC236}">
                  <a16:creationId xmlns:a16="http://schemas.microsoft.com/office/drawing/2014/main" id="{207F655F-240D-42F9-8F32-AB318B0A1E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9773" y="3770055"/>
              <a:ext cx="690676" cy="690676"/>
            </a:xfrm>
            <a:prstGeom prst="rect">
              <a:avLst/>
            </a:prstGeom>
          </p:spPr>
        </p:pic>
      </p:grpSp>
      <p:grpSp>
        <p:nvGrpSpPr>
          <p:cNvPr id="27" name="Gruppieren 26">
            <a:extLst>
              <a:ext uri="{FF2B5EF4-FFF2-40B4-BE49-F238E27FC236}">
                <a16:creationId xmlns:a16="http://schemas.microsoft.com/office/drawing/2014/main" id="{E3011D17-6120-439E-AB52-1B9BC8C203ED}"/>
              </a:ext>
            </a:extLst>
          </p:cNvPr>
          <p:cNvGrpSpPr/>
          <p:nvPr/>
        </p:nvGrpSpPr>
        <p:grpSpPr>
          <a:xfrm>
            <a:off x="2014051" y="1483316"/>
            <a:ext cx="7673170" cy="4218510"/>
            <a:chOff x="1910637" y="1483316"/>
            <a:chExt cx="7673170" cy="4218510"/>
          </a:xfrm>
        </p:grpSpPr>
        <p:pic>
          <p:nvPicPr>
            <p:cNvPr id="28" name="Grafik 27">
              <a:extLst>
                <a:ext uri="{FF2B5EF4-FFF2-40B4-BE49-F238E27FC236}">
                  <a16:creationId xmlns:a16="http://schemas.microsoft.com/office/drawing/2014/main" id="{36C451B6-9341-4386-82BB-F3D25110D7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9417" y="2698346"/>
              <a:ext cx="366840" cy="302643"/>
            </a:xfrm>
            <a:prstGeom prst="rect">
              <a:avLst/>
            </a:prstGeom>
          </p:spPr>
        </p:pic>
        <p:pic>
          <p:nvPicPr>
            <p:cNvPr id="29" name="Grafik 28">
              <a:extLst>
                <a:ext uri="{FF2B5EF4-FFF2-40B4-BE49-F238E27FC236}">
                  <a16:creationId xmlns:a16="http://schemas.microsoft.com/office/drawing/2014/main" id="{B65A1198-011F-4927-A081-1F3C1A1EBF0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17362" y="2082057"/>
              <a:ext cx="323218" cy="323218"/>
            </a:xfrm>
            <a:prstGeom prst="rect">
              <a:avLst/>
            </a:prstGeom>
          </p:spPr>
        </p:pic>
        <p:pic>
          <p:nvPicPr>
            <p:cNvPr id="30" name="Grafik 29">
              <a:extLst>
                <a:ext uri="{FF2B5EF4-FFF2-40B4-BE49-F238E27FC236}">
                  <a16:creationId xmlns:a16="http://schemas.microsoft.com/office/drawing/2014/main" id="{2E303F34-826B-4C19-98D9-5D290387B6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96690" y="3187576"/>
              <a:ext cx="366840" cy="302643"/>
            </a:xfrm>
            <a:prstGeom prst="rect">
              <a:avLst/>
            </a:prstGeom>
          </p:spPr>
        </p:pic>
        <p:pic>
          <p:nvPicPr>
            <p:cNvPr id="31" name="Grafik 30">
              <a:extLst>
                <a:ext uri="{FF2B5EF4-FFF2-40B4-BE49-F238E27FC236}">
                  <a16:creationId xmlns:a16="http://schemas.microsoft.com/office/drawing/2014/main" id="{3ED623EE-ECA3-4758-A196-1E3FD274B4A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70727" y="2428345"/>
              <a:ext cx="323218" cy="323218"/>
            </a:xfrm>
            <a:prstGeom prst="rect">
              <a:avLst/>
            </a:prstGeom>
          </p:spPr>
        </p:pic>
        <p:pic>
          <p:nvPicPr>
            <p:cNvPr id="32" name="Grafik 31">
              <a:extLst>
                <a:ext uri="{FF2B5EF4-FFF2-40B4-BE49-F238E27FC236}">
                  <a16:creationId xmlns:a16="http://schemas.microsoft.com/office/drawing/2014/main" id="{96B39A1C-C996-408C-A952-68B8C1602A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10637" y="4828335"/>
              <a:ext cx="323218" cy="323218"/>
            </a:xfrm>
            <a:prstGeom prst="rect">
              <a:avLst/>
            </a:prstGeom>
          </p:spPr>
        </p:pic>
        <p:pic>
          <p:nvPicPr>
            <p:cNvPr id="33" name="Grafik 32">
              <a:extLst>
                <a:ext uri="{FF2B5EF4-FFF2-40B4-BE49-F238E27FC236}">
                  <a16:creationId xmlns:a16="http://schemas.microsoft.com/office/drawing/2014/main" id="{C42F5D80-A53E-4E25-8182-5E4F0C9C80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32886" y="4987287"/>
              <a:ext cx="323218" cy="323218"/>
            </a:xfrm>
            <a:prstGeom prst="rect">
              <a:avLst/>
            </a:prstGeom>
          </p:spPr>
        </p:pic>
        <p:pic>
          <p:nvPicPr>
            <p:cNvPr id="34" name="Grafik 33">
              <a:extLst>
                <a:ext uri="{FF2B5EF4-FFF2-40B4-BE49-F238E27FC236}">
                  <a16:creationId xmlns:a16="http://schemas.microsoft.com/office/drawing/2014/main" id="{51E342C8-B6D3-4F7A-80DF-218EC89D482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21373" y="3495030"/>
              <a:ext cx="323218" cy="323218"/>
            </a:xfrm>
            <a:prstGeom prst="rect">
              <a:avLst/>
            </a:prstGeom>
          </p:spPr>
        </p:pic>
        <p:pic>
          <p:nvPicPr>
            <p:cNvPr id="35" name="Grafik 34">
              <a:extLst>
                <a:ext uri="{FF2B5EF4-FFF2-40B4-BE49-F238E27FC236}">
                  <a16:creationId xmlns:a16="http://schemas.microsoft.com/office/drawing/2014/main" id="{5AA35607-88BB-4C59-96D7-C9223C06207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96041" y="1483316"/>
              <a:ext cx="323218" cy="323218"/>
            </a:xfrm>
            <a:prstGeom prst="rect">
              <a:avLst/>
            </a:prstGeom>
          </p:spPr>
        </p:pic>
        <p:pic>
          <p:nvPicPr>
            <p:cNvPr id="36" name="Grafik 35">
              <a:extLst>
                <a:ext uri="{FF2B5EF4-FFF2-40B4-BE49-F238E27FC236}">
                  <a16:creationId xmlns:a16="http://schemas.microsoft.com/office/drawing/2014/main" id="{37611914-F9E0-4C28-A87D-C526A885F6A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48203" y="2968729"/>
              <a:ext cx="323218" cy="323218"/>
            </a:xfrm>
            <a:prstGeom prst="rect">
              <a:avLst/>
            </a:prstGeom>
          </p:spPr>
        </p:pic>
        <p:pic>
          <p:nvPicPr>
            <p:cNvPr id="37" name="Grafik 36">
              <a:extLst>
                <a:ext uri="{FF2B5EF4-FFF2-40B4-BE49-F238E27FC236}">
                  <a16:creationId xmlns:a16="http://schemas.microsoft.com/office/drawing/2014/main" id="{7AA38BCF-B271-4260-A887-127FC4F462B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00826" y="2822036"/>
              <a:ext cx="323218" cy="323218"/>
            </a:xfrm>
            <a:prstGeom prst="rect">
              <a:avLst/>
            </a:prstGeom>
          </p:spPr>
        </p:pic>
        <p:pic>
          <p:nvPicPr>
            <p:cNvPr id="38" name="Grafik 37">
              <a:extLst>
                <a:ext uri="{FF2B5EF4-FFF2-40B4-BE49-F238E27FC236}">
                  <a16:creationId xmlns:a16="http://schemas.microsoft.com/office/drawing/2014/main" id="{A037C906-E82E-49A8-837E-AC5786B478D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18876" y="4830968"/>
              <a:ext cx="323218" cy="323218"/>
            </a:xfrm>
            <a:prstGeom prst="rect">
              <a:avLst/>
            </a:prstGeom>
          </p:spPr>
        </p:pic>
        <p:pic>
          <p:nvPicPr>
            <p:cNvPr id="39" name="Grafik 38">
              <a:extLst>
                <a:ext uri="{FF2B5EF4-FFF2-40B4-BE49-F238E27FC236}">
                  <a16:creationId xmlns:a16="http://schemas.microsoft.com/office/drawing/2014/main" id="{D936DEC6-A39B-45CE-B6C7-5D3FB596DF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5895" y="2087737"/>
              <a:ext cx="366840" cy="302643"/>
            </a:xfrm>
            <a:prstGeom prst="rect">
              <a:avLst/>
            </a:prstGeom>
          </p:spPr>
        </p:pic>
        <p:pic>
          <p:nvPicPr>
            <p:cNvPr id="40" name="Grafik 39">
              <a:extLst>
                <a:ext uri="{FF2B5EF4-FFF2-40B4-BE49-F238E27FC236}">
                  <a16:creationId xmlns:a16="http://schemas.microsoft.com/office/drawing/2014/main" id="{F372A99F-9EC6-457A-B6DA-24D7A911FC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2232" y="1759463"/>
              <a:ext cx="366840" cy="302643"/>
            </a:xfrm>
            <a:prstGeom prst="rect">
              <a:avLst/>
            </a:prstGeom>
          </p:spPr>
        </p:pic>
        <p:pic>
          <p:nvPicPr>
            <p:cNvPr id="41" name="Grafik 40">
              <a:extLst>
                <a:ext uri="{FF2B5EF4-FFF2-40B4-BE49-F238E27FC236}">
                  <a16:creationId xmlns:a16="http://schemas.microsoft.com/office/drawing/2014/main" id="{C0A1BA8C-EBDA-4A97-B62D-F1D7D65A91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07665" y="3033751"/>
              <a:ext cx="366840" cy="302643"/>
            </a:xfrm>
            <a:prstGeom prst="rect">
              <a:avLst/>
            </a:prstGeom>
          </p:spPr>
        </p:pic>
        <p:pic>
          <p:nvPicPr>
            <p:cNvPr id="42" name="Grafik 41">
              <a:extLst>
                <a:ext uri="{FF2B5EF4-FFF2-40B4-BE49-F238E27FC236}">
                  <a16:creationId xmlns:a16="http://schemas.microsoft.com/office/drawing/2014/main" id="{F4941967-8440-49B2-B6AF-44E9AD8119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55381" y="1902756"/>
              <a:ext cx="366840" cy="302643"/>
            </a:xfrm>
            <a:prstGeom prst="rect">
              <a:avLst/>
            </a:prstGeom>
          </p:spPr>
        </p:pic>
        <p:pic>
          <p:nvPicPr>
            <p:cNvPr id="43" name="Grafik 42">
              <a:extLst>
                <a:ext uri="{FF2B5EF4-FFF2-40B4-BE49-F238E27FC236}">
                  <a16:creationId xmlns:a16="http://schemas.microsoft.com/office/drawing/2014/main" id="{86120628-634B-4CC8-85BD-527FEED2F1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37953" y="4251031"/>
              <a:ext cx="366840" cy="302643"/>
            </a:xfrm>
            <a:prstGeom prst="rect">
              <a:avLst/>
            </a:prstGeom>
          </p:spPr>
        </p:pic>
        <p:pic>
          <p:nvPicPr>
            <p:cNvPr id="44" name="Grafik 43">
              <a:extLst>
                <a:ext uri="{FF2B5EF4-FFF2-40B4-BE49-F238E27FC236}">
                  <a16:creationId xmlns:a16="http://schemas.microsoft.com/office/drawing/2014/main" id="{869F2D0D-2860-44CF-801F-0C5F74700C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6967" y="3474339"/>
              <a:ext cx="366840" cy="302643"/>
            </a:xfrm>
            <a:prstGeom prst="rect">
              <a:avLst/>
            </a:prstGeom>
          </p:spPr>
        </p:pic>
        <p:pic>
          <p:nvPicPr>
            <p:cNvPr id="45" name="Grafik 44">
              <a:extLst>
                <a:ext uri="{FF2B5EF4-FFF2-40B4-BE49-F238E27FC236}">
                  <a16:creationId xmlns:a16="http://schemas.microsoft.com/office/drawing/2014/main" id="{940CD2FD-FBD5-4265-ABDE-943BAC6696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9462" y="4239048"/>
              <a:ext cx="366840" cy="302643"/>
            </a:xfrm>
            <a:prstGeom prst="rect">
              <a:avLst/>
            </a:prstGeom>
          </p:spPr>
        </p:pic>
        <p:pic>
          <p:nvPicPr>
            <p:cNvPr id="46" name="Grafik 45">
              <a:extLst>
                <a:ext uri="{FF2B5EF4-FFF2-40B4-BE49-F238E27FC236}">
                  <a16:creationId xmlns:a16="http://schemas.microsoft.com/office/drawing/2014/main" id="{5B9CCD8C-0D7C-47C3-B3C2-1E16D86C14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57837" y="3643351"/>
              <a:ext cx="366840" cy="302643"/>
            </a:xfrm>
            <a:prstGeom prst="rect">
              <a:avLst/>
            </a:prstGeom>
          </p:spPr>
        </p:pic>
        <p:pic>
          <p:nvPicPr>
            <p:cNvPr id="47" name="Grafik 46">
              <a:extLst>
                <a:ext uri="{FF2B5EF4-FFF2-40B4-BE49-F238E27FC236}">
                  <a16:creationId xmlns:a16="http://schemas.microsoft.com/office/drawing/2014/main" id="{19CBF554-856E-4FCB-AD1B-DD7BB4D69B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9201" y="2145148"/>
              <a:ext cx="366840" cy="302643"/>
            </a:xfrm>
            <a:prstGeom prst="rect">
              <a:avLst/>
            </a:prstGeom>
          </p:spPr>
        </p:pic>
        <p:pic>
          <p:nvPicPr>
            <p:cNvPr id="48" name="Grafik 47">
              <a:extLst>
                <a:ext uri="{FF2B5EF4-FFF2-40B4-BE49-F238E27FC236}">
                  <a16:creationId xmlns:a16="http://schemas.microsoft.com/office/drawing/2014/main" id="{BB2EA1E0-1DA3-4E42-9CF5-7F26BEA969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3480" y="5399183"/>
              <a:ext cx="366840" cy="302643"/>
            </a:xfrm>
            <a:prstGeom prst="rect">
              <a:avLst/>
            </a:prstGeom>
          </p:spPr>
        </p:pic>
        <p:pic>
          <p:nvPicPr>
            <p:cNvPr id="49" name="Grafik 48">
              <a:extLst>
                <a:ext uri="{FF2B5EF4-FFF2-40B4-BE49-F238E27FC236}">
                  <a16:creationId xmlns:a16="http://schemas.microsoft.com/office/drawing/2014/main" id="{1BE8DA50-E9ED-4EFF-9D6A-C47E9B48A4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69482" y="4593716"/>
              <a:ext cx="366840" cy="302643"/>
            </a:xfrm>
            <a:prstGeom prst="rect">
              <a:avLst/>
            </a:prstGeom>
          </p:spPr>
        </p:pic>
        <p:pic>
          <p:nvPicPr>
            <p:cNvPr id="50" name="Grafik 49">
              <a:extLst>
                <a:ext uri="{FF2B5EF4-FFF2-40B4-BE49-F238E27FC236}">
                  <a16:creationId xmlns:a16="http://schemas.microsoft.com/office/drawing/2014/main" id="{678BBA10-EEA9-436E-A32B-D151A281E2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88848" y="4294824"/>
              <a:ext cx="366840" cy="302643"/>
            </a:xfrm>
            <a:prstGeom prst="rect">
              <a:avLst/>
            </a:prstGeom>
          </p:spPr>
        </p:pic>
        <p:pic>
          <p:nvPicPr>
            <p:cNvPr id="51" name="Grafik 50">
              <a:extLst>
                <a:ext uri="{FF2B5EF4-FFF2-40B4-BE49-F238E27FC236}">
                  <a16:creationId xmlns:a16="http://schemas.microsoft.com/office/drawing/2014/main" id="{AD6C21DB-7E21-487F-A9BC-19E4AAB87F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41161" y="1661153"/>
              <a:ext cx="366840" cy="302643"/>
            </a:xfrm>
            <a:prstGeom prst="rect">
              <a:avLst/>
            </a:prstGeom>
          </p:spPr>
        </p:pic>
      </p:grpSp>
      <p:grpSp>
        <p:nvGrpSpPr>
          <p:cNvPr id="52" name="Gruppieren 51">
            <a:extLst>
              <a:ext uri="{FF2B5EF4-FFF2-40B4-BE49-F238E27FC236}">
                <a16:creationId xmlns:a16="http://schemas.microsoft.com/office/drawing/2014/main" id="{8D273407-B3FA-4B8A-A6C4-AC9820591400}"/>
              </a:ext>
            </a:extLst>
          </p:cNvPr>
          <p:cNvGrpSpPr/>
          <p:nvPr/>
        </p:nvGrpSpPr>
        <p:grpSpPr>
          <a:xfrm>
            <a:off x="2154279" y="1517058"/>
            <a:ext cx="6499265" cy="3329652"/>
            <a:chOff x="2050864" y="1517058"/>
            <a:chExt cx="6499265" cy="3329652"/>
          </a:xfrm>
        </p:grpSpPr>
        <p:pic>
          <p:nvPicPr>
            <p:cNvPr id="53" name="Grafik 52">
              <a:extLst>
                <a:ext uri="{FF2B5EF4-FFF2-40B4-BE49-F238E27FC236}">
                  <a16:creationId xmlns:a16="http://schemas.microsoft.com/office/drawing/2014/main" id="{77887479-CC99-4F7E-8A74-61788C36F4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50864" y="4340721"/>
              <a:ext cx="505989" cy="505989"/>
            </a:xfrm>
            <a:prstGeom prst="rect">
              <a:avLst/>
            </a:prstGeom>
          </p:spPr>
        </p:pic>
        <p:pic>
          <p:nvPicPr>
            <p:cNvPr id="54" name="Grafik 53">
              <a:extLst>
                <a:ext uri="{FF2B5EF4-FFF2-40B4-BE49-F238E27FC236}">
                  <a16:creationId xmlns:a16="http://schemas.microsoft.com/office/drawing/2014/main" id="{9BF7B337-CA7C-4DB1-B9DB-855DE2ADF8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9453" y="1517058"/>
              <a:ext cx="690676" cy="690676"/>
            </a:xfrm>
            <a:prstGeom prst="rect">
              <a:avLst/>
            </a:prstGeom>
          </p:spPr>
        </p:pic>
        <p:pic>
          <p:nvPicPr>
            <p:cNvPr id="55" name="Grafik 54">
              <a:extLst>
                <a:ext uri="{FF2B5EF4-FFF2-40B4-BE49-F238E27FC236}">
                  <a16:creationId xmlns:a16="http://schemas.microsoft.com/office/drawing/2014/main" id="{A28FC61B-9326-462E-89AD-D1E57CFE43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55013" y="3734250"/>
              <a:ext cx="690676" cy="690676"/>
            </a:xfrm>
            <a:prstGeom prst="rect">
              <a:avLst/>
            </a:prstGeom>
          </p:spPr>
        </p:pic>
        <p:pic>
          <p:nvPicPr>
            <p:cNvPr id="56" name="Grafik 55">
              <a:extLst>
                <a:ext uri="{FF2B5EF4-FFF2-40B4-BE49-F238E27FC236}">
                  <a16:creationId xmlns:a16="http://schemas.microsoft.com/office/drawing/2014/main" id="{F9709D76-2DA4-45FD-A8FB-696E8D3944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7543" y="3465493"/>
              <a:ext cx="690676" cy="690676"/>
            </a:xfrm>
            <a:prstGeom prst="rect">
              <a:avLst/>
            </a:prstGeom>
          </p:spPr>
        </p:pic>
        <p:pic>
          <p:nvPicPr>
            <p:cNvPr id="57" name="Grafik 56">
              <a:extLst>
                <a:ext uri="{FF2B5EF4-FFF2-40B4-BE49-F238E27FC236}">
                  <a16:creationId xmlns:a16="http://schemas.microsoft.com/office/drawing/2014/main" id="{6F3DD5C5-7832-4A30-B55A-5E9EC0BEEE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8102" y="2974208"/>
              <a:ext cx="690676" cy="690676"/>
            </a:xfrm>
            <a:prstGeom prst="rect">
              <a:avLst/>
            </a:prstGeom>
          </p:spPr>
        </p:pic>
        <p:pic>
          <p:nvPicPr>
            <p:cNvPr id="58" name="Grafik 57">
              <a:extLst>
                <a:ext uri="{FF2B5EF4-FFF2-40B4-BE49-F238E27FC236}">
                  <a16:creationId xmlns:a16="http://schemas.microsoft.com/office/drawing/2014/main" id="{8E4CB67B-E98A-46E6-A4BF-1403E768DF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5665" y="2348160"/>
              <a:ext cx="690676" cy="690676"/>
            </a:xfrm>
            <a:prstGeom prst="rect">
              <a:avLst/>
            </a:prstGeom>
          </p:spPr>
        </p:pic>
        <p:pic>
          <p:nvPicPr>
            <p:cNvPr id="59" name="Grafik 58">
              <a:extLst>
                <a:ext uri="{FF2B5EF4-FFF2-40B4-BE49-F238E27FC236}">
                  <a16:creationId xmlns:a16="http://schemas.microsoft.com/office/drawing/2014/main" id="{1422A900-E72A-49F6-8464-EC1E69AA84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20638" y="2176625"/>
              <a:ext cx="690676" cy="690676"/>
            </a:xfrm>
            <a:prstGeom prst="rect">
              <a:avLst/>
            </a:prstGeom>
          </p:spPr>
        </p:pic>
        <p:pic>
          <p:nvPicPr>
            <p:cNvPr id="60" name="Grafik 59">
              <a:extLst>
                <a:ext uri="{FF2B5EF4-FFF2-40B4-BE49-F238E27FC236}">
                  <a16:creationId xmlns:a16="http://schemas.microsoft.com/office/drawing/2014/main" id="{DBB3FBB1-2853-4218-890B-BAD53F6E9AF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6951" y="1927199"/>
              <a:ext cx="690676" cy="690676"/>
            </a:xfrm>
            <a:prstGeom prst="rect">
              <a:avLst/>
            </a:prstGeom>
          </p:spPr>
        </p:pic>
        <p:pic>
          <p:nvPicPr>
            <p:cNvPr id="61" name="Grafik 60">
              <a:extLst>
                <a:ext uri="{FF2B5EF4-FFF2-40B4-BE49-F238E27FC236}">
                  <a16:creationId xmlns:a16="http://schemas.microsoft.com/office/drawing/2014/main" id="{3B2C88D9-D62D-496D-AD9A-39F22EF87BC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16924" y="2206216"/>
              <a:ext cx="505989" cy="505989"/>
            </a:xfrm>
            <a:prstGeom prst="rect">
              <a:avLst/>
            </a:prstGeom>
          </p:spPr>
        </p:pic>
        <p:pic>
          <p:nvPicPr>
            <p:cNvPr id="62" name="Grafik 61">
              <a:extLst>
                <a:ext uri="{FF2B5EF4-FFF2-40B4-BE49-F238E27FC236}">
                  <a16:creationId xmlns:a16="http://schemas.microsoft.com/office/drawing/2014/main" id="{DF54C7EF-3149-4E89-BB1C-2EAE4996828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23770" y="2358415"/>
              <a:ext cx="505989" cy="505989"/>
            </a:xfrm>
            <a:prstGeom prst="rect">
              <a:avLst/>
            </a:prstGeom>
          </p:spPr>
        </p:pic>
        <p:pic>
          <p:nvPicPr>
            <p:cNvPr id="63" name="Grafik 62">
              <a:extLst>
                <a:ext uri="{FF2B5EF4-FFF2-40B4-BE49-F238E27FC236}">
                  <a16:creationId xmlns:a16="http://schemas.microsoft.com/office/drawing/2014/main" id="{105BBF5C-AD70-432A-B1B1-84CAA60C43C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66778" y="2713630"/>
              <a:ext cx="505989" cy="505989"/>
            </a:xfrm>
            <a:prstGeom prst="rect">
              <a:avLst/>
            </a:prstGeom>
          </p:spPr>
        </p:pic>
        <p:pic>
          <p:nvPicPr>
            <p:cNvPr id="64" name="Grafik 63">
              <a:extLst>
                <a:ext uri="{FF2B5EF4-FFF2-40B4-BE49-F238E27FC236}">
                  <a16:creationId xmlns:a16="http://schemas.microsoft.com/office/drawing/2014/main" id="{9DDA44D2-2FEE-45D2-BA1B-66C071C418B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17435" y="3207408"/>
              <a:ext cx="505989" cy="505989"/>
            </a:xfrm>
            <a:prstGeom prst="rect">
              <a:avLst/>
            </a:prstGeom>
          </p:spPr>
        </p:pic>
        <p:pic>
          <p:nvPicPr>
            <p:cNvPr id="65" name="Grafik 64">
              <a:extLst>
                <a:ext uri="{FF2B5EF4-FFF2-40B4-BE49-F238E27FC236}">
                  <a16:creationId xmlns:a16="http://schemas.microsoft.com/office/drawing/2014/main" id="{6672FECA-9824-4535-B02B-1754F79BA4C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61300" y="3560351"/>
              <a:ext cx="505989" cy="505989"/>
            </a:xfrm>
            <a:prstGeom prst="rect">
              <a:avLst/>
            </a:prstGeom>
          </p:spPr>
        </p:pic>
        <p:pic>
          <p:nvPicPr>
            <p:cNvPr id="66" name="Grafik 65">
              <a:extLst>
                <a:ext uri="{FF2B5EF4-FFF2-40B4-BE49-F238E27FC236}">
                  <a16:creationId xmlns:a16="http://schemas.microsoft.com/office/drawing/2014/main" id="{D178191E-BD29-4905-8162-A7EEDC726B5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04473" y="1646625"/>
              <a:ext cx="505989" cy="505989"/>
            </a:xfrm>
            <a:prstGeom prst="rect">
              <a:avLst/>
            </a:prstGeom>
          </p:spPr>
        </p:pic>
        <p:pic>
          <p:nvPicPr>
            <p:cNvPr id="67" name="Grafik 66">
              <a:extLst>
                <a:ext uri="{FF2B5EF4-FFF2-40B4-BE49-F238E27FC236}">
                  <a16:creationId xmlns:a16="http://schemas.microsoft.com/office/drawing/2014/main" id="{904AAC90-DB90-4E5A-BFEE-6E2F556FCA2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42156" y="1661153"/>
              <a:ext cx="505989" cy="505989"/>
            </a:xfrm>
            <a:prstGeom prst="rect">
              <a:avLst/>
            </a:prstGeom>
          </p:spPr>
        </p:pic>
        <p:pic>
          <p:nvPicPr>
            <p:cNvPr id="68" name="Grafik 67">
              <a:extLst>
                <a:ext uri="{FF2B5EF4-FFF2-40B4-BE49-F238E27FC236}">
                  <a16:creationId xmlns:a16="http://schemas.microsoft.com/office/drawing/2014/main" id="{9564452A-5E70-48CF-87FB-43CEFFE84ED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60269" y="1985719"/>
              <a:ext cx="505989" cy="505989"/>
            </a:xfrm>
            <a:prstGeom prst="rect">
              <a:avLst/>
            </a:prstGeom>
          </p:spPr>
        </p:pic>
        <p:pic>
          <p:nvPicPr>
            <p:cNvPr id="69" name="Grafik 68">
              <a:extLst>
                <a:ext uri="{FF2B5EF4-FFF2-40B4-BE49-F238E27FC236}">
                  <a16:creationId xmlns:a16="http://schemas.microsoft.com/office/drawing/2014/main" id="{C59AC096-826B-4868-97B4-3435AD05FAB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43433" y="2680849"/>
              <a:ext cx="505989" cy="505989"/>
            </a:xfrm>
            <a:prstGeom prst="rect">
              <a:avLst/>
            </a:prstGeom>
          </p:spPr>
        </p:pic>
        <p:pic>
          <p:nvPicPr>
            <p:cNvPr id="70" name="Grafik 69">
              <a:extLst>
                <a:ext uri="{FF2B5EF4-FFF2-40B4-BE49-F238E27FC236}">
                  <a16:creationId xmlns:a16="http://schemas.microsoft.com/office/drawing/2014/main" id="{C5388D55-01AF-40B5-9378-37910A1C198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36322" y="2426067"/>
              <a:ext cx="505989" cy="505989"/>
            </a:xfrm>
            <a:prstGeom prst="rect">
              <a:avLst/>
            </a:prstGeom>
          </p:spPr>
        </p:pic>
      </p:grpSp>
      <p:pic>
        <p:nvPicPr>
          <p:cNvPr id="71" name="Grafik 70">
            <a:extLst>
              <a:ext uri="{FF2B5EF4-FFF2-40B4-BE49-F238E27FC236}">
                <a16:creationId xmlns:a16="http://schemas.microsoft.com/office/drawing/2014/main" id="{234F06F0-F478-4A7B-AF80-B03122A582DF}"/>
              </a:ext>
            </a:extLst>
          </p:cNvPr>
          <p:cNvPicPr>
            <a:picLocks noChangeAspect="1"/>
          </p:cNvPicPr>
          <p:nvPr/>
        </p:nvPicPr>
        <p:blipFill>
          <a:blip r:embed="rId1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180016" y="952482"/>
            <a:ext cx="549701" cy="549701"/>
          </a:xfrm>
          <a:prstGeom prst="rect">
            <a:avLst/>
          </a:prstGeom>
        </p:spPr>
      </p:pic>
      <p:grpSp>
        <p:nvGrpSpPr>
          <p:cNvPr id="72" name="Gruppieren 71">
            <a:extLst>
              <a:ext uri="{FF2B5EF4-FFF2-40B4-BE49-F238E27FC236}">
                <a16:creationId xmlns:a16="http://schemas.microsoft.com/office/drawing/2014/main" id="{257A0603-9968-439B-A7A3-986E742CB04A}"/>
              </a:ext>
            </a:extLst>
          </p:cNvPr>
          <p:cNvGrpSpPr/>
          <p:nvPr/>
        </p:nvGrpSpPr>
        <p:grpSpPr>
          <a:xfrm>
            <a:off x="3233029" y="4391259"/>
            <a:ext cx="344891" cy="404913"/>
            <a:chOff x="7752865" y="441273"/>
            <a:chExt cx="538515" cy="632234"/>
          </a:xfrm>
        </p:grpSpPr>
        <p:pic>
          <p:nvPicPr>
            <p:cNvPr id="73" name="Grafik 72">
              <a:extLst>
                <a:ext uri="{FF2B5EF4-FFF2-40B4-BE49-F238E27FC236}">
                  <a16:creationId xmlns:a16="http://schemas.microsoft.com/office/drawing/2014/main" id="{9066AAC5-BBCF-44C1-9AF8-9FD3D199D9A4}"/>
                </a:ext>
              </a:extLst>
            </p:cNvPr>
            <p:cNvPicPr>
              <a:picLocks noChangeAspect="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974312" y="441273"/>
              <a:ext cx="255813" cy="279799"/>
            </a:xfrm>
            <a:prstGeom prst="rect">
              <a:avLst/>
            </a:prstGeom>
          </p:spPr>
        </p:pic>
        <p:pic>
          <p:nvPicPr>
            <p:cNvPr id="74" name="Grafik 73">
              <a:extLst>
                <a:ext uri="{FF2B5EF4-FFF2-40B4-BE49-F238E27FC236}">
                  <a16:creationId xmlns:a16="http://schemas.microsoft.com/office/drawing/2014/main" id="{44A9BD61-8508-4F69-ABA2-6F1869D6C223}"/>
                </a:ext>
              </a:extLst>
            </p:cNvPr>
            <p:cNvPicPr>
              <a:picLocks noChangeAspect="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752865" y="726470"/>
              <a:ext cx="255813" cy="279799"/>
            </a:xfrm>
            <a:prstGeom prst="rect">
              <a:avLst/>
            </a:prstGeom>
          </p:spPr>
        </p:pic>
        <p:pic>
          <p:nvPicPr>
            <p:cNvPr id="75" name="Grafik 74">
              <a:extLst>
                <a:ext uri="{FF2B5EF4-FFF2-40B4-BE49-F238E27FC236}">
                  <a16:creationId xmlns:a16="http://schemas.microsoft.com/office/drawing/2014/main" id="{48AFB1BE-928C-49E8-9160-E745E02EB81A}"/>
                </a:ext>
              </a:extLst>
            </p:cNvPr>
            <p:cNvPicPr>
              <a:picLocks noChangeAspect="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035567" y="793708"/>
              <a:ext cx="255813" cy="279799"/>
            </a:xfrm>
            <a:prstGeom prst="rect">
              <a:avLst/>
            </a:prstGeom>
          </p:spPr>
        </p:pic>
      </p:grpSp>
      <p:grpSp>
        <p:nvGrpSpPr>
          <p:cNvPr id="76" name="Gruppieren 75">
            <a:extLst>
              <a:ext uri="{FF2B5EF4-FFF2-40B4-BE49-F238E27FC236}">
                <a16:creationId xmlns:a16="http://schemas.microsoft.com/office/drawing/2014/main" id="{B1035259-CAF1-4A96-A740-AD80AE03D586}"/>
              </a:ext>
            </a:extLst>
          </p:cNvPr>
          <p:cNvGrpSpPr/>
          <p:nvPr/>
        </p:nvGrpSpPr>
        <p:grpSpPr>
          <a:xfrm>
            <a:off x="6669115" y="4287888"/>
            <a:ext cx="344891" cy="404913"/>
            <a:chOff x="7752865" y="441273"/>
            <a:chExt cx="538515" cy="632234"/>
          </a:xfrm>
        </p:grpSpPr>
        <p:pic>
          <p:nvPicPr>
            <p:cNvPr id="77" name="Grafik 76">
              <a:extLst>
                <a:ext uri="{FF2B5EF4-FFF2-40B4-BE49-F238E27FC236}">
                  <a16:creationId xmlns:a16="http://schemas.microsoft.com/office/drawing/2014/main" id="{4B0F160A-B131-45E3-A58C-DB4005DA8151}"/>
                </a:ext>
              </a:extLst>
            </p:cNvPr>
            <p:cNvPicPr>
              <a:picLocks noChangeAspect="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974312" y="441273"/>
              <a:ext cx="255813" cy="279799"/>
            </a:xfrm>
            <a:prstGeom prst="rect">
              <a:avLst/>
            </a:prstGeom>
          </p:spPr>
        </p:pic>
        <p:pic>
          <p:nvPicPr>
            <p:cNvPr id="78" name="Grafik 77">
              <a:extLst>
                <a:ext uri="{FF2B5EF4-FFF2-40B4-BE49-F238E27FC236}">
                  <a16:creationId xmlns:a16="http://schemas.microsoft.com/office/drawing/2014/main" id="{65B33203-205B-4DE1-82EA-307CD8B4CC23}"/>
                </a:ext>
              </a:extLst>
            </p:cNvPr>
            <p:cNvPicPr>
              <a:picLocks noChangeAspect="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752865" y="726470"/>
              <a:ext cx="255813" cy="279799"/>
            </a:xfrm>
            <a:prstGeom prst="rect">
              <a:avLst/>
            </a:prstGeom>
          </p:spPr>
        </p:pic>
        <p:pic>
          <p:nvPicPr>
            <p:cNvPr id="79" name="Grafik 78">
              <a:extLst>
                <a:ext uri="{FF2B5EF4-FFF2-40B4-BE49-F238E27FC236}">
                  <a16:creationId xmlns:a16="http://schemas.microsoft.com/office/drawing/2014/main" id="{FAD5781D-71C1-48C2-AD42-6D36470E2902}"/>
                </a:ext>
              </a:extLst>
            </p:cNvPr>
            <p:cNvPicPr>
              <a:picLocks noChangeAspect="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035567" y="793708"/>
              <a:ext cx="255813" cy="279799"/>
            </a:xfrm>
            <a:prstGeom prst="rect">
              <a:avLst/>
            </a:prstGeom>
          </p:spPr>
        </p:pic>
      </p:grpSp>
      <p:pic>
        <p:nvPicPr>
          <p:cNvPr id="80" name="Grafik 79">
            <a:extLst>
              <a:ext uri="{FF2B5EF4-FFF2-40B4-BE49-F238E27FC236}">
                <a16:creationId xmlns:a16="http://schemas.microsoft.com/office/drawing/2014/main" id="{32C46910-C677-4610-BFC1-C4208F76DE4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4611825" y="1417509"/>
            <a:ext cx="3303127" cy="3303127"/>
          </a:xfrm>
          <a:prstGeom prst="rect">
            <a:avLst/>
          </a:prstGeom>
        </p:spPr>
      </p:pic>
      <p:sp>
        <p:nvSpPr>
          <p:cNvPr id="81" name="Rechteck 80">
            <a:extLst>
              <a:ext uri="{FF2B5EF4-FFF2-40B4-BE49-F238E27FC236}">
                <a16:creationId xmlns:a16="http://schemas.microsoft.com/office/drawing/2014/main" id="{883A979E-25FF-4560-B521-777430D8E715}"/>
              </a:ext>
            </a:extLst>
          </p:cNvPr>
          <p:cNvSpPr/>
          <p:nvPr/>
        </p:nvSpPr>
        <p:spPr>
          <a:xfrm>
            <a:off x="8897469" y="6412308"/>
            <a:ext cx="5895975" cy="276999"/>
          </a:xfrm>
          <a:prstGeom prst="rect">
            <a:avLst/>
          </a:prstGeom>
        </p:spPr>
        <p:txBody>
          <a:bodyPr wrap="square">
            <a:spAutoFit/>
          </a:bodyPr>
          <a:lstStyle/>
          <a:p>
            <a:pPr rtl="0">
              <a:defRPr/>
            </a:pPr>
            <a:r>
              <a:rPr lang="de-CH" sz="1200" kern="1200" dirty="0"/>
              <a:t>Eigene Darstellung ATREE Projekt</a:t>
            </a:r>
          </a:p>
        </p:txBody>
      </p:sp>
      <p:sp>
        <p:nvSpPr>
          <p:cNvPr id="2" name="Foliennummernplatzhalter 1"/>
          <p:cNvSpPr>
            <a:spLocks noGrp="1"/>
          </p:cNvSpPr>
          <p:nvPr>
            <p:ph type="sldNum" sz="quarter" idx="4"/>
          </p:nvPr>
        </p:nvSpPr>
        <p:spPr/>
        <p:txBody>
          <a:bodyPr/>
          <a:lstStyle/>
          <a:p>
            <a:pPr rtl="0">
              <a:defRPr/>
            </a:pPr>
            <a:fld id="{6C6AE60A-B69C-4790-82F7-3882EDF23186}" type="slidenum">
              <a:rPr lang="de-DE" kern="1200">
                <a:solidFill>
                  <a:srgbClr val="FFFFFF"/>
                </a:solidFill>
                <a:latin typeface="Arial"/>
              </a:rPr>
              <a:pPr rtl="0">
                <a:defRPr/>
              </a:pPr>
              <a:t>7</a:t>
            </a:fld>
            <a:endParaRPr lang="de-DE" kern="1200">
              <a:solidFill>
                <a:srgbClr val="FFFFFF"/>
              </a:solidFill>
              <a:latin typeface="Arial"/>
            </a:endParaRPr>
          </a:p>
        </p:txBody>
      </p:sp>
      <p:sp>
        <p:nvSpPr>
          <p:cNvPr id="82" name="Titel 3">
            <a:extLst>
              <a:ext uri="{FF2B5EF4-FFF2-40B4-BE49-F238E27FC236}">
                <a16:creationId xmlns:a16="http://schemas.microsoft.com/office/drawing/2014/main" id="{844B6BF8-C862-44C1-87F6-A2B570F1C21D}"/>
              </a:ext>
            </a:extLst>
          </p:cNvPr>
          <p:cNvSpPr txBox="1">
            <a:spLocks/>
          </p:cNvSpPr>
          <p:nvPr/>
        </p:nvSpPr>
        <p:spPr>
          <a:xfrm>
            <a:off x="431800" y="294813"/>
            <a:ext cx="11328400" cy="972000"/>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de-CH" b="0" dirty="0"/>
              <a:t>Bedeutung einer evidenzbasierten Politikgestaltung im </a:t>
            </a:r>
            <a:r>
              <a:rPr lang="de-CH" dirty="0"/>
              <a:t>Wald- und Holzsektor</a:t>
            </a:r>
          </a:p>
        </p:txBody>
      </p:sp>
      <p:sp>
        <p:nvSpPr>
          <p:cNvPr id="3" name="Foliennummernplatzhalter 4">
            <a:extLst>
              <a:ext uri="{FF2B5EF4-FFF2-40B4-BE49-F238E27FC236}">
                <a16:creationId xmlns:a16="http://schemas.microsoft.com/office/drawing/2014/main" id="{6912F4CD-0F25-E0DE-665A-EDE11A86CEE3}"/>
              </a:ext>
            </a:extLst>
          </p:cNvPr>
          <p:cNvSpPr>
            <a:spLocks noGrp="1"/>
          </p:cNvSpPr>
          <p:nvPr>
            <p:ph type="sldNum" sz="quarter" idx="12"/>
          </p:nvPr>
        </p:nvSpPr>
        <p:spPr>
          <a:xfrm>
            <a:off x="9758403" y="6321342"/>
            <a:ext cx="1586159" cy="468312"/>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6C6AE60A-B69C-4790-82F7-3882EDF23186}" type="slidenum">
              <a:rPr kumimoji="0" lang="de-DE" b="0" i="0" u="none" strike="noStrike" kern="1200" cap="none" spc="0" normalizeH="0" baseline="0" noProof="0" smtClean="0">
                <a:ln>
                  <a:noFill/>
                </a:ln>
                <a:solidFill>
                  <a:schemeClr val="tx1"/>
                </a:solidFill>
                <a:effectLst/>
                <a:uLnTx/>
                <a:uFillTx/>
                <a:ea typeface="+mn-ea"/>
                <a:cs typeface="+mn-cs"/>
              </a:rPr>
              <a:pPr marL="0" marR="0" lvl="0" indent="0" defTabSz="914400" rtl="0" eaLnBrk="1" fontAlgn="auto" latinLnBrk="0" hangingPunct="1">
                <a:lnSpc>
                  <a:spcPct val="100000"/>
                </a:lnSpc>
                <a:spcBef>
                  <a:spcPts val="0"/>
                </a:spcBef>
                <a:spcAft>
                  <a:spcPts val="0"/>
                </a:spcAft>
                <a:buClrTx/>
                <a:buSzTx/>
                <a:buFontTx/>
                <a:buNone/>
                <a:tabLst/>
                <a:defRPr/>
              </a:pPr>
              <a:t>7</a:t>
            </a:fld>
            <a:endParaRPr kumimoji="0" lang="de-DE"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338026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hteck 80">
            <a:extLst>
              <a:ext uri="{FF2B5EF4-FFF2-40B4-BE49-F238E27FC236}">
                <a16:creationId xmlns:a16="http://schemas.microsoft.com/office/drawing/2014/main" id="{883A979E-25FF-4560-B521-777430D8E715}"/>
              </a:ext>
            </a:extLst>
          </p:cNvPr>
          <p:cNvSpPr/>
          <p:nvPr/>
        </p:nvSpPr>
        <p:spPr>
          <a:xfrm>
            <a:off x="7332742" y="6395786"/>
            <a:ext cx="5895975" cy="276999"/>
          </a:xfrm>
          <a:prstGeom prst="rect">
            <a:avLst/>
          </a:prstGeom>
        </p:spPr>
        <p:txBody>
          <a:bodyPr wrap="square">
            <a:spAutoFit/>
          </a:bodyPr>
          <a:lstStyle/>
          <a:p>
            <a:pPr>
              <a:defRPr/>
            </a:pPr>
            <a:r>
              <a:rPr lang="de-CH" sz="1200" dirty="0"/>
              <a:t>Quelle: https://nfp73.ch/de/schwerpunkte/forstwirtschaft</a:t>
            </a:r>
            <a:endParaRPr lang="de-CH" sz="1200" kern="1200" dirty="0"/>
          </a:p>
        </p:txBody>
      </p:sp>
      <p:sp>
        <p:nvSpPr>
          <p:cNvPr id="82" name="Titel 3">
            <a:extLst>
              <a:ext uri="{FF2B5EF4-FFF2-40B4-BE49-F238E27FC236}">
                <a16:creationId xmlns:a16="http://schemas.microsoft.com/office/drawing/2014/main" id="{844B6BF8-C862-44C1-87F6-A2B570F1C21D}"/>
              </a:ext>
            </a:extLst>
          </p:cNvPr>
          <p:cNvSpPr txBox="1">
            <a:spLocks/>
          </p:cNvSpPr>
          <p:nvPr/>
        </p:nvSpPr>
        <p:spPr>
          <a:xfrm>
            <a:off x="431800" y="294813"/>
            <a:ext cx="11328400" cy="972000"/>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de-CH" b="0" dirty="0"/>
              <a:t>Bedeutung einer evidenzbasierten Politikgestaltung im </a:t>
            </a:r>
            <a:r>
              <a:rPr lang="de-CH" dirty="0"/>
              <a:t>Wald- und Holzsektor</a:t>
            </a:r>
          </a:p>
        </p:txBody>
      </p:sp>
      <p:pic>
        <p:nvPicPr>
          <p:cNvPr id="83" name="Graphic 9" descr="Single gear outline">
            <a:extLst>
              <a:ext uri="{FF2B5EF4-FFF2-40B4-BE49-F238E27FC236}">
                <a16:creationId xmlns:a16="http://schemas.microsoft.com/office/drawing/2014/main" id="{AA566D38-170A-4834-96AD-8557265EFBAD}"/>
              </a:ext>
            </a:extLst>
          </p:cNvPr>
          <p:cNvPicPr>
            <a:picLocks noChangeAspect="1"/>
          </p:cNvPicPr>
          <p:nvPr/>
        </p:nvPicPr>
        <p:blipFill>
          <a:blip r:embed="rId3"/>
          <a:stretch/>
        </p:blipFill>
        <p:spPr bwMode="auto">
          <a:xfrm rot="1914448">
            <a:off x="4704145" y="3204476"/>
            <a:ext cx="3319207" cy="3319207"/>
          </a:xfrm>
          <a:prstGeom prst="rect">
            <a:avLst/>
          </a:prstGeom>
        </p:spPr>
      </p:pic>
      <p:pic>
        <p:nvPicPr>
          <p:cNvPr id="84" name="Graphic 5" descr="Single gear outline">
            <a:extLst>
              <a:ext uri="{FF2B5EF4-FFF2-40B4-BE49-F238E27FC236}">
                <a16:creationId xmlns:a16="http://schemas.microsoft.com/office/drawing/2014/main" id="{44409F8B-B004-4686-840A-05DB19433E0F}"/>
              </a:ext>
            </a:extLst>
          </p:cNvPr>
          <p:cNvPicPr>
            <a:picLocks noChangeAspect="1"/>
          </p:cNvPicPr>
          <p:nvPr/>
        </p:nvPicPr>
        <p:blipFill>
          <a:blip r:embed="rId3"/>
          <a:stretch/>
        </p:blipFill>
        <p:spPr bwMode="auto">
          <a:xfrm>
            <a:off x="5369128" y="969704"/>
            <a:ext cx="2319253" cy="2319253"/>
          </a:xfrm>
          <a:prstGeom prst="rect">
            <a:avLst/>
          </a:prstGeom>
        </p:spPr>
      </p:pic>
      <p:sp>
        <p:nvSpPr>
          <p:cNvPr id="85" name="TextBox 5">
            <a:extLst>
              <a:ext uri="{FF2B5EF4-FFF2-40B4-BE49-F238E27FC236}">
                <a16:creationId xmlns:a16="http://schemas.microsoft.com/office/drawing/2014/main" id="{13637A4D-E31F-48E8-A723-CE3617945A53}"/>
              </a:ext>
            </a:extLst>
          </p:cNvPr>
          <p:cNvSpPr txBox="1"/>
          <p:nvPr/>
        </p:nvSpPr>
        <p:spPr bwMode="auto">
          <a:xfrm>
            <a:off x="6072366" y="1779698"/>
            <a:ext cx="989134" cy="874567"/>
          </a:xfrm>
          <a:prstGeom prst="rect">
            <a:avLst/>
          </a:prstGeom>
          <a:solidFill>
            <a:schemeClr val="bg1"/>
          </a:solidFill>
        </p:spPr>
        <p:txBody>
          <a:bodyPr wrap="square" rtlCol="0">
            <a:noAutofit/>
          </a:bodyPr>
          <a:lstStyle/>
          <a:p>
            <a:pPr algn="ctr">
              <a:defRPr/>
            </a:pPr>
            <a:r>
              <a:rPr lang="de-CH" sz="1700" dirty="0"/>
              <a:t>Vertikale Integra-</a:t>
            </a:r>
            <a:r>
              <a:rPr lang="de-CH" sz="1700" dirty="0" err="1"/>
              <a:t>tion</a:t>
            </a:r>
            <a:endParaRPr sz="1700" dirty="0"/>
          </a:p>
        </p:txBody>
      </p:sp>
      <p:pic>
        <p:nvPicPr>
          <p:cNvPr id="86" name="Graphic 7" descr="Single gear outline">
            <a:extLst>
              <a:ext uri="{FF2B5EF4-FFF2-40B4-BE49-F238E27FC236}">
                <a16:creationId xmlns:a16="http://schemas.microsoft.com/office/drawing/2014/main" id="{42485F68-668E-406C-A44C-625E5C4F7CA4}"/>
              </a:ext>
            </a:extLst>
          </p:cNvPr>
          <p:cNvPicPr>
            <a:picLocks noChangeAspect="1"/>
          </p:cNvPicPr>
          <p:nvPr/>
        </p:nvPicPr>
        <p:blipFill>
          <a:blip r:embed="rId3"/>
          <a:stretch/>
        </p:blipFill>
        <p:spPr bwMode="auto">
          <a:xfrm>
            <a:off x="3476887" y="1671492"/>
            <a:ext cx="2959645" cy="2959645"/>
          </a:xfrm>
          <a:prstGeom prst="rect">
            <a:avLst/>
          </a:prstGeom>
        </p:spPr>
      </p:pic>
      <p:sp>
        <p:nvSpPr>
          <p:cNvPr id="87" name="TextBox 7">
            <a:extLst>
              <a:ext uri="{FF2B5EF4-FFF2-40B4-BE49-F238E27FC236}">
                <a16:creationId xmlns:a16="http://schemas.microsoft.com/office/drawing/2014/main" id="{D79732E1-AABE-4EA2-8080-598A722E6F48}"/>
              </a:ext>
            </a:extLst>
          </p:cNvPr>
          <p:cNvSpPr txBox="1"/>
          <p:nvPr/>
        </p:nvSpPr>
        <p:spPr bwMode="auto">
          <a:xfrm>
            <a:off x="4288457" y="2654265"/>
            <a:ext cx="1367645" cy="999025"/>
          </a:xfrm>
          <a:prstGeom prst="rect">
            <a:avLst/>
          </a:prstGeom>
          <a:solidFill>
            <a:schemeClr val="bg1"/>
          </a:solidFill>
        </p:spPr>
        <p:txBody>
          <a:bodyPr wrap="square" rtlCol="0" anchor="ctr">
            <a:noAutofit/>
          </a:bodyPr>
          <a:lstStyle/>
          <a:p>
            <a:pPr algn="ctr">
              <a:defRPr/>
            </a:pPr>
            <a:r>
              <a:rPr lang="de-CH" sz="1700"/>
              <a:t>Horizontale Integration</a:t>
            </a:r>
            <a:endParaRPr sz="1700"/>
          </a:p>
        </p:txBody>
      </p:sp>
      <p:sp>
        <p:nvSpPr>
          <p:cNvPr id="88" name="TextBox 8">
            <a:extLst>
              <a:ext uri="{FF2B5EF4-FFF2-40B4-BE49-F238E27FC236}">
                <a16:creationId xmlns:a16="http://schemas.microsoft.com/office/drawing/2014/main" id="{F4B77CA0-5FB7-4008-B2C9-4F0A492BBEAD}"/>
              </a:ext>
            </a:extLst>
          </p:cNvPr>
          <p:cNvSpPr txBox="1"/>
          <p:nvPr/>
        </p:nvSpPr>
        <p:spPr bwMode="auto">
          <a:xfrm>
            <a:off x="5664735" y="4282259"/>
            <a:ext cx="1372634" cy="1127794"/>
          </a:xfrm>
          <a:prstGeom prst="rect">
            <a:avLst/>
          </a:prstGeom>
          <a:solidFill>
            <a:schemeClr val="bg1"/>
          </a:solidFill>
        </p:spPr>
        <p:txBody>
          <a:bodyPr wrap="square" rtlCol="0">
            <a:noAutofit/>
          </a:bodyPr>
          <a:lstStyle/>
          <a:p>
            <a:pPr algn="ctr">
              <a:lnSpc>
                <a:spcPct val="100000"/>
              </a:lnSpc>
              <a:defRPr/>
            </a:pPr>
            <a:r>
              <a:rPr lang="de-CH" sz="1700" dirty="0"/>
              <a:t>Integration</a:t>
            </a:r>
            <a:br>
              <a:rPr lang="de-CH" sz="1700" dirty="0"/>
            </a:br>
            <a:r>
              <a:rPr lang="de-CH" sz="1700" dirty="0"/>
              <a:t>von</a:t>
            </a:r>
            <a:br>
              <a:rPr lang="de-CH" sz="1700" dirty="0"/>
            </a:br>
            <a:r>
              <a:rPr lang="de-CH" sz="1700" dirty="0"/>
              <a:t>Anspruchs-gruppen</a:t>
            </a:r>
            <a:endParaRPr sz="1700" dirty="0"/>
          </a:p>
        </p:txBody>
      </p:sp>
      <p:sp>
        <p:nvSpPr>
          <p:cNvPr id="2" name="Slide Number Placeholder 1">
            <a:extLst>
              <a:ext uri="{FF2B5EF4-FFF2-40B4-BE49-F238E27FC236}">
                <a16:creationId xmlns:a16="http://schemas.microsoft.com/office/drawing/2014/main" id="{813798AB-4B25-15E4-2966-90BB73720698}"/>
              </a:ext>
            </a:extLst>
          </p:cNvPr>
          <p:cNvSpPr>
            <a:spLocks noGrp="1"/>
          </p:cNvSpPr>
          <p:nvPr>
            <p:ph type="sldNum" sz="quarter" idx="12"/>
          </p:nvPr>
        </p:nvSpPr>
        <p:spPr/>
        <p:txBody>
          <a:bodyPr/>
          <a:lstStyle/>
          <a:p>
            <a:fld id="{D3CE8AB2-E8B0-452B-BE5D-DB33E556348C}" type="slidenum">
              <a:rPr lang="de-CH" smtClean="0">
                <a:solidFill>
                  <a:schemeClr val="tx1"/>
                </a:solidFill>
              </a:rPr>
              <a:t>8</a:t>
            </a:fld>
            <a:endParaRPr lang="de-CH" dirty="0">
              <a:solidFill>
                <a:schemeClr val="tx1"/>
              </a:solidFill>
            </a:endParaRPr>
          </a:p>
        </p:txBody>
      </p:sp>
    </p:spTree>
    <p:extLst>
      <p:ext uri="{BB962C8B-B14F-4D97-AF65-F5344CB8AC3E}">
        <p14:creationId xmlns:p14="http://schemas.microsoft.com/office/powerpoint/2010/main" val="335937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rtl="0"/>
            <a:fld id="{6C6AE60A-B69C-4790-82F7-3882EDF23186}" type="slidenum">
              <a:rPr lang="de-DE" kern="1200">
                <a:solidFill>
                  <a:schemeClr val="tx1"/>
                </a:solidFill>
              </a:rPr>
              <a:pPr rtl="0"/>
              <a:t>9</a:t>
            </a:fld>
            <a:endParaRPr lang="de-DE" kern="1200" dirty="0">
              <a:solidFill>
                <a:schemeClr val="tx1"/>
              </a:solidFill>
            </a:endParaRPr>
          </a:p>
        </p:txBody>
      </p:sp>
      <p:pic>
        <p:nvPicPr>
          <p:cNvPr id="2" name="Grafik 1">
            <a:extLst>
              <a:ext uri="{FF2B5EF4-FFF2-40B4-BE49-F238E27FC236}">
                <a16:creationId xmlns:a16="http://schemas.microsoft.com/office/drawing/2014/main" id="{A9B1C12C-332A-4CF5-BF7C-F4C835C85FE2}"/>
              </a:ext>
            </a:extLst>
          </p:cNvPr>
          <p:cNvPicPr>
            <a:picLocks noChangeAspect="1"/>
          </p:cNvPicPr>
          <p:nvPr/>
        </p:nvPicPr>
        <p:blipFill>
          <a:blip r:embed="rId3"/>
          <a:stretch>
            <a:fillRect/>
          </a:stretch>
        </p:blipFill>
        <p:spPr>
          <a:xfrm>
            <a:off x="3819561" y="1095802"/>
            <a:ext cx="4213524" cy="5681236"/>
          </a:xfrm>
          <a:prstGeom prst="rect">
            <a:avLst/>
          </a:prstGeom>
          <a:ln>
            <a:solidFill>
              <a:schemeClr val="accent1"/>
            </a:solidFill>
          </a:ln>
        </p:spPr>
      </p:pic>
      <p:sp>
        <p:nvSpPr>
          <p:cNvPr id="7" name="Titel 3">
            <a:extLst>
              <a:ext uri="{FF2B5EF4-FFF2-40B4-BE49-F238E27FC236}">
                <a16:creationId xmlns:a16="http://schemas.microsoft.com/office/drawing/2014/main" id="{FD27BC49-5FF4-481C-8016-FD16DEF77DE4}"/>
              </a:ext>
            </a:extLst>
          </p:cNvPr>
          <p:cNvSpPr txBox="1">
            <a:spLocks/>
          </p:cNvSpPr>
          <p:nvPr/>
        </p:nvSpPr>
        <p:spPr>
          <a:xfrm>
            <a:off x="431800" y="294813"/>
            <a:ext cx="11328400" cy="972000"/>
          </a:xfrm>
          <a:prstGeom prst="rect">
            <a:avLst/>
          </a:prstGeom>
        </p:spPr>
        <p:txBody>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de-CH" b="0" dirty="0"/>
              <a:t>Bedeutung einer evidenzbasierten Politikgestaltung im </a:t>
            </a:r>
            <a:r>
              <a:rPr lang="de-CH" dirty="0"/>
              <a:t>Wald- und Holzsektor</a:t>
            </a:r>
          </a:p>
        </p:txBody>
      </p:sp>
    </p:spTree>
    <p:extLst>
      <p:ext uri="{BB962C8B-B14F-4D97-AF65-F5344CB8AC3E}">
        <p14:creationId xmlns:p14="http://schemas.microsoft.com/office/powerpoint/2010/main" val="2023425388"/>
      </p:ext>
    </p:extLst>
  </p:cSld>
  <p:clrMapOvr>
    <a:masterClrMapping/>
  </p:clrMapOvr>
  <p:transition>
    <p:fade/>
  </p:transition>
</p:sld>
</file>

<file path=ppt/theme/_rels/themeOverride1.xml.rels><?xml version="1.0" encoding="UTF-8" standalone="yes"?>
<Relationships xmlns="http://schemas.openxmlformats.org/package/2006/relationships"><Relationship Id="rId1" Type="http://schemas.openxmlformats.org/officeDocument/2006/relationships/image" Target="../media/image33.jpeg"/></Relationships>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6680</Words>
  <Application>Microsoft Office PowerPoint</Application>
  <PresentationFormat>Breitbild</PresentationFormat>
  <Paragraphs>520</Paragraphs>
  <Slides>44</Slides>
  <Notes>42</Notes>
  <HiddenSlides>0</HiddenSlides>
  <MMClips>0</MMClips>
  <ScaleCrop>false</ScaleCrop>
  <HeadingPairs>
    <vt:vector size="6" baseType="variant">
      <vt:variant>
        <vt:lpstr>Verwendete Schriftarten</vt:lpstr>
      </vt:variant>
      <vt:variant>
        <vt:i4>8</vt:i4>
      </vt:variant>
      <vt:variant>
        <vt:lpstr>Design</vt:lpstr>
      </vt:variant>
      <vt:variant>
        <vt:i4>3</vt:i4>
      </vt:variant>
      <vt:variant>
        <vt:lpstr>Folientitel</vt:lpstr>
      </vt:variant>
      <vt:variant>
        <vt:i4>44</vt:i4>
      </vt:variant>
    </vt:vector>
  </HeadingPairs>
  <TitlesOfParts>
    <vt:vector size="55" baseType="lpstr">
      <vt:lpstr>Arial</vt:lpstr>
      <vt:lpstr>Calibri</vt:lpstr>
      <vt:lpstr>Calibri Light</vt:lpstr>
      <vt:lpstr>Courier New</vt:lpstr>
      <vt:lpstr>Lucida Sans</vt:lpstr>
      <vt:lpstr>Times New Roman</vt:lpstr>
      <vt:lpstr>Webdings</vt:lpstr>
      <vt:lpstr>Wingdings</vt:lpstr>
      <vt:lpstr>Office</vt:lpstr>
      <vt:lpstr>1_Office</vt:lpstr>
      <vt:lpstr>2_Office</vt:lpstr>
      <vt:lpstr>«Beitrag der Evaluation zu einer evidenzbasierten öffentlichen Politik in den Bereichen Umwelt, Klima und Energie»  Einsichten aus Evaluationen der Waldpolitik 2020</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Daten basieren auf</vt:lpstr>
      <vt:lpstr>PowerPoint-Präsentation</vt:lpstr>
      <vt:lpstr>PowerPoint-Präsentation</vt:lpstr>
      <vt:lpstr>Soll-Ist Vergleich der Massnahmenumsetzung auf Bundesebene (N = 96 Massnahmen)</vt:lpstr>
      <vt:lpstr>Aggregierte Einschätzung der Massnahmenumsetzung pro Ziel durch die Kantone (N=25)</vt:lpstr>
      <vt:lpstr>PowerPoint-Präsentation</vt:lpstr>
      <vt:lpstr>Zwischenevaluation Herausforderungen – Datenverfügbarkeit und Überprüfbarkeit</vt:lpstr>
      <vt:lpstr>PowerPoint-Präsentation</vt:lpstr>
      <vt:lpstr>PowerPoint-Präsentation</vt:lpstr>
      <vt:lpstr>PowerPoint-Präsentation</vt:lpstr>
      <vt:lpstr>PowerPoint-Präsentation</vt:lpstr>
      <vt:lpstr>Schlussevaluation Ergebnisse: Ziele der Waldpolitik 2020 und kantonale Ziele </vt:lpstr>
      <vt:lpstr>Schlussevaluation Ergebnisse: Ziele der Waldpolitik 2020 und kantonale Ziele </vt:lpstr>
      <vt:lpstr>Schlussevaluation Ergebnisse: Impulse der Waldpolitik 2020</vt:lpstr>
      <vt:lpstr>Schlussevaluation Ergebnisse: Eignung der Ziele zur Bewältigung zukünftiger Herausforderungen</vt:lpstr>
      <vt:lpstr>Schlussevaluation Ergebnisse: Gemeinsames Mitbestimmen </vt:lpstr>
      <vt:lpstr>Schlussevaluation Ergebnisse: Wechselwirkungen mit anderen Sektoralpolitiken </vt:lpstr>
      <vt:lpstr>Schlussevaluation Ergebnisse: Zusammenführung der Waldpolitik 2020 und der Ressourcenpolitik Holz</vt:lpstr>
      <vt:lpstr>Schlussevaluation Ergebnisse: Erreichung der Sollgrössen pro Ziel</vt:lpstr>
      <vt:lpstr>Schlussevaluation Ergebnisse: Erreichung der Sollgrössen pro Ziel</vt:lpstr>
      <vt:lpstr>Schlussevaluation Herausforderungen: Datenverfügbarkeit und Überprüfbarkeit</vt:lpstr>
      <vt:lpstr>Schlussevaluation Umgang mit Herausforderungen</vt:lpstr>
      <vt:lpstr>Integration der Ergebnisse in die politische Entscheidungsfindung:</vt:lpstr>
      <vt:lpstr>Integration der Ergebnisse in die politische Entscheidungsfindung:</vt:lpstr>
      <vt:lpstr>Schlussfolgerungen</vt:lpstr>
      <vt:lpstr>Schlussfolgerungen</vt:lpstr>
      <vt:lpstr>Herzlichen Dank!</vt:lpstr>
      <vt:lpstr>PowerPoint-Präsentation</vt:lpstr>
      <vt:lpstr>PowerPoint-Präsentation</vt:lpstr>
      <vt:lpstr>PowerPoint-Präsentation</vt:lpstr>
      <vt:lpstr>PowerPoint-Präsentation</vt:lpstr>
      <vt:lpstr>Über politischen Ebenen hinweg: Priorisierung der Ziele</vt:lpstr>
      <vt:lpstr>Präzisierung der Ziele explizit definieren…</vt:lpstr>
      <vt:lpstr>Identifikation Schnittstellen über Sektoren hinweg…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Beitrag der Evaluation zu einer evidenzbasierten öffentlichen Politik in den Bereichen Umwelt, Klima und Energie  Einsichten aus der Evaluation Waldpolitik 2020</dc:title>
  <dc:creator>Lieberherr Eva</dc:creator>
  <cp:lastModifiedBy>Lieberherr Eva</cp:lastModifiedBy>
  <cp:revision>40</cp:revision>
  <cp:lastPrinted>2023-08-28T09:37:18Z</cp:lastPrinted>
  <dcterms:created xsi:type="dcterms:W3CDTF">2023-08-16T10:55:05Z</dcterms:created>
  <dcterms:modified xsi:type="dcterms:W3CDTF">2023-09-01T07:50:20Z</dcterms:modified>
</cp:coreProperties>
</file>