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258" r:id="rId7"/>
    <p:sldId id="275" r:id="rId8"/>
    <p:sldId id="294" r:id="rId9"/>
    <p:sldId id="295" r:id="rId10"/>
    <p:sldId id="292" r:id="rId11"/>
    <p:sldId id="291" r:id="rId12"/>
    <p:sldId id="298" r:id="rId13"/>
    <p:sldId id="296" r:id="rId14"/>
    <p:sldId id="277" r:id="rId15"/>
    <p:sldId id="290" r:id="rId16"/>
    <p:sldId id="297" r:id="rId17"/>
    <p:sldId id="293" r:id="rId18"/>
    <p:sldId id="287" r:id="rId19"/>
    <p:sldId id="299" r:id="rId20"/>
    <p:sldId id="269" r:id="rId2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A9D18E"/>
    <a:srgbClr val="006BB6"/>
    <a:srgbClr val="ADCEED"/>
    <a:srgbClr val="D2D0D0"/>
    <a:srgbClr val="D0CECE"/>
    <a:srgbClr val="DFDEDE"/>
    <a:srgbClr val="E2F0D9"/>
    <a:srgbClr val="38572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80611" autoAdjust="0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in.oecd.org\sdataGOV\Data\PUM\REG\Publications\Regulatory%20Policy%20Outlook%202021\Figures\g2-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ain.oecd.org\sdataGOV\Data\PUM\REG\Publications\Regulatory%20Policy%20Outlook%202021\Figures\g2-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GOV\Data\PUM\REG\Measuring%20Performance\Personal%20folders\Yola\SDGs%20and%20Reg%20Policy\RPC%20Dec%2022\Presentation\Risk%20and%20distributional%20graph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GOV\Data\PUM\REG\Measuring%20Performance\Personal%20folders\Yola\SDGs%20and%20Reg%20Policy\RPC%20Dec%2022\Presentation\g2-3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ain.oecd.org\sdataGOV\Data\PUM\REG\Measuring%20Performance\Personal%20folders\Yola\SDGs%20and%20Reg%20Policy\RPC%20Dec%2022\Presentation\g2-3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ain.oecd.org\sdataGOV\Data\PUM\REG\Measuring%20Performance\Projects%20-%20Current\Indicators%20of%20regulatory%20policy%20and%20governance\2020%20data%20collection\Composites\Country%20graphs\CHE\g7-ch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14583488901855E-2"/>
          <c:y val="0.16872227019623023"/>
          <c:w val="0.92639187645740961"/>
          <c:h val="0.66457377102644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'g2-7'!$B$3</c:f>
              <c:strCache>
                <c:ptCount val="1"/>
                <c:pt idx="0">
                  <c:v>Methodology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>
                      <a:lumMod val="65000"/>
                      <a:lumOff val="35000"/>
                    </a:sysClr>
                  </a:solidFill>
                </a14:hiddenLine>
              </a:ext>
            </a:extLst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2A-46B5-B89B-75B49B6D43B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2A-46B5-B89B-75B49B6D43BE}"/>
              </c:ext>
            </c:extLst>
          </c:dPt>
          <c:dPt>
            <c:idx val="20"/>
            <c:invertIfNegative val="0"/>
            <c:bubble3D val="0"/>
            <c:spPr>
              <a:solidFill>
                <a:srgbClr val="002F6C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2A-46B5-B89B-75B49B6D43BE}"/>
              </c:ext>
            </c:extLst>
          </c:dPt>
          <c:dPt>
            <c:idx val="21"/>
            <c:invertIfNegative val="0"/>
            <c:bubble3D val="0"/>
            <c:spPr>
              <a:solidFill>
                <a:srgbClr val="002F6C"/>
              </a:solidFill>
              <a:ln w="12700">
                <a:solidFill>
                  <a:srgbClr val="002F6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2A-46B5-B89B-75B49B6D43B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A2A-46B5-B89B-75B49B6D43B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2A-46B5-B89B-75B49B6D43BE}"/>
              </c:ext>
            </c:extLst>
          </c:dPt>
          <c:cat>
            <c:strRef>
              <c:f>'g2-7'!$A$4:$A$47</c:f>
              <c:strCache>
                <c:ptCount val="39"/>
                <c:pt idx="0">
                  <c:v>Colombia*</c:v>
                </c:pt>
                <c:pt idx="1">
                  <c:v>Costa Rica*</c:v>
                </c:pt>
                <c:pt idx="2">
                  <c:v>Portugal*</c:v>
                </c:pt>
                <c:pt idx="3">
                  <c:v>Chile</c:v>
                </c:pt>
                <c:pt idx="4">
                  <c:v>Netherlands</c:v>
                </c:pt>
                <c:pt idx="5">
                  <c:v>Iceland</c:v>
                </c:pt>
                <c:pt idx="6">
                  <c:v>Denmark</c:v>
                </c:pt>
                <c:pt idx="7">
                  <c:v>Ireland</c:v>
                </c:pt>
                <c:pt idx="8">
                  <c:v>Luxembourg</c:v>
                </c:pt>
                <c:pt idx="9">
                  <c:v>Israel</c:v>
                </c:pt>
                <c:pt idx="10">
                  <c:v>Hungary</c:v>
                </c:pt>
                <c:pt idx="11">
                  <c:v>Poland</c:v>
                </c:pt>
                <c:pt idx="12">
                  <c:v>Sweden</c:v>
                </c:pt>
                <c:pt idx="13">
                  <c:v>Norway</c:v>
                </c:pt>
                <c:pt idx="14">
                  <c:v>Latvia</c:v>
                </c:pt>
                <c:pt idx="15">
                  <c:v>Greece</c:v>
                </c:pt>
                <c:pt idx="16">
                  <c:v>Finland</c:v>
                </c:pt>
                <c:pt idx="17">
                  <c:v>France</c:v>
                </c:pt>
                <c:pt idx="18">
                  <c:v>Slovenia</c:v>
                </c:pt>
                <c:pt idx="19">
                  <c:v>Belgium</c:v>
                </c:pt>
                <c:pt idx="20">
                  <c:v>OECD</c:v>
                </c:pt>
                <c:pt idx="21">
                  <c:v>Japan</c:v>
                </c:pt>
                <c:pt idx="22">
                  <c:v>Austria</c:v>
                </c:pt>
                <c:pt idx="23">
                  <c:v>Spain</c:v>
                </c:pt>
                <c:pt idx="24">
                  <c:v>Italy</c:v>
                </c:pt>
                <c:pt idx="25">
                  <c:v>New Zealand</c:v>
                </c:pt>
                <c:pt idx="26">
                  <c:v>Czech Republic*</c:v>
                </c:pt>
                <c:pt idx="27">
                  <c:v>Slovak Republic</c:v>
                </c:pt>
                <c:pt idx="28">
                  <c:v>Canada</c:v>
                </c:pt>
                <c:pt idx="29">
                  <c:v>Australia</c:v>
                </c:pt>
                <c:pt idx="30">
                  <c:v>Germany</c:v>
                </c:pt>
                <c:pt idx="31">
                  <c:v>Lithuania</c:v>
                </c:pt>
                <c:pt idx="32">
                  <c:v>Switzerland</c:v>
                </c:pt>
                <c:pt idx="33">
                  <c:v>Estonia</c:v>
                </c:pt>
                <c:pt idx="34">
                  <c:v>Mexico*</c:v>
                </c:pt>
                <c:pt idx="35">
                  <c:v>Korea*</c:v>
                </c:pt>
                <c:pt idx="36">
                  <c:v>United Kingdom</c:v>
                </c:pt>
                <c:pt idx="38">
                  <c:v>European Union</c:v>
                </c:pt>
              </c:strCache>
            </c:strRef>
          </c:cat>
          <c:val>
            <c:numRef>
              <c:f>'g2-7'!$B$4:$B$47</c:f>
              <c:numCache>
                <c:formatCode>General</c:formatCode>
                <c:ptCount val="39"/>
                <c:pt idx="0">
                  <c:v>3.1746031746031744E-2</c:v>
                </c:pt>
                <c:pt idx="1">
                  <c:v>4.7619047619047616E-2</c:v>
                </c:pt>
                <c:pt idx="2">
                  <c:v>0.20629629629629628</c:v>
                </c:pt>
                <c:pt idx="3">
                  <c:v>0.37153439153439166</c:v>
                </c:pt>
                <c:pt idx="4">
                  <c:v>0.61693121693121689</c:v>
                </c:pt>
                <c:pt idx="5">
                  <c:v>0.52994708994708994</c:v>
                </c:pt>
                <c:pt idx="6">
                  <c:v>0.63862433862433865</c:v>
                </c:pt>
                <c:pt idx="7">
                  <c:v>0.73132275132275137</c:v>
                </c:pt>
                <c:pt idx="8">
                  <c:v>0.33280423280423282</c:v>
                </c:pt>
                <c:pt idx="9">
                  <c:v>0.53994708994708984</c:v>
                </c:pt>
                <c:pt idx="10">
                  <c:v>0.64179894179894192</c:v>
                </c:pt>
                <c:pt idx="11">
                  <c:v>0.75735449735449745</c:v>
                </c:pt>
                <c:pt idx="12">
                  <c:v>0.71343915343915343</c:v>
                </c:pt>
                <c:pt idx="13">
                  <c:v>0.75365079365079368</c:v>
                </c:pt>
                <c:pt idx="14">
                  <c:v>0.3177248677248678</c:v>
                </c:pt>
                <c:pt idx="15">
                  <c:v>0.56666666666666665</c:v>
                </c:pt>
                <c:pt idx="16">
                  <c:v>0.64650793650793648</c:v>
                </c:pt>
                <c:pt idx="17">
                  <c:v>0.66894179894179895</c:v>
                </c:pt>
                <c:pt idx="18">
                  <c:v>0.63174603174603183</c:v>
                </c:pt>
                <c:pt idx="19">
                  <c:v>0.71968253968253959</c:v>
                </c:pt>
                <c:pt idx="20">
                  <c:v>0.62044532627865978</c:v>
                </c:pt>
                <c:pt idx="21">
                  <c:v>0.64746031746031751</c:v>
                </c:pt>
                <c:pt idx="22">
                  <c:v>0.73095238095238102</c:v>
                </c:pt>
                <c:pt idx="23">
                  <c:v>0.63804232804232797</c:v>
                </c:pt>
                <c:pt idx="24">
                  <c:v>0.67116402116402141</c:v>
                </c:pt>
                <c:pt idx="25">
                  <c:v>0.48603174603174604</c:v>
                </c:pt>
                <c:pt idx="26">
                  <c:v>0.75455026455026453</c:v>
                </c:pt>
                <c:pt idx="27">
                  <c:v>0.588095238095238</c:v>
                </c:pt>
                <c:pt idx="28">
                  <c:v>0.87380952380952392</c:v>
                </c:pt>
                <c:pt idx="29">
                  <c:v>0.81698412698412692</c:v>
                </c:pt>
                <c:pt idx="30">
                  <c:v>0.67566137566137574</c:v>
                </c:pt>
                <c:pt idx="31">
                  <c:v>0.76693121693121691</c:v>
                </c:pt>
                <c:pt idx="32">
                  <c:v>0.83597883597883604</c:v>
                </c:pt>
                <c:pt idx="33">
                  <c:v>0.72089947089947093</c:v>
                </c:pt>
                <c:pt idx="34">
                  <c:v>0.8674603174603176</c:v>
                </c:pt>
                <c:pt idx="35">
                  <c:v>0.83502645502645501</c:v>
                </c:pt>
                <c:pt idx="36">
                  <c:v>0.96269841269841261</c:v>
                </c:pt>
                <c:pt idx="38">
                  <c:v>0.81968253968253979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2A-46B5-B89B-75B49B6D43BE}"/>
            </c:ext>
          </c:extLst>
        </c:ser>
        <c:ser>
          <c:idx val="1"/>
          <c:order val="1"/>
          <c:tx>
            <c:strRef>
              <c:f>'g2-7'!$C$3</c:f>
              <c:strCache>
                <c:ptCount val="1"/>
                <c:pt idx="0">
                  <c:v>Systematic adoption</c:v>
                </c:pt>
              </c:strCache>
            </c:strRef>
          </c:tx>
          <c:spPr>
            <a:solidFill>
              <a:srgbClr val="7FA8D9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A2A-46B5-B89B-75B49B6D43B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A2A-46B5-B89B-75B49B6D43BE}"/>
              </c:ext>
            </c:extLst>
          </c:dPt>
          <c:dPt>
            <c:idx val="20"/>
            <c:invertIfNegative val="0"/>
            <c:bubble3D val="0"/>
            <c:spPr>
              <a:solidFill>
                <a:srgbClr val="7FA8D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A2A-46B5-B89B-75B49B6D43BE}"/>
              </c:ext>
            </c:extLst>
          </c:dPt>
          <c:dPt>
            <c:idx val="21"/>
            <c:invertIfNegative val="0"/>
            <c:bubble3D val="0"/>
            <c:spPr>
              <a:solidFill>
                <a:srgbClr val="7FA8D9"/>
              </a:solidFill>
              <a:ln w="12700">
                <a:solidFill>
                  <a:srgbClr val="7FA8D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A2A-46B5-B89B-75B49B6D43B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A2A-46B5-B89B-75B49B6D43B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A2A-46B5-B89B-75B49B6D43BE}"/>
              </c:ext>
            </c:extLst>
          </c:dPt>
          <c:cat>
            <c:strRef>
              <c:f>'g2-7'!$A$4:$A$47</c:f>
              <c:strCache>
                <c:ptCount val="39"/>
                <c:pt idx="0">
                  <c:v>Colombia*</c:v>
                </c:pt>
                <c:pt idx="1">
                  <c:v>Costa Rica*</c:v>
                </c:pt>
                <c:pt idx="2">
                  <c:v>Portugal*</c:v>
                </c:pt>
                <c:pt idx="3">
                  <c:v>Chile</c:v>
                </c:pt>
                <c:pt idx="4">
                  <c:v>Netherlands</c:v>
                </c:pt>
                <c:pt idx="5">
                  <c:v>Iceland</c:v>
                </c:pt>
                <c:pt idx="6">
                  <c:v>Denmark</c:v>
                </c:pt>
                <c:pt idx="7">
                  <c:v>Ireland</c:v>
                </c:pt>
                <c:pt idx="8">
                  <c:v>Luxembourg</c:v>
                </c:pt>
                <c:pt idx="9">
                  <c:v>Israel</c:v>
                </c:pt>
                <c:pt idx="10">
                  <c:v>Hungary</c:v>
                </c:pt>
                <c:pt idx="11">
                  <c:v>Poland</c:v>
                </c:pt>
                <c:pt idx="12">
                  <c:v>Sweden</c:v>
                </c:pt>
                <c:pt idx="13">
                  <c:v>Norway</c:v>
                </c:pt>
                <c:pt idx="14">
                  <c:v>Latvia</c:v>
                </c:pt>
                <c:pt idx="15">
                  <c:v>Greece</c:v>
                </c:pt>
                <c:pt idx="16">
                  <c:v>Finland</c:v>
                </c:pt>
                <c:pt idx="17">
                  <c:v>France</c:v>
                </c:pt>
                <c:pt idx="18">
                  <c:v>Slovenia</c:v>
                </c:pt>
                <c:pt idx="19">
                  <c:v>Belgium</c:v>
                </c:pt>
                <c:pt idx="20">
                  <c:v>OECD</c:v>
                </c:pt>
                <c:pt idx="21">
                  <c:v>Japan</c:v>
                </c:pt>
                <c:pt idx="22">
                  <c:v>Austria</c:v>
                </c:pt>
                <c:pt idx="23">
                  <c:v>Spain</c:v>
                </c:pt>
                <c:pt idx="24">
                  <c:v>Italy</c:v>
                </c:pt>
                <c:pt idx="25">
                  <c:v>New Zealand</c:v>
                </c:pt>
                <c:pt idx="26">
                  <c:v>Czech Republic*</c:v>
                </c:pt>
                <c:pt idx="27">
                  <c:v>Slovak Republic</c:v>
                </c:pt>
                <c:pt idx="28">
                  <c:v>Canada</c:v>
                </c:pt>
                <c:pt idx="29">
                  <c:v>Australia</c:v>
                </c:pt>
                <c:pt idx="30">
                  <c:v>Germany</c:v>
                </c:pt>
                <c:pt idx="31">
                  <c:v>Lithuania</c:v>
                </c:pt>
                <c:pt idx="32">
                  <c:v>Switzerland</c:v>
                </c:pt>
                <c:pt idx="33">
                  <c:v>Estonia</c:v>
                </c:pt>
                <c:pt idx="34">
                  <c:v>Mexico*</c:v>
                </c:pt>
                <c:pt idx="35">
                  <c:v>Korea*</c:v>
                </c:pt>
                <c:pt idx="36">
                  <c:v>United Kingdom</c:v>
                </c:pt>
                <c:pt idx="38">
                  <c:v>European Union</c:v>
                </c:pt>
              </c:strCache>
            </c:strRef>
          </c:cat>
          <c:val>
            <c:numRef>
              <c:f>'g2-7'!$C$4:$C$47</c:f>
              <c:numCache>
                <c:formatCode>General</c:formatCode>
                <c:ptCount val="39"/>
                <c:pt idx="0">
                  <c:v>0.16666666666666666</c:v>
                </c:pt>
                <c:pt idx="1">
                  <c:v>0.23333333333333331</c:v>
                </c:pt>
                <c:pt idx="2">
                  <c:v>0.5</c:v>
                </c:pt>
                <c:pt idx="3">
                  <c:v>0.6333333333333333</c:v>
                </c:pt>
                <c:pt idx="4">
                  <c:v>0.5</c:v>
                </c:pt>
                <c:pt idx="5">
                  <c:v>0.66666666666666663</c:v>
                </c:pt>
                <c:pt idx="6">
                  <c:v>0.83333333333333337</c:v>
                </c:pt>
                <c:pt idx="7">
                  <c:v>0.73333333333333339</c:v>
                </c:pt>
                <c:pt idx="8">
                  <c:v>0.66666666666666663</c:v>
                </c:pt>
                <c:pt idx="9">
                  <c:v>0.83333333333333337</c:v>
                </c:pt>
                <c:pt idx="10">
                  <c:v>0.79999999999999993</c:v>
                </c:pt>
                <c:pt idx="11">
                  <c:v>0.66666666666666663</c:v>
                </c:pt>
                <c:pt idx="12">
                  <c:v>0.6333333333333333</c:v>
                </c:pt>
                <c:pt idx="13">
                  <c:v>0.73333333333333339</c:v>
                </c:pt>
                <c:pt idx="14">
                  <c:v>0.56666666666666665</c:v>
                </c:pt>
                <c:pt idx="15">
                  <c:v>0.66666666666666663</c:v>
                </c:pt>
                <c:pt idx="16">
                  <c:v>0.83333333333333337</c:v>
                </c:pt>
                <c:pt idx="17">
                  <c:v>0.83333333333333337</c:v>
                </c:pt>
                <c:pt idx="18">
                  <c:v>0.6333333333333333</c:v>
                </c:pt>
                <c:pt idx="19">
                  <c:v>0.5</c:v>
                </c:pt>
                <c:pt idx="20">
                  <c:v>0.74814814814814812</c:v>
                </c:pt>
                <c:pt idx="21">
                  <c:v>0.9</c:v>
                </c:pt>
                <c:pt idx="22">
                  <c:v>1</c:v>
                </c:pt>
                <c:pt idx="23">
                  <c:v>1</c:v>
                </c:pt>
                <c:pt idx="24">
                  <c:v>0.9</c:v>
                </c:pt>
                <c:pt idx="25">
                  <c:v>0.96666666666666667</c:v>
                </c:pt>
                <c:pt idx="26">
                  <c:v>0.66666666666666663</c:v>
                </c:pt>
                <c:pt idx="27">
                  <c:v>0.66666666666666663</c:v>
                </c:pt>
                <c:pt idx="28">
                  <c:v>0.83333333333333337</c:v>
                </c:pt>
                <c:pt idx="29">
                  <c:v>0.9</c:v>
                </c:pt>
                <c:pt idx="30">
                  <c:v>0.83333333333333337</c:v>
                </c:pt>
                <c:pt idx="31">
                  <c:v>1</c:v>
                </c:pt>
                <c:pt idx="32">
                  <c:v>0.83333333333333337</c:v>
                </c:pt>
                <c:pt idx="33">
                  <c:v>1</c:v>
                </c:pt>
                <c:pt idx="34">
                  <c:v>0.83333333333333337</c:v>
                </c:pt>
                <c:pt idx="35">
                  <c:v>0.96666666666666667</c:v>
                </c:pt>
                <c:pt idx="36">
                  <c:v>1</c:v>
                </c:pt>
                <c:pt idx="38">
                  <c:v>0.76666666666666661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A2A-46B5-B89B-75B49B6D43BE}"/>
            </c:ext>
          </c:extLst>
        </c:ser>
        <c:ser>
          <c:idx val="2"/>
          <c:order val="2"/>
          <c:tx>
            <c:strRef>
              <c:f>'g2-7'!$D$3</c:f>
              <c:strCache>
                <c:ptCount val="1"/>
                <c:pt idx="0">
                  <c:v>Transparency</c:v>
                </c:pt>
              </c:strCache>
            </c:strRef>
          </c:tx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>
                      <a:lumMod val="65000"/>
                      <a:lumOff val="35000"/>
                    </a:sysClr>
                  </a:solidFill>
                </a14:hiddenLine>
              </a:ext>
            </a:extLst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A2A-46B5-B89B-75B49B6D43B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A2A-46B5-B89B-75B49B6D43BE}"/>
              </c:ext>
            </c:extLst>
          </c:dPt>
          <c:dPt>
            <c:idx val="20"/>
            <c:invertIfNegative val="0"/>
            <c:bubble3D val="0"/>
            <c:spPr>
              <a:solidFill>
                <a:srgbClr val="006BB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A2A-46B5-B89B-75B49B6D43BE}"/>
              </c:ext>
            </c:extLst>
          </c:dPt>
          <c:dPt>
            <c:idx val="21"/>
            <c:invertIfNegative val="0"/>
            <c:bubble3D val="0"/>
            <c:spPr>
              <a:solidFill>
                <a:srgbClr val="006BB6"/>
              </a:solidFill>
              <a:ln w="12700">
                <a:solidFill>
                  <a:srgbClr val="006BB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A2A-46B5-B89B-75B49B6D43B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A2A-46B5-B89B-75B49B6D43B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A2A-46B5-B89B-75B49B6D43BE}"/>
              </c:ext>
            </c:extLst>
          </c:dPt>
          <c:cat>
            <c:strRef>
              <c:f>'g2-7'!$A$4:$A$47</c:f>
              <c:strCache>
                <c:ptCount val="39"/>
                <c:pt idx="0">
                  <c:v>Colombia*</c:v>
                </c:pt>
                <c:pt idx="1">
                  <c:v>Costa Rica*</c:v>
                </c:pt>
                <c:pt idx="2">
                  <c:v>Portugal*</c:v>
                </c:pt>
                <c:pt idx="3">
                  <c:v>Chile</c:v>
                </c:pt>
                <c:pt idx="4">
                  <c:v>Netherlands</c:v>
                </c:pt>
                <c:pt idx="5">
                  <c:v>Iceland</c:v>
                </c:pt>
                <c:pt idx="6">
                  <c:v>Denmark</c:v>
                </c:pt>
                <c:pt idx="7">
                  <c:v>Ireland</c:v>
                </c:pt>
                <c:pt idx="8">
                  <c:v>Luxembourg</c:v>
                </c:pt>
                <c:pt idx="9">
                  <c:v>Israel</c:v>
                </c:pt>
                <c:pt idx="10">
                  <c:v>Hungary</c:v>
                </c:pt>
                <c:pt idx="11">
                  <c:v>Poland</c:v>
                </c:pt>
                <c:pt idx="12">
                  <c:v>Sweden</c:v>
                </c:pt>
                <c:pt idx="13">
                  <c:v>Norway</c:v>
                </c:pt>
                <c:pt idx="14">
                  <c:v>Latvia</c:v>
                </c:pt>
                <c:pt idx="15">
                  <c:v>Greece</c:v>
                </c:pt>
                <c:pt idx="16">
                  <c:v>Finland</c:v>
                </c:pt>
                <c:pt idx="17">
                  <c:v>France</c:v>
                </c:pt>
                <c:pt idx="18">
                  <c:v>Slovenia</c:v>
                </c:pt>
                <c:pt idx="19">
                  <c:v>Belgium</c:v>
                </c:pt>
                <c:pt idx="20">
                  <c:v>OECD</c:v>
                </c:pt>
                <c:pt idx="21">
                  <c:v>Japan</c:v>
                </c:pt>
                <c:pt idx="22">
                  <c:v>Austria</c:v>
                </c:pt>
                <c:pt idx="23">
                  <c:v>Spain</c:v>
                </c:pt>
                <c:pt idx="24">
                  <c:v>Italy</c:v>
                </c:pt>
                <c:pt idx="25">
                  <c:v>New Zealand</c:v>
                </c:pt>
                <c:pt idx="26">
                  <c:v>Czech Republic*</c:v>
                </c:pt>
                <c:pt idx="27">
                  <c:v>Slovak Republic</c:v>
                </c:pt>
                <c:pt idx="28">
                  <c:v>Canada</c:v>
                </c:pt>
                <c:pt idx="29">
                  <c:v>Australia</c:v>
                </c:pt>
                <c:pt idx="30">
                  <c:v>Germany</c:v>
                </c:pt>
                <c:pt idx="31">
                  <c:v>Lithuania</c:v>
                </c:pt>
                <c:pt idx="32">
                  <c:v>Switzerland</c:v>
                </c:pt>
                <c:pt idx="33">
                  <c:v>Estonia</c:v>
                </c:pt>
                <c:pt idx="34">
                  <c:v>Mexico*</c:v>
                </c:pt>
                <c:pt idx="35">
                  <c:v>Korea*</c:v>
                </c:pt>
                <c:pt idx="36">
                  <c:v>United Kingdom</c:v>
                </c:pt>
                <c:pt idx="38">
                  <c:v>European Union</c:v>
                </c:pt>
              </c:strCache>
            </c:strRef>
          </c:cat>
          <c:val>
            <c:numRef>
              <c:f>'g2-7'!$D$4:$D$47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0.65</c:v>
                </c:pt>
                <c:pt idx="4">
                  <c:v>0.13999999999999999</c:v>
                </c:pt>
                <c:pt idx="5">
                  <c:v>0.35</c:v>
                </c:pt>
                <c:pt idx="6">
                  <c:v>0.25</c:v>
                </c:pt>
                <c:pt idx="7">
                  <c:v>0.37</c:v>
                </c:pt>
                <c:pt idx="8">
                  <c:v>0.6</c:v>
                </c:pt>
                <c:pt idx="9">
                  <c:v>0.31</c:v>
                </c:pt>
                <c:pt idx="10">
                  <c:v>0.55000000000000004</c:v>
                </c:pt>
                <c:pt idx="11">
                  <c:v>0.25</c:v>
                </c:pt>
                <c:pt idx="12">
                  <c:v>0.24</c:v>
                </c:pt>
                <c:pt idx="13">
                  <c:v>0.16999999999999998</c:v>
                </c:pt>
                <c:pt idx="14">
                  <c:v>0.72</c:v>
                </c:pt>
                <c:pt idx="15">
                  <c:v>0.7</c:v>
                </c:pt>
                <c:pt idx="16">
                  <c:v>0.25</c:v>
                </c:pt>
                <c:pt idx="17">
                  <c:v>0.25</c:v>
                </c:pt>
                <c:pt idx="18">
                  <c:v>0.75</c:v>
                </c:pt>
                <c:pt idx="19">
                  <c:v>0.69</c:v>
                </c:pt>
                <c:pt idx="20">
                  <c:v>0.51055555555555554</c:v>
                </c:pt>
                <c:pt idx="21">
                  <c:v>0.25</c:v>
                </c:pt>
                <c:pt idx="22">
                  <c:v>0.3</c:v>
                </c:pt>
                <c:pt idx="23">
                  <c:v>0.5</c:v>
                </c:pt>
                <c:pt idx="24">
                  <c:v>0.31</c:v>
                </c:pt>
                <c:pt idx="25">
                  <c:v>0.77</c:v>
                </c:pt>
                <c:pt idx="26">
                  <c:v>0.79</c:v>
                </c:pt>
                <c:pt idx="27">
                  <c:v>0.79</c:v>
                </c:pt>
                <c:pt idx="28">
                  <c:v>0.7</c:v>
                </c:pt>
                <c:pt idx="29">
                  <c:v>0.6</c:v>
                </c:pt>
                <c:pt idx="30">
                  <c:v>0.85</c:v>
                </c:pt>
                <c:pt idx="31">
                  <c:v>0.82000000000000006</c:v>
                </c:pt>
                <c:pt idx="32">
                  <c:v>0.84000000000000008</c:v>
                </c:pt>
                <c:pt idx="33">
                  <c:v>0.95</c:v>
                </c:pt>
                <c:pt idx="34">
                  <c:v>0.88</c:v>
                </c:pt>
                <c:pt idx="35">
                  <c:v>0.95</c:v>
                </c:pt>
                <c:pt idx="36">
                  <c:v>0.84</c:v>
                </c:pt>
                <c:pt idx="38">
                  <c:v>0.92999999999999994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A2A-46B5-B89B-75B49B6D43BE}"/>
            </c:ext>
          </c:extLst>
        </c:ser>
        <c:ser>
          <c:idx val="3"/>
          <c:order val="3"/>
          <c:tx>
            <c:strRef>
              <c:f>'g2-7'!$E$3</c:f>
              <c:strCache>
                <c:ptCount val="1"/>
                <c:pt idx="0">
                  <c:v>Oversight and quality control</c:v>
                </c:pt>
              </c:strCache>
            </c:strRef>
          </c:tx>
          <c:spPr>
            <a:solidFill>
              <a:srgbClr val="00AACC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A2A-46B5-B89B-75B49B6D43B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A2A-46B5-B89B-75B49B6D43BE}"/>
              </c:ext>
            </c:extLst>
          </c:dPt>
          <c:dPt>
            <c:idx val="20"/>
            <c:invertIfNegative val="0"/>
            <c:bubble3D val="0"/>
            <c:spPr>
              <a:solidFill>
                <a:srgbClr val="00AA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5A2A-46B5-B89B-75B49B6D43BE}"/>
              </c:ext>
            </c:extLst>
          </c:dPt>
          <c:dPt>
            <c:idx val="21"/>
            <c:invertIfNegative val="0"/>
            <c:bubble3D val="0"/>
            <c:spPr>
              <a:solidFill>
                <a:srgbClr val="00AACC"/>
              </a:solidFill>
              <a:ln w="12700">
                <a:solidFill>
                  <a:srgbClr val="00AAC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5A2A-46B5-B89B-75B49B6D43B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5A2A-46B5-B89B-75B49B6D43B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5A2A-46B5-B89B-75B49B6D43BE}"/>
              </c:ext>
            </c:extLst>
          </c:dPt>
          <c:cat>
            <c:strRef>
              <c:f>'g2-7'!$A$4:$A$47</c:f>
              <c:strCache>
                <c:ptCount val="39"/>
                <c:pt idx="0">
                  <c:v>Colombia*</c:v>
                </c:pt>
                <c:pt idx="1">
                  <c:v>Costa Rica*</c:v>
                </c:pt>
                <c:pt idx="2">
                  <c:v>Portugal*</c:v>
                </c:pt>
                <c:pt idx="3">
                  <c:v>Chile</c:v>
                </c:pt>
                <c:pt idx="4">
                  <c:v>Netherlands</c:v>
                </c:pt>
                <c:pt idx="5">
                  <c:v>Iceland</c:v>
                </c:pt>
                <c:pt idx="6">
                  <c:v>Denmark</c:v>
                </c:pt>
                <c:pt idx="7">
                  <c:v>Ireland</c:v>
                </c:pt>
                <c:pt idx="8">
                  <c:v>Luxembourg</c:v>
                </c:pt>
                <c:pt idx="9">
                  <c:v>Israel</c:v>
                </c:pt>
                <c:pt idx="10">
                  <c:v>Hungary</c:v>
                </c:pt>
                <c:pt idx="11">
                  <c:v>Poland</c:v>
                </c:pt>
                <c:pt idx="12">
                  <c:v>Sweden</c:v>
                </c:pt>
                <c:pt idx="13">
                  <c:v>Norway</c:v>
                </c:pt>
                <c:pt idx="14">
                  <c:v>Latvia</c:v>
                </c:pt>
                <c:pt idx="15">
                  <c:v>Greece</c:v>
                </c:pt>
                <c:pt idx="16">
                  <c:v>Finland</c:v>
                </c:pt>
                <c:pt idx="17">
                  <c:v>France</c:v>
                </c:pt>
                <c:pt idx="18">
                  <c:v>Slovenia</c:v>
                </c:pt>
                <c:pt idx="19">
                  <c:v>Belgium</c:v>
                </c:pt>
                <c:pt idx="20">
                  <c:v>OECD</c:v>
                </c:pt>
                <c:pt idx="21">
                  <c:v>Japan</c:v>
                </c:pt>
                <c:pt idx="22">
                  <c:v>Austria</c:v>
                </c:pt>
                <c:pt idx="23">
                  <c:v>Spain</c:v>
                </c:pt>
                <c:pt idx="24">
                  <c:v>Italy</c:v>
                </c:pt>
                <c:pt idx="25">
                  <c:v>New Zealand</c:v>
                </c:pt>
                <c:pt idx="26">
                  <c:v>Czech Republic*</c:v>
                </c:pt>
                <c:pt idx="27">
                  <c:v>Slovak Republic</c:v>
                </c:pt>
                <c:pt idx="28">
                  <c:v>Canada</c:v>
                </c:pt>
                <c:pt idx="29">
                  <c:v>Australia</c:v>
                </c:pt>
                <c:pt idx="30">
                  <c:v>Germany</c:v>
                </c:pt>
                <c:pt idx="31">
                  <c:v>Lithuania</c:v>
                </c:pt>
                <c:pt idx="32">
                  <c:v>Switzerland</c:v>
                </c:pt>
                <c:pt idx="33">
                  <c:v>Estonia</c:v>
                </c:pt>
                <c:pt idx="34">
                  <c:v>Mexico*</c:v>
                </c:pt>
                <c:pt idx="35">
                  <c:v>Korea*</c:v>
                </c:pt>
                <c:pt idx="36">
                  <c:v>United Kingdom</c:v>
                </c:pt>
                <c:pt idx="38">
                  <c:v>European Union</c:v>
                </c:pt>
              </c:strCache>
            </c:strRef>
          </c:cat>
          <c:val>
            <c:numRef>
              <c:f>'g2-7'!$E$4:$E$47</c:f>
              <c:numCache>
                <c:formatCode>General</c:formatCode>
                <c:ptCount val="39"/>
                <c:pt idx="0">
                  <c:v>0</c:v>
                </c:pt>
                <c:pt idx="1">
                  <c:v>0.1111111111111111</c:v>
                </c:pt>
                <c:pt idx="2">
                  <c:v>0.29629629629629628</c:v>
                </c:pt>
                <c:pt idx="3">
                  <c:v>5.5555555555555552E-2</c:v>
                </c:pt>
                <c:pt idx="4">
                  <c:v>0.5444444444444444</c:v>
                </c:pt>
                <c:pt idx="5">
                  <c:v>0.25555555555555554</c:v>
                </c:pt>
                <c:pt idx="6">
                  <c:v>0.25555555555555554</c:v>
                </c:pt>
                <c:pt idx="7">
                  <c:v>0.14814814814814814</c:v>
                </c:pt>
                <c:pt idx="8">
                  <c:v>0.42222222222222222</c:v>
                </c:pt>
                <c:pt idx="9">
                  <c:v>0.34814814814814815</c:v>
                </c:pt>
                <c:pt idx="10">
                  <c:v>5.5555555555555552E-2</c:v>
                </c:pt>
                <c:pt idx="11">
                  <c:v>0.4148148148148148</c:v>
                </c:pt>
                <c:pt idx="12">
                  <c:v>0.55555555555555547</c:v>
                </c:pt>
                <c:pt idx="13">
                  <c:v>0.50740740740740742</c:v>
                </c:pt>
                <c:pt idx="14">
                  <c:v>0.57407407407407407</c:v>
                </c:pt>
                <c:pt idx="15">
                  <c:v>0.25555555555555554</c:v>
                </c:pt>
                <c:pt idx="16">
                  <c:v>0.48888888888888887</c:v>
                </c:pt>
                <c:pt idx="17">
                  <c:v>0.47037037037037038</c:v>
                </c:pt>
                <c:pt idx="18">
                  <c:v>0.22222222222222221</c:v>
                </c:pt>
                <c:pt idx="19">
                  <c:v>0.34814814814814815</c:v>
                </c:pt>
                <c:pt idx="20">
                  <c:v>0.40884773662551432</c:v>
                </c:pt>
                <c:pt idx="21">
                  <c:v>0.51481481481481484</c:v>
                </c:pt>
                <c:pt idx="22">
                  <c:v>0.44074074074074082</c:v>
                </c:pt>
                <c:pt idx="23">
                  <c:v>0.35925925925925922</c:v>
                </c:pt>
                <c:pt idx="24">
                  <c:v>0.61851851851851858</c:v>
                </c:pt>
                <c:pt idx="25">
                  <c:v>0.32962962962962961</c:v>
                </c:pt>
                <c:pt idx="26">
                  <c:v>0.5444444444444444</c:v>
                </c:pt>
                <c:pt idx="27">
                  <c:v>0.72222222222222221</c:v>
                </c:pt>
                <c:pt idx="28">
                  <c:v>0.39629629629629631</c:v>
                </c:pt>
                <c:pt idx="29">
                  <c:v>0.52592592592592591</c:v>
                </c:pt>
                <c:pt idx="30">
                  <c:v>0.51851851851851849</c:v>
                </c:pt>
                <c:pt idx="31">
                  <c:v>0.32222222222222224</c:v>
                </c:pt>
                <c:pt idx="32">
                  <c:v>0.44814814814814818</c:v>
                </c:pt>
                <c:pt idx="33">
                  <c:v>0.42592592592592599</c:v>
                </c:pt>
                <c:pt idx="34">
                  <c:v>0.68518518518518512</c:v>
                </c:pt>
                <c:pt idx="35">
                  <c:v>0.68518518518518512</c:v>
                </c:pt>
                <c:pt idx="36">
                  <c:v>0.85185185185185175</c:v>
                </c:pt>
                <c:pt idx="38">
                  <c:v>0.76851851851851849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5A2A-46B5-B89B-75B49B6D4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7460224"/>
        <c:axId val="677478400"/>
      </c:barChart>
      <c:lineChart>
        <c:grouping val="standard"/>
        <c:varyColors val="0"/>
        <c:ser>
          <c:idx val="4"/>
          <c:order val="4"/>
          <c:tx>
            <c:v>2018</c:v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5"/>
            <c:spPr>
              <a:solidFill>
                <a:srgbClr val="0089D0"/>
              </a:solidFill>
              <a:ln w="3175">
                <a:solidFill>
                  <a:srgbClr val="0089D0"/>
                </a:solidFill>
                <a:prstDash val="solid"/>
              </a:ln>
              <a:effectLst/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24-5A2A-46B5-B89B-75B49B6D43BE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25-5A2A-46B5-B89B-75B49B6D43BE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26-5A2A-46B5-B89B-75B49B6D43BE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27-5A2A-46B5-B89B-75B49B6D43BE}"/>
              </c:ext>
            </c:extLst>
          </c:dPt>
          <c:cat>
            <c:strRef>
              <c:f>'g2-7'!$A$4:$A$47</c:f>
              <c:strCache>
                <c:ptCount val="39"/>
                <c:pt idx="0">
                  <c:v>Colombia*</c:v>
                </c:pt>
                <c:pt idx="1">
                  <c:v>Costa Rica*</c:v>
                </c:pt>
                <c:pt idx="2">
                  <c:v>Portugal*</c:v>
                </c:pt>
                <c:pt idx="3">
                  <c:v>Chile</c:v>
                </c:pt>
                <c:pt idx="4">
                  <c:v>Netherlands</c:v>
                </c:pt>
                <c:pt idx="5">
                  <c:v>Iceland</c:v>
                </c:pt>
                <c:pt idx="6">
                  <c:v>Denmark</c:v>
                </c:pt>
                <c:pt idx="7">
                  <c:v>Ireland</c:v>
                </c:pt>
                <c:pt idx="8">
                  <c:v>Luxembourg</c:v>
                </c:pt>
                <c:pt idx="9">
                  <c:v>Israel</c:v>
                </c:pt>
                <c:pt idx="10">
                  <c:v>Hungary</c:v>
                </c:pt>
                <c:pt idx="11">
                  <c:v>Poland</c:v>
                </c:pt>
                <c:pt idx="12">
                  <c:v>Sweden</c:v>
                </c:pt>
                <c:pt idx="13">
                  <c:v>Norway</c:v>
                </c:pt>
                <c:pt idx="14">
                  <c:v>Latvia</c:v>
                </c:pt>
                <c:pt idx="15">
                  <c:v>Greece</c:v>
                </c:pt>
                <c:pt idx="16">
                  <c:v>Finland</c:v>
                </c:pt>
                <c:pt idx="17">
                  <c:v>France</c:v>
                </c:pt>
                <c:pt idx="18">
                  <c:v>Slovenia</c:v>
                </c:pt>
                <c:pt idx="19">
                  <c:v>Belgium</c:v>
                </c:pt>
                <c:pt idx="20">
                  <c:v>OECD</c:v>
                </c:pt>
                <c:pt idx="21">
                  <c:v>Japan</c:v>
                </c:pt>
                <c:pt idx="22">
                  <c:v>Austria</c:v>
                </c:pt>
                <c:pt idx="23">
                  <c:v>Spain</c:v>
                </c:pt>
                <c:pt idx="24">
                  <c:v>Italy</c:v>
                </c:pt>
                <c:pt idx="25">
                  <c:v>New Zealand</c:v>
                </c:pt>
                <c:pt idx="26">
                  <c:v>Czech Republic*</c:v>
                </c:pt>
                <c:pt idx="27">
                  <c:v>Slovak Republic</c:v>
                </c:pt>
                <c:pt idx="28">
                  <c:v>Canada</c:v>
                </c:pt>
                <c:pt idx="29">
                  <c:v>Australia</c:v>
                </c:pt>
                <c:pt idx="30">
                  <c:v>Germany</c:v>
                </c:pt>
                <c:pt idx="31">
                  <c:v>Lithuania</c:v>
                </c:pt>
                <c:pt idx="32">
                  <c:v>Switzerland</c:v>
                </c:pt>
                <c:pt idx="33">
                  <c:v>Estonia</c:v>
                </c:pt>
                <c:pt idx="34">
                  <c:v>Mexico*</c:v>
                </c:pt>
                <c:pt idx="35">
                  <c:v>Korea*</c:v>
                </c:pt>
                <c:pt idx="36">
                  <c:v>United Kingdom</c:v>
                </c:pt>
                <c:pt idx="38">
                  <c:v>European Union</c:v>
                </c:pt>
              </c:strCache>
            </c:strRef>
          </c:cat>
          <c:val>
            <c:numRef>
              <c:f>'g2-7'!$H$4:$H$47</c:f>
              <c:numCache>
                <c:formatCode>General</c:formatCode>
                <c:ptCount val="39"/>
                <c:pt idx="0">
                  <c:v>0.1984126984126984</c:v>
                </c:pt>
                <c:pt idx="1">
                  <c:v>0.27566137566137561</c:v>
                </c:pt>
                <c:pt idx="2">
                  <c:v>0.75656084656084654</c:v>
                </c:pt>
                <c:pt idx="3">
                  <c:v>1.3849206349206349</c:v>
                </c:pt>
                <c:pt idx="4">
                  <c:v>1.7294179894179895</c:v>
                </c:pt>
                <c:pt idx="5">
                  <c:v>1.8212169312169313</c:v>
                </c:pt>
                <c:pt idx="6">
                  <c:v>1.9584656084656085</c:v>
                </c:pt>
                <c:pt idx="7">
                  <c:v>2.0728042328042329</c:v>
                </c:pt>
                <c:pt idx="8">
                  <c:v>1.9605820105820106</c:v>
                </c:pt>
                <c:pt idx="9">
                  <c:v>1.7188359788359788</c:v>
                </c:pt>
                <c:pt idx="10">
                  <c:v>2.1251322751322754</c:v>
                </c:pt>
                <c:pt idx="11">
                  <c:v>2.0498941798941797</c:v>
                </c:pt>
                <c:pt idx="12">
                  <c:v>2.1126984126984127</c:v>
                </c:pt>
                <c:pt idx="13">
                  <c:v>1.9939682539682539</c:v>
                </c:pt>
                <c:pt idx="14">
                  <c:v>1.6693650793650794</c:v>
                </c:pt>
                <c:pt idx="15">
                  <c:v>1.5325396825396826</c:v>
                </c:pt>
                <c:pt idx="16">
                  <c:v>2.1065608465608467</c:v>
                </c:pt>
                <c:pt idx="17">
                  <c:v>2.2162962962962962</c:v>
                </c:pt>
                <c:pt idx="18">
                  <c:v>2.2002645502645501</c:v>
                </c:pt>
                <c:pt idx="19">
                  <c:v>2.4811111111111108</c:v>
                </c:pt>
                <c:pt idx="20">
                  <c:v>2.3154561487894822</c:v>
                </c:pt>
                <c:pt idx="21">
                  <c:v>2.2739153439153439</c:v>
                </c:pt>
                <c:pt idx="22">
                  <c:v>2.5383597883597884</c:v>
                </c:pt>
                <c:pt idx="23">
                  <c:v>2.2142328042328043</c:v>
                </c:pt>
                <c:pt idx="24">
                  <c:v>2.4882539682539688</c:v>
                </c:pt>
                <c:pt idx="25">
                  <c:v>2.5893650793650793</c:v>
                </c:pt>
                <c:pt idx="26">
                  <c:v>2.7556613756613757</c:v>
                </c:pt>
                <c:pt idx="27">
                  <c:v>2.6929100529100527</c:v>
                </c:pt>
                <c:pt idx="28">
                  <c:v>2.840476190476191</c:v>
                </c:pt>
                <c:pt idx="29">
                  <c:v>2.8429100529100531</c:v>
                </c:pt>
                <c:pt idx="30">
                  <c:v>2.9529100529100534</c:v>
                </c:pt>
                <c:pt idx="31">
                  <c:v>2.8520105820105823</c:v>
                </c:pt>
                <c:pt idx="32">
                  <c:v>2.9088888888888893</c:v>
                </c:pt>
                <c:pt idx="33">
                  <c:v>3.046137566137566</c:v>
                </c:pt>
                <c:pt idx="34">
                  <c:v>3.3956084656084657</c:v>
                </c:pt>
                <c:pt idx="35">
                  <c:v>3.3252380952380949</c:v>
                </c:pt>
                <c:pt idx="36">
                  <c:v>3.6545502645502643</c:v>
                </c:pt>
                <c:pt idx="38">
                  <c:v>3.3470370370370368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5A2A-46B5-B89B-75B49B6D43BE}"/>
            </c:ext>
          </c:extLst>
        </c:ser>
        <c:ser>
          <c:idx val="5"/>
          <c:order val="5"/>
          <c:tx>
            <c:v>2015</c:v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circle"/>
            <c:size val="4"/>
            <c:spPr>
              <a:solidFill>
                <a:srgbClr val="BFBFBF">
                  <a:alpha val="77000"/>
                </a:srgbClr>
              </a:solidFill>
              <a:ln w="3175">
                <a:solidFill>
                  <a:srgbClr val="BFBFBF"/>
                </a:solidFill>
                <a:prstDash val="solid"/>
              </a:ln>
              <a:effectLst/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29-5A2A-46B5-B89B-75B49B6D43BE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2A-5A2A-46B5-B89B-75B49B6D43BE}"/>
              </c:ext>
            </c:extLst>
          </c:dPt>
          <c:val>
            <c:numRef>
              <c:f>'g2-7'!$G$4:$G$47</c:f>
              <c:numCache>
                <c:formatCode>General</c:formatCode>
                <c:ptCount val="39"/>
                <c:pt idx="0">
                  <c:v>#N/A</c:v>
                </c:pt>
                <c:pt idx="1">
                  <c:v>#N/A</c:v>
                </c:pt>
                <c:pt idx="2">
                  <c:v>0.74174603174603182</c:v>
                </c:pt>
                <c:pt idx="3">
                  <c:v>0.3414814814814815</c:v>
                </c:pt>
                <c:pt idx="4">
                  <c:v>1.4983068783068783</c:v>
                </c:pt>
                <c:pt idx="5">
                  <c:v>1.6761375661375659</c:v>
                </c:pt>
                <c:pt idx="6">
                  <c:v>1.7785714285714285</c:v>
                </c:pt>
                <c:pt idx="7">
                  <c:v>2.0503174603174603</c:v>
                </c:pt>
                <c:pt idx="8">
                  <c:v>1.8359788359788358</c:v>
                </c:pt>
                <c:pt idx="9">
                  <c:v>0.84656084656084651</c:v>
                </c:pt>
                <c:pt idx="10">
                  <c:v>2.1968783068783071</c:v>
                </c:pt>
                <c:pt idx="11">
                  <c:v>1.8752910052910052</c:v>
                </c:pt>
                <c:pt idx="12">
                  <c:v>2.0830687830687831</c:v>
                </c:pt>
                <c:pt idx="13">
                  <c:v>1.2255555555555553</c:v>
                </c:pt>
                <c:pt idx="14">
                  <c:v>#N/A</c:v>
                </c:pt>
                <c:pt idx="15">
                  <c:v>1.5325396825396826</c:v>
                </c:pt>
                <c:pt idx="16">
                  <c:v>1.7689947089947089</c:v>
                </c:pt>
                <c:pt idx="17">
                  <c:v>2.1964021164021164</c:v>
                </c:pt>
                <c:pt idx="18">
                  <c:v>2.2033333333333331</c:v>
                </c:pt>
                <c:pt idx="19">
                  <c:v>2.4811111111111108</c:v>
                </c:pt>
                <c:pt idx="20">
                  <c:v>2.0822784391534395</c:v>
                </c:pt>
                <c:pt idx="21">
                  <c:v>1.4138624338624339</c:v>
                </c:pt>
                <c:pt idx="22">
                  <c:v>2.5013227513227516</c:v>
                </c:pt>
                <c:pt idx="23">
                  <c:v>1.9451851851851854</c:v>
                </c:pt>
                <c:pt idx="24">
                  <c:v>1.6873015873015873</c:v>
                </c:pt>
                <c:pt idx="25">
                  <c:v>2.6906349206349209</c:v>
                </c:pt>
                <c:pt idx="26">
                  <c:v>2.7916402116402117</c:v>
                </c:pt>
                <c:pt idx="27">
                  <c:v>1.8794179894179894</c:v>
                </c:pt>
                <c:pt idx="28">
                  <c:v>2.7354497354497358</c:v>
                </c:pt>
                <c:pt idx="29">
                  <c:v>2.8829100529100531</c:v>
                </c:pt>
                <c:pt idx="30">
                  <c:v>2.6009523809523811</c:v>
                </c:pt>
                <c:pt idx="31">
                  <c:v>#N/A</c:v>
                </c:pt>
                <c:pt idx="32">
                  <c:v>2.9196296296296298</c:v>
                </c:pt>
                <c:pt idx="33">
                  <c:v>3.0091005291005293</c:v>
                </c:pt>
                <c:pt idx="34">
                  <c:v>3.3043386243386244</c:v>
                </c:pt>
                <c:pt idx="35">
                  <c:v>2.4435978835978838</c:v>
                </c:pt>
                <c:pt idx="36">
                  <c:v>3.4952910052910049</c:v>
                </c:pt>
                <c:pt idx="37">
                  <c:v>#N/A</c:v>
                </c:pt>
                <c:pt idx="38">
                  <c:v>3.2581481481481482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5A2A-46B5-B89B-75B49B6D4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460224"/>
        <c:axId val="677478400"/>
      </c:lineChart>
      <c:catAx>
        <c:axId val="677460224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2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677478400"/>
        <c:crosses val="autoZero"/>
        <c:auto val="1"/>
        <c:lblAlgn val="ctr"/>
        <c:lblOffset val="0"/>
        <c:tickLblSkip val="1"/>
        <c:noMultiLvlLbl val="0"/>
      </c:catAx>
      <c:valAx>
        <c:axId val="677478400"/>
        <c:scaling>
          <c:orientation val="minMax"/>
          <c:max val="4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 b="0" i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r>
                  <a:rPr lang="en-GB" sz="1100" b="0" i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iREG score</a:t>
                </a:r>
              </a:p>
            </c:rich>
          </c:tx>
          <c:layout>
            <c:manualLayout>
              <c:xMode val="edge"/>
              <c:yMode val="edge"/>
              <c:x val="1.7489159217277499E-2"/>
              <c:y val="0.1095478262519720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677460224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5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8641644293044E-2"/>
          <c:y val="0.16880811337090917"/>
          <c:w val="0.93557749747276242"/>
          <c:h val="0.666191550111963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'g2-18'!$B$3</c:f>
              <c:strCache>
                <c:ptCount val="1"/>
                <c:pt idx="0">
                  <c:v>Methodology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>
                      <a:lumMod val="65000"/>
                      <a:lumOff val="35000"/>
                    </a:sysClr>
                  </a:solidFill>
                </a14:hiddenLine>
              </a:ext>
            </a:extLst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28-48C2-AB69-DBFDE46DD86D}"/>
              </c:ext>
            </c:extLst>
          </c:dPt>
          <c:dPt>
            <c:idx val="22"/>
            <c:invertIfNegative val="0"/>
            <c:bubble3D val="0"/>
            <c:spPr>
              <a:solidFill>
                <a:srgbClr val="002F6C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F28-48C2-AB69-DBFDE46DD86D}"/>
              </c:ext>
            </c:extLst>
          </c:dPt>
          <c:cat>
            <c:strRef>
              <c:f>'g2-18'!$A$4:$A$49</c:f>
              <c:strCache>
                <c:ptCount val="41"/>
                <c:pt idx="0">
                  <c:v>Turkey</c:v>
                </c:pt>
                <c:pt idx="1">
                  <c:v>Slovak Republic</c:v>
                </c:pt>
                <c:pt idx="2">
                  <c:v>Colombia</c:v>
                </c:pt>
                <c:pt idx="3">
                  <c:v>Greece</c:v>
                </c:pt>
                <c:pt idx="4">
                  <c:v>Iceland</c:v>
                </c:pt>
                <c:pt idx="5">
                  <c:v>Finland</c:v>
                </c:pt>
                <c:pt idx="6">
                  <c:v>Latvia</c:v>
                </c:pt>
                <c:pt idx="7">
                  <c:v>United States</c:v>
                </c:pt>
                <c:pt idx="8">
                  <c:v>Ireland</c:v>
                </c:pt>
                <c:pt idx="9">
                  <c:v>Slovenia</c:v>
                </c:pt>
                <c:pt idx="10">
                  <c:v>Spain</c:v>
                </c:pt>
                <c:pt idx="11">
                  <c:v>Portugal</c:v>
                </c:pt>
                <c:pt idx="12">
                  <c:v>Switzerland</c:v>
                </c:pt>
                <c:pt idx="13">
                  <c:v>Hungary</c:v>
                </c:pt>
                <c:pt idx="14">
                  <c:v>Costa Rica</c:v>
                </c:pt>
                <c:pt idx="15">
                  <c:v>Czech Republic</c:v>
                </c:pt>
                <c:pt idx="16">
                  <c:v>Luxembourg</c:v>
                </c:pt>
                <c:pt idx="17">
                  <c:v>Chile</c:v>
                </c:pt>
                <c:pt idx="18">
                  <c:v>Poland</c:v>
                </c:pt>
                <c:pt idx="19">
                  <c:v>New Zealand</c:v>
                </c:pt>
                <c:pt idx="20">
                  <c:v>Lithuania</c:v>
                </c:pt>
                <c:pt idx="21">
                  <c:v>Sweden</c:v>
                </c:pt>
                <c:pt idx="22">
                  <c:v>OECD</c:v>
                </c:pt>
                <c:pt idx="23">
                  <c:v>Norway</c:v>
                </c:pt>
                <c:pt idx="24">
                  <c:v>Israel</c:v>
                </c:pt>
                <c:pt idx="25">
                  <c:v>Estonia</c:v>
                </c:pt>
                <c:pt idx="26">
                  <c:v>Denmark</c:v>
                </c:pt>
                <c:pt idx="27">
                  <c:v>Belgium</c:v>
                </c:pt>
                <c:pt idx="28">
                  <c:v>France</c:v>
                </c:pt>
                <c:pt idx="29">
                  <c:v>Canada</c:v>
                </c:pt>
                <c:pt idx="30">
                  <c:v>Netherlands</c:v>
                </c:pt>
                <c:pt idx="31">
                  <c:v>Austria</c:v>
                </c:pt>
                <c:pt idx="32">
                  <c:v>Mexico</c:v>
                </c:pt>
                <c:pt idx="33">
                  <c:v>Japan</c:v>
                </c:pt>
                <c:pt idx="34">
                  <c:v>Korea</c:v>
                </c:pt>
                <c:pt idx="35">
                  <c:v>Germany</c:v>
                </c:pt>
                <c:pt idx="36">
                  <c:v>Italy</c:v>
                </c:pt>
                <c:pt idx="37">
                  <c:v>United Kingdom</c:v>
                </c:pt>
                <c:pt idx="38">
                  <c:v>Australia</c:v>
                </c:pt>
                <c:pt idx="40">
                  <c:v>European Union</c:v>
                </c:pt>
              </c:strCache>
            </c:strRef>
          </c:cat>
          <c:val>
            <c:numRef>
              <c:f>'g2-18'!$B$4:$B$49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0.13888888888888887</c:v>
                </c:pt>
                <c:pt idx="4">
                  <c:v>0.13333333333333333</c:v>
                </c:pt>
                <c:pt idx="5">
                  <c:v>8.8888888888888892E-2</c:v>
                </c:pt>
                <c:pt idx="6">
                  <c:v>4.4444444444444446E-2</c:v>
                </c:pt>
                <c:pt idx="7">
                  <c:v>0</c:v>
                </c:pt>
                <c:pt idx="8">
                  <c:v>0</c:v>
                </c:pt>
                <c:pt idx="9">
                  <c:v>6.2222222222222234E-2</c:v>
                </c:pt>
                <c:pt idx="10">
                  <c:v>0.13555555555555554</c:v>
                </c:pt>
                <c:pt idx="11">
                  <c:v>5.5555555555555552E-2</c:v>
                </c:pt>
                <c:pt idx="12">
                  <c:v>0.13333333333333333</c:v>
                </c:pt>
                <c:pt idx="13">
                  <c:v>0.39777777777777779</c:v>
                </c:pt>
                <c:pt idx="14">
                  <c:v>0</c:v>
                </c:pt>
                <c:pt idx="15">
                  <c:v>0.22222222222222224</c:v>
                </c:pt>
                <c:pt idx="16">
                  <c:v>0.17111111111111113</c:v>
                </c:pt>
                <c:pt idx="17">
                  <c:v>0.34444444444444439</c:v>
                </c:pt>
                <c:pt idx="18">
                  <c:v>0.32222222222222219</c:v>
                </c:pt>
                <c:pt idx="19">
                  <c:v>0</c:v>
                </c:pt>
                <c:pt idx="20">
                  <c:v>0.21111111111111111</c:v>
                </c:pt>
                <c:pt idx="21">
                  <c:v>0.52777777777777768</c:v>
                </c:pt>
                <c:pt idx="22">
                  <c:v>0.29336257309941527</c:v>
                </c:pt>
                <c:pt idx="23">
                  <c:v>0.22444444444444445</c:v>
                </c:pt>
                <c:pt idx="24">
                  <c:v>0.50777777777777777</c:v>
                </c:pt>
                <c:pt idx="25">
                  <c:v>0.33666666666666667</c:v>
                </c:pt>
                <c:pt idx="26">
                  <c:v>0.37777777777777782</c:v>
                </c:pt>
                <c:pt idx="27">
                  <c:v>0.46</c:v>
                </c:pt>
                <c:pt idx="28">
                  <c:v>0.43777777777777777</c:v>
                </c:pt>
                <c:pt idx="29">
                  <c:v>0.31555555555555559</c:v>
                </c:pt>
                <c:pt idx="30">
                  <c:v>0.28888888888888892</c:v>
                </c:pt>
                <c:pt idx="31">
                  <c:v>0.77777777777777768</c:v>
                </c:pt>
                <c:pt idx="32">
                  <c:v>0.25555555555555554</c:v>
                </c:pt>
                <c:pt idx="33">
                  <c:v>0.71666666666666679</c:v>
                </c:pt>
                <c:pt idx="34">
                  <c:v>0.39111111111111113</c:v>
                </c:pt>
                <c:pt idx="35">
                  <c:v>0.7055555555555556</c:v>
                </c:pt>
                <c:pt idx="36">
                  <c:v>0.85</c:v>
                </c:pt>
                <c:pt idx="37">
                  <c:v>0.68333333333333324</c:v>
                </c:pt>
                <c:pt idx="38">
                  <c:v>0.83000000000000007</c:v>
                </c:pt>
                <c:pt idx="40">
                  <c:v>0.8833333333333333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8-48C2-AB69-DBFDE46DD86D}"/>
            </c:ext>
          </c:extLst>
        </c:ser>
        <c:ser>
          <c:idx val="1"/>
          <c:order val="1"/>
          <c:tx>
            <c:strRef>
              <c:f>'g2-18'!$C$3</c:f>
              <c:strCache>
                <c:ptCount val="1"/>
                <c:pt idx="0">
                  <c:v>Systematic adoption</c:v>
                </c:pt>
              </c:strCache>
            </c:strRef>
          </c:tx>
          <c:spPr>
            <a:solidFill>
              <a:srgbClr val="7FA8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>
                      <a:lumMod val="65000"/>
                      <a:lumOff val="35000"/>
                    </a:sysClr>
                  </a:solidFill>
                </a14:hiddenLine>
              </a:ext>
            </a:extLst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F28-48C2-AB69-DBFDE46DD86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F28-48C2-AB69-DBFDE46DD86D}"/>
              </c:ext>
            </c:extLst>
          </c:dPt>
          <c:dPt>
            <c:idx val="22"/>
            <c:invertIfNegative val="0"/>
            <c:bubble3D val="0"/>
            <c:spPr>
              <a:solidFill>
                <a:srgbClr val="7FA8D9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28-48C2-AB69-DBFDE46DD86D}"/>
              </c:ext>
            </c:extLst>
          </c:dPt>
          <c:cat>
            <c:strRef>
              <c:f>'g2-18'!$A$4:$A$49</c:f>
              <c:strCache>
                <c:ptCount val="41"/>
                <c:pt idx="0">
                  <c:v>Turkey</c:v>
                </c:pt>
                <c:pt idx="1">
                  <c:v>Slovak Republic</c:v>
                </c:pt>
                <c:pt idx="2">
                  <c:v>Colombia</c:v>
                </c:pt>
                <c:pt idx="3">
                  <c:v>Greece</c:v>
                </c:pt>
                <c:pt idx="4">
                  <c:v>Iceland</c:v>
                </c:pt>
                <c:pt idx="5">
                  <c:v>Finland</c:v>
                </c:pt>
                <c:pt idx="6">
                  <c:v>Latvia</c:v>
                </c:pt>
                <c:pt idx="7">
                  <c:v>United States</c:v>
                </c:pt>
                <c:pt idx="8">
                  <c:v>Ireland</c:v>
                </c:pt>
                <c:pt idx="9">
                  <c:v>Slovenia</c:v>
                </c:pt>
                <c:pt idx="10">
                  <c:v>Spain</c:v>
                </c:pt>
                <c:pt idx="11">
                  <c:v>Portugal</c:v>
                </c:pt>
                <c:pt idx="12">
                  <c:v>Switzerland</c:v>
                </c:pt>
                <c:pt idx="13">
                  <c:v>Hungary</c:v>
                </c:pt>
                <c:pt idx="14">
                  <c:v>Costa Rica</c:v>
                </c:pt>
                <c:pt idx="15">
                  <c:v>Czech Republic</c:v>
                </c:pt>
                <c:pt idx="16">
                  <c:v>Luxembourg</c:v>
                </c:pt>
                <c:pt idx="17">
                  <c:v>Chile</c:v>
                </c:pt>
                <c:pt idx="18">
                  <c:v>Poland</c:v>
                </c:pt>
                <c:pt idx="19">
                  <c:v>New Zealand</c:v>
                </c:pt>
                <c:pt idx="20">
                  <c:v>Lithuania</c:v>
                </c:pt>
                <c:pt idx="21">
                  <c:v>Sweden</c:v>
                </c:pt>
                <c:pt idx="22">
                  <c:v>OECD</c:v>
                </c:pt>
                <c:pt idx="23">
                  <c:v>Norway</c:v>
                </c:pt>
                <c:pt idx="24">
                  <c:v>Israel</c:v>
                </c:pt>
                <c:pt idx="25">
                  <c:v>Estonia</c:v>
                </c:pt>
                <c:pt idx="26">
                  <c:v>Denmark</c:v>
                </c:pt>
                <c:pt idx="27">
                  <c:v>Belgium</c:v>
                </c:pt>
                <c:pt idx="28">
                  <c:v>France</c:v>
                </c:pt>
                <c:pt idx="29">
                  <c:v>Canada</c:v>
                </c:pt>
                <c:pt idx="30">
                  <c:v>Netherlands</c:v>
                </c:pt>
                <c:pt idx="31">
                  <c:v>Austria</c:v>
                </c:pt>
                <c:pt idx="32">
                  <c:v>Mexico</c:v>
                </c:pt>
                <c:pt idx="33">
                  <c:v>Japan</c:v>
                </c:pt>
                <c:pt idx="34">
                  <c:v>Korea</c:v>
                </c:pt>
                <c:pt idx="35">
                  <c:v>Germany</c:v>
                </c:pt>
                <c:pt idx="36">
                  <c:v>Italy</c:v>
                </c:pt>
                <c:pt idx="37">
                  <c:v>United Kingdom</c:v>
                </c:pt>
                <c:pt idx="38">
                  <c:v>Australia</c:v>
                </c:pt>
                <c:pt idx="40">
                  <c:v>European Union</c:v>
                </c:pt>
              </c:strCache>
            </c:strRef>
          </c:cat>
          <c:val>
            <c:numRef>
              <c:f>'g2-18'!$C$4:$C$49</c:f>
              <c:numCache>
                <c:formatCode>General</c:formatCode>
                <c:ptCount val="41"/>
                <c:pt idx="0">
                  <c:v>4.1666666666666664E-2</c:v>
                </c:pt>
                <c:pt idx="1">
                  <c:v>0.10416666666666666</c:v>
                </c:pt>
                <c:pt idx="2">
                  <c:v>0.10416666666666666</c:v>
                </c:pt>
                <c:pt idx="3">
                  <c:v>2.5000000000000001E-2</c:v>
                </c:pt>
                <c:pt idx="4">
                  <c:v>0.17499999999999999</c:v>
                </c:pt>
                <c:pt idx="5">
                  <c:v>0.24374999999999999</c:v>
                </c:pt>
                <c:pt idx="6">
                  <c:v>0.20833333333333331</c:v>
                </c:pt>
                <c:pt idx="7">
                  <c:v>0.20833333333333331</c:v>
                </c:pt>
                <c:pt idx="8">
                  <c:v>0.29166666666666669</c:v>
                </c:pt>
                <c:pt idx="9">
                  <c:v>0.15416666666666667</c:v>
                </c:pt>
                <c:pt idx="10">
                  <c:v>0.17916666666666667</c:v>
                </c:pt>
                <c:pt idx="11">
                  <c:v>0.25416666666666665</c:v>
                </c:pt>
                <c:pt idx="12">
                  <c:v>0.30416666666666664</c:v>
                </c:pt>
                <c:pt idx="13">
                  <c:v>0.14583333333333331</c:v>
                </c:pt>
                <c:pt idx="14">
                  <c:v>0.28125</c:v>
                </c:pt>
                <c:pt idx="15">
                  <c:v>0.20833333333333331</c:v>
                </c:pt>
                <c:pt idx="16">
                  <c:v>0.31041666666666662</c:v>
                </c:pt>
                <c:pt idx="17">
                  <c:v>3.7500000000000006E-2</c:v>
                </c:pt>
                <c:pt idx="18">
                  <c:v>0.24666666666666667</c:v>
                </c:pt>
                <c:pt idx="19">
                  <c:v>0.34166666666666667</c:v>
                </c:pt>
                <c:pt idx="20">
                  <c:v>0.12916666666666665</c:v>
                </c:pt>
                <c:pt idx="21">
                  <c:v>0.2583333333333333</c:v>
                </c:pt>
                <c:pt idx="22">
                  <c:v>0.34604166666666675</c:v>
                </c:pt>
                <c:pt idx="23">
                  <c:v>0.3008333333333334</c:v>
                </c:pt>
                <c:pt idx="24">
                  <c:v>0.23749999999999999</c:v>
                </c:pt>
                <c:pt idx="25">
                  <c:v>0.36125000000000002</c:v>
                </c:pt>
                <c:pt idx="26">
                  <c:v>0.48104166666666665</c:v>
                </c:pt>
                <c:pt idx="27">
                  <c:v>0.50083333333333324</c:v>
                </c:pt>
                <c:pt idx="28">
                  <c:v>0.55499999999999994</c:v>
                </c:pt>
                <c:pt idx="29">
                  <c:v>0.51541666666666663</c:v>
                </c:pt>
                <c:pt idx="30">
                  <c:v>0.64166666666666672</c:v>
                </c:pt>
                <c:pt idx="31">
                  <c:v>0.2729166666666667</c:v>
                </c:pt>
                <c:pt idx="32">
                  <c:v>0.5854166666666667</c:v>
                </c:pt>
                <c:pt idx="33">
                  <c:v>0.59062499999999996</c:v>
                </c:pt>
                <c:pt idx="34">
                  <c:v>0.73541666666666661</c:v>
                </c:pt>
                <c:pt idx="35">
                  <c:v>0.73124999999999996</c:v>
                </c:pt>
                <c:pt idx="36">
                  <c:v>0.72708333333333341</c:v>
                </c:pt>
                <c:pt idx="37">
                  <c:v>0.86666666666666659</c:v>
                </c:pt>
                <c:pt idx="38">
                  <c:v>0.79375000000000007</c:v>
                </c:pt>
                <c:pt idx="40">
                  <c:v>0.6791666666666667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28-48C2-AB69-DBFDE46DD86D}"/>
            </c:ext>
          </c:extLst>
        </c:ser>
        <c:ser>
          <c:idx val="2"/>
          <c:order val="2"/>
          <c:tx>
            <c:strRef>
              <c:f>'g2-18'!$D$3</c:f>
              <c:strCache>
                <c:ptCount val="1"/>
                <c:pt idx="0">
                  <c:v>Transparency</c:v>
                </c:pt>
              </c:strCache>
            </c:strRef>
          </c:tx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>
                      <a:lumMod val="65000"/>
                      <a:lumOff val="35000"/>
                    </a:sysClr>
                  </a:solidFill>
                </a14:hiddenLine>
              </a:ext>
            </a:extLst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F28-48C2-AB69-DBFDE46DD86D}"/>
              </c:ext>
            </c:extLst>
          </c:dPt>
          <c:dPt>
            <c:idx val="22"/>
            <c:invertIfNegative val="0"/>
            <c:bubble3D val="0"/>
            <c:spPr>
              <a:solidFill>
                <a:srgbClr val="006BB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28-48C2-AB69-DBFDE46DD86D}"/>
              </c:ext>
            </c:extLst>
          </c:dPt>
          <c:cat>
            <c:strRef>
              <c:f>'g2-18'!$A$4:$A$49</c:f>
              <c:strCache>
                <c:ptCount val="41"/>
                <c:pt idx="0">
                  <c:v>Turkey</c:v>
                </c:pt>
                <c:pt idx="1">
                  <c:v>Slovak Republic</c:v>
                </c:pt>
                <c:pt idx="2">
                  <c:v>Colombia</c:v>
                </c:pt>
                <c:pt idx="3">
                  <c:v>Greece</c:v>
                </c:pt>
                <c:pt idx="4">
                  <c:v>Iceland</c:v>
                </c:pt>
                <c:pt idx="5">
                  <c:v>Finland</c:v>
                </c:pt>
                <c:pt idx="6">
                  <c:v>Latvia</c:v>
                </c:pt>
                <c:pt idx="7">
                  <c:v>United States</c:v>
                </c:pt>
                <c:pt idx="8">
                  <c:v>Ireland</c:v>
                </c:pt>
                <c:pt idx="9">
                  <c:v>Slovenia</c:v>
                </c:pt>
                <c:pt idx="10">
                  <c:v>Spain</c:v>
                </c:pt>
                <c:pt idx="11">
                  <c:v>Portugal</c:v>
                </c:pt>
                <c:pt idx="12">
                  <c:v>Switzerland</c:v>
                </c:pt>
                <c:pt idx="13">
                  <c:v>Hungary</c:v>
                </c:pt>
                <c:pt idx="14">
                  <c:v>Costa Rica</c:v>
                </c:pt>
                <c:pt idx="15">
                  <c:v>Czech Republic</c:v>
                </c:pt>
                <c:pt idx="16">
                  <c:v>Luxembourg</c:v>
                </c:pt>
                <c:pt idx="17">
                  <c:v>Chile</c:v>
                </c:pt>
                <c:pt idx="18">
                  <c:v>Poland</c:v>
                </c:pt>
                <c:pt idx="19">
                  <c:v>New Zealand</c:v>
                </c:pt>
                <c:pt idx="20">
                  <c:v>Lithuania</c:v>
                </c:pt>
                <c:pt idx="21">
                  <c:v>Sweden</c:v>
                </c:pt>
                <c:pt idx="22">
                  <c:v>OECD</c:v>
                </c:pt>
                <c:pt idx="23">
                  <c:v>Norway</c:v>
                </c:pt>
                <c:pt idx="24">
                  <c:v>Israel</c:v>
                </c:pt>
                <c:pt idx="25">
                  <c:v>Estonia</c:v>
                </c:pt>
                <c:pt idx="26">
                  <c:v>Denmark</c:v>
                </c:pt>
                <c:pt idx="27">
                  <c:v>Belgium</c:v>
                </c:pt>
                <c:pt idx="28">
                  <c:v>France</c:v>
                </c:pt>
                <c:pt idx="29">
                  <c:v>Canada</c:v>
                </c:pt>
                <c:pt idx="30">
                  <c:v>Netherlands</c:v>
                </c:pt>
                <c:pt idx="31">
                  <c:v>Austria</c:v>
                </c:pt>
                <c:pt idx="32">
                  <c:v>Mexico</c:v>
                </c:pt>
                <c:pt idx="33">
                  <c:v>Japan</c:v>
                </c:pt>
                <c:pt idx="34">
                  <c:v>Korea</c:v>
                </c:pt>
                <c:pt idx="35">
                  <c:v>Germany</c:v>
                </c:pt>
                <c:pt idx="36">
                  <c:v>Italy</c:v>
                </c:pt>
                <c:pt idx="37">
                  <c:v>United Kingdom</c:v>
                </c:pt>
                <c:pt idx="38">
                  <c:v>Australia</c:v>
                </c:pt>
                <c:pt idx="40">
                  <c:v>European Union</c:v>
                </c:pt>
              </c:strCache>
            </c:strRef>
          </c:cat>
          <c:val>
            <c:numRef>
              <c:f>'g2-18'!$D$4:$D$49</c:f>
              <c:numCache>
                <c:formatCode>General</c:formatCode>
                <c:ptCount val="41"/>
                <c:pt idx="0">
                  <c:v>0</c:v>
                </c:pt>
                <c:pt idx="1">
                  <c:v>0.16500000000000001</c:v>
                </c:pt>
                <c:pt idx="2">
                  <c:v>0.25</c:v>
                </c:pt>
                <c:pt idx="3">
                  <c:v>0.125</c:v>
                </c:pt>
                <c:pt idx="4">
                  <c:v>0.1</c:v>
                </c:pt>
                <c:pt idx="5">
                  <c:v>0.04</c:v>
                </c:pt>
                <c:pt idx="6">
                  <c:v>0.14250000000000002</c:v>
                </c:pt>
                <c:pt idx="7">
                  <c:v>0.22750000000000001</c:v>
                </c:pt>
                <c:pt idx="8">
                  <c:v>0.16500000000000001</c:v>
                </c:pt>
                <c:pt idx="9">
                  <c:v>0.1875</c:v>
                </c:pt>
                <c:pt idx="10">
                  <c:v>0.20500000000000002</c:v>
                </c:pt>
                <c:pt idx="11">
                  <c:v>0.22750000000000001</c:v>
                </c:pt>
                <c:pt idx="12">
                  <c:v>0.08</c:v>
                </c:pt>
                <c:pt idx="13">
                  <c:v>6.25E-2</c:v>
                </c:pt>
                <c:pt idx="14">
                  <c:v>0.375</c:v>
                </c:pt>
                <c:pt idx="15">
                  <c:v>0.2225</c:v>
                </c:pt>
                <c:pt idx="16">
                  <c:v>0.33</c:v>
                </c:pt>
                <c:pt idx="17">
                  <c:v>0.39250000000000002</c:v>
                </c:pt>
                <c:pt idx="18">
                  <c:v>0.14250000000000002</c:v>
                </c:pt>
                <c:pt idx="19">
                  <c:v>0.28749999999999998</c:v>
                </c:pt>
                <c:pt idx="20">
                  <c:v>0.26500000000000001</c:v>
                </c:pt>
                <c:pt idx="21">
                  <c:v>0.2</c:v>
                </c:pt>
                <c:pt idx="22">
                  <c:v>0.31638157894736835</c:v>
                </c:pt>
                <c:pt idx="23">
                  <c:v>0.38750000000000001</c:v>
                </c:pt>
                <c:pt idx="24">
                  <c:v>0.28749999999999998</c:v>
                </c:pt>
                <c:pt idx="25">
                  <c:v>0.49249999999999999</c:v>
                </c:pt>
                <c:pt idx="26">
                  <c:v>0.45</c:v>
                </c:pt>
                <c:pt idx="27">
                  <c:v>0.4325</c:v>
                </c:pt>
                <c:pt idx="28">
                  <c:v>0.4325</c:v>
                </c:pt>
                <c:pt idx="29">
                  <c:v>0.69000000000000006</c:v>
                </c:pt>
                <c:pt idx="30">
                  <c:v>0.3075</c:v>
                </c:pt>
                <c:pt idx="31">
                  <c:v>0.36499999999999999</c:v>
                </c:pt>
                <c:pt idx="32">
                  <c:v>0.51500000000000001</c:v>
                </c:pt>
                <c:pt idx="33">
                  <c:v>0.50750000000000006</c:v>
                </c:pt>
                <c:pt idx="34">
                  <c:v>0.39</c:v>
                </c:pt>
                <c:pt idx="35">
                  <c:v>0.65500000000000003</c:v>
                </c:pt>
                <c:pt idx="36">
                  <c:v>0.55499999999999994</c:v>
                </c:pt>
                <c:pt idx="37">
                  <c:v>0.63</c:v>
                </c:pt>
                <c:pt idx="38">
                  <c:v>0.73250000000000004</c:v>
                </c:pt>
                <c:pt idx="40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28-48C2-AB69-DBFDE46DD86D}"/>
            </c:ext>
          </c:extLst>
        </c:ser>
        <c:ser>
          <c:idx val="3"/>
          <c:order val="3"/>
          <c:tx>
            <c:strRef>
              <c:f>'g2-18'!$E$3</c:f>
              <c:strCache>
                <c:ptCount val="1"/>
                <c:pt idx="0">
                  <c:v>Oversight and quality control</c:v>
                </c:pt>
              </c:strCache>
            </c:strRef>
          </c:tx>
          <c:spPr>
            <a:solidFill>
              <a:srgbClr val="00AA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>
                      <a:lumMod val="65000"/>
                      <a:lumOff val="35000"/>
                    </a:sysClr>
                  </a:solidFill>
                </a14:hiddenLine>
              </a:ext>
            </a:extLst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28-48C2-AB69-DBFDE46DD86D}"/>
              </c:ext>
            </c:extLst>
          </c:dPt>
          <c:dPt>
            <c:idx val="22"/>
            <c:invertIfNegative val="0"/>
            <c:bubble3D val="0"/>
            <c:spPr>
              <a:solidFill>
                <a:srgbClr val="00AACC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28-48C2-AB69-DBFDE46DD86D}"/>
              </c:ext>
            </c:extLst>
          </c:dPt>
          <c:cat>
            <c:strRef>
              <c:f>'g2-18'!$A$4:$A$49</c:f>
              <c:strCache>
                <c:ptCount val="41"/>
                <c:pt idx="0">
                  <c:v>Turkey</c:v>
                </c:pt>
                <c:pt idx="1">
                  <c:v>Slovak Republic</c:v>
                </c:pt>
                <c:pt idx="2">
                  <c:v>Colombia</c:v>
                </c:pt>
                <c:pt idx="3">
                  <c:v>Greece</c:v>
                </c:pt>
                <c:pt idx="4">
                  <c:v>Iceland</c:v>
                </c:pt>
                <c:pt idx="5">
                  <c:v>Finland</c:v>
                </c:pt>
                <c:pt idx="6">
                  <c:v>Latvia</c:v>
                </c:pt>
                <c:pt idx="7">
                  <c:v>United States</c:v>
                </c:pt>
                <c:pt idx="8">
                  <c:v>Ireland</c:v>
                </c:pt>
                <c:pt idx="9">
                  <c:v>Slovenia</c:v>
                </c:pt>
                <c:pt idx="10">
                  <c:v>Spain</c:v>
                </c:pt>
                <c:pt idx="11">
                  <c:v>Portugal</c:v>
                </c:pt>
                <c:pt idx="12">
                  <c:v>Switzerland</c:v>
                </c:pt>
                <c:pt idx="13">
                  <c:v>Hungary</c:v>
                </c:pt>
                <c:pt idx="14">
                  <c:v>Costa Rica</c:v>
                </c:pt>
                <c:pt idx="15">
                  <c:v>Czech Republic</c:v>
                </c:pt>
                <c:pt idx="16">
                  <c:v>Luxembourg</c:v>
                </c:pt>
                <c:pt idx="17">
                  <c:v>Chile</c:v>
                </c:pt>
                <c:pt idx="18">
                  <c:v>Poland</c:v>
                </c:pt>
                <c:pt idx="19">
                  <c:v>New Zealand</c:v>
                </c:pt>
                <c:pt idx="20">
                  <c:v>Lithuania</c:v>
                </c:pt>
                <c:pt idx="21">
                  <c:v>Sweden</c:v>
                </c:pt>
                <c:pt idx="22">
                  <c:v>OECD</c:v>
                </c:pt>
                <c:pt idx="23">
                  <c:v>Norway</c:v>
                </c:pt>
                <c:pt idx="24">
                  <c:v>Israel</c:v>
                </c:pt>
                <c:pt idx="25">
                  <c:v>Estonia</c:v>
                </c:pt>
                <c:pt idx="26">
                  <c:v>Denmark</c:v>
                </c:pt>
                <c:pt idx="27">
                  <c:v>Belgium</c:v>
                </c:pt>
                <c:pt idx="28">
                  <c:v>France</c:v>
                </c:pt>
                <c:pt idx="29">
                  <c:v>Canada</c:v>
                </c:pt>
                <c:pt idx="30">
                  <c:v>Netherlands</c:v>
                </c:pt>
                <c:pt idx="31">
                  <c:v>Austria</c:v>
                </c:pt>
                <c:pt idx="32">
                  <c:v>Mexico</c:v>
                </c:pt>
                <c:pt idx="33">
                  <c:v>Japan</c:v>
                </c:pt>
                <c:pt idx="34">
                  <c:v>Korea</c:v>
                </c:pt>
                <c:pt idx="35">
                  <c:v>Germany</c:v>
                </c:pt>
                <c:pt idx="36">
                  <c:v>Italy</c:v>
                </c:pt>
                <c:pt idx="37">
                  <c:v>United Kingdom</c:v>
                </c:pt>
                <c:pt idx="38">
                  <c:v>Australia</c:v>
                </c:pt>
                <c:pt idx="40">
                  <c:v>European Union</c:v>
                </c:pt>
              </c:strCache>
            </c:strRef>
          </c:cat>
          <c:val>
            <c:numRef>
              <c:f>'g2-18'!$E$4:$E$49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8.3333333333333329E-2</c:v>
                </c:pt>
                <c:pt idx="4">
                  <c:v>0</c:v>
                </c:pt>
                <c:pt idx="5">
                  <c:v>4.1666666666666664E-2</c:v>
                </c:pt>
                <c:pt idx="6">
                  <c:v>4.1666666666666664E-2</c:v>
                </c:pt>
                <c:pt idx="7">
                  <c:v>4.1666666666666664E-2</c:v>
                </c:pt>
                <c:pt idx="8">
                  <c:v>4.1666666666666664E-2</c:v>
                </c:pt>
                <c:pt idx="9">
                  <c:v>0.1111111111111111</c:v>
                </c:pt>
                <c:pt idx="10">
                  <c:v>4.1666666666666664E-2</c:v>
                </c:pt>
                <c:pt idx="11">
                  <c:v>4.1666666666666664E-2</c:v>
                </c:pt>
                <c:pt idx="12">
                  <c:v>8.3333333333333329E-2</c:v>
                </c:pt>
                <c:pt idx="13">
                  <c:v>0</c:v>
                </c:pt>
                <c:pt idx="14">
                  <c:v>4.1666666666666664E-2</c:v>
                </c:pt>
                <c:pt idx="15">
                  <c:v>0.19444444444444442</c:v>
                </c:pt>
                <c:pt idx="16">
                  <c:v>4.1666666666666664E-2</c:v>
                </c:pt>
                <c:pt idx="17">
                  <c:v>8.3333333333333329E-2</c:v>
                </c:pt>
                <c:pt idx="18">
                  <c:v>0.15277777777777776</c:v>
                </c:pt>
                <c:pt idx="19">
                  <c:v>0.23888888888888885</c:v>
                </c:pt>
                <c:pt idx="20">
                  <c:v>0.28611111111111115</c:v>
                </c:pt>
                <c:pt idx="21">
                  <c:v>0</c:v>
                </c:pt>
                <c:pt idx="22">
                  <c:v>0.18878654970760236</c:v>
                </c:pt>
                <c:pt idx="23">
                  <c:v>0.30555555555555552</c:v>
                </c:pt>
                <c:pt idx="24">
                  <c:v>0.21944444444444444</c:v>
                </c:pt>
                <c:pt idx="25">
                  <c:v>8.3333333333333329E-2</c:v>
                </c:pt>
                <c:pt idx="26">
                  <c:v>8.3333333333333329E-2</c:v>
                </c:pt>
                <c:pt idx="27">
                  <c:v>4.1666666666666664E-2</c:v>
                </c:pt>
                <c:pt idx="28">
                  <c:v>0.13055555555555556</c:v>
                </c:pt>
                <c:pt idx="29">
                  <c:v>0.16666666666666666</c:v>
                </c:pt>
                <c:pt idx="30">
                  <c:v>0.46666666666666662</c:v>
                </c:pt>
                <c:pt idx="31">
                  <c:v>0.4777777777777778</c:v>
                </c:pt>
                <c:pt idx="32">
                  <c:v>0.54166666666666663</c:v>
                </c:pt>
                <c:pt idx="33">
                  <c:v>0.3527777777777778</c:v>
                </c:pt>
                <c:pt idx="34">
                  <c:v>0.66</c:v>
                </c:pt>
                <c:pt idx="35">
                  <c:v>0.16944444444444443</c:v>
                </c:pt>
                <c:pt idx="36">
                  <c:v>0.57666666666666666</c:v>
                </c:pt>
                <c:pt idx="37">
                  <c:v>0.57833333333333325</c:v>
                </c:pt>
                <c:pt idx="38">
                  <c:v>0.7533333333333333</c:v>
                </c:pt>
                <c:pt idx="40">
                  <c:v>0.94499999999999995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F28-48C2-AB69-DBFDE46DD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825152"/>
        <c:axId val="161826688"/>
      </c:barChart>
      <c:lineChart>
        <c:grouping val="standard"/>
        <c:varyColors val="0"/>
        <c:ser>
          <c:idx val="5"/>
          <c:order val="4"/>
          <c:tx>
            <c:v>2018</c:v>
          </c:tx>
          <c:spPr>
            <a:ln w="6350" cap="rnd" cmpd="sng" algn="ctr">
              <a:noFill/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2E75B6"/>
              </a:solidFill>
              <a:ln w="3175">
                <a:noFill/>
                <a:prstDash val="solid"/>
              </a:ln>
              <a:effectLst/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1-CF28-48C2-AB69-DBFDE46DD86D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2-CF28-48C2-AB69-DBFDE46DD86D}"/>
              </c:ext>
            </c:extLst>
          </c:dPt>
          <c:cat>
            <c:strRef>
              <c:f>'g2-18'!$A$4:$A$49</c:f>
              <c:strCache>
                <c:ptCount val="41"/>
                <c:pt idx="0">
                  <c:v>Turkey</c:v>
                </c:pt>
                <c:pt idx="1">
                  <c:v>Slovak Republic</c:v>
                </c:pt>
                <c:pt idx="2">
                  <c:v>Colombia</c:v>
                </c:pt>
                <c:pt idx="3">
                  <c:v>Greece</c:v>
                </c:pt>
                <c:pt idx="4">
                  <c:v>Iceland</c:v>
                </c:pt>
                <c:pt idx="5">
                  <c:v>Finland</c:v>
                </c:pt>
                <c:pt idx="6">
                  <c:v>Latvia</c:v>
                </c:pt>
                <c:pt idx="7">
                  <c:v>United States</c:v>
                </c:pt>
                <c:pt idx="8">
                  <c:v>Ireland</c:v>
                </c:pt>
                <c:pt idx="9">
                  <c:v>Slovenia</c:v>
                </c:pt>
                <c:pt idx="10">
                  <c:v>Spain</c:v>
                </c:pt>
                <c:pt idx="11">
                  <c:v>Portugal</c:v>
                </c:pt>
                <c:pt idx="12">
                  <c:v>Switzerland</c:v>
                </c:pt>
                <c:pt idx="13">
                  <c:v>Hungary</c:v>
                </c:pt>
                <c:pt idx="14">
                  <c:v>Costa Rica</c:v>
                </c:pt>
                <c:pt idx="15">
                  <c:v>Czech Republic</c:v>
                </c:pt>
                <c:pt idx="16">
                  <c:v>Luxembourg</c:v>
                </c:pt>
                <c:pt idx="17">
                  <c:v>Chile</c:v>
                </c:pt>
                <c:pt idx="18">
                  <c:v>Poland</c:v>
                </c:pt>
                <c:pt idx="19">
                  <c:v>New Zealand</c:v>
                </c:pt>
                <c:pt idx="20">
                  <c:v>Lithuania</c:v>
                </c:pt>
                <c:pt idx="21">
                  <c:v>Sweden</c:v>
                </c:pt>
                <c:pt idx="22">
                  <c:v>OECD</c:v>
                </c:pt>
                <c:pt idx="23">
                  <c:v>Norway</c:v>
                </c:pt>
                <c:pt idx="24">
                  <c:v>Israel</c:v>
                </c:pt>
                <c:pt idx="25">
                  <c:v>Estonia</c:v>
                </c:pt>
                <c:pt idx="26">
                  <c:v>Denmark</c:v>
                </c:pt>
                <c:pt idx="27">
                  <c:v>Belgium</c:v>
                </c:pt>
                <c:pt idx="28">
                  <c:v>France</c:v>
                </c:pt>
                <c:pt idx="29">
                  <c:v>Canada</c:v>
                </c:pt>
                <c:pt idx="30">
                  <c:v>Netherlands</c:v>
                </c:pt>
                <c:pt idx="31">
                  <c:v>Austria</c:v>
                </c:pt>
                <c:pt idx="32">
                  <c:v>Mexico</c:v>
                </c:pt>
                <c:pt idx="33">
                  <c:v>Japan</c:v>
                </c:pt>
                <c:pt idx="34">
                  <c:v>Korea</c:v>
                </c:pt>
                <c:pt idx="35">
                  <c:v>Germany</c:v>
                </c:pt>
                <c:pt idx="36">
                  <c:v>Italy</c:v>
                </c:pt>
                <c:pt idx="37">
                  <c:v>United Kingdom</c:v>
                </c:pt>
                <c:pt idx="38">
                  <c:v>Australia</c:v>
                </c:pt>
                <c:pt idx="40">
                  <c:v>European Union</c:v>
                </c:pt>
              </c:strCache>
            </c:strRef>
          </c:cat>
          <c:val>
            <c:numRef>
              <c:f>'g2-18'!$H$4:$H$49</c:f>
              <c:numCache>
                <c:formatCode>General</c:formatCode>
                <c:ptCount val="41"/>
                <c:pt idx="0">
                  <c:v>4.1666666666666664E-2</c:v>
                </c:pt>
                <c:pt idx="1">
                  <c:v>0.26916666666666667</c:v>
                </c:pt>
                <c:pt idx="2">
                  <c:v>0.1875</c:v>
                </c:pt>
                <c:pt idx="3">
                  <c:v>4.1666666666666664E-2</c:v>
                </c:pt>
                <c:pt idx="4">
                  <c:v>0.40833333333333333</c:v>
                </c:pt>
                <c:pt idx="5">
                  <c:v>0.37263888888888885</c:v>
                </c:pt>
                <c:pt idx="6">
                  <c:v>0.19791666666666666</c:v>
                </c:pt>
                <c:pt idx="7">
                  <c:v>0.49833333333333335</c:v>
                </c:pt>
                <c:pt idx="8">
                  <c:v>0.58166666666666667</c:v>
                </c:pt>
                <c:pt idx="9">
                  <c:v>0.54041666666666666</c:v>
                </c:pt>
                <c:pt idx="10">
                  <c:v>0.53805555555555551</c:v>
                </c:pt>
                <c:pt idx="11">
                  <c:v>0.51222222222222225</c:v>
                </c:pt>
                <c:pt idx="12">
                  <c:v>0.66249999999999998</c:v>
                </c:pt>
                <c:pt idx="13">
                  <c:v>0.54361111111111104</c:v>
                </c:pt>
                <c:pt idx="14">
                  <c:v>0.69791666666666663</c:v>
                </c:pt>
                <c:pt idx="15">
                  <c:v>0.61194444444444451</c:v>
                </c:pt>
                <c:pt idx="16">
                  <c:v>0.72819444444444448</c:v>
                </c:pt>
                <c:pt idx="17">
                  <c:v>0.84361111111111098</c:v>
                </c:pt>
                <c:pt idx="18">
                  <c:v>0.77055555555555555</c:v>
                </c:pt>
                <c:pt idx="19">
                  <c:v>0.84027777777777768</c:v>
                </c:pt>
                <c:pt idx="20">
                  <c:v>0.54694444444444446</c:v>
                </c:pt>
                <c:pt idx="21">
                  <c:v>1.0086111111111111</c:v>
                </c:pt>
                <c:pt idx="22">
                  <c:v>1.0750833333333332</c:v>
                </c:pt>
                <c:pt idx="23">
                  <c:v>1.1816666666666666</c:v>
                </c:pt>
                <c:pt idx="24">
                  <c:v>1.2522222222222221</c:v>
                </c:pt>
                <c:pt idx="25">
                  <c:v>1.1104166666666668</c:v>
                </c:pt>
                <c:pt idx="26">
                  <c:v>1.4754861111111111</c:v>
                </c:pt>
                <c:pt idx="27">
                  <c:v>1.4349999999999998</c:v>
                </c:pt>
                <c:pt idx="28">
                  <c:v>1.5558333333333332</c:v>
                </c:pt>
                <c:pt idx="29">
                  <c:v>1.2626388888888889</c:v>
                </c:pt>
                <c:pt idx="30">
                  <c:v>1.4200000000000002</c:v>
                </c:pt>
                <c:pt idx="31">
                  <c:v>1.9143055555555555</c:v>
                </c:pt>
                <c:pt idx="32">
                  <c:v>1.1927777777777777</c:v>
                </c:pt>
                <c:pt idx="33">
                  <c:v>1.8900694444444446</c:v>
                </c:pt>
                <c:pt idx="34">
                  <c:v>1.487222222222222</c:v>
                </c:pt>
                <c:pt idx="35">
                  <c:v>2.3223611111111109</c:v>
                </c:pt>
                <c:pt idx="36">
                  <c:v>2.3590277777777775</c:v>
                </c:pt>
                <c:pt idx="37">
                  <c:v>2.5645833333333332</c:v>
                </c:pt>
                <c:pt idx="38">
                  <c:v>3.1929166666666666</c:v>
                </c:pt>
                <c:pt idx="40">
                  <c:v>3.1591666666666667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F28-48C2-AB69-DBFDE46DD86D}"/>
            </c:ext>
          </c:extLst>
        </c:ser>
        <c:ser>
          <c:idx val="4"/>
          <c:order val="5"/>
          <c:tx>
            <c:v>2015</c:v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circle"/>
            <c:size val="4"/>
            <c:spPr>
              <a:solidFill>
                <a:srgbClr val="BFBFBF">
                  <a:alpha val="77000"/>
                </a:srgbClr>
              </a:solidFill>
              <a:ln w="3175">
                <a:solidFill>
                  <a:srgbClr val="BFBFBF"/>
                </a:solidFill>
                <a:prstDash val="solid"/>
              </a:ln>
              <a:effectLst/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4-CF28-48C2-AB69-DBFDE46DD86D}"/>
              </c:ext>
            </c:extLst>
          </c:dPt>
          <c:val>
            <c:numRef>
              <c:f>'g2-18'!$G$9:$G$49</c:f>
              <c:numCache>
                <c:formatCode>General</c:formatCode>
                <c:ptCount val="41"/>
                <c:pt idx="0">
                  <c:v>4.1666666666666664E-2</c:v>
                </c:pt>
                <c:pt idx="1">
                  <c:v>0.18583333333333332</c:v>
                </c:pt>
                <c:pt idx="2">
                  <c:v>#N/A</c:v>
                </c:pt>
                <c:pt idx="3">
                  <c:v>0</c:v>
                </c:pt>
                <c:pt idx="4">
                  <c:v>0.36833333333333335</c:v>
                </c:pt>
                <c:pt idx="5">
                  <c:v>0.215</c:v>
                </c:pt>
                <c:pt idx="6">
                  <c:v>#N/A</c:v>
                </c:pt>
                <c:pt idx="7">
                  <c:v>0.37928571428571428</c:v>
                </c:pt>
                <c:pt idx="8">
                  <c:v>0.43285714285714283</c:v>
                </c:pt>
                <c:pt idx="9">
                  <c:v>0.55386904761904765</c:v>
                </c:pt>
                <c:pt idx="10">
                  <c:v>0.2364285714285714</c:v>
                </c:pt>
                <c:pt idx="11">
                  <c:v>0.43484126984126986</c:v>
                </c:pt>
                <c:pt idx="12">
                  <c:v>0.66249999999999998</c:v>
                </c:pt>
                <c:pt idx="13">
                  <c:v>0.55861111111111106</c:v>
                </c:pt>
                <c:pt idx="14">
                  <c:v>#N/A</c:v>
                </c:pt>
                <c:pt idx="15">
                  <c:v>0.60142857142857153</c:v>
                </c:pt>
                <c:pt idx="16">
                  <c:v>0.74605158730158727</c:v>
                </c:pt>
                <c:pt idx="17">
                  <c:v>0.68515873015873008</c:v>
                </c:pt>
                <c:pt idx="18">
                  <c:v>0.65833333333333333</c:v>
                </c:pt>
                <c:pt idx="19">
                  <c:v>0.74970238095238095</c:v>
                </c:pt>
                <c:pt idx="20">
                  <c:v>#N/A</c:v>
                </c:pt>
                <c:pt idx="21">
                  <c:v>1.0978968253968253</c:v>
                </c:pt>
                <c:pt idx="22">
                  <c:v>0.86509220354808625</c:v>
                </c:pt>
                <c:pt idx="23">
                  <c:v>1.0709523809523809</c:v>
                </c:pt>
                <c:pt idx="24">
                  <c:v>0.72361111111111098</c:v>
                </c:pt>
                <c:pt idx="25">
                  <c:v>0.97696428571428562</c:v>
                </c:pt>
                <c:pt idx="26">
                  <c:v>1.1331448412698413</c:v>
                </c:pt>
                <c:pt idx="27">
                  <c:v>1.479642857142857</c:v>
                </c:pt>
                <c:pt idx="28">
                  <c:v>0.80341269841269836</c:v>
                </c:pt>
                <c:pt idx="29">
                  <c:v>1.0840674603174605</c:v>
                </c:pt>
                <c:pt idx="30">
                  <c:v>0.93476190476190468</c:v>
                </c:pt>
                <c:pt idx="31">
                  <c:v>1.4982341269841268</c:v>
                </c:pt>
                <c:pt idx="32">
                  <c:v>1.2265079365079365</c:v>
                </c:pt>
                <c:pt idx="33">
                  <c:v>0.48923611111111109</c:v>
                </c:pt>
                <c:pt idx="34">
                  <c:v>0.90646825396825403</c:v>
                </c:pt>
                <c:pt idx="35">
                  <c:v>1.6885912698412697</c:v>
                </c:pt>
                <c:pt idx="36">
                  <c:v>1.4491468253968254</c:v>
                </c:pt>
                <c:pt idx="37">
                  <c:v>2.6004761904761904</c:v>
                </c:pt>
                <c:pt idx="38">
                  <c:v>2.7401190476190478</c:v>
                </c:pt>
                <c:pt idx="40">
                  <c:v>2.3563095238095237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F28-48C2-AB69-DBFDE46DD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825152"/>
        <c:axId val="161826688"/>
      </c:lineChart>
      <c:catAx>
        <c:axId val="161825152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2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61826688"/>
        <c:crosses val="autoZero"/>
        <c:auto val="1"/>
        <c:lblAlgn val="ctr"/>
        <c:lblOffset val="0"/>
        <c:tickLblSkip val="1"/>
        <c:noMultiLvlLbl val="0"/>
      </c:catAx>
      <c:valAx>
        <c:axId val="161826688"/>
        <c:scaling>
          <c:orientation val="minMax"/>
          <c:max val="4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0" i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r>
                  <a:rPr lang="en-GB" sz="1200" b="0" i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iREG score</a:t>
                </a:r>
              </a:p>
            </c:rich>
          </c:tx>
          <c:layout>
            <c:manualLayout>
              <c:xMode val="edge"/>
              <c:yMode val="edge"/>
              <c:x val="8.7445796086387494E-3"/>
              <c:y val="0.1095478262519720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61825152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5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en-GB" sz="1600" i="0" dirty="0" err="1">
                <a:latin typeface="Arial Narrow" panose="020B0606020202030204" pitchFamily="34" charset="0"/>
              </a:rPr>
              <a:t>Evaluierung</a:t>
            </a:r>
            <a:r>
              <a:rPr lang="en-GB" sz="1600" i="0" dirty="0">
                <a:latin typeface="Arial Narrow" panose="020B0606020202030204" pitchFamily="34" charset="0"/>
              </a:rPr>
              <a:t> </a:t>
            </a:r>
            <a:r>
              <a:rPr lang="en-GB" sz="1600" i="0" dirty="0" err="1">
                <a:latin typeface="Arial Narrow" panose="020B0606020202030204" pitchFamily="34" charset="0"/>
              </a:rPr>
              <a:t>unbeabsichtiger</a:t>
            </a:r>
            <a:r>
              <a:rPr lang="en-GB" sz="1600" i="0" dirty="0">
                <a:latin typeface="Arial Narrow" panose="020B0606020202030204" pitchFamily="34" charset="0"/>
              </a:rPr>
              <a:t> </a:t>
            </a:r>
            <a:r>
              <a:rPr lang="en-GB" sz="1600" i="0" dirty="0" err="1">
                <a:latin typeface="Arial Narrow" panose="020B0606020202030204" pitchFamily="34" charset="0"/>
              </a:rPr>
              <a:t>Gesetzesfolgen</a:t>
            </a:r>
            <a:endParaRPr lang="en-GB" sz="16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8688018648579624"/>
          <c:y val="8.78376670239320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ln w="3175">
              <a:solidFill>
                <a:srgbClr val="FE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E9F-45F8-935B-E41BD8727F1E}"/>
              </c:ext>
            </c:extLst>
          </c:dPt>
          <c:dPt>
            <c:idx val="1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E9F-45F8-935B-E41BD8727F1E}"/>
              </c:ext>
            </c:extLst>
          </c:dPt>
          <c:dPt>
            <c:idx val="2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E9F-45F8-935B-E41BD8727F1E}"/>
              </c:ext>
            </c:extLst>
          </c:dPt>
          <c:dPt>
            <c:idx val="3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E9F-45F8-935B-E41BD8727F1E}"/>
              </c:ext>
            </c:extLst>
          </c:dPt>
          <c:dPt>
            <c:idx val="4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E9F-45F8-935B-E41BD8727F1E}"/>
              </c:ext>
            </c:extLst>
          </c:dPt>
          <c:dPt>
            <c:idx val="5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E9F-45F8-935B-E41BD8727F1E}"/>
              </c:ext>
            </c:extLst>
          </c:dPt>
          <c:dPt>
            <c:idx val="6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E9F-45F8-935B-E41BD8727F1E}"/>
              </c:ext>
            </c:extLst>
          </c:dPt>
          <c:dPt>
            <c:idx val="7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E9F-45F8-935B-E41BD8727F1E}"/>
              </c:ext>
            </c:extLst>
          </c:dPt>
          <c:dPt>
            <c:idx val="8"/>
            <c:bubble3D val="0"/>
            <c:spPr>
              <a:solidFill>
                <a:srgbClr val="002F6C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E9F-45F8-935B-E41BD8727F1E}"/>
              </c:ext>
            </c:extLst>
          </c:dPt>
          <c:dPt>
            <c:idx val="9"/>
            <c:bubble3D val="0"/>
            <c:spPr>
              <a:solidFill>
                <a:srgbClr val="006BB6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E9F-45F8-935B-E41BD8727F1E}"/>
              </c:ext>
            </c:extLst>
          </c:dPt>
          <c:dPt>
            <c:idx val="10"/>
            <c:bubble3D val="0"/>
            <c:spPr>
              <a:solidFill>
                <a:srgbClr val="006BB6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E9F-45F8-935B-E41BD8727F1E}"/>
              </c:ext>
            </c:extLst>
          </c:dPt>
          <c:dPt>
            <c:idx val="11"/>
            <c:bubble3D val="0"/>
            <c:spPr>
              <a:solidFill>
                <a:srgbClr val="006BB6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E9F-45F8-935B-E41BD8727F1E}"/>
              </c:ext>
            </c:extLst>
          </c:dPt>
          <c:dPt>
            <c:idx val="12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3E9F-45F8-935B-E41BD8727F1E}"/>
              </c:ext>
            </c:extLst>
          </c:dPt>
          <c:dPt>
            <c:idx val="13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3E9F-45F8-935B-E41BD8727F1E}"/>
              </c:ext>
            </c:extLst>
          </c:dPt>
          <c:dPt>
            <c:idx val="14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3E9F-45F8-935B-E41BD8727F1E}"/>
              </c:ext>
            </c:extLst>
          </c:dPt>
          <c:dPt>
            <c:idx val="15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3E9F-45F8-935B-E41BD8727F1E}"/>
              </c:ext>
            </c:extLst>
          </c:dPt>
          <c:dPt>
            <c:idx val="16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3E9F-45F8-935B-E41BD8727F1E}"/>
              </c:ext>
            </c:extLst>
          </c:dPt>
          <c:dPt>
            <c:idx val="17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3E9F-45F8-935B-E41BD8727F1E}"/>
              </c:ext>
            </c:extLst>
          </c:dPt>
          <c:dPt>
            <c:idx val="18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3E9F-45F8-935B-E41BD8727F1E}"/>
              </c:ext>
            </c:extLst>
          </c:dPt>
          <c:dPt>
            <c:idx val="19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3E9F-45F8-935B-E41BD8727F1E}"/>
              </c:ext>
            </c:extLst>
          </c:dPt>
          <c:dPt>
            <c:idx val="20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3E9F-45F8-935B-E41BD8727F1E}"/>
              </c:ext>
            </c:extLst>
          </c:dPt>
          <c:dPt>
            <c:idx val="21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3E9F-45F8-935B-E41BD8727F1E}"/>
              </c:ext>
            </c:extLst>
          </c:dPt>
          <c:dPt>
            <c:idx val="22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3E9F-45F8-935B-E41BD8727F1E}"/>
              </c:ext>
            </c:extLst>
          </c:dPt>
          <c:dPt>
            <c:idx val="23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3E9F-45F8-935B-E41BD8727F1E}"/>
              </c:ext>
            </c:extLst>
          </c:dPt>
          <c:dPt>
            <c:idx val="24"/>
            <c:bubble3D val="0"/>
            <c:spPr>
              <a:solidFill>
                <a:srgbClr val="ADCEED"/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3E9F-45F8-935B-E41BD8727F1E}"/>
              </c:ext>
            </c:extLst>
          </c:dPt>
          <c:dPt>
            <c:idx val="25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3E9F-45F8-935B-E41BD8727F1E}"/>
              </c:ext>
            </c:extLst>
          </c:dPt>
          <c:dPt>
            <c:idx val="26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3E9F-45F8-935B-E41BD8727F1E}"/>
              </c:ext>
            </c:extLst>
          </c:dPt>
          <c:dPt>
            <c:idx val="27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3E9F-45F8-935B-E41BD8727F1E}"/>
              </c:ext>
            </c:extLst>
          </c:dPt>
          <c:dPt>
            <c:idx val="28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3E9F-45F8-935B-E41BD8727F1E}"/>
              </c:ext>
            </c:extLst>
          </c:dPt>
          <c:dPt>
            <c:idx val="29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3E9F-45F8-935B-E41BD8727F1E}"/>
              </c:ext>
            </c:extLst>
          </c:dPt>
          <c:dPt>
            <c:idx val="30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3E9F-45F8-935B-E41BD8727F1E}"/>
              </c:ext>
            </c:extLst>
          </c:dPt>
          <c:dPt>
            <c:idx val="31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3E9F-45F8-935B-E41BD8727F1E}"/>
              </c:ext>
            </c:extLst>
          </c:dPt>
          <c:dPt>
            <c:idx val="32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3E9F-45F8-935B-E41BD8727F1E}"/>
              </c:ext>
            </c:extLst>
          </c:dPt>
          <c:dPt>
            <c:idx val="33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3E9F-45F8-935B-E41BD8727F1E}"/>
              </c:ext>
            </c:extLst>
          </c:dPt>
          <c:dPt>
            <c:idx val="34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3E9F-45F8-935B-E41BD8727F1E}"/>
              </c:ext>
            </c:extLst>
          </c:dPt>
          <c:dPt>
            <c:idx val="35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3E9F-45F8-935B-E41BD8727F1E}"/>
              </c:ext>
            </c:extLst>
          </c:dPt>
          <c:dPt>
            <c:idx val="36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9-3E9F-45F8-935B-E41BD8727F1E}"/>
              </c:ext>
            </c:extLst>
          </c:dPt>
          <c:dPt>
            <c:idx val="37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B-3E9F-45F8-935B-E41BD8727F1E}"/>
              </c:ext>
            </c:extLst>
          </c:dPt>
          <c:dPt>
            <c:idx val="38"/>
            <c:bubble3D val="0"/>
            <c:spPr>
              <a:solidFill>
                <a:srgbClr val="E7E6E6">
                  <a:lumMod val="90000"/>
                </a:srgbClr>
              </a:solidFill>
              <a:ln w="3175">
                <a:solidFill>
                  <a:srgbClr val="FE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D-3E9F-45F8-935B-E41BD8727F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700" b="1" i="0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9F-45F8-935B-E41BD8727F1E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AUT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9F-45F8-935B-E41BD8727F1E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BEL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9F-45F8-935B-E41BD8727F1E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DEU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9F-45F8-935B-E41BD8727F1E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EU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9F-45F8-935B-E41BD8727F1E}"/>
                </c:ext>
              </c:extLst>
            </c:dLbl>
            <c:dLbl>
              <c:idx val="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GBR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9F-45F8-935B-E41BD8727F1E}"/>
                </c:ext>
              </c:extLst>
            </c:dLbl>
            <c:dLbl>
              <c:idx val="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HUN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9F-45F8-935B-E41BD8727F1E}"/>
                </c:ext>
              </c:extLst>
            </c:dLbl>
            <c:dLbl>
              <c:idx val="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ISR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9F-45F8-935B-E41BD8727F1E}"/>
                </c:ext>
              </c:extLst>
            </c:dLbl>
            <c:dLbl>
              <c:idx val="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ITA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9F-45F8-935B-E41BD8727F1E}"/>
                </c:ext>
              </c:extLst>
            </c:dLbl>
            <c:dLbl>
              <c:idx val="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CHL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9F-45F8-935B-E41BD8727F1E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JPN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9F-45F8-935B-E41BD8727F1E}"/>
                </c:ext>
              </c:extLst>
            </c:dLbl>
            <c:dLbl>
              <c:idx val="1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KOR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9F-45F8-935B-E41BD8727F1E}"/>
                </c:ext>
              </c:extLst>
            </c:dLbl>
            <c:dLbl>
              <c:idx val="1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CAN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9F-45F8-935B-E41BD8727F1E}"/>
                </c:ext>
              </c:extLst>
            </c:dLbl>
            <c:dLbl>
              <c:idx val="1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CHE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9F-45F8-935B-E41BD8727F1E}"/>
                </c:ext>
              </c:extLst>
            </c:dLbl>
            <c:dLbl>
              <c:idx val="1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CZE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9F-45F8-935B-E41BD8727F1E}"/>
                </c:ext>
              </c:extLst>
            </c:dLbl>
            <c:dLbl>
              <c:idx val="1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DNK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9F-45F8-935B-E41BD8727F1E}"/>
                </c:ext>
              </c:extLst>
            </c:dLbl>
            <c:dLbl>
              <c:idx val="1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EST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E9F-45F8-935B-E41BD8727F1E}"/>
                </c:ext>
              </c:extLst>
            </c:dLbl>
            <c:dLbl>
              <c:idx val="1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FIN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E9F-45F8-935B-E41BD8727F1E}"/>
                </c:ext>
              </c:extLst>
            </c:dLbl>
            <c:dLbl>
              <c:idx val="1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FRA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E9F-45F8-935B-E41BD8727F1E}"/>
                </c:ext>
              </c:extLst>
            </c:dLbl>
            <c:dLbl>
              <c:idx val="1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LTU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E9F-45F8-935B-E41BD8727F1E}"/>
                </c:ext>
              </c:extLst>
            </c:dLbl>
            <c:dLbl>
              <c:idx val="2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LUX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E9F-45F8-935B-E41BD8727F1E}"/>
                </c:ext>
              </c:extLst>
            </c:dLbl>
            <c:dLbl>
              <c:idx val="2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NLD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E9F-45F8-935B-E41BD8727F1E}"/>
                </c:ext>
              </c:extLst>
            </c:dLbl>
            <c:dLbl>
              <c:idx val="2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NOR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E9F-45F8-935B-E41BD8727F1E}"/>
                </c:ext>
              </c:extLst>
            </c:dLbl>
            <c:dLbl>
              <c:idx val="2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POL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E9F-45F8-935B-E41BD8727F1E}"/>
                </c:ext>
              </c:extLst>
            </c:dLbl>
            <c:dLbl>
              <c:idx val="2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SWE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E9F-45F8-935B-E41BD8727F1E}"/>
                </c:ext>
              </c:extLst>
            </c:dLbl>
            <c:dLbl>
              <c:idx val="2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COL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E9F-45F8-935B-E41BD8727F1E}"/>
                </c:ext>
              </c:extLst>
            </c:dLbl>
            <c:dLbl>
              <c:idx val="2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CRI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E9F-45F8-935B-E41BD8727F1E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ESP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3E9F-45F8-935B-E41BD8727F1E}"/>
                </c:ext>
              </c:extLst>
            </c:dLbl>
            <c:dLbl>
              <c:idx val="2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GRC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3E9F-45F8-935B-E41BD8727F1E}"/>
                </c:ext>
              </c:extLst>
            </c:dLbl>
            <c:dLbl>
              <c:idx val="2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IRL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3E9F-45F8-935B-E41BD8727F1E}"/>
                </c:ext>
              </c:extLst>
            </c:dLbl>
            <c:dLbl>
              <c:idx val="3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ISL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3E9F-45F8-935B-E41BD8727F1E}"/>
                </c:ext>
              </c:extLst>
            </c:dLbl>
            <c:dLbl>
              <c:idx val="3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LTV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3E9F-45F8-935B-E41BD8727F1E}"/>
                </c:ext>
              </c:extLst>
            </c:dLbl>
            <c:dLbl>
              <c:idx val="3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MEX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3E9F-45F8-935B-E41BD8727F1E}"/>
                </c:ext>
              </c:extLst>
            </c:dLbl>
            <c:dLbl>
              <c:idx val="3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NZL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3E9F-45F8-935B-E41BD8727F1E}"/>
                </c:ext>
              </c:extLst>
            </c:dLbl>
            <c:dLbl>
              <c:idx val="3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PRT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3E9F-45F8-935B-E41BD8727F1E}"/>
                </c:ext>
              </c:extLst>
            </c:dLbl>
            <c:dLbl>
              <c:idx val="3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SVK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3E9F-45F8-935B-E41BD8727F1E}"/>
                </c:ext>
              </c:extLst>
            </c:dLbl>
            <c:dLbl>
              <c:idx val="3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 i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/>
                      <a:t>SVN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3E9F-45F8-935B-E41BD8727F1E}"/>
                </c:ext>
              </c:extLst>
            </c:dLbl>
            <c:dLbl>
              <c:idx val="3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700" b="1" i="0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B-3E9F-45F8-935B-E41BD8727F1E}"/>
                </c:ext>
              </c:extLst>
            </c:dLbl>
            <c:dLbl>
              <c:idx val="3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700" b="1" i="0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D-3E9F-45F8-935B-E41BD8727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'[3]g2-4c'!$C$13:$C$51</c:f>
              <c:strCache>
                <c:ptCount val="39"/>
                <c:pt idx="0">
                  <c:v>AUS</c:v>
                </c:pt>
                <c:pt idx="1">
                  <c:v>CAN</c:v>
                </c:pt>
                <c:pt idx="2">
                  <c:v>EU</c:v>
                </c:pt>
                <c:pt idx="3">
                  <c:v>JPN</c:v>
                </c:pt>
                <c:pt idx="4">
                  <c:v>LTU</c:v>
                </c:pt>
                <c:pt idx="5">
                  <c:v>ITA</c:v>
                </c:pt>
                <c:pt idx="6">
                  <c:v>NOR</c:v>
                </c:pt>
                <c:pt idx="7">
                  <c:v>DNK</c:v>
                </c:pt>
                <c:pt idx="8">
                  <c:v>ESP</c:v>
                </c:pt>
                <c:pt idx="9">
                  <c:v>GBR</c:v>
                </c:pt>
                <c:pt idx="10">
                  <c:v>LVA</c:v>
                </c:pt>
                <c:pt idx="11">
                  <c:v>NDL</c:v>
                </c:pt>
                <c:pt idx="12">
                  <c:v>AUT</c:v>
                </c:pt>
                <c:pt idx="13">
                  <c:v>BEL</c:v>
                </c:pt>
                <c:pt idx="14">
                  <c:v>CHE</c:v>
                </c:pt>
                <c:pt idx="15">
                  <c:v>CHL</c:v>
                </c:pt>
                <c:pt idx="16">
                  <c:v>COL</c:v>
                </c:pt>
                <c:pt idx="17">
                  <c:v>CRI</c:v>
                </c:pt>
                <c:pt idx="18">
                  <c:v>CYP</c:v>
                </c:pt>
                <c:pt idx="19">
                  <c:v>DEU</c:v>
                </c:pt>
                <c:pt idx="20">
                  <c:v>EST</c:v>
                </c:pt>
                <c:pt idx="21">
                  <c:v>FIN</c:v>
                </c:pt>
                <c:pt idx="22">
                  <c:v>FRA</c:v>
                </c:pt>
                <c:pt idx="23">
                  <c:v>GRC</c:v>
                </c:pt>
                <c:pt idx="24">
                  <c:v>HUN</c:v>
                </c:pt>
                <c:pt idx="25">
                  <c:v>IRL</c:v>
                </c:pt>
                <c:pt idx="26">
                  <c:v>ISL</c:v>
                </c:pt>
                <c:pt idx="27">
                  <c:v>ISR</c:v>
                </c:pt>
                <c:pt idx="28">
                  <c:v>KOR</c:v>
                </c:pt>
                <c:pt idx="29">
                  <c:v>LUX</c:v>
                </c:pt>
                <c:pt idx="30">
                  <c:v>MEX</c:v>
                </c:pt>
                <c:pt idx="31">
                  <c:v>NZL</c:v>
                </c:pt>
                <c:pt idx="32">
                  <c:v>POL</c:v>
                </c:pt>
                <c:pt idx="33">
                  <c:v>PRT</c:v>
                </c:pt>
                <c:pt idx="34">
                  <c:v>SVK</c:v>
                </c:pt>
                <c:pt idx="35">
                  <c:v>SVN</c:v>
                </c:pt>
                <c:pt idx="36">
                  <c:v>SWE</c:v>
                </c:pt>
                <c:pt idx="37">
                  <c:v>TUR</c:v>
                </c:pt>
                <c:pt idx="38">
                  <c:v>USA</c:v>
                </c:pt>
              </c:strCache>
            </c:strRef>
          </c:cat>
          <c:val>
            <c:numRef>
              <c:f>'[3]g2-4c'!$D$13:$D$51</c:f>
              <c:numCache>
                <c:formatCode>General</c:formatCode>
                <c:ptCount val="3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3E9F-45F8-935B-E41BD8727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5B9BD5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919049773374204E-2"/>
          <c:y val="0.29936028903161654"/>
          <c:w val="0.42418854478985479"/>
          <c:h val="0.59588091641679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'g2-3o'!$F$187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dLbls>
            <c:dLbl>
              <c:idx val="13"/>
              <c:tx>
                <c:rich>
                  <a:bodyPr/>
                  <a:lstStyle/>
                  <a:p>
                    <a:fld id="{2E0A6264-21CF-44EB-8091-FC57A15B38AD}" type="VALUE">
                      <a:rPr lang="en-US" sz="70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pPr/>
                      <a:t>[VALEUR]</a:t>
                    </a:fld>
                    <a:endParaRPr lang="fr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A67-471B-A23D-D32250C90EC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2CC6A27-E15E-4FC0-976E-A756DFC49FCE}" type="VALUE">
                      <a:rPr lang="en-US" sz="700">
                        <a:latin typeface="Arial Narrow" panose="020B0606020202030204" pitchFamily="34" charset="0"/>
                      </a:rPr>
                      <a:pPr/>
                      <a:t>[VALEUR]</a:t>
                    </a:fld>
                    <a:endParaRPr lang="fr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67-471B-A23D-D32250C90E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'g2-3o'!$B$188:$D$199</c:f>
              <c:multiLvlStrCache>
                <c:ptCount val="12"/>
                <c:lvl>
                  <c:pt idx="1">
                    <c:v>2017</c:v>
                  </c:pt>
                  <c:pt idx="2">
                    <c:v>2020</c:v>
                  </c:pt>
                  <c:pt idx="4">
                    <c:v>2017</c:v>
                  </c:pt>
                  <c:pt idx="5">
                    <c:v>2020</c:v>
                  </c:pt>
                  <c:pt idx="7">
                    <c:v>2017</c:v>
                  </c:pt>
                  <c:pt idx="8">
                    <c:v>2020</c:v>
                  </c:pt>
                  <c:pt idx="10">
                    <c:v>2017</c:v>
                  </c:pt>
                  <c:pt idx="11">
                    <c:v>2020</c:v>
                  </c:pt>
                </c:lvl>
                <c:lvl>
                  <c:pt idx="0">
                    <c:v>Public consultation over the internet with invitation to comment </c:v>
                  </c:pt>
                  <c:pt idx="3">
                    <c:v>Advisory group or preparatory committee </c:v>
                  </c:pt>
                  <c:pt idx="6">
                    <c:v>Informal consultation with selected groups</c:v>
                  </c:pt>
                  <c:pt idx="9">
                    <c:v>Formal consultation with selected groups </c:v>
                  </c:pt>
                </c:lvl>
              </c:multiLvlStrCache>
            </c:multiLvlStrRef>
          </c:cat>
          <c:val>
            <c:numRef>
              <c:f>'g2-3o'!$F$188:$F$199</c:f>
              <c:numCache>
                <c:formatCode>General</c:formatCode>
                <c:ptCount val="12"/>
                <c:pt idx="1">
                  <c:v>1</c:v>
                </c:pt>
                <c:pt idx="2">
                  <c:v>2</c:v>
                </c:pt>
                <c:pt idx="4">
                  <c:v>0</c:v>
                </c:pt>
                <c:pt idx="5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7-471B-A23D-D32250C90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68936448"/>
        <c:axId val="368937984"/>
      </c:barChart>
      <c:catAx>
        <c:axId val="368936448"/>
        <c:scaling>
          <c:orientation val="minMax"/>
        </c:scaling>
        <c:delete val="0"/>
        <c:axPos val="r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68937984"/>
        <c:crosses val="autoZero"/>
        <c:auto val="0"/>
        <c:lblAlgn val="ctr"/>
        <c:lblOffset val="0"/>
        <c:tickLblSkip val="1"/>
        <c:noMultiLvlLbl val="0"/>
      </c:catAx>
      <c:valAx>
        <c:axId val="368937984"/>
        <c:scaling>
          <c:orientation val="maxMin"/>
          <c:max val="40"/>
        </c:scaling>
        <c:delete val="1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crossAx val="368936448"/>
        <c:crosses val="autoZero"/>
        <c:crossBetween val="between"/>
      </c:valAx>
      <c:spPr>
        <a:noFill/>
        <a:ln w="25400"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1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1392285028878"/>
          <c:y val="0.29936025485242629"/>
          <c:w val="0.4588715434782577"/>
          <c:h val="0.597735676373134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'g2-3o'!$M$187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0A-4118-B11B-E89A108D863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0A-4118-B11B-E89A108D863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0A-4118-B11B-E89A108D863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0A-4118-B11B-E89A108D8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'g2-3o'!$B$188:$D$199</c:f>
              <c:multiLvlStrCache>
                <c:ptCount val="12"/>
                <c:lvl>
                  <c:pt idx="1">
                    <c:v>2017</c:v>
                  </c:pt>
                  <c:pt idx="2">
                    <c:v>2020</c:v>
                  </c:pt>
                  <c:pt idx="4">
                    <c:v>2017</c:v>
                  </c:pt>
                  <c:pt idx="5">
                    <c:v>2020</c:v>
                  </c:pt>
                  <c:pt idx="7">
                    <c:v>2017</c:v>
                  </c:pt>
                  <c:pt idx="8">
                    <c:v>2020</c:v>
                  </c:pt>
                  <c:pt idx="10">
                    <c:v>2017</c:v>
                  </c:pt>
                  <c:pt idx="11">
                    <c:v>2020</c:v>
                  </c:pt>
                </c:lvl>
                <c:lvl>
                  <c:pt idx="0">
                    <c:v>Public consultation over the internet with invitation to comment </c:v>
                  </c:pt>
                  <c:pt idx="3">
                    <c:v>Advisory group or preparatory committee </c:v>
                  </c:pt>
                  <c:pt idx="6">
                    <c:v>Informal consultation with selected groups</c:v>
                  </c:pt>
                  <c:pt idx="9">
                    <c:v>Formal consultation with selected groups </c:v>
                  </c:pt>
                </c:lvl>
              </c:multiLvlStrCache>
            </c:multiLvlStrRef>
          </c:cat>
          <c:val>
            <c:numRef>
              <c:f>'g2-3o'!$M$188:$M$199</c:f>
              <c:numCache>
                <c:formatCode>General</c:formatCode>
                <c:ptCount val="12"/>
                <c:pt idx="1">
                  <c:v>8</c:v>
                </c:pt>
                <c:pt idx="2">
                  <c:v>11</c:v>
                </c:pt>
                <c:pt idx="4">
                  <c:v>2</c:v>
                </c:pt>
                <c:pt idx="5">
                  <c:v>2</c:v>
                </c:pt>
                <c:pt idx="7">
                  <c:v>1</c:v>
                </c:pt>
                <c:pt idx="8">
                  <c:v>1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0A-4118-B11B-E89A108D8631}"/>
            </c:ext>
          </c:extLst>
        </c:ser>
        <c:ser>
          <c:idx val="1"/>
          <c:order val="1"/>
          <c:tx>
            <c:strRef>
              <c:f>'g2-3o'!$N$187</c:f>
              <c:strCache>
                <c:ptCount val="1"/>
                <c:pt idx="0">
                  <c:v>Frequently</c:v>
                </c:pt>
              </c:strCache>
            </c:strRef>
          </c:tx>
          <c:spPr>
            <a:solidFill>
              <a:srgbClr val="7FA8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0A-4118-B11B-E89A108D863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0A-4118-B11B-E89A108D8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'g2-3o'!$B$188:$D$199</c:f>
              <c:multiLvlStrCache>
                <c:ptCount val="12"/>
                <c:lvl>
                  <c:pt idx="1">
                    <c:v>2017</c:v>
                  </c:pt>
                  <c:pt idx="2">
                    <c:v>2020</c:v>
                  </c:pt>
                  <c:pt idx="4">
                    <c:v>2017</c:v>
                  </c:pt>
                  <c:pt idx="5">
                    <c:v>2020</c:v>
                  </c:pt>
                  <c:pt idx="7">
                    <c:v>2017</c:v>
                  </c:pt>
                  <c:pt idx="8">
                    <c:v>2020</c:v>
                  </c:pt>
                  <c:pt idx="10">
                    <c:v>2017</c:v>
                  </c:pt>
                  <c:pt idx="11">
                    <c:v>2020</c:v>
                  </c:pt>
                </c:lvl>
                <c:lvl>
                  <c:pt idx="0">
                    <c:v>Public consultation over the internet with invitation to comment </c:v>
                  </c:pt>
                  <c:pt idx="3">
                    <c:v>Advisory group or preparatory committee </c:v>
                  </c:pt>
                  <c:pt idx="6">
                    <c:v>Informal consultation with selected groups</c:v>
                  </c:pt>
                  <c:pt idx="9">
                    <c:v>Formal consultation with selected groups </c:v>
                  </c:pt>
                </c:lvl>
              </c:multiLvlStrCache>
            </c:multiLvlStrRef>
          </c:cat>
          <c:val>
            <c:numRef>
              <c:f>'g2-3o'!$N$188:$N$199</c:f>
              <c:numCache>
                <c:formatCode>General</c:formatCode>
                <c:ptCount val="12"/>
                <c:pt idx="1">
                  <c:v>3</c:v>
                </c:pt>
                <c:pt idx="2">
                  <c:v>4</c:v>
                </c:pt>
                <c:pt idx="4">
                  <c:v>6</c:v>
                </c:pt>
                <c:pt idx="5">
                  <c:v>8</c:v>
                </c:pt>
                <c:pt idx="7">
                  <c:v>8</c:v>
                </c:pt>
                <c:pt idx="8">
                  <c:v>9</c:v>
                </c:pt>
                <c:pt idx="10">
                  <c:v>8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0A-4118-B11B-E89A108D8631}"/>
            </c:ext>
          </c:extLst>
        </c:ser>
        <c:ser>
          <c:idx val="2"/>
          <c:order val="2"/>
          <c:tx>
            <c:strRef>
              <c:f>'g2-3o'!$O$187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'g2-3o'!$B$188:$D$199</c:f>
              <c:multiLvlStrCache>
                <c:ptCount val="12"/>
                <c:lvl>
                  <c:pt idx="1">
                    <c:v>2017</c:v>
                  </c:pt>
                  <c:pt idx="2">
                    <c:v>2020</c:v>
                  </c:pt>
                  <c:pt idx="4">
                    <c:v>2017</c:v>
                  </c:pt>
                  <c:pt idx="5">
                    <c:v>2020</c:v>
                  </c:pt>
                  <c:pt idx="7">
                    <c:v>2017</c:v>
                  </c:pt>
                  <c:pt idx="8">
                    <c:v>2020</c:v>
                  </c:pt>
                  <c:pt idx="10">
                    <c:v>2017</c:v>
                  </c:pt>
                  <c:pt idx="11">
                    <c:v>2020</c:v>
                  </c:pt>
                </c:lvl>
                <c:lvl>
                  <c:pt idx="0">
                    <c:v>Public consultation over the internet with invitation to comment </c:v>
                  </c:pt>
                  <c:pt idx="3">
                    <c:v>Advisory group or preparatory committee </c:v>
                  </c:pt>
                  <c:pt idx="6">
                    <c:v>Informal consultation with selected groups</c:v>
                  </c:pt>
                  <c:pt idx="9">
                    <c:v>Formal consultation with selected groups </c:v>
                  </c:pt>
                </c:lvl>
              </c:multiLvlStrCache>
            </c:multiLvlStrRef>
          </c:cat>
          <c:val>
            <c:numRef>
              <c:f>'g2-3o'!$O$188:$O$199</c:f>
              <c:numCache>
                <c:formatCode>General</c:formatCode>
                <c:ptCount val="12"/>
                <c:pt idx="1">
                  <c:v>17</c:v>
                </c:pt>
                <c:pt idx="2">
                  <c:v>13</c:v>
                </c:pt>
                <c:pt idx="4">
                  <c:v>23</c:v>
                </c:pt>
                <c:pt idx="5">
                  <c:v>21</c:v>
                </c:pt>
                <c:pt idx="7">
                  <c:v>24</c:v>
                </c:pt>
                <c:pt idx="8">
                  <c:v>23</c:v>
                </c:pt>
                <c:pt idx="10">
                  <c:v>19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0A-4118-B11B-E89A108D86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68936448"/>
        <c:axId val="368937984"/>
      </c:barChart>
      <c:catAx>
        <c:axId val="368936448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68937984"/>
        <c:crosses val="autoZero"/>
        <c:auto val="1"/>
        <c:lblAlgn val="ctr"/>
        <c:lblOffset val="0"/>
        <c:noMultiLvlLbl val="0"/>
      </c:catAx>
      <c:valAx>
        <c:axId val="368937984"/>
        <c:scaling>
          <c:orientation val="minMax"/>
          <c:max val="40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368936448"/>
        <c:crosses val="autoZero"/>
        <c:crossBetween val="between"/>
        <c:majorUnit val="10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6734740917523805E-3"/>
          <c:y val="0.20924686069071632"/>
          <c:w val="0.98915815738530954"/>
          <c:h val="0.78079273778745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'g7-che-1'!$D$26</c:f>
              <c:strCache>
                <c:ptCount val="1"/>
                <c:pt idx="0">
                  <c:v>Methodology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cat>
            <c:multiLvlStrRef>
              <c:f>'g7-che-1'!$B$27:$C$38</c:f>
              <c:multiLvlStrCache>
                <c:ptCount val="12"/>
                <c:lvl>
                  <c:pt idx="1">
                    <c:v>Primary
laws</c:v>
                  </c:pt>
                  <c:pt idx="2">
                    <c:v>Subordinate
regulations</c:v>
                  </c:pt>
                  <c:pt idx="5">
                    <c:v>Primary
laws</c:v>
                  </c:pt>
                  <c:pt idx="6">
                    <c:v>Subordinate
regulations</c:v>
                  </c:pt>
                  <c:pt idx="9">
                    <c:v>Primary
laws</c:v>
                  </c:pt>
                  <c:pt idx="10">
                    <c:v>Subordinate
regulations</c:v>
                  </c:pt>
                  <c:pt idx="11">
                    <c:v> </c:v>
                  </c:pt>
                </c:lvl>
                <c:lvl>
                  <c:pt idx="0">
                    <c:v>Stakeholder engagement in developing regulations</c:v>
                  </c:pt>
                  <c:pt idx="4">
                    <c:v>Regulatory impact assessment (RIA)</c:v>
                  </c:pt>
                  <c:pt idx="8">
                    <c:v>Ex post evaluation of regulations</c:v>
                  </c:pt>
                </c:lvl>
              </c:multiLvlStrCache>
            </c:multiLvlStrRef>
          </c:cat>
          <c:val>
            <c:numRef>
              <c:f>'g7-che-1'!$D$27:$D$38</c:f>
              <c:numCache>
                <c:formatCode>General</c:formatCode>
                <c:ptCount val="12"/>
                <c:pt idx="1">
                  <c:v>0.63</c:v>
                </c:pt>
                <c:pt idx="2">
                  <c:v>0.56000000000000005</c:v>
                </c:pt>
                <c:pt idx="5">
                  <c:v>0.84</c:v>
                </c:pt>
                <c:pt idx="6">
                  <c:v>0.82</c:v>
                </c:pt>
                <c:pt idx="9">
                  <c:v>0.13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3-48C9-84BF-1151C12F3117}"/>
            </c:ext>
          </c:extLst>
        </c:ser>
        <c:ser>
          <c:idx val="1"/>
          <c:order val="1"/>
          <c:tx>
            <c:strRef>
              <c:f>'g7-che-1'!$E$26</c:f>
              <c:strCache>
                <c:ptCount val="1"/>
                <c:pt idx="0">
                  <c:v>Systematic adoption</c:v>
                </c:pt>
              </c:strCache>
            </c:strRef>
          </c:tx>
          <c:spPr>
            <a:solidFill>
              <a:srgbClr val="7FA8D9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cat>
            <c:multiLvlStrRef>
              <c:f>'g7-che-1'!$B$27:$C$38</c:f>
              <c:multiLvlStrCache>
                <c:ptCount val="12"/>
                <c:lvl>
                  <c:pt idx="1">
                    <c:v>Primary
laws</c:v>
                  </c:pt>
                  <c:pt idx="2">
                    <c:v>Subordinate
regulations</c:v>
                  </c:pt>
                  <c:pt idx="5">
                    <c:v>Primary
laws</c:v>
                  </c:pt>
                  <c:pt idx="6">
                    <c:v>Subordinate
regulations</c:v>
                  </c:pt>
                  <c:pt idx="9">
                    <c:v>Primary
laws</c:v>
                  </c:pt>
                  <c:pt idx="10">
                    <c:v>Subordinate
regulations</c:v>
                  </c:pt>
                  <c:pt idx="11">
                    <c:v> </c:v>
                  </c:pt>
                </c:lvl>
                <c:lvl>
                  <c:pt idx="0">
                    <c:v>Stakeholder engagement in developing regulations</c:v>
                  </c:pt>
                  <c:pt idx="4">
                    <c:v>Regulatory impact assessment (RIA)</c:v>
                  </c:pt>
                  <c:pt idx="8">
                    <c:v>Ex post evaluation of regulations</c:v>
                  </c:pt>
                </c:lvl>
              </c:multiLvlStrCache>
            </c:multiLvlStrRef>
          </c:cat>
          <c:val>
            <c:numRef>
              <c:f>'g7-che-1'!$E$27:$E$38</c:f>
              <c:numCache>
                <c:formatCode>General</c:formatCode>
                <c:ptCount val="12"/>
                <c:pt idx="1">
                  <c:v>0.8</c:v>
                </c:pt>
                <c:pt idx="2">
                  <c:v>0.69</c:v>
                </c:pt>
                <c:pt idx="5">
                  <c:v>0.83</c:v>
                </c:pt>
                <c:pt idx="6">
                  <c:v>0.83</c:v>
                </c:pt>
                <c:pt idx="9">
                  <c:v>0.3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3-48C9-84BF-1151C12F3117}"/>
            </c:ext>
          </c:extLst>
        </c:ser>
        <c:ser>
          <c:idx val="2"/>
          <c:order val="2"/>
          <c:tx>
            <c:strRef>
              <c:f>'g7-che-1'!$F$26</c:f>
              <c:strCache>
                <c:ptCount val="1"/>
                <c:pt idx="0">
                  <c:v>Transparency</c:v>
                </c:pt>
              </c:strCache>
            </c:strRef>
          </c:tx>
          <c:spPr>
            <a:solidFill>
              <a:srgbClr val="006BB6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cat>
            <c:multiLvlStrRef>
              <c:f>'g7-che-1'!$B$27:$C$38</c:f>
              <c:multiLvlStrCache>
                <c:ptCount val="12"/>
                <c:lvl>
                  <c:pt idx="1">
                    <c:v>Primary
laws</c:v>
                  </c:pt>
                  <c:pt idx="2">
                    <c:v>Subordinate
regulations</c:v>
                  </c:pt>
                  <c:pt idx="5">
                    <c:v>Primary
laws</c:v>
                  </c:pt>
                  <c:pt idx="6">
                    <c:v>Subordinate
regulations</c:v>
                  </c:pt>
                  <c:pt idx="9">
                    <c:v>Primary
laws</c:v>
                  </c:pt>
                  <c:pt idx="10">
                    <c:v>Subordinate
regulations</c:v>
                  </c:pt>
                  <c:pt idx="11">
                    <c:v> </c:v>
                  </c:pt>
                </c:lvl>
                <c:lvl>
                  <c:pt idx="0">
                    <c:v>Stakeholder engagement in developing regulations</c:v>
                  </c:pt>
                  <c:pt idx="4">
                    <c:v>Regulatory impact assessment (RIA)</c:v>
                  </c:pt>
                  <c:pt idx="8">
                    <c:v>Ex post evaluation of regulations</c:v>
                  </c:pt>
                </c:lvl>
              </c:multiLvlStrCache>
            </c:multiLvlStrRef>
          </c:cat>
          <c:val>
            <c:numRef>
              <c:f>'g7-che-1'!$F$27:$F$38</c:f>
              <c:numCache>
                <c:formatCode>General</c:formatCode>
                <c:ptCount val="12"/>
                <c:pt idx="1">
                  <c:v>0.78</c:v>
                </c:pt>
                <c:pt idx="2">
                  <c:v>0.55000000000000004</c:v>
                </c:pt>
                <c:pt idx="5">
                  <c:v>0.84</c:v>
                </c:pt>
                <c:pt idx="6">
                  <c:v>0.82</c:v>
                </c:pt>
                <c:pt idx="9">
                  <c:v>0.08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3-48C9-84BF-1151C12F3117}"/>
            </c:ext>
          </c:extLst>
        </c:ser>
        <c:ser>
          <c:idx val="3"/>
          <c:order val="3"/>
          <c:tx>
            <c:strRef>
              <c:f>'g7-che-1'!$G$26</c:f>
              <c:strCache>
                <c:ptCount val="1"/>
                <c:pt idx="0">
                  <c:v>Oversight and quality control</c:v>
                </c:pt>
              </c:strCache>
            </c:strRef>
          </c:tx>
          <c:spPr>
            <a:solidFill>
              <a:srgbClr val="00AACC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cat>
            <c:multiLvlStrRef>
              <c:f>'g7-che-1'!$B$27:$C$38</c:f>
              <c:multiLvlStrCache>
                <c:ptCount val="12"/>
                <c:lvl>
                  <c:pt idx="1">
                    <c:v>Primary
laws</c:v>
                  </c:pt>
                  <c:pt idx="2">
                    <c:v>Subordinate
regulations</c:v>
                  </c:pt>
                  <c:pt idx="5">
                    <c:v>Primary
laws</c:v>
                  </c:pt>
                  <c:pt idx="6">
                    <c:v>Subordinate
regulations</c:v>
                  </c:pt>
                  <c:pt idx="9">
                    <c:v>Primary
laws</c:v>
                  </c:pt>
                  <c:pt idx="10">
                    <c:v>Subordinate
regulations</c:v>
                  </c:pt>
                  <c:pt idx="11">
                    <c:v> </c:v>
                  </c:pt>
                </c:lvl>
                <c:lvl>
                  <c:pt idx="0">
                    <c:v>Stakeholder engagement in developing regulations</c:v>
                  </c:pt>
                  <c:pt idx="4">
                    <c:v>Regulatory impact assessment (RIA)</c:v>
                  </c:pt>
                  <c:pt idx="8">
                    <c:v>Ex post evaluation of regulations</c:v>
                  </c:pt>
                </c:lvl>
              </c:multiLvlStrCache>
            </c:multiLvlStrRef>
          </c:cat>
          <c:val>
            <c:numRef>
              <c:f>'g7-che-1'!$G$27:$G$38</c:f>
              <c:numCache>
                <c:formatCode>General</c:formatCode>
                <c:ptCount val="12"/>
                <c:pt idx="1">
                  <c:v>0.25</c:v>
                </c:pt>
                <c:pt idx="2">
                  <c:v>0.25</c:v>
                </c:pt>
                <c:pt idx="5">
                  <c:v>0.45</c:v>
                </c:pt>
                <c:pt idx="6">
                  <c:v>0.45</c:v>
                </c:pt>
                <c:pt idx="9">
                  <c:v>0.08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33-48C9-84BF-1151C12F3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9565696"/>
        <c:axId val="49567616"/>
      </c:barChart>
      <c:lineChart>
        <c:grouping val="standard"/>
        <c:varyColors val="0"/>
        <c:ser>
          <c:idx val="4"/>
          <c:order val="4"/>
          <c:tx>
            <c:strRef>
              <c:f>'g7-che-1'!$H$26</c:f>
              <c:strCache>
                <c:ptCount val="1"/>
                <c:pt idx="0">
                  <c:v>Country total, 2018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triangle"/>
            <c:size val="5"/>
            <c:spPr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</a:ln>
              <a:effectLst/>
            </c:spPr>
          </c:marker>
          <c:cat>
            <c:multiLvlStrRef>
              <c:f>'g7-che-1'!$B$27:$C$38</c:f>
              <c:multiLvlStrCache>
                <c:ptCount val="12"/>
                <c:lvl>
                  <c:pt idx="1">
                    <c:v>Primary
laws</c:v>
                  </c:pt>
                  <c:pt idx="2">
                    <c:v>Subordinate
regulations</c:v>
                  </c:pt>
                  <c:pt idx="5">
                    <c:v>Primary
laws</c:v>
                  </c:pt>
                  <c:pt idx="6">
                    <c:v>Subordinate
regulations</c:v>
                  </c:pt>
                  <c:pt idx="9">
                    <c:v>Primary
laws</c:v>
                  </c:pt>
                  <c:pt idx="10">
                    <c:v>Subordinate
regulations</c:v>
                  </c:pt>
                  <c:pt idx="11">
                    <c:v> </c:v>
                  </c:pt>
                </c:lvl>
                <c:lvl>
                  <c:pt idx="0">
                    <c:v>Stakeholder engagement in developing regulations</c:v>
                  </c:pt>
                  <c:pt idx="4">
                    <c:v>Regulatory impact assessment (RIA)</c:v>
                  </c:pt>
                  <c:pt idx="8">
                    <c:v>Ex post evaluation of regulations</c:v>
                  </c:pt>
                </c:lvl>
              </c:multiLvlStrCache>
            </c:multiLvlStrRef>
          </c:cat>
          <c:val>
            <c:numRef>
              <c:f>'g7-che-1'!$H$27:$H$38</c:f>
              <c:numCache>
                <c:formatCode>General</c:formatCode>
                <c:ptCount val="12"/>
                <c:pt idx="1">
                  <c:v>2.52</c:v>
                </c:pt>
                <c:pt idx="2">
                  <c:v>2.11</c:v>
                </c:pt>
                <c:pt idx="5">
                  <c:v>2.91</c:v>
                </c:pt>
                <c:pt idx="6">
                  <c:v>2.88</c:v>
                </c:pt>
                <c:pt idx="9">
                  <c:v>0.66</c:v>
                </c:pt>
                <c:pt idx="10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33-48C9-84BF-1151C12F3117}"/>
            </c:ext>
          </c:extLst>
        </c:ser>
        <c:ser>
          <c:idx val="5"/>
          <c:order val="5"/>
          <c:tx>
            <c:strRef>
              <c:f>'g7-che-1'!$I$26</c:f>
              <c:strCache>
                <c:ptCount val="1"/>
                <c:pt idx="0">
                  <c:v>OECD average, 2021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square"/>
            <c:size val="5"/>
            <c:spPr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</a:ln>
              <a:effectLst/>
            </c:spPr>
          </c:marker>
          <c:cat>
            <c:multiLvlStrRef>
              <c:f>'g7-che-1'!$B$27:$C$38</c:f>
              <c:multiLvlStrCache>
                <c:ptCount val="12"/>
                <c:lvl>
                  <c:pt idx="1">
                    <c:v>Primary
laws</c:v>
                  </c:pt>
                  <c:pt idx="2">
                    <c:v>Subordinate
regulations</c:v>
                  </c:pt>
                  <c:pt idx="5">
                    <c:v>Primary
laws</c:v>
                  </c:pt>
                  <c:pt idx="6">
                    <c:v>Subordinate
regulations</c:v>
                  </c:pt>
                  <c:pt idx="9">
                    <c:v>Primary
laws</c:v>
                  </c:pt>
                  <c:pt idx="10">
                    <c:v>Subordinate
regulations</c:v>
                  </c:pt>
                  <c:pt idx="11">
                    <c:v> </c:v>
                  </c:pt>
                </c:lvl>
                <c:lvl>
                  <c:pt idx="0">
                    <c:v>Stakeholder engagement in developing regulations</c:v>
                  </c:pt>
                  <c:pt idx="4">
                    <c:v>Regulatory impact assessment (RIA)</c:v>
                  </c:pt>
                  <c:pt idx="8">
                    <c:v>Ex post evaluation of regulations</c:v>
                  </c:pt>
                </c:lvl>
              </c:multiLvlStrCache>
            </c:multiLvlStrRef>
          </c:cat>
          <c:val>
            <c:numRef>
              <c:f>'g7-che-1'!$I$27:$I$38</c:f>
              <c:numCache>
                <c:formatCode>General</c:formatCode>
                <c:ptCount val="12"/>
                <c:pt idx="1">
                  <c:v>2.2200000000000002</c:v>
                </c:pt>
                <c:pt idx="2">
                  <c:v>2.14</c:v>
                </c:pt>
                <c:pt idx="5">
                  <c:v>2.29</c:v>
                </c:pt>
                <c:pt idx="6">
                  <c:v>2.11</c:v>
                </c:pt>
                <c:pt idx="9">
                  <c:v>1.1399999999999999</c:v>
                </c:pt>
                <c:pt idx="10">
                  <c:v>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33-48C9-84BF-1151C12F3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65696"/>
        <c:axId val="49567616"/>
      </c:lineChart>
      <c:catAx>
        <c:axId val="4956569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9567616"/>
        <c:crosses val="autoZero"/>
        <c:auto val="1"/>
        <c:lblAlgn val="ctr"/>
        <c:lblOffset val="0"/>
        <c:tickLblSkip val="1"/>
        <c:noMultiLvlLbl val="0"/>
      </c:catAx>
      <c:valAx>
        <c:axId val="49567616"/>
        <c:scaling>
          <c:orientation val="minMax"/>
          <c:max val="4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 b="0" i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r>
                  <a:rPr lang="en-GB" sz="1400" b="0" i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iREG score</a:t>
                </a:r>
              </a:p>
            </c:rich>
          </c:tx>
          <c:layout>
            <c:manualLayout>
              <c:xMode val="edge"/>
              <c:yMode val="edge"/>
              <c:x val="8.7445796086387494E-3"/>
              <c:y val="0.1514675122289418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9565696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0.05335</cdr:x>
      <cdr:y>0.01461</cdr:y>
    </cdr:from>
    <cdr:to>
      <cdr:x>0.98393</cdr:x>
      <cdr:y>0.10167</cdr:y>
    </cdr:to>
    <cdr:grpSp>
      <cdr:nvGrpSpPr>
        <cdr:cNvPr id="22" name="xlamLegendGroup1">
          <a:extLst xmlns:a="http://schemas.openxmlformats.org/drawingml/2006/main">
            <a:ext uri="{FF2B5EF4-FFF2-40B4-BE49-F238E27FC236}">
              <a16:creationId xmlns:a16="http://schemas.microsoft.com/office/drawing/2014/main" id="{025DEC22-8709-219A-86C9-4FB5E0CDCAC2}"/>
            </a:ext>
          </a:extLst>
        </cdr:cNvPr>
        <cdr:cNvGrpSpPr/>
      </cdr:nvGrpSpPr>
      <cdr:grpSpPr>
        <a:xfrm xmlns:a="http://schemas.openxmlformats.org/drawingml/2006/main">
          <a:off x="498293" y="80895"/>
          <a:ext cx="8691684" cy="482049"/>
          <a:chOff x="0" y="0"/>
          <a:chExt cx="5406044" cy="302800"/>
        </a:xfrm>
      </cdr:grpSpPr>
      <cdr:sp macro="" textlink="">
        <cdr:nvSpPr>
          <cdr:cNvPr id="23" name="xlamLegend1"/>
          <cdr:cNvSpPr/>
        </cdr:nvSpPr>
        <cdr:spPr>
          <a:xfrm xmlns:a="http://schemas.openxmlformats.org/drawingml/2006/main">
            <a:off x="0" y="0"/>
            <a:ext cx="5406044" cy="302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EAEA"/>
          </a:solidFill>
          <a:ln xmlns:a="http://schemas.openxmlformats.org/drawingml/2006/main" w="0" cap="flat" cmpd="sng" algn="ctr">
            <a:noFill/>
            <a:prstDash val="solid"/>
            <a:miter lim="800000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GB" sz="2400"/>
          </a:p>
        </cdr:txBody>
      </cdr:sp>
      <cdr:grpSp>
        <cdr:nvGrpSpPr>
          <cdr:cNvPr id="24" name="xlamLegendEntry11">
            <a:extLst xmlns:a="http://schemas.openxmlformats.org/drawingml/2006/main">
              <a:ext uri="{FF2B5EF4-FFF2-40B4-BE49-F238E27FC236}">
                <a16:creationId xmlns:a16="http://schemas.microsoft.com/office/drawing/2014/main" id="{A6F44BBA-9305-02F4-181A-20294C4059FE}"/>
              </a:ext>
            </a:extLst>
          </cdr:cNvPr>
          <cdr:cNvGrpSpPr/>
        </cdr:nvGrpSpPr>
        <cdr:grpSpPr>
          <a:xfrm xmlns:a="http://schemas.openxmlformats.org/drawingml/2006/main">
            <a:off x="395901" y="43399"/>
            <a:ext cx="676309" cy="118191"/>
            <a:chOff x="395900" y="43400"/>
            <a:chExt cx="676311" cy="118190"/>
          </a:xfrm>
        </cdr:grpSpPr>
        <cdr:sp macro="" textlink="">
          <cdr:nvSpPr>
            <cdr:cNvPr id="40" name="xlamLegendSymbol11"/>
            <cdr:cNvSpPr/>
          </cdr:nvSpPr>
          <cdr:spPr>
            <a:xfrm xmlns:a="http://schemas.openxmlformats.org/drawingml/2006/main">
              <a:off x="39590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2F6C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41" name="xlamLegendText11"/>
            <cdr:cNvSpPr txBox="1"/>
          </cdr:nvSpPr>
          <cdr:spPr>
            <a:xfrm xmlns:a="http://schemas.openxmlformats.org/drawingml/2006/main">
              <a:off x="611900" y="43400"/>
              <a:ext cx="460311" cy="118190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Methodology</a:t>
              </a:r>
            </a:p>
          </cdr:txBody>
        </cdr:sp>
      </cdr:grpSp>
      <cdr:grpSp>
        <cdr:nvGrpSpPr>
          <cdr:cNvPr id="25" name="xlamLegendEntry21">
            <a:extLst xmlns:a="http://schemas.openxmlformats.org/drawingml/2006/main">
              <a:ext uri="{FF2B5EF4-FFF2-40B4-BE49-F238E27FC236}">
                <a16:creationId xmlns:a16="http://schemas.microsoft.com/office/drawing/2014/main" id="{D7E5AEA1-D108-52AF-A741-B55D59A3A4E3}"/>
              </a:ext>
            </a:extLst>
          </cdr:cNvPr>
          <cdr:cNvGrpSpPr/>
        </cdr:nvGrpSpPr>
        <cdr:grpSpPr>
          <a:xfrm xmlns:a="http://schemas.openxmlformats.org/drawingml/2006/main">
            <a:off x="2556883" y="43400"/>
            <a:ext cx="939053" cy="118191"/>
            <a:chOff x="2556883" y="43400"/>
            <a:chExt cx="939053" cy="118191"/>
          </a:xfrm>
        </cdr:grpSpPr>
        <cdr:sp macro="" textlink="">
          <cdr:nvSpPr>
            <cdr:cNvPr id="38" name="xlamLegendSymbol21"/>
            <cdr:cNvSpPr/>
          </cdr:nvSpPr>
          <cdr:spPr>
            <a:xfrm xmlns:a="http://schemas.openxmlformats.org/drawingml/2006/main">
              <a:off x="2556883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7FA8D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9" name="xlamLegendText21"/>
            <cdr:cNvSpPr txBox="1"/>
          </cdr:nvSpPr>
          <cdr:spPr>
            <a:xfrm xmlns:a="http://schemas.openxmlformats.org/drawingml/2006/main">
              <a:off x="2772883" y="43400"/>
              <a:ext cx="723053" cy="118191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Systematic adoption</a:t>
              </a:r>
            </a:p>
          </cdr:txBody>
        </cdr:sp>
      </cdr:grpSp>
      <cdr:grpSp>
        <cdr:nvGrpSpPr>
          <cdr:cNvPr id="26" name="xlamLegendEntry31">
            <a:extLst xmlns:a="http://schemas.openxmlformats.org/drawingml/2006/main">
              <a:ext uri="{FF2B5EF4-FFF2-40B4-BE49-F238E27FC236}">
                <a16:creationId xmlns:a16="http://schemas.microsoft.com/office/drawing/2014/main" id="{CD652F85-4A2C-79A2-690E-6CD7899E4E81}"/>
              </a:ext>
            </a:extLst>
          </cdr:cNvPr>
          <cdr:cNvGrpSpPr/>
        </cdr:nvGrpSpPr>
        <cdr:grpSpPr>
          <a:xfrm xmlns:a="http://schemas.openxmlformats.org/drawingml/2006/main">
            <a:off x="4434050" y="43400"/>
            <a:ext cx="705843" cy="118191"/>
            <a:chOff x="4434050" y="43400"/>
            <a:chExt cx="705843" cy="118191"/>
          </a:xfrm>
        </cdr:grpSpPr>
        <cdr:sp macro="" textlink="">
          <cdr:nvSpPr>
            <cdr:cNvPr id="36" name="xlamLegendSymbol31"/>
            <cdr:cNvSpPr/>
          </cdr:nvSpPr>
          <cdr:spPr>
            <a:xfrm xmlns:a="http://schemas.openxmlformats.org/drawingml/2006/main">
              <a:off x="443405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6BB6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7" name="xlamLegendText31"/>
            <cdr:cNvSpPr txBox="1"/>
          </cdr:nvSpPr>
          <cdr:spPr>
            <a:xfrm xmlns:a="http://schemas.openxmlformats.org/drawingml/2006/main">
              <a:off x="4650050" y="43400"/>
              <a:ext cx="489843" cy="118191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Transparency</a:t>
              </a:r>
            </a:p>
          </cdr:txBody>
        </cdr:sp>
      </cdr:grpSp>
      <cdr:grpSp>
        <cdr:nvGrpSpPr>
          <cdr:cNvPr id="27" name="xlamLegendEntry41">
            <a:extLst xmlns:a="http://schemas.openxmlformats.org/drawingml/2006/main">
              <a:ext uri="{FF2B5EF4-FFF2-40B4-BE49-F238E27FC236}">
                <a16:creationId xmlns:a16="http://schemas.microsoft.com/office/drawing/2014/main" id="{602763A3-2C20-D673-65C0-E7D3B4D6287A}"/>
              </a:ext>
            </a:extLst>
          </cdr:cNvPr>
          <cdr:cNvGrpSpPr/>
        </cdr:nvGrpSpPr>
        <cdr:grpSpPr>
          <a:xfrm xmlns:a="http://schemas.openxmlformats.org/drawingml/2006/main">
            <a:off x="395900" y="169400"/>
            <a:ext cx="1231329" cy="118191"/>
            <a:chOff x="395900" y="169400"/>
            <a:chExt cx="1231328" cy="118192"/>
          </a:xfrm>
        </cdr:grpSpPr>
        <cdr:sp macro="" textlink="">
          <cdr:nvSpPr>
            <cdr:cNvPr id="34" name="xlamLegendSymbol41"/>
            <cdr:cNvSpPr/>
          </cdr:nvSpPr>
          <cdr:spPr>
            <a:xfrm xmlns:a="http://schemas.openxmlformats.org/drawingml/2006/main">
              <a:off x="395900" y="187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AACC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5" name="xlamLegendText41"/>
            <cdr:cNvSpPr txBox="1"/>
          </cdr:nvSpPr>
          <cdr:spPr>
            <a:xfrm xmlns:a="http://schemas.openxmlformats.org/drawingml/2006/main">
              <a:off x="611900" y="169400"/>
              <a:ext cx="1015328" cy="118192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Oversight and quality control</a:t>
              </a:r>
            </a:p>
          </cdr:txBody>
        </cdr:sp>
      </cdr:grpSp>
      <cdr:grpSp>
        <cdr:nvGrpSpPr>
          <cdr:cNvPr id="28" name="xlamLegendEntry51">
            <a:extLst xmlns:a="http://schemas.openxmlformats.org/drawingml/2006/main">
              <a:ext uri="{FF2B5EF4-FFF2-40B4-BE49-F238E27FC236}">
                <a16:creationId xmlns:a16="http://schemas.microsoft.com/office/drawing/2014/main" id="{4D479C95-ADF4-B09B-CD63-3336DBDEA88B}"/>
              </a:ext>
            </a:extLst>
          </cdr:cNvPr>
          <cdr:cNvGrpSpPr/>
        </cdr:nvGrpSpPr>
        <cdr:grpSpPr>
          <a:xfrm xmlns:a="http://schemas.openxmlformats.org/drawingml/2006/main">
            <a:off x="2628883" y="169400"/>
            <a:ext cx="323236" cy="118191"/>
            <a:chOff x="2628883" y="169400"/>
            <a:chExt cx="323236" cy="118191"/>
          </a:xfrm>
        </cdr:grpSpPr>
        <cdr:sp macro="" textlink="">
          <cdr:nvSpPr>
            <cdr:cNvPr id="32" name="xlamLegendSymbol51"/>
            <cdr:cNvSpPr/>
          </cdr:nvSpPr>
          <cdr:spPr>
            <a:xfrm xmlns:a="http://schemas.openxmlformats.org/drawingml/2006/main">
              <a:off x="2628883" y="187400"/>
              <a:ext cx="72000" cy="72000"/>
            </a:xfrm>
            <a:prstGeom xmlns:a="http://schemas.openxmlformats.org/drawingml/2006/main" prst="diamond">
              <a:avLst/>
            </a:prstGeom>
            <a:solidFill xmlns:a="http://schemas.openxmlformats.org/drawingml/2006/main">
              <a:srgbClr val="0089D0"/>
            </a:solidFill>
            <a:ln xmlns:a="http://schemas.openxmlformats.org/drawingml/2006/main" w="3175">
              <a:solidFill>
                <a:srgbClr val="0089D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3" name="xlamLegendText51"/>
            <cdr:cNvSpPr txBox="1"/>
          </cdr:nvSpPr>
          <cdr:spPr>
            <a:xfrm xmlns:a="http://schemas.openxmlformats.org/drawingml/2006/main">
              <a:off x="2772883" y="169400"/>
              <a:ext cx="179236" cy="118191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2018</a:t>
              </a:r>
            </a:p>
          </cdr:txBody>
        </cdr:sp>
      </cdr:grpSp>
      <cdr:grpSp>
        <cdr:nvGrpSpPr>
          <cdr:cNvPr id="29" name="xlamLegendEntry61">
            <a:extLst xmlns:a="http://schemas.openxmlformats.org/drawingml/2006/main">
              <a:ext uri="{FF2B5EF4-FFF2-40B4-BE49-F238E27FC236}">
                <a16:creationId xmlns:a16="http://schemas.microsoft.com/office/drawing/2014/main" id="{48F2397F-B1B2-AEE1-6381-1C42EEB3A917}"/>
              </a:ext>
            </a:extLst>
          </cdr:cNvPr>
          <cdr:cNvGrpSpPr/>
        </cdr:nvGrpSpPr>
        <cdr:grpSpPr>
          <a:xfrm xmlns:a="http://schemas.openxmlformats.org/drawingml/2006/main">
            <a:off x="4506050" y="169400"/>
            <a:ext cx="323236" cy="118191"/>
            <a:chOff x="4506050" y="169400"/>
            <a:chExt cx="323236" cy="118191"/>
          </a:xfrm>
        </cdr:grpSpPr>
        <cdr:sp macro="" textlink="">
          <cdr:nvSpPr>
            <cdr:cNvPr id="30" name="xlamLegendSymbol61"/>
            <cdr:cNvSpPr/>
          </cdr:nvSpPr>
          <cdr:spPr>
            <a:xfrm xmlns:a="http://schemas.openxmlformats.org/drawingml/2006/main">
              <a:off x="4506050" y="187400"/>
              <a:ext cx="56720" cy="53262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FBFBF"/>
            </a:solidFill>
            <a:ln xmlns:a="http://schemas.openxmlformats.org/drawingml/2006/main" w="3175">
              <a:solidFill>
                <a:srgbClr val="BFBFBF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1" name="xlamLegendText61"/>
            <cdr:cNvSpPr txBox="1"/>
          </cdr:nvSpPr>
          <cdr:spPr>
            <a:xfrm xmlns:a="http://schemas.openxmlformats.org/drawingml/2006/main">
              <a:off x="4650050" y="169400"/>
              <a:ext cx="179236" cy="118191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2015</a:t>
              </a:r>
            </a:p>
          </cdr:txBody>
        </cdr:sp>
      </cdr:grp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0.04504</cdr:x>
      <cdr:y>0.01461</cdr:y>
    </cdr:from>
    <cdr:to>
      <cdr:x>0.98363</cdr:x>
      <cdr:y>0.10167</cdr:y>
    </cdr:to>
    <cdr:grpSp>
      <cdr:nvGrpSpPr>
        <cdr:cNvPr id="22" name="xlamLegendGroup1">
          <a:extLst xmlns:a="http://schemas.openxmlformats.org/drawingml/2006/main">
            <a:ext uri="{FF2B5EF4-FFF2-40B4-BE49-F238E27FC236}">
              <a16:creationId xmlns:a16="http://schemas.microsoft.com/office/drawing/2014/main" id="{34AAEC26-0B79-6F44-0248-77468D22AADC}"/>
            </a:ext>
          </a:extLst>
        </cdr:cNvPr>
        <cdr:cNvGrpSpPr/>
      </cdr:nvGrpSpPr>
      <cdr:grpSpPr>
        <a:xfrm xmlns:a="http://schemas.openxmlformats.org/drawingml/2006/main">
          <a:off x="423394" y="80441"/>
          <a:ext cx="8823119" cy="479345"/>
          <a:chOff x="0" y="0"/>
          <a:chExt cx="5452545" cy="302800"/>
        </a:xfrm>
      </cdr:grpSpPr>
      <cdr:sp macro="" textlink="">
        <cdr:nvSpPr>
          <cdr:cNvPr id="23" name="xlamLegend1"/>
          <cdr:cNvSpPr/>
        </cdr:nvSpPr>
        <cdr:spPr>
          <a:xfrm xmlns:a="http://schemas.openxmlformats.org/drawingml/2006/main">
            <a:off x="0" y="0"/>
            <a:ext cx="5452545" cy="302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EAEA"/>
          </a:solidFill>
          <a:ln xmlns:a="http://schemas.openxmlformats.org/drawingml/2006/main" w="0" cap="flat" cmpd="sng" algn="ctr">
            <a:noFill/>
            <a:prstDash val="solid"/>
            <a:miter lim="800000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GB" sz="2400"/>
          </a:p>
        </cdr:txBody>
      </cdr:sp>
      <cdr:grpSp>
        <cdr:nvGrpSpPr>
          <cdr:cNvPr id="24" name="xlamLegendEntry11">
            <a:extLst xmlns:a="http://schemas.openxmlformats.org/drawingml/2006/main">
              <a:ext uri="{FF2B5EF4-FFF2-40B4-BE49-F238E27FC236}">
                <a16:creationId xmlns:a16="http://schemas.microsoft.com/office/drawing/2014/main" id="{FAC1496F-D170-CEBC-98E7-C5A12D8FD090}"/>
              </a:ext>
            </a:extLst>
          </cdr:cNvPr>
          <cdr:cNvGrpSpPr/>
        </cdr:nvGrpSpPr>
        <cdr:grpSpPr>
          <a:xfrm xmlns:a="http://schemas.openxmlformats.org/drawingml/2006/main">
            <a:off x="395901" y="43398"/>
            <a:ext cx="680411" cy="122009"/>
            <a:chOff x="395900" y="43399"/>
            <a:chExt cx="680411" cy="122008"/>
          </a:xfrm>
        </cdr:grpSpPr>
        <cdr:sp macro="" textlink="">
          <cdr:nvSpPr>
            <cdr:cNvPr id="40" name="xlamLegendSymbol11"/>
            <cdr:cNvSpPr/>
          </cdr:nvSpPr>
          <cdr:spPr>
            <a:xfrm xmlns:a="http://schemas.openxmlformats.org/drawingml/2006/main">
              <a:off x="39590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2F6C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41" name="xlamLegendText11"/>
            <cdr:cNvSpPr txBox="1"/>
          </cdr:nvSpPr>
          <cdr:spPr>
            <a:xfrm xmlns:a="http://schemas.openxmlformats.org/drawingml/2006/main">
              <a:off x="611900" y="43399"/>
              <a:ext cx="464411" cy="122008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Methodology</a:t>
              </a:r>
            </a:p>
          </cdr:txBody>
        </cdr:sp>
      </cdr:grpSp>
      <cdr:grpSp>
        <cdr:nvGrpSpPr>
          <cdr:cNvPr id="25" name="xlamLegendEntry21">
            <a:extLst xmlns:a="http://schemas.openxmlformats.org/drawingml/2006/main">
              <a:ext uri="{FF2B5EF4-FFF2-40B4-BE49-F238E27FC236}">
                <a16:creationId xmlns:a16="http://schemas.microsoft.com/office/drawing/2014/main" id="{7DCF9B3B-823A-9218-2FBD-87C094701D8A}"/>
              </a:ext>
            </a:extLst>
          </cdr:cNvPr>
          <cdr:cNvGrpSpPr/>
        </cdr:nvGrpSpPr>
        <cdr:grpSpPr>
          <a:xfrm xmlns:a="http://schemas.openxmlformats.org/drawingml/2006/main">
            <a:off x="2582111" y="43399"/>
            <a:ext cx="945496" cy="122010"/>
            <a:chOff x="2582110" y="43399"/>
            <a:chExt cx="945495" cy="122010"/>
          </a:xfrm>
        </cdr:grpSpPr>
        <cdr:sp macro="" textlink="">
          <cdr:nvSpPr>
            <cdr:cNvPr id="38" name="xlamLegendSymbol21"/>
            <cdr:cNvSpPr/>
          </cdr:nvSpPr>
          <cdr:spPr>
            <a:xfrm xmlns:a="http://schemas.openxmlformats.org/drawingml/2006/main">
              <a:off x="258211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7FA8D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9" name="xlamLegendText21"/>
            <cdr:cNvSpPr txBox="1"/>
          </cdr:nvSpPr>
          <cdr:spPr>
            <a:xfrm xmlns:a="http://schemas.openxmlformats.org/drawingml/2006/main">
              <a:off x="2798110" y="43399"/>
              <a:ext cx="729495" cy="122010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Systematic adoption</a:t>
              </a:r>
            </a:p>
          </cdr:txBody>
        </cdr:sp>
      </cdr:grpSp>
      <cdr:grpSp>
        <cdr:nvGrpSpPr>
          <cdr:cNvPr id="26" name="xlamLegendEntry31">
            <a:extLst xmlns:a="http://schemas.openxmlformats.org/drawingml/2006/main">
              <a:ext uri="{FF2B5EF4-FFF2-40B4-BE49-F238E27FC236}">
                <a16:creationId xmlns:a16="http://schemas.microsoft.com/office/drawing/2014/main" id="{0CFC83DC-DFD3-E236-9589-5A52C2813725}"/>
              </a:ext>
            </a:extLst>
          </cdr:cNvPr>
          <cdr:cNvGrpSpPr/>
        </cdr:nvGrpSpPr>
        <cdr:grpSpPr>
          <a:xfrm xmlns:a="http://schemas.openxmlformats.org/drawingml/2006/main">
            <a:off x="4481851" y="43399"/>
            <a:ext cx="710208" cy="122010"/>
            <a:chOff x="4481851" y="43399"/>
            <a:chExt cx="710208" cy="122010"/>
          </a:xfrm>
        </cdr:grpSpPr>
        <cdr:sp macro="" textlink="">
          <cdr:nvSpPr>
            <cdr:cNvPr id="36" name="xlamLegendSymbol31"/>
            <cdr:cNvSpPr/>
          </cdr:nvSpPr>
          <cdr:spPr>
            <a:xfrm xmlns:a="http://schemas.openxmlformats.org/drawingml/2006/main">
              <a:off x="4481851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6BB6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7" name="xlamLegendText31"/>
            <cdr:cNvSpPr txBox="1"/>
          </cdr:nvSpPr>
          <cdr:spPr>
            <a:xfrm xmlns:a="http://schemas.openxmlformats.org/drawingml/2006/main">
              <a:off x="4697851" y="43399"/>
              <a:ext cx="494208" cy="122010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Transparency</a:t>
              </a:r>
            </a:p>
          </cdr:txBody>
        </cdr:sp>
      </cdr:grpSp>
      <cdr:grpSp>
        <cdr:nvGrpSpPr>
          <cdr:cNvPr id="27" name="xlamLegendEntry41">
            <a:extLst xmlns:a="http://schemas.openxmlformats.org/drawingml/2006/main">
              <a:ext uri="{FF2B5EF4-FFF2-40B4-BE49-F238E27FC236}">
                <a16:creationId xmlns:a16="http://schemas.microsoft.com/office/drawing/2014/main" id="{EBC636B3-69A7-1A46-593E-5B2964AE178B}"/>
              </a:ext>
            </a:extLst>
          </cdr:cNvPr>
          <cdr:cNvGrpSpPr/>
        </cdr:nvGrpSpPr>
        <cdr:grpSpPr>
          <a:xfrm xmlns:a="http://schemas.openxmlformats.org/drawingml/2006/main">
            <a:off x="395900" y="169398"/>
            <a:ext cx="1240376" cy="122009"/>
            <a:chOff x="395900" y="169399"/>
            <a:chExt cx="1240376" cy="122008"/>
          </a:xfrm>
        </cdr:grpSpPr>
        <cdr:sp macro="" textlink="">
          <cdr:nvSpPr>
            <cdr:cNvPr id="34" name="xlamLegendSymbol41"/>
            <cdr:cNvSpPr/>
          </cdr:nvSpPr>
          <cdr:spPr>
            <a:xfrm xmlns:a="http://schemas.openxmlformats.org/drawingml/2006/main">
              <a:off x="395900" y="187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AACC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5" name="xlamLegendText41"/>
            <cdr:cNvSpPr txBox="1"/>
          </cdr:nvSpPr>
          <cdr:spPr>
            <a:xfrm xmlns:a="http://schemas.openxmlformats.org/drawingml/2006/main">
              <a:off x="611900" y="169399"/>
              <a:ext cx="1024376" cy="122008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Oversight and quality control</a:t>
              </a:r>
            </a:p>
          </cdr:txBody>
        </cdr:sp>
      </cdr:grpSp>
      <cdr:grpSp>
        <cdr:nvGrpSpPr>
          <cdr:cNvPr id="28" name="xlamLegendEntry51">
            <a:extLst xmlns:a="http://schemas.openxmlformats.org/drawingml/2006/main">
              <a:ext uri="{FF2B5EF4-FFF2-40B4-BE49-F238E27FC236}">
                <a16:creationId xmlns:a16="http://schemas.microsoft.com/office/drawing/2014/main" id="{9234586A-507D-235A-DACB-C639566AE972}"/>
              </a:ext>
            </a:extLst>
          </cdr:cNvPr>
          <cdr:cNvGrpSpPr/>
        </cdr:nvGrpSpPr>
        <cdr:grpSpPr>
          <a:xfrm xmlns:a="http://schemas.openxmlformats.org/drawingml/2006/main">
            <a:off x="2654111" y="169399"/>
            <a:ext cx="324833" cy="122010"/>
            <a:chOff x="2654110" y="169399"/>
            <a:chExt cx="324832" cy="122010"/>
          </a:xfrm>
        </cdr:grpSpPr>
        <cdr:sp macro="" textlink="">
          <cdr:nvSpPr>
            <cdr:cNvPr id="32" name="xlamLegendSymbol51"/>
            <cdr:cNvSpPr/>
          </cdr:nvSpPr>
          <cdr:spPr>
            <a:xfrm xmlns:a="http://schemas.openxmlformats.org/drawingml/2006/main">
              <a:off x="2654110" y="187400"/>
              <a:ext cx="72000" cy="72000"/>
            </a:xfrm>
            <a:prstGeom xmlns:a="http://schemas.openxmlformats.org/drawingml/2006/main" prst="diamond">
              <a:avLst/>
            </a:prstGeom>
            <a:solidFill xmlns:a="http://schemas.openxmlformats.org/drawingml/2006/main">
              <a:srgbClr val="2E75B6"/>
            </a:solidFill>
            <a:ln xmlns:a="http://schemas.openxmlformats.org/drawingml/2006/main" w="3175">
              <a:solidFill>
                <a:srgbClr val="2E75B6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3" name="xlamLegendText51"/>
            <cdr:cNvSpPr txBox="1"/>
          </cdr:nvSpPr>
          <cdr:spPr>
            <a:xfrm xmlns:a="http://schemas.openxmlformats.org/drawingml/2006/main">
              <a:off x="2798110" y="169399"/>
              <a:ext cx="180832" cy="122010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2018</a:t>
              </a:r>
            </a:p>
          </cdr:txBody>
        </cdr:sp>
      </cdr:grpSp>
      <cdr:grpSp>
        <cdr:nvGrpSpPr>
          <cdr:cNvPr id="29" name="xlamLegendEntry61">
            <a:extLst xmlns:a="http://schemas.openxmlformats.org/drawingml/2006/main">
              <a:ext uri="{FF2B5EF4-FFF2-40B4-BE49-F238E27FC236}">
                <a16:creationId xmlns:a16="http://schemas.microsoft.com/office/drawing/2014/main" id="{F4380737-E0CC-5AD3-B95E-70011485D3A4}"/>
              </a:ext>
            </a:extLst>
          </cdr:cNvPr>
          <cdr:cNvGrpSpPr/>
        </cdr:nvGrpSpPr>
        <cdr:grpSpPr>
          <a:xfrm xmlns:a="http://schemas.openxmlformats.org/drawingml/2006/main">
            <a:off x="4553851" y="169399"/>
            <a:ext cx="324833" cy="122010"/>
            <a:chOff x="4553851" y="169399"/>
            <a:chExt cx="324833" cy="122010"/>
          </a:xfrm>
        </cdr:grpSpPr>
        <cdr:sp macro="" textlink="">
          <cdr:nvSpPr>
            <cdr:cNvPr id="30" name="xlamLegendSymbol61"/>
            <cdr:cNvSpPr/>
          </cdr:nvSpPr>
          <cdr:spPr>
            <a:xfrm xmlns:a="http://schemas.openxmlformats.org/drawingml/2006/main">
              <a:off x="4553851" y="187400"/>
              <a:ext cx="56792" cy="53018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FBFBF"/>
            </a:solidFill>
            <a:ln xmlns:a="http://schemas.openxmlformats.org/drawingml/2006/main" w="3175">
              <a:solidFill>
                <a:srgbClr val="BFBFBF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2400"/>
            </a:p>
          </cdr:txBody>
        </cdr:sp>
        <cdr:sp macro="" textlink="">
          <cdr:nvSpPr>
            <cdr:cNvPr id="31" name="xlamLegendText61"/>
            <cdr:cNvSpPr txBox="1"/>
          </cdr:nvSpPr>
          <cdr:spPr>
            <a:xfrm xmlns:a="http://schemas.openxmlformats.org/drawingml/2006/main">
              <a:off x="4697851" y="169399"/>
              <a:ext cx="180833" cy="122010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2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2015</a:t>
              </a:r>
            </a:p>
          </cdr:txBody>
        </cdr:sp>
      </cdr:grp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0.75504</cdr:x>
      <cdr:y>0.38526</cdr:y>
    </cdr:from>
    <cdr:to>
      <cdr:x>0.84241</cdr:x>
      <cdr:y>0.44458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87207FF-A2FB-C87D-F2AE-A479470A0A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25661" y="2623323"/>
          <a:ext cx="604656" cy="4039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0.75742</cdr:x>
      <cdr:y>0.56841</cdr:y>
    </cdr:from>
    <cdr:to>
      <cdr:x>0.84847</cdr:x>
      <cdr:y>0.63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0D4F25B1-DD2F-4685-432F-F4D2747A42E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242100" y="3870490"/>
          <a:ext cx="630163" cy="4193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0.75764</cdr:x>
      <cdr:y>0.7277</cdr:y>
    </cdr:from>
    <cdr:to>
      <cdr:x>0.85063</cdr:x>
      <cdr:y>0.79719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250AE70F-AC4F-9D9A-9136-E585B761849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243646" y="4955091"/>
          <a:ext cx="643607" cy="47321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0.04714</cdr:x>
      <cdr:y>0.01992</cdr:y>
    </cdr:from>
    <cdr:to>
      <cdr:x>1</cdr:x>
      <cdr:y>0.13866</cdr:y>
    </cdr:to>
    <cdr:grpSp>
      <cdr:nvGrpSpPr>
        <cdr:cNvPr id="62" name="xlamLegendGroup1">
          <a:extLst xmlns:a="http://schemas.openxmlformats.org/drawingml/2006/main">
            <a:ext uri="{FF2B5EF4-FFF2-40B4-BE49-F238E27FC236}">
              <a16:creationId xmlns:a16="http://schemas.microsoft.com/office/drawing/2014/main" id="{F6E3438D-2746-4708-B3E8-316F0648D4A1}"/>
            </a:ext>
          </a:extLst>
        </cdr:cNvPr>
        <cdr:cNvGrpSpPr/>
      </cdr:nvGrpSpPr>
      <cdr:grpSpPr>
        <a:xfrm xmlns:a="http://schemas.openxmlformats.org/drawingml/2006/main">
          <a:off x="431060" y="102981"/>
          <a:ext cx="8713199" cy="613856"/>
          <a:chOff x="0" y="0"/>
          <a:chExt cx="5535478" cy="302800"/>
        </a:xfrm>
      </cdr:grpSpPr>
      <cdr:sp macro="" textlink="">
        <cdr:nvSpPr>
          <cdr:cNvPr id="63" name="xlamLegend1"/>
          <cdr:cNvSpPr/>
        </cdr:nvSpPr>
        <cdr:spPr>
          <a:xfrm xmlns:a="http://schemas.openxmlformats.org/drawingml/2006/main">
            <a:off x="0" y="0"/>
            <a:ext cx="5535478" cy="302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EAEA"/>
          </a:solidFill>
          <a:ln xmlns:a="http://schemas.openxmlformats.org/drawingml/2006/main" w="0" cap="flat" cmpd="sng" algn="ctr">
            <a:noFill/>
            <a:prstDash val="solid"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GB" sz="1400"/>
          </a:p>
        </cdr:txBody>
      </cdr:sp>
      <cdr:grpSp>
        <cdr:nvGrpSpPr>
          <cdr:cNvPr id="64" name="xlamLegendEntry11">
            <a:extLst xmlns:a="http://schemas.openxmlformats.org/drawingml/2006/main">
              <a:ext uri="{FF2B5EF4-FFF2-40B4-BE49-F238E27FC236}">
                <a16:creationId xmlns:a16="http://schemas.microsoft.com/office/drawing/2014/main" id="{FCE80A16-9276-41A6-B294-439A40592C00}"/>
              </a:ext>
            </a:extLst>
          </cdr:cNvPr>
          <cdr:cNvGrpSpPr/>
        </cdr:nvGrpSpPr>
        <cdr:grpSpPr>
          <a:xfrm xmlns:a="http://schemas.openxmlformats.org/drawingml/2006/main">
            <a:off x="370500" y="43400"/>
            <a:ext cx="799713" cy="106273"/>
            <a:chOff x="370500" y="43400"/>
            <a:chExt cx="799713" cy="106273"/>
          </a:xfrm>
        </cdr:grpSpPr>
        <cdr:sp macro="" textlink="">
          <cdr:nvSpPr>
            <cdr:cNvPr id="80" name="xlamLegendSymbol11"/>
            <cdr:cNvSpPr/>
          </cdr:nvSpPr>
          <cdr:spPr>
            <a:xfrm xmlns:a="http://schemas.openxmlformats.org/drawingml/2006/main">
              <a:off x="370500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2F6C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81" name="xlamLegendText11"/>
            <cdr:cNvSpPr txBox="1"/>
          </cdr:nvSpPr>
          <cdr:spPr>
            <a:xfrm xmlns:a="http://schemas.openxmlformats.org/drawingml/2006/main">
              <a:off x="586500" y="43400"/>
              <a:ext cx="583713" cy="10627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400" b="0" i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Methodology</a:t>
              </a:r>
            </a:p>
          </cdr:txBody>
        </cdr:sp>
      </cdr:grpSp>
      <cdr:grpSp>
        <cdr:nvGrpSpPr>
          <cdr:cNvPr id="65" name="xlamLegendEntry21">
            <a:extLst xmlns:a="http://schemas.openxmlformats.org/drawingml/2006/main">
              <a:ext uri="{FF2B5EF4-FFF2-40B4-BE49-F238E27FC236}">
                <a16:creationId xmlns:a16="http://schemas.microsoft.com/office/drawing/2014/main" id="{83050E4E-85DC-4206-97A6-008135D6E720}"/>
              </a:ext>
            </a:extLst>
          </cdr:cNvPr>
          <cdr:cNvGrpSpPr/>
        </cdr:nvGrpSpPr>
        <cdr:grpSpPr>
          <a:xfrm xmlns:a="http://schemas.openxmlformats.org/drawingml/2006/main">
            <a:off x="2485951" y="43400"/>
            <a:ext cx="1134847" cy="106273"/>
            <a:chOff x="2485951" y="43400"/>
            <a:chExt cx="1134847" cy="106273"/>
          </a:xfrm>
        </cdr:grpSpPr>
        <cdr:sp macro="" textlink="">
          <cdr:nvSpPr>
            <cdr:cNvPr id="78" name="xlamLegendSymbol21"/>
            <cdr:cNvSpPr/>
          </cdr:nvSpPr>
          <cdr:spPr>
            <a:xfrm xmlns:a="http://schemas.openxmlformats.org/drawingml/2006/main">
              <a:off x="2485951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7FA8D9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79" name="xlamLegendText21"/>
            <cdr:cNvSpPr txBox="1"/>
          </cdr:nvSpPr>
          <cdr:spPr>
            <a:xfrm xmlns:a="http://schemas.openxmlformats.org/drawingml/2006/main">
              <a:off x="2701951" y="43400"/>
              <a:ext cx="918847" cy="10627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4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Systematic adoption</a:t>
              </a:r>
            </a:p>
          </cdr:txBody>
        </cdr:sp>
      </cdr:grpSp>
      <cdr:grpSp>
        <cdr:nvGrpSpPr>
          <cdr:cNvPr id="66" name="xlamLegendEntry31">
            <a:extLst xmlns:a="http://schemas.openxmlformats.org/drawingml/2006/main">
              <a:ext uri="{FF2B5EF4-FFF2-40B4-BE49-F238E27FC236}">
                <a16:creationId xmlns:a16="http://schemas.microsoft.com/office/drawing/2014/main" id="{4747699F-71AE-42D8-BE97-AC2D160E4FA7}"/>
              </a:ext>
            </a:extLst>
          </cdr:cNvPr>
          <cdr:cNvGrpSpPr/>
        </cdr:nvGrpSpPr>
        <cdr:grpSpPr>
          <a:xfrm xmlns:a="http://schemas.openxmlformats.org/drawingml/2006/main">
            <a:off x="4317624" y="43400"/>
            <a:ext cx="839662" cy="106273"/>
            <a:chOff x="4317623" y="43400"/>
            <a:chExt cx="839663" cy="106273"/>
          </a:xfrm>
        </cdr:grpSpPr>
        <cdr:sp macro="" textlink="">
          <cdr:nvSpPr>
            <cdr:cNvPr id="76" name="xlamLegendSymbol31"/>
            <cdr:cNvSpPr/>
          </cdr:nvSpPr>
          <cdr:spPr>
            <a:xfrm xmlns:a="http://schemas.openxmlformats.org/drawingml/2006/main">
              <a:off x="4317623" y="61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6BB6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77" name="xlamLegendText31"/>
            <cdr:cNvSpPr txBox="1"/>
          </cdr:nvSpPr>
          <cdr:spPr>
            <a:xfrm xmlns:a="http://schemas.openxmlformats.org/drawingml/2006/main">
              <a:off x="4533623" y="43400"/>
              <a:ext cx="623663" cy="10627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4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Transparency</a:t>
              </a:r>
            </a:p>
          </cdr:txBody>
        </cdr:sp>
      </cdr:grpSp>
      <cdr:grpSp>
        <cdr:nvGrpSpPr>
          <cdr:cNvPr id="67" name="xlamLegendEntry41">
            <a:extLst xmlns:a="http://schemas.openxmlformats.org/drawingml/2006/main">
              <a:ext uri="{FF2B5EF4-FFF2-40B4-BE49-F238E27FC236}">
                <a16:creationId xmlns:a16="http://schemas.microsoft.com/office/drawing/2014/main" id="{F7A424D6-DE73-482C-9920-F7EFBE63F90A}"/>
              </a:ext>
            </a:extLst>
          </cdr:cNvPr>
          <cdr:cNvGrpSpPr/>
        </cdr:nvGrpSpPr>
        <cdr:grpSpPr>
          <a:xfrm xmlns:a="http://schemas.openxmlformats.org/drawingml/2006/main">
            <a:off x="370500" y="169400"/>
            <a:ext cx="1508824" cy="106273"/>
            <a:chOff x="370500" y="169400"/>
            <a:chExt cx="1508824" cy="106273"/>
          </a:xfrm>
        </cdr:grpSpPr>
        <cdr:sp macro="" textlink="">
          <cdr:nvSpPr>
            <cdr:cNvPr id="74" name="xlamLegendSymbol41"/>
            <cdr:cNvSpPr/>
          </cdr:nvSpPr>
          <cdr:spPr>
            <a:xfrm xmlns:a="http://schemas.openxmlformats.org/drawingml/2006/main">
              <a:off x="370500" y="187400"/>
              <a:ext cx="144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AACC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  <a:extLst xmlns:a="http://schemas.openxmlformats.org/drawingml/2006/main"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75" name="xlamLegendText41"/>
            <cdr:cNvSpPr txBox="1"/>
          </cdr:nvSpPr>
          <cdr:spPr>
            <a:xfrm xmlns:a="http://schemas.openxmlformats.org/drawingml/2006/main">
              <a:off x="586500" y="169400"/>
              <a:ext cx="1292824" cy="10627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4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Oversight and quality control</a:t>
              </a:r>
            </a:p>
          </cdr:txBody>
        </cdr:sp>
      </cdr:grpSp>
      <cdr:grpSp>
        <cdr:nvGrpSpPr>
          <cdr:cNvPr id="68" name="xlamLegendEntry51">
            <a:extLst xmlns:a="http://schemas.openxmlformats.org/drawingml/2006/main">
              <a:ext uri="{FF2B5EF4-FFF2-40B4-BE49-F238E27FC236}">
                <a16:creationId xmlns:a16="http://schemas.microsoft.com/office/drawing/2014/main" id="{855EFF8D-05EC-4FA0-BDE5-BADC1692B736}"/>
              </a:ext>
            </a:extLst>
          </cdr:cNvPr>
          <cdr:cNvGrpSpPr/>
        </cdr:nvGrpSpPr>
        <cdr:grpSpPr>
          <a:xfrm xmlns:a="http://schemas.openxmlformats.org/drawingml/2006/main">
            <a:off x="2557951" y="169400"/>
            <a:ext cx="1007361" cy="106273"/>
            <a:chOff x="2557951" y="169400"/>
            <a:chExt cx="1007361" cy="106273"/>
          </a:xfrm>
        </cdr:grpSpPr>
        <cdr:sp macro="" textlink="">
          <cdr:nvSpPr>
            <cdr:cNvPr id="72" name="xlamLegendSymbol51"/>
            <cdr:cNvSpPr/>
          </cdr:nvSpPr>
          <cdr:spPr>
            <a:xfrm xmlns:a="http://schemas.openxmlformats.org/drawingml/2006/main">
              <a:off x="2557951" y="187400"/>
              <a:ext cx="72000" cy="72000"/>
            </a:xfrm>
            <a:prstGeom xmlns:a="http://schemas.openxmlformats.org/drawingml/2006/main" prst="triangle">
              <a:avLst/>
            </a:prstGeom>
            <a:solidFill xmlns:a="http://schemas.openxmlformats.org/drawingml/2006/main">
              <a:srgbClr val="000000"/>
            </a:solidFill>
            <a:ln xmlns:a="http://schemas.openxmlformats.org/drawingml/2006/main" w="3175">
              <a:solidFill>
                <a:srgbClr val="00000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73" name="xlamLegendText51"/>
            <cdr:cNvSpPr txBox="1"/>
          </cdr:nvSpPr>
          <cdr:spPr>
            <a:xfrm xmlns:a="http://schemas.openxmlformats.org/drawingml/2006/main">
              <a:off x="2701951" y="169400"/>
              <a:ext cx="863361" cy="10627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4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Country total, 2018</a:t>
              </a:r>
            </a:p>
          </cdr:txBody>
        </cdr:sp>
      </cdr:grpSp>
      <cdr:grpSp>
        <cdr:nvGrpSpPr>
          <cdr:cNvPr id="69" name="xlamLegendEntry61">
            <a:extLst xmlns:a="http://schemas.openxmlformats.org/drawingml/2006/main">
              <a:ext uri="{FF2B5EF4-FFF2-40B4-BE49-F238E27FC236}">
                <a16:creationId xmlns:a16="http://schemas.microsoft.com/office/drawing/2014/main" id="{07D060DA-A311-451E-A6E3-784CE8A5EC14}"/>
              </a:ext>
            </a:extLst>
          </cdr:cNvPr>
          <cdr:cNvGrpSpPr/>
        </cdr:nvGrpSpPr>
        <cdr:grpSpPr>
          <a:xfrm xmlns:a="http://schemas.openxmlformats.org/drawingml/2006/main">
            <a:off x="4389623" y="169400"/>
            <a:ext cx="1118334" cy="106273"/>
            <a:chOff x="4389623" y="169400"/>
            <a:chExt cx="1118334" cy="106273"/>
          </a:xfrm>
        </cdr:grpSpPr>
        <cdr:sp macro="" textlink="">
          <cdr:nvSpPr>
            <cdr:cNvPr id="70" name="xlamLegendSymbol61"/>
            <cdr:cNvSpPr/>
          </cdr:nvSpPr>
          <cdr:spPr>
            <a:xfrm xmlns:a="http://schemas.openxmlformats.org/drawingml/2006/main">
              <a:off x="4389623" y="187400"/>
              <a:ext cx="72000" cy="720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0000"/>
            </a:solidFill>
            <a:ln xmlns:a="http://schemas.openxmlformats.org/drawingml/2006/main" w="3175">
              <a:solidFill>
                <a:srgbClr val="00000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GB" sz="1100"/>
            </a:p>
          </cdr:txBody>
        </cdr:sp>
        <cdr:sp macro="" textlink="">
          <cdr:nvSpPr>
            <cdr:cNvPr id="71" name="xlamLegendText61"/>
            <cdr:cNvSpPr txBox="1"/>
          </cdr:nvSpPr>
          <cdr:spPr>
            <a:xfrm xmlns:a="http://schemas.openxmlformats.org/drawingml/2006/main">
              <a:off x="4533623" y="169400"/>
              <a:ext cx="974334" cy="106273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 cmpd="sng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cdr:spPr>
          <cdr:style>
            <a:lnRef xmlns:a="http://schemas.openxmlformats.org/drawingml/2006/main" idx="0">
              <a:scrgbClr r="0" g="0" b="0"/>
            </a:lnRef>
            <a:fillRef xmlns:a="http://schemas.openxmlformats.org/drawingml/2006/main" idx="0">
              <a:scrgbClr r="0" g="0" b="0"/>
            </a:fillRef>
            <a:effectRef xmlns:a="http://schemas.openxmlformats.org/drawingml/2006/main" idx="0">
              <a:scrgbClr r="0" g="0" b="0"/>
            </a:effectRef>
            <a:fontRef xmlns:a="http://schemas.openxmlformats.org/drawingml/2006/main" idx="minor">
              <a:schemeClr val="dk1"/>
            </a:fontRef>
          </cdr:style>
          <cdr:txBody>
            <a:bodyPr xmlns:a="http://schemas.openxmlformats.org/drawingml/2006/main" vert="horz" wrap="none" lIns="0" tIns="0" rIns="0" bIns="0" rtlCol="0" anchor="t">
              <a:spAutoFit/>
            </a:bodyPr>
            <a:lstStyle xmlns:a="http://schemas.openxmlformats.org/drawingml/2006/main"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r>
                <a:rPr lang="en-GB" sz="1400" b="0" i="0">
                  <a:solidFill>
                    <a:srgbClr val="000000"/>
                  </a:solidFill>
                  <a:latin typeface="Arial Narrow" panose="020B0606020202030204" pitchFamily="34" charset="0"/>
                </a:rPr>
                <a:t>OECD average, 2021</a:t>
              </a:r>
            </a:p>
          </cdr:txBody>
        </cdr:sp>
      </cdr:grp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8/29/2023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8/29/2023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‹N°›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7.pn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hyperlink" Target="https://www.linkedin.com/groups/12405761/" TargetMode="External"/><Relationship Id="rId7" Type="http://schemas.openxmlformats.org/officeDocument/2006/relationships/image" Target="../media/image49.png"/><Relationship Id="rId2" Type="http://schemas.openxmlformats.org/officeDocument/2006/relationships/hyperlink" Target="https://www.oecd.org/regrefor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hyperlink" Target="mailto:yola.thuerer@oecd.org" TargetMode="Externa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685617"/>
            <a:ext cx="4254125" cy="2387600"/>
          </a:xfrm>
        </p:spPr>
        <p:txBody>
          <a:bodyPr>
            <a:normAutofit fontScale="90000"/>
          </a:bodyPr>
          <a:lstStyle/>
          <a:p>
            <a:r>
              <a:rPr lang="en-US" sz="5000" dirty="0" err="1">
                <a:latin typeface="Arial Narrow" panose="020B0606020202030204" pitchFamily="34" charset="0"/>
                <a:cs typeface="Arial" panose="020B0604020202020204" pitchFamily="34" charset="0"/>
              </a:rPr>
              <a:t>Beitrag</a:t>
            </a:r>
            <a:r>
              <a:rPr lang="en-US" sz="5000" dirty="0">
                <a:latin typeface="Arial Narrow" panose="020B0606020202030204" pitchFamily="34" charset="0"/>
                <a:cs typeface="Arial" panose="020B0604020202020204" pitchFamily="34" charset="0"/>
              </a:rPr>
              <a:t> der Evaluation </a:t>
            </a:r>
            <a:r>
              <a:rPr lang="en-US" sz="5000" dirty="0" err="1">
                <a:latin typeface="Arial Narrow" panose="020B0606020202030204" pitchFamily="34" charset="0"/>
                <a:cs typeface="Arial" panose="020B0604020202020204" pitchFamily="34" charset="0"/>
              </a:rPr>
              <a:t>zu</a:t>
            </a:r>
            <a:r>
              <a:rPr lang="en-US" sz="5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 Narrow" panose="020B0606020202030204" pitchFamily="34" charset="0"/>
                <a:cs typeface="Arial" panose="020B0604020202020204" pitchFamily="34" charset="0"/>
              </a:rPr>
              <a:t>einer</a:t>
            </a:r>
            <a:r>
              <a:rPr lang="en-US" sz="5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 Narrow" panose="020B0606020202030204" pitchFamily="34" charset="0"/>
                <a:cs typeface="Arial" panose="020B0604020202020204" pitchFamily="34" charset="0"/>
              </a:rPr>
              <a:t>evidenzbasierten</a:t>
            </a:r>
            <a:r>
              <a:rPr lang="en-US" sz="5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 Narrow" panose="020B0606020202030204" pitchFamily="34" charset="0"/>
                <a:cs typeface="Arial" panose="020B0604020202020204" pitchFamily="34" charset="0"/>
              </a:rPr>
              <a:t>Umweltpolitik</a:t>
            </a:r>
            <a:endParaRPr lang="en-US" sz="5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384431"/>
            <a:ext cx="4846320" cy="129311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SEVAL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Kongress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1 September 2023</a:t>
            </a: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Freiburg, Schweiz </a:t>
            </a:r>
          </a:p>
          <a:p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Yola Thürer </a:t>
            </a:r>
          </a:p>
          <a:p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Politikanalystin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, OECD </a:t>
            </a:r>
          </a:p>
          <a:p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ome page - OECD">
            <a:extLst>
              <a:ext uri="{FF2B5EF4-FFF2-40B4-BE49-F238E27FC236}">
                <a16:creationId xmlns:a16="http://schemas.microsoft.com/office/drawing/2014/main" id="{5A151E6C-BB67-4E2D-B84B-48F70A5A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040"/>
            <a:ext cx="1524000" cy="82296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6BB24-E28A-4D60-8612-396B76B5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>
                <a:latin typeface="Arial Narrow" panose="020B0606020202030204" pitchFamily="34" charset="0"/>
              </a:rPr>
              <a:t>10</a:t>
            </a:fld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97CA2-9D04-4C15-A0B3-EFCB0F1C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23-Jun-2023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9D7F9-2585-4252-9DCA-FA137A97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OECD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2F5888-90DA-403F-AD1A-43CD765E7856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10">
            <a:extLst>
              <a:ext uri="{FF2B5EF4-FFF2-40B4-BE49-F238E27FC236}">
                <a16:creationId xmlns:a16="http://schemas.microsoft.com/office/drawing/2014/main" id="{5AB74EAE-4C42-44DD-918F-D4FB7A5E9438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784014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Öffentlichkeitsbeteiligung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ist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essenziell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in der Evaluation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F98395-66BB-4AE9-BEF0-E8DCA2D59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7835D00-9790-4D64-AC53-B96B46E0054D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4B7C9D-7CF6-49DD-8597-5F7A9B5BAD2C}"/>
              </a:ext>
            </a:extLst>
          </p:cNvPr>
          <p:cNvSpPr/>
          <p:nvPr/>
        </p:nvSpPr>
        <p:spPr>
          <a:xfrm>
            <a:off x="0" y="6417738"/>
            <a:ext cx="121029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Indicators of Regulatory Policy and Governance (iREG) Surveys 2014, 2017 and 2021, oe.cd/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https://www.oecd.org/governance/trust-in-government/.  </a:t>
            </a:r>
          </a:p>
        </p:txBody>
      </p:sp>
      <p:pic>
        <p:nvPicPr>
          <p:cNvPr id="3" name="Graphic 2" descr="Child with balloon outline">
            <a:extLst>
              <a:ext uri="{FF2B5EF4-FFF2-40B4-BE49-F238E27FC236}">
                <a16:creationId xmlns:a16="http://schemas.microsoft.com/office/drawing/2014/main" id="{1D016C38-E575-4E8C-81EA-E40FAE02C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4660" y="4770140"/>
            <a:ext cx="914400" cy="914400"/>
          </a:xfrm>
          <a:prstGeom prst="rect">
            <a:avLst/>
          </a:prstGeom>
        </p:spPr>
      </p:pic>
      <p:pic>
        <p:nvPicPr>
          <p:cNvPr id="8" name="Graphic 7" descr="Group of women outline">
            <a:extLst>
              <a:ext uri="{FF2B5EF4-FFF2-40B4-BE49-F238E27FC236}">
                <a16:creationId xmlns:a16="http://schemas.microsoft.com/office/drawing/2014/main" id="{FEFE3EF7-C7EC-425A-A303-EBA633A69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2568" y="3419439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EC5D108-B036-466C-8064-120BFB36A5EA}"/>
              </a:ext>
            </a:extLst>
          </p:cNvPr>
          <p:cNvSpPr txBox="1"/>
          <p:nvPr/>
        </p:nvSpPr>
        <p:spPr>
          <a:xfrm>
            <a:off x="7206968" y="3443841"/>
            <a:ext cx="37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Soziale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Randgruppen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sind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überdurchschnittlich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betroffen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von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Klimafragen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haben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weniger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Resourcen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um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sich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einzubringen</a:t>
            </a:r>
            <a:endParaRPr lang="en-US" sz="1600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AED62D-D773-4D67-A22C-A0DF702455B8}"/>
              </a:ext>
            </a:extLst>
          </p:cNvPr>
          <p:cNvSpPr txBox="1"/>
          <p:nvPr/>
        </p:nvSpPr>
        <p:spPr>
          <a:xfrm>
            <a:off x="7206968" y="4760603"/>
            <a:ext cx="378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Jüngere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Generationen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sind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am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langfristigsten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betroffen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von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Umweltschäden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,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aber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am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geringsten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repräsentiert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im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Gesetz-gebungsprozess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. 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endParaRPr lang="en-US" sz="1600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EAA9A9-81A1-4B4B-9D9A-ABB25FB93666}"/>
              </a:ext>
            </a:extLst>
          </p:cNvPr>
          <p:cNvSpPr txBox="1"/>
          <p:nvPr/>
        </p:nvSpPr>
        <p:spPr>
          <a:xfrm>
            <a:off x="410402" y="1931904"/>
            <a:ext cx="466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6D5F0F-09C8-47AF-B67D-8EC91CD3A8A7}"/>
              </a:ext>
            </a:extLst>
          </p:cNvPr>
          <p:cNvSpPr txBox="1"/>
          <p:nvPr/>
        </p:nvSpPr>
        <p:spPr>
          <a:xfrm>
            <a:off x="7206968" y="2251804"/>
            <a:ext cx="3768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Nur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wenige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BürgerInnen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sehen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die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Möglichkeit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sich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in der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Gesetzgebung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einzubringen</a:t>
            </a:r>
            <a:endParaRPr lang="en-US" sz="1600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Graphic 8" descr="Confused person outline">
            <a:extLst>
              <a:ext uri="{FF2B5EF4-FFF2-40B4-BE49-F238E27FC236}">
                <a16:creationId xmlns:a16="http://schemas.microsoft.com/office/drawing/2014/main" id="{55B799A5-1E76-41D4-9DB3-36A927EA57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3909" y="2186082"/>
            <a:ext cx="782191" cy="782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9655C-B301-6B1A-DF75-802B68E29BE1}"/>
              </a:ext>
            </a:extLst>
          </p:cNvPr>
          <p:cNvSpPr txBox="1"/>
          <p:nvPr/>
        </p:nvSpPr>
        <p:spPr>
          <a:xfrm>
            <a:off x="409759" y="1401690"/>
            <a:ext cx="54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Beteiligung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spielt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essenzielle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Rolle in der Evaluation für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transparente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und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gerechte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Umweltpolitik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82C16-2A6A-2E0D-8F8B-BA7E32252A2C}"/>
              </a:ext>
            </a:extLst>
          </p:cNvPr>
          <p:cNvSpPr txBox="1"/>
          <p:nvPr/>
        </p:nvSpPr>
        <p:spPr>
          <a:xfrm>
            <a:off x="6363909" y="1479656"/>
            <a:ext cx="325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Aber: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Graphic 10" descr="Chat outline">
            <a:extLst>
              <a:ext uri="{FF2B5EF4-FFF2-40B4-BE49-F238E27FC236}">
                <a16:creationId xmlns:a16="http://schemas.microsoft.com/office/drawing/2014/main" id="{FF4BF5B3-E250-F34A-ABFE-CCC417DDD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4721" y="217723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32214B-FEB0-EC9D-0BC2-293F4629C156}"/>
              </a:ext>
            </a:extLst>
          </p:cNvPr>
          <p:cNvSpPr txBox="1"/>
          <p:nvPr/>
        </p:nvSpPr>
        <p:spPr>
          <a:xfrm>
            <a:off x="1259989" y="2251804"/>
            <a:ext cx="3768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Beteiligung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hilft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,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ExpertInnen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betroffene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Bevölkerungsgruppen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und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somit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diverse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Perspektiven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in ex ante/ ex post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einzubeziehen</a:t>
            </a:r>
            <a:endParaRPr lang="en-US" sz="1600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9E164-9273-F188-A40F-08BAEB265A08}"/>
              </a:ext>
            </a:extLst>
          </p:cNvPr>
          <p:cNvSpPr txBox="1"/>
          <p:nvPr/>
        </p:nvSpPr>
        <p:spPr>
          <a:xfrm>
            <a:off x="1259989" y="3383396"/>
            <a:ext cx="3768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Beteiligung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ermöglicht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, für die ex ante und ex post Evaluation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notwendige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Daten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zu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erheben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verifizieren</a:t>
            </a:r>
            <a:endParaRPr lang="en-US" sz="1600" b="1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5E73DD-46EE-9B43-D896-047129646CB1}"/>
              </a:ext>
            </a:extLst>
          </p:cNvPr>
          <p:cNvSpPr txBox="1"/>
          <p:nvPr/>
        </p:nvSpPr>
        <p:spPr>
          <a:xfrm>
            <a:off x="1259989" y="4770140"/>
            <a:ext cx="3768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Beteiligung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sorgt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für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Vertrauen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Transparenz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zwischen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allen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Akteuren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, welches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notwendig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ist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für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erfolgreichen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Umweltschutz</a:t>
            </a:r>
            <a:endParaRPr lang="en-US" sz="1600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Graphic 17" descr="Research outline">
            <a:extLst>
              <a:ext uri="{FF2B5EF4-FFF2-40B4-BE49-F238E27FC236}">
                <a16:creationId xmlns:a16="http://schemas.microsoft.com/office/drawing/2014/main" id="{328E226C-207E-C3D1-103F-C09B0ADDC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2536" y="3353343"/>
            <a:ext cx="786585" cy="786585"/>
          </a:xfrm>
          <a:prstGeom prst="rect">
            <a:avLst/>
          </a:prstGeom>
        </p:spPr>
      </p:pic>
      <p:pic>
        <p:nvPicPr>
          <p:cNvPr id="21" name="Graphic 20" descr="Shield Tick outline">
            <a:extLst>
              <a:ext uri="{FF2B5EF4-FFF2-40B4-BE49-F238E27FC236}">
                <a16:creationId xmlns:a16="http://schemas.microsoft.com/office/drawing/2014/main" id="{47B59657-1D80-0EE7-C81F-60547F6F9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0587" y="4760603"/>
            <a:ext cx="786585" cy="7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6F3BB7-BB17-2112-CE88-5003FB44E387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F8B8-12ED-F46D-0DF8-7ECEBE68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319" y="1432551"/>
            <a:ext cx="4945483" cy="462068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Innovative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Formen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der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Stakeholderbeteiligung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z.B.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Bürgerpanels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und –juries für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Klimafragen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</a:p>
          <a:p>
            <a:pPr marL="978408" lvl="4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978408" lvl="4" indent="0" algn="just">
              <a:buNone/>
            </a:pPr>
            <a:r>
              <a:rPr lang="en-GB" sz="1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Bürgerkonvention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das Klima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2020. 150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BürgerInnen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erstellen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Maßnahmenkatalog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der CO2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Ausstoß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bis 2030 um 40%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senken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soll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978408" lvl="4" indent="0" algn="just">
              <a:buNone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978408" lvl="4" indent="0" algn="just">
              <a:buNone/>
            </a:pPr>
            <a:r>
              <a:rPr lang="en-GB" sz="1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Besaya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Bürgerjury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2021. 35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BürgerInnen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entwickeln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Empfehlungen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klimagerechten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Arbeitsmarkt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in der Region.</a:t>
            </a:r>
          </a:p>
          <a:p>
            <a:pPr marL="978408" lvl="4" indent="0" algn="just">
              <a:buNone/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978408" lvl="4" indent="0" algn="just">
              <a:buNone/>
            </a:pPr>
            <a:r>
              <a:rPr lang="en-GB" sz="1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Bürgerpanels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</a:t>
            </a:r>
            <a:r>
              <a:rPr lang="en-GB" sz="1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mehr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Klimaschutz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im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Kanton Zürich, 2021-2022.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Entwicklung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von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Klimamaßnahmenplänen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drei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Gemeinden.</a:t>
            </a:r>
          </a:p>
          <a:p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13829-9D96-85EB-B7B1-FEFB62AC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2191E-8204-4A2B-9970-535F28E6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9588B-8DFD-8272-99E2-C3B1F0D1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D804D2D-7B76-8038-3716-1EC44FAB59A7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Beteiligung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Länderpraktiken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und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neue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Entwicklungen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C4834-944A-57F9-0170-FDEA14229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C0D074-4B7C-F4A4-D02E-65C63145AC12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F54DD1-99FF-4C44-5BFD-4D6DC8D8D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270016"/>
              </p:ext>
            </p:extLst>
          </p:nvPr>
        </p:nvGraphicFramePr>
        <p:xfrm>
          <a:off x="-2574541" y="97197"/>
          <a:ext cx="7117460" cy="679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B40A0F-B18D-3489-8B88-E59B4108E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15703"/>
              </p:ext>
            </p:extLst>
          </p:nvPr>
        </p:nvGraphicFramePr>
        <p:xfrm>
          <a:off x="1243077" y="22601"/>
          <a:ext cx="6921011" cy="680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334">
            <a:extLst>
              <a:ext uri="{FF2B5EF4-FFF2-40B4-BE49-F238E27FC236}">
                <a16:creationId xmlns:a16="http://schemas.microsoft.com/office/drawing/2014/main" id="{F870BFC4-FAA1-E7AE-30A3-37260A88AF05}"/>
              </a:ext>
            </a:extLst>
          </p:cNvPr>
          <p:cNvSpPr txBox="1"/>
          <p:nvPr/>
        </p:nvSpPr>
        <p:spPr>
          <a:xfrm>
            <a:off x="1584722" y="1101248"/>
            <a:ext cx="3597386" cy="41907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1600" b="1" i="0" baseline="0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Öffentliche</a:t>
            </a:r>
            <a:r>
              <a:rPr lang="en-GB" sz="1600" b="1" i="0" baseline="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Onlineb</a:t>
            </a:r>
            <a:r>
              <a:rPr lang="en-GB" sz="1600" b="1" i="0" baseline="0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eteiligung</a:t>
            </a:r>
            <a:r>
              <a:rPr lang="en-GB" sz="1600" b="1" i="0" baseline="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GB" sz="1600" b="1" i="0" baseline="0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ist</a:t>
            </a:r>
            <a:r>
              <a:rPr lang="en-GB" sz="1600" b="1" i="0" baseline="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die am </a:t>
            </a:r>
            <a:r>
              <a:rPr lang="en-GB" sz="1600" b="1" i="0" baseline="0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weitesten</a:t>
            </a:r>
            <a:r>
              <a:rPr lang="en-GB" sz="1600" b="1" i="0" baseline="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GB" sz="1600" b="1" i="0" baseline="0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verbreitete</a:t>
            </a:r>
            <a:r>
              <a:rPr lang="en-GB" sz="1600" b="1" i="0" baseline="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Form der </a:t>
            </a:r>
            <a:r>
              <a:rPr lang="en-GB" sz="1600" b="1" i="0" baseline="0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Beteiligung</a:t>
            </a:r>
            <a:r>
              <a:rPr lang="en-GB" sz="1600" b="1" i="0" baseline="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endParaRPr lang="en-GB" sz="1600" dirty="0"/>
          </a:p>
        </p:txBody>
      </p:sp>
      <p:grpSp>
        <p:nvGrpSpPr>
          <p:cNvPr id="13" name="xlamLegendGroup0">
            <a:extLst>
              <a:ext uri="{FF2B5EF4-FFF2-40B4-BE49-F238E27FC236}">
                <a16:creationId xmlns:a16="http://schemas.microsoft.com/office/drawing/2014/main" id="{1169F21C-7857-E8B2-6E81-C8D5C77DA744}"/>
              </a:ext>
            </a:extLst>
          </p:cNvPr>
          <p:cNvGrpSpPr/>
          <p:nvPr/>
        </p:nvGrpSpPr>
        <p:grpSpPr>
          <a:xfrm>
            <a:off x="1980745" y="1851037"/>
            <a:ext cx="3597385" cy="183837"/>
            <a:chOff x="2128397" y="1660718"/>
            <a:chExt cx="3799139" cy="179960"/>
          </a:xfrm>
        </p:grpSpPr>
        <p:sp>
          <p:nvSpPr>
            <p:cNvPr id="14" name="xlamLegend0">
              <a:extLst>
                <a:ext uri="{FF2B5EF4-FFF2-40B4-BE49-F238E27FC236}">
                  <a16:creationId xmlns:a16="http://schemas.microsoft.com/office/drawing/2014/main" id="{1E8A97E2-BC5E-4BC8-64CD-441F9B03E6E3}"/>
                </a:ext>
              </a:extLst>
            </p:cNvPr>
            <p:cNvSpPr/>
            <p:nvPr/>
          </p:nvSpPr>
          <p:spPr>
            <a:xfrm>
              <a:off x="2128397" y="1660718"/>
              <a:ext cx="3799139" cy="179960"/>
            </a:xfrm>
            <a:prstGeom prst="rect">
              <a:avLst/>
            </a:prstGeom>
            <a:solidFill>
              <a:srgbClr val="EAEAEA"/>
            </a:solidFill>
            <a:ln w="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grpSp>
          <p:nvGrpSpPr>
            <p:cNvPr id="15" name="xlamLegendEntry10">
              <a:extLst>
                <a:ext uri="{FF2B5EF4-FFF2-40B4-BE49-F238E27FC236}">
                  <a16:creationId xmlns:a16="http://schemas.microsoft.com/office/drawing/2014/main" id="{19A99EE9-5B3C-EB53-23AB-E23F3F2AD054}"/>
                </a:ext>
              </a:extLst>
            </p:cNvPr>
            <p:cNvGrpSpPr/>
            <p:nvPr/>
          </p:nvGrpSpPr>
          <p:grpSpPr>
            <a:xfrm>
              <a:off x="2536997" y="1663919"/>
              <a:ext cx="601983" cy="165707"/>
              <a:chOff x="2536997" y="1663919"/>
              <a:chExt cx="601983" cy="165707"/>
            </a:xfrm>
          </p:grpSpPr>
          <p:sp>
            <p:nvSpPr>
              <p:cNvPr id="22" name="xlamLegendSymbol10">
                <a:extLst>
                  <a:ext uri="{FF2B5EF4-FFF2-40B4-BE49-F238E27FC236}">
                    <a16:creationId xmlns:a16="http://schemas.microsoft.com/office/drawing/2014/main" id="{F262A1A5-ADD2-E8D3-572E-C2CB75C79788}"/>
                  </a:ext>
                </a:extLst>
              </p:cNvPr>
              <p:cNvSpPr/>
              <p:nvPr/>
            </p:nvSpPr>
            <p:spPr>
              <a:xfrm>
                <a:off x="2536997" y="1725115"/>
                <a:ext cx="144000" cy="72000"/>
              </a:xfrm>
              <a:prstGeom prst="rect">
                <a:avLst/>
              </a:prstGeom>
              <a:solidFill>
                <a:srgbClr val="002F6C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23" name="xlamLegendText10">
                <a:extLst>
                  <a:ext uri="{FF2B5EF4-FFF2-40B4-BE49-F238E27FC236}">
                    <a16:creationId xmlns:a16="http://schemas.microsoft.com/office/drawing/2014/main" id="{851A092B-1E83-D9C2-797B-6A708FF410FE}"/>
                  </a:ext>
                </a:extLst>
              </p:cNvPr>
              <p:cNvSpPr txBox="1"/>
              <p:nvPr/>
            </p:nvSpPr>
            <p:spPr>
              <a:xfrm>
                <a:off x="2752997" y="1663919"/>
                <a:ext cx="385983" cy="16570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b="0" i="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Always</a:t>
                </a:r>
              </a:p>
            </p:txBody>
          </p:sp>
        </p:grpSp>
        <p:grpSp>
          <p:nvGrpSpPr>
            <p:cNvPr id="16" name="xlamLegendEntry20">
              <a:extLst>
                <a:ext uri="{FF2B5EF4-FFF2-40B4-BE49-F238E27FC236}">
                  <a16:creationId xmlns:a16="http://schemas.microsoft.com/office/drawing/2014/main" id="{15A9D4B1-AC4E-AD8A-4498-A4D934D7ECB5}"/>
                </a:ext>
              </a:extLst>
            </p:cNvPr>
            <p:cNvGrpSpPr/>
            <p:nvPr/>
          </p:nvGrpSpPr>
          <p:grpSpPr>
            <a:xfrm>
              <a:off x="3656445" y="1674971"/>
              <a:ext cx="974145" cy="165707"/>
              <a:chOff x="3656445" y="1674971"/>
              <a:chExt cx="974145" cy="165707"/>
            </a:xfrm>
          </p:grpSpPr>
          <p:sp>
            <p:nvSpPr>
              <p:cNvPr id="20" name="xlamLegendSymbol20">
                <a:extLst>
                  <a:ext uri="{FF2B5EF4-FFF2-40B4-BE49-F238E27FC236}">
                    <a16:creationId xmlns:a16="http://schemas.microsoft.com/office/drawing/2014/main" id="{E05E08C7-A11F-B90F-ED0F-F4E60F7860CD}"/>
                  </a:ext>
                </a:extLst>
              </p:cNvPr>
              <p:cNvSpPr/>
              <p:nvPr/>
            </p:nvSpPr>
            <p:spPr>
              <a:xfrm>
                <a:off x="3656445" y="1725116"/>
                <a:ext cx="144000" cy="72000"/>
              </a:xfrm>
              <a:prstGeom prst="rect">
                <a:avLst/>
              </a:prstGeom>
              <a:solidFill>
                <a:srgbClr val="7FA8D9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21" name="xlamLegendText20">
                <a:extLst>
                  <a:ext uri="{FF2B5EF4-FFF2-40B4-BE49-F238E27FC236}">
                    <a16:creationId xmlns:a16="http://schemas.microsoft.com/office/drawing/2014/main" id="{D7CAAFC9-042B-6B99-E0EF-209C9D141C0B}"/>
                  </a:ext>
                </a:extLst>
              </p:cNvPr>
              <p:cNvSpPr txBox="1"/>
              <p:nvPr/>
            </p:nvSpPr>
            <p:spPr>
              <a:xfrm>
                <a:off x="3872445" y="1674971"/>
                <a:ext cx="758145" cy="16570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b="0" i="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Frequently</a:t>
                </a:r>
              </a:p>
            </p:txBody>
          </p:sp>
        </p:grpSp>
        <p:grpSp>
          <p:nvGrpSpPr>
            <p:cNvPr id="17" name="xlamLegendEntry30">
              <a:extLst>
                <a:ext uri="{FF2B5EF4-FFF2-40B4-BE49-F238E27FC236}">
                  <a16:creationId xmlns:a16="http://schemas.microsoft.com/office/drawing/2014/main" id="{4308E2EB-A036-E695-C3AB-E58CE3318EDA}"/>
                </a:ext>
              </a:extLst>
            </p:cNvPr>
            <p:cNvGrpSpPr/>
            <p:nvPr/>
          </p:nvGrpSpPr>
          <p:grpSpPr>
            <a:xfrm>
              <a:off x="4859941" y="1674971"/>
              <a:ext cx="896138" cy="165707"/>
              <a:chOff x="4859941" y="1674971"/>
              <a:chExt cx="896138" cy="165707"/>
            </a:xfrm>
          </p:grpSpPr>
          <p:sp>
            <p:nvSpPr>
              <p:cNvPr id="18" name="xlamLegendSymbol30">
                <a:extLst>
                  <a:ext uri="{FF2B5EF4-FFF2-40B4-BE49-F238E27FC236}">
                    <a16:creationId xmlns:a16="http://schemas.microsoft.com/office/drawing/2014/main" id="{500357B8-7CFB-8BDA-43ED-E4498EC2D044}"/>
                  </a:ext>
                </a:extLst>
              </p:cNvPr>
              <p:cNvSpPr/>
              <p:nvPr/>
            </p:nvSpPr>
            <p:spPr>
              <a:xfrm>
                <a:off x="4859941" y="1725115"/>
                <a:ext cx="144000" cy="72000"/>
              </a:xfrm>
              <a:prstGeom prst="rect">
                <a:avLst/>
              </a:prstGeom>
              <a:solidFill>
                <a:srgbClr val="006BB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19" name="xlamLegendText30">
                <a:extLst>
                  <a:ext uri="{FF2B5EF4-FFF2-40B4-BE49-F238E27FC236}">
                    <a16:creationId xmlns:a16="http://schemas.microsoft.com/office/drawing/2014/main" id="{99B65DB6-DC3F-6A53-B68B-687A2F4E5FBF}"/>
                  </a:ext>
                </a:extLst>
              </p:cNvPr>
              <p:cNvSpPr txBox="1"/>
              <p:nvPr/>
            </p:nvSpPr>
            <p:spPr>
              <a:xfrm>
                <a:off x="5054704" y="1674971"/>
                <a:ext cx="701375" cy="16570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b="0" i="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Sometimes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3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CEFCE-42A7-2848-F207-05C52398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0497-C403-6D54-E4E6-6067C702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FD042-F6B3-5F28-375B-DD29C5A4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700442"/>
              </p:ext>
            </p:extLst>
          </p:nvPr>
        </p:nvGraphicFramePr>
        <p:xfrm>
          <a:off x="1325750" y="1037064"/>
          <a:ext cx="9144259" cy="516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D43B142-A213-4AC5-098A-5DCCF9DD1489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B3C2442-EAE7-B62A-8062-9D96EE7E6600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784014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Regulierungspolitik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in der Schweiz, 2021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F56E69-76EF-23BB-37AB-1A8935C4C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FABDF7-E2DA-D165-F489-604AB4792805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B72BA-8822-73CC-E076-3E6F808F3E10}"/>
              </a:ext>
            </a:extLst>
          </p:cNvPr>
          <p:cNvSpPr txBox="1"/>
          <p:nvPr/>
        </p:nvSpPr>
        <p:spPr>
          <a:xfrm>
            <a:off x="205201" y="6118024"/>
            <a:ext cx="69711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Note: The more regulatory practices as advocated in the OECD Recommendation on Regulatory Policy and Governance a country has implemented, the higher its </a:t>
            </a:r>
            <a:r>
              <a:rPr lang="en-US" sz="9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iREG</a:t>
            </a:r>
            <a: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score. The indicators on stakeholder engagement and RIA for primary laws only cover those initiated by the executive (99% of all primary laws in Australia).</a:t>
            </a:r>
          </a:p>
          <a:p>
            <a: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Source: Indicators of Regulatory Policy and Governance Surveys 2017 and 2020, oe.cd/</a:t>
            </a:r>
            <a:r>
              <a:rPr lang="en-US" sz="9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ireg</a:t>
            </a:r>
            <a: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2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76BB9-F700-4BF2-A81A-2759410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747" y="1532524"/>
            <a:ext cx="9371948" cy="46206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Gesetze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sind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wichtigsten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Instrumente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erfolgreichen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Umweltschutz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Evaluation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trägt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Qualität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dieser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Gesetze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Sie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sorgt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dafür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dass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Gesetze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auf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Fakten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basieren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effektiv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und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effizient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sind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und transparent und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gerecht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gestaltet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wurden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Notwendige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Anpassungen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der Evaluation:</a:t>
            </a:r>
          </a:p>
          <a:p>
            <a:pPr lvl="1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Rasch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fortschreitender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Klimawandel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und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grüne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Innovationen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erforden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agile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ex post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Evaluationszyklen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83464" lvl="1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Auswirkungen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auf die Umwelt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sollten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systematisch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allen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Ministerien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erfasst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ganzheitlichen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Ansatz; </a:t>
            </a:r>
          </a:p>
          <a:p>
            <a:pPr marL="283464" lvl="1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Gesetzesalternativen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z.B.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ergebnisorientierte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Regulierung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die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grüne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Innovation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fördern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kann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sollten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systematisch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evaluiert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marL="283464" lvl="1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Grenzüberschreitende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Auswirkungen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auf die Umwelt und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Umweltrisikoanalysen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sollten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regelmäßiger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Bestandteil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der Evaluation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lvl="1"/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3464" lvl="1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C9936-C598-4FA1-827E-BCA99F70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>
                <a:latin typeface="Arial Narrow" panose="020B0606020202030204" pitchFamily="34" charset="0"/>
              </a:rPr>
              <a:t>13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69C3B-C87D-45D2-8224-0B46977D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23-Jun-2023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55176-D791-4CC8-905C-436F4376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OECD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26253-3FC0-41F4-A8BA-97534133DE72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AA0899E-5167-40FC-BBDB-A838145D0EF9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Ausblick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: Evaluation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im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Wandel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– für die Umwelt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EBDD3-CF96-4C0B-84DD-A3C21A544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FC2510-F827-43C7-8256-83299B795409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A8AC4-7018-4369-B057-FFA25E90CD3D}"/>
              </a:ext>
            </a:extLst>
          </p:cNvPr>
          <p:cNvSpPr/>
          <p:nvPr/>
        </p:nvSpPr>
        <p:spPr>
          <a:xfrm>
            <a:off x="1151467" y="1495886"/>
            <a:ext cx="9630506" cy="10633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D21573-88E4-4138-93BA-1CC1F3DB7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907195" y="2780350"/>
            <a:ext cx="373552" cy="510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7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3259E-E43F-439B-64D9-359A493D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1A7E9-C903-8F29-C3B0-6B8B2349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73DAA-D6CB-96CE-1328-3C92ED27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52698-BEB5-7246-87F8-CDB3FAFD953D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E8AA34C-7511-48DA-4BD6-E030B08909FC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Ausblick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: OECD Arbeit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zum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Thema Evaluation und Umwelt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8BC5AC-3605-D7E0-D945-629BD8B26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ECEA5D-EB16-240F-096C-7226E5069ABD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6A2EFB3-5198-0FC1-4703-EDD1BE5B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747" y="1532524"/>
            <a:ext cx="9371948" cy="4620682"/>
          </a:xfrm>
        </p:spPr>
        <p:txBody>
          <a:bodyPr>
            <a:normAutofit/>
          </a:bodyPr>
          <a:lstStyle/>
          <a:p>
            <a:pPr lvl="1"/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Veröffentlichung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eines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OECD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Berichts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“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Bessere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Rechtsetzung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die Umwelt”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geplant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Q4/2023</a:t>
            </a:r>
          </a:p>
          <a:p>
            <a:pPr marL="283464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Fortlaufende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Arbeit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mit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dem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koreanischen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Umweltministerium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bis 2024: </a:t>
            </a:r>
          </a:p>
          <a:p>
            <a:pPr lvl="2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“Stress-Test”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Methodologie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 die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Umweltfreundlichkeit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von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Gesetzgebungsprozessen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zu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prüfen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inkl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RFA und ex post Evaluation </a:t>
            </a:r>
          </a:p>
          <a:p>
            <a:pPr lvl="2"/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Sammlung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von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Länderpraktiken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zur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Berücksichtigung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von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Umweltaspekten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in der Evaluation </a:t>
            </a:r>
          </a:p>
          <a:p>
            <a:pPr marL="521208" lvl="2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OECD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Bericht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“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Ausblick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Regulierungspolitik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”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mit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Indikatorendaten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zu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grünen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Länderpraktiken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geplant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für 2025</a:t>
            </a:r>
          </a:p>
          <a:p>
            <a:pPr marL="521208" lvl="2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endParaRPr lang="en-GB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3464" lvl="1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E664E7-AF5B-8496-6F72-5AF086E90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1080513" y="1425683"/>
            <a:ext cx="373552" cy="510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4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2263912"/>
            <a:ext cx="6949440" cy="357244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 err="1">
                <a:latin typeface="Arial Narrow" panose="020B0606020202030204" pitchFamily="34" charset="0"/>
              </a:rPr>
              <a:t>Vielen</a:t>
            </a:r>
            <a:r>
              <a:rPr lang="en-US" dirty="0">
                <a:latin typeface="Arial Narrow" panose="020B0606020202030204" pitchFamily="34" charset="0"/>
              </a:rPr>
              <a:t> Dank &amp; Merci!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     </a:t>
            </a:r>
            <a:r>
              <a:rPr lang="en-US" sz="2700" dirty="0">
                <a:latin typeface="Arial Narrow" panose="020B0606020202030204" pitchFamily="34" charset="0"/>
                <a:hlinkClick r:id="rId2"/>
              </a:rPr>
              <a:t>oecd.org/</a:t>
            </a:r>
            <a:r>
              <a:rPr lang="en-US" sz="2700" dirty="0" err="1">
                <a:latin typeface="Arial Narrow" panose="020B0606020202030204" pitchFamily="34" charset="0"/>
                <a:hlinkClick r:id="rId2"/>
              </a:rPr>
              <a:t>regreform</a:t>
            </a:r>
            <a:r>
              <a:rPr lang="en-US" sz="2700" dirty="0">
                <a:latin typeface="Arial Narrow" panose="020B0606020202030204" pitchFamily="34" charset="0"/>
                <a:hlinkClick r:id="rId2"/>
              </a:rPr>
              <a:t>/ </a:t>
            </a:r>
            <a:br>
              <a:rPr lang="en-US" sz="2700" dirty="0">
                <a:latin typeface="Arial Narrow" panose="020B0606020202030204" pitchFamily="34" charset="0"/>
              </a:rPr>
            </a:br>
            <a:r>
              <a:rPr lang="en-US" sz="2700" dirty="0">
                <a:latin typeface="Arial Narrow" panose="020B0606020202030204" pitchFamily="34" charset="0"/>
              </a:rPr>
              <a:t>           </a:t>
            </a:r>
            <a:r>
              <a:rPr lang="en-US" sz="2700" dirty="0">
                <a:latin typeface="Arial Narrow" panose="020B0606020202030204" pitchFamily="34" charset="0"/>
                <a:hlinkClick r:id="rId3"/>
              </a:rPr>
              <a:t>linkedin.com/groups/12405761/</a:t>
            </a:r>
            <a:br>
              <a:rPr lang="en-US" sz="2700" dirty="0">
                <a:latin typeface="Arial Narrow" panose="020B0606020202030204" pitchFamily="34" charset="0"/>
              </a:rPr>
            </a:br>
            <a:r>
              <a:rPr lang="en-US" sz="2700" dirty="0">
                <a:latin typeface="Arial Narrow" panose="020B0606020202030204" pitchFamily="34" charset="0"/>
              </a:rPr>
              <a:t>           Yola Thürer, Policy Analyst (</a:t>
            </a:r>
            <a:r>
              <a:rPr lang="en-US" sz="2700" dirty="0">
                <a:latin typeface="Arial Narrow" panose="020B0606020202030204" pitchFamily="34" charset="0"/>
                <a:hlinkClick r:id="rId4"/>
              </a:rPr>
              <a:t>yola.thuerer@oecd.org</a:t>
            </a:r>
            <a:r>
              <a:rPr lang="en-US" sz="2700" dirty="0">
                <a:latin typeface="Arial Narrow" panose="020B0606020202030204" pitchFamily="34" charset="0"/>
              </a:rPr>
              <a:t>)</a:t>
            </a:r>
            <a:br>
              <a:rPr lang="en-US" sz="2700" dirty="0">
                <a:latin typeface="Arial Narrow" panose="020B0606020202030204" pitchFamily="34" charset="0"/>
              </a:rPr>
            </a:br>
            <a:br>
              <a:rPr lang="en-US" sz="2700" dirty="0">
                <a:latin typeface="Arial Narrow" panose="020B0606020202030204" pitchFamily="34" charset="0"/>
              </a:rPr>
            </a:br>
            <a:endParaRPr lang="en-US" sz="2700" dirty="0">
              <a:latin typeface="Arial Narrow" panose="020B0606020202030204" pitchFamily="34" charset="0"/>
            </a:endParaRPr>
          </a:p>
        </p:txBody>
      </p:sp>
      <p:pic>
        <p:nvPicPr>
          <p:cNvPr id="3" name="Graphic 2" descr="World with solid fill">
            <a:extLst>
              <a:ext uri="{FF2B5EF4-FFF2-40B4-BE49-F238E27FC236}">
                <a16:creationId xmlns:a16="http://schemas.microsoft.com/office/drawing/2014/main" id="{CE0AC5C2-3C4C-42A6-94CB-DF3597EE1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2577" y="3933717"/>
            <a:ext cx="361478" cy="361478"/>
          </a:xfrm>
          <a:prstGeom prst="rect">
            <a:avLst/>
          </a:prstGeom>
        </p:spPr>
      </p:pic>
      <p:pic>
        <p:nvPicPr>
          <p:cNvPr id="6" name="Graphic 5" descr="Link with solid fill">
            <a:extLst>
              <a:ext uri="{FF2B5EF4-FFF2-40B4-BE49-F238E27FC236}">
                <a16:creationId xmlns:a16="http://schemas.microsoft.com/office/drawing/2014/main" id="{F64FFFE7-BDB8-4326-8E59-2EAF4CFB5E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2577" y="4295195"/>
            <a:ext cx="361478" cy="361478"/>
          </a:xfrm>
          <a:prstGeom prst="rect">
            <a:avLst/>
          </a:prstGeom>
        </p:spPr>
      </p:pic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8E09FD7D-D87F-4456-B97B-94C649EEC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2577" y="4656673"/>
            <a:ext cx="361478" cy="3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>
                <a:latin typeface="Arial Narrow" panose="020B0606020202030204" pitchFamily="34" charset="0"/>
              </a:rPr>
              <a:t>2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23-Jun-2023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OECD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F19DA-B8EB-4C2D-B54C-02A6FABD3995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CAA299-F69D-4B3E-B843-C9D05141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4" y="71252"/>
            <a:ext cx="10062611" cy="785132"/>
          </a:xfrm>
        </p:spPr>
        <p:txBody>
          <a:bodyPr anchor="ctr">
            <a:normAutofit/>
          </a:bodyPr>
          <a:lstStyle/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Inhalt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749EAD-264F-42F9-A878-7427BC7F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A4FC75-B2B3-4A32-AC2E-C7B35B03C3A9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DAEE7-57E0-4082-948E-80EFFA593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776" y="1244941"/>
            <a:ext cx="1143584" cy="1143584"/>
          </a:xfrm>
          <a:prstGeom prst="rect">
            <a:avLst/>
          </a:prstGeom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CA5931E7-1716-4127-AAFD-4E402156B57E}"/>
              </a:ext>
            </a:extLst>
          </p:cNvPr>
          <p:cNvGrpSpPr/>
          <p:nvPr/>
        </p:nvGrpSpPr>
        <p:grpSpPr>
          <a:xfrm>
            <a:off x="963385" y="2531192"/>
            <a:ext cx="1950366" cy="2950970"/>
            <a:chOff x="0" y="0"/>
            <a:chExt cx="4650848" cy="7036892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942E4089-5EC1-41FF-AF9E-EEBE180A6031}"/>
                </a:ext>
              </a:extLst>
            </p:cNvPr>
            <p:cNvSpPr/>
            <p:nvPr/>
          </p:nvSpPr>
          <p:spPr>
            <a:xfrm>
              <a:off x="0" y="0"/>
              <a:ext cx="4650848" cy="7036892"/>
            </a:xfrm>
            <a:custGeom>
              <a:avLst/>
              <a:gdLst/>
              <a:ahLst/>
              <a:cxnLst/>
              <a:rect l="l" t="t" r="r" b="b"/>
              <a:pathLst>
                <a:path w="4650848" h="7036892">
                  <a:moveTo>
                    <a:pt x="0" y="0"/>
                  </a:moveTo>
                  <a:lnTo>
                    <a:pt x="0" y="7036892"/>
                  </a:lnTo>
                  <a:lnTo>
                    <a:pt x="4650848" y="7036892"/>
                  </a:lnTo>
                  <a:lnTo>
                    <a:pt x="4650848" y="0"/>
                  </a:lnTo>
                  <a:lnTo>
                    <a:pt x="0" y="0"/>
                  </a:lnTo>
                  <a:close/>
                  <a:moveTo>
                    <a:pt x="4589888" y="6975932"/>
                  </a:moveTo>
                  <a:lnTo>
                    <a:pt x="59690" y="6975932"/>
                  </a:lnTo>
                  <a:lnTo>
                    <a:pt x="59690" y="59690"/>
                  </a:lnTo>
                  <a:lnTo>
                    <a:pt x="4589888" y="59690"/>
                  </a:lnTo>
                  <a:lnTo>
                    <a:pt x="4589888" y="6975932"/>
                  </a:lnTo>
                  <a:close/>
                </a:path>
              </a:pathLst>
            </a:custGeom>
            <a:solidFill>
              <a:srgbClr val="1D3748"/>
            </a:solidFill>
          </p:spPr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148A1FFE-5F44-4859-B8F7-258D7FA53C2B}"/>
              </a:ext>
            </a:extLst>
          </p:cNvPr>
          <p:cNvGrpSpPr/>
          <p:nvPr/>
        </p:nvGrpSpPr>
        <p:grpSpPr>
          <a:xfrm>
            <a:off x="5073342" y="2531192"/>
            <a:ext cx="1950366" cy="2950970"/>
            <a:chOff x="0" y="0"/>
            <a:chExt cx="4650848" cy="703689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A45EFD1-95E9-4022-B6E9-7AD2BE675FEF}"/>
                </a:ext>
              </a:extLst>
            </p:cNvPr>
            <p:cNvSpPr/>
            <p:nvPr/>
          </p:nvSpPr>
          <p:spPr>
            <a:xfrm>
              <a:off x="0" y="0"/>
              <a:ext cx="4650848" cy="7036892"/>
            </a:xfrm>
            <a:custGeom>
              <a:avLst/>
              <a:gdLst/>
              <a:ahLst/>
              <a:cxnLst/>
              <a:rect l="l" t="t" r="r" b="b"/>
              <a:pathLst>
                <a:path w="4650848" h="7036892">
                  <a:moveTo>
                    <a:pt x="0" y="0"/>
                  </a:moveTo>
                  <a:lnTo>
                    <a:pt x="0" y="7036892"/>
                  </a:lnTo>
                  <a:lnTo>
                    <a:pt x="4650848" y="7036892"/>
                  </a:lnTo>
                  <a:lnTo>
                    <a:pt x="4650848" y="0"/>
                  </a:lnTo>
                  <a:lnTo>
                    <a:pt x="0" y="0"/>
                  </a:lnTo>
                  <a:close/>
                  <a:moveTo>
                    <a:pt x="4589888" y="6975932"/>
                  </a:moveTo>
                  <a:lnTo>
                    <a:pt x="59690" y="6975932"/>
                  </a:lnTo>
                  <a:lnTo>
                    <a:pt x="59690" y="59690"/>
                  </a:lnTo>
                  <a:lnTo>
                    <a:pt x="4589888" y="59690"/>
                  </a:lnTo>
                  <a:lnTo>
                    <a:pt x="4589888" y="6975932"/>
                  </a:lnTo>
                  <a:close/>
                </a:path>
              </a:pathLst>
            </a:custGeom>
            <a:solidFill>
              <a:srgbClr val="1D3748"/>
            </a:solidFill>
          </p:spPr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FA38D45F-D1F4-4CA5-A2B5-1AEE643BA941}"/>
              </a:ext>
            </a:extLst>
          </p:cNvPr>
          <p:cNvGrpSpPr/>
          <p:nvPr/>
        </p:nvGrpSpPr>
        <p:grpSpPr>
          <a:xfrm>
            <a:off x="7128320" y="2531192"/>
            <a:ext cx="1950366" cy="2950970"/>
            <a:chOff x="0" y="0"/>
            <a:chExt cx="4650848" cy="7036892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27791A5-4C54-43B7-91DE-45241B6114FD}"/>
                </a:ext>
              </a:extLst>
            </p:cNvPr>
            <p:cNvSpPr/>
            <p:nvPr/>
          </p:nvSpPr>
          <p:spPr>
            <a:xfrm>
              <a:off x="0" y="0"/>
              <a:ext cx="4650848" cy="7036892"/>
            </a:xfrm>
            <a:custGeom>
              <a:avLst/>
              <a:gdLst/>
              <a:ahLst/>
              <a:cxnLst/>
              <a:rect l="l" t="t" r="r" b="b"/>
              <a:pathLst>
                <a:path w="4650848" h="7036892">
                  <a:moveTo>
                    <a:pt x="0" y="0"/>
                  </a:moveTo>
                  <a:lnTo>
                    <a:pt x="0" y="7036892"/>
                  </a:lnTo>
                  <a:lnTo>
                    <a:pt x="4650848" y="7036892"/>
                  </a:lnTo>
                  <a:lnTo>
                    <a:pt x="4650848" y="0"/>
                  </a:lnTo>
                  <a:lnTo>
                    <a:pt x="0" y="0"/>
                  </a:lnTo>
                  <a:close/>
                  <a:moveTo>
                    <a:pt x="4589888" y="6975932"/>
                  </a:moveTo>
                  <a:lnTo>
                    <a:pt x="59690" y="6975932"/>
                  </a:lnTo>
                  <a:lnTo>
                    <a:pt x="59690" y="59690"/>
                  </a:lnTo>
                  <a:lnTo>
                    <a:pt x="4589888" y="59690"/>
                  </a:lnTo>
                  <a:lnTo>
                    <a:pt x="4589888" y="6975932"/>
                  </a:lnTo>
                  <a:close/>
                </a:path>
              </a:pathLst>
            </a:custGeom>
            <a:solidFill>
              <a:srgbClr val="16222B"/>
            </a:solidFill>
          </p:spPr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97CDD2F8-1E5E-477A-AABB-511457F2C4B1}"/>
              </a:ext>
            </a:extLst>
          </p:cNvPr>
          <p:cNvGrpSpPr/>
          <p:nvPr/>
        </p:nvGrpSpPr>
        <p:grpSpPr>
          <a:xfrm>
            <a:off x="3018363" y="2531192"/>
            <a:ext cx="1950366" cy="2950970"/>
            <a:chOff x="0" y="0"/>
            <a:chExt cx="4650848" cy="7036892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64E28A4-6CF3-48D4-9AD6-AB4C279F9368}"/>
                </a:ext>
              </a:extLst>
            </p:cNvPr>
            <p:cNvSpPr/>
            <p:nvPr/>
          </p:nvSpPr>
          <p:spPr>
            <a:xfrm>
              <a:off x="0" y="0"/>
              <a:ext cx="4650848" cy="7036892"/>
            </a:xfrm>
            <a:custGeom>
              <a:avLst/>
              <a:gdLst/>
              <a:ahLst/>
              <a:cxnLst/>
              <a:rect l="l" t="t" r="r" b="b"/>
              <a:pathLst>
                <a:path w="4650848" h="7036892">
                  <a:moveTo>
                    <a:pt x="0" y="0"/>
                  </a:moveTo>
                  <a:lnTo>
                    <a:pt x="0" y="7036892"/>
                  </a:lnTo>
                  <a:lnTo>
                    <a:pt x="4650848" y="7036892"/>
                  </a:lnTo>
                  <a:lnTo>
                    <a:pt x="4650848" y="0"/>
                  </a:lnTo>
                  <a:lnTo>
                    <a:pt x="0" y="0"/>
                  </a:lnTo>
                  <a:close/>
                  <a:moveTo>
                    <a:pt x="4589888" y="6975932"/>
                  </a:moveTo>
                  <a:lnTo>
                    <a:pt x="59690" y="6975932"/>
                  </a:lnTo>
                  <a:lnTo>
                    <a:pt x="59690" y="59690"/>
                  </a:lnTo>
                  <a:lnTo>
                    <a:pt x="4589888" y="59690"/>
                  </a:lnTo>
                  <a:lnTo>
                    <a:pt x="4589888" y="6975932"/>
                  </a:lnTo>
                  <a:close/>
                </a:path>
              </a:pathLst>
            </a:custGeom>
            <a:solidFill>
              <a:srgbClr val="16222B"/>
            </a:solidFill>
          </p:spPr>
        </p:sp>
      </p:grpSp>
      <p:sp>
        <p:nvSpPr>
          <p:cNvPr id="23" name="TextBox 14">
            <a:extLst>
              <a:ext uri="{FF2B5EF4-FFF2-40B4-BE49-F238E27FC236}">
                <a16:creationId xmlns:a16="http://schemas.microsoft.com/office/drawing/2014/main" id="{917AA8BF-D08C-42AF-BA63-D7D53501CA87}"/>
              </a:ext>
            </a:extLst>
          </p:cNvPr>
          <p:cNvSpPr txBox="1"/>
          <p:nvPr/>
        </p:nvSpPr>
        <p:spPr>
          <a:xfrm>
            <a:off x="1124584" y="2661533"/>
            <a:ext cx="1572657" cy="113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400" spc="140" dirty="0">
                <a:solidFill>
                  <a:srgbClr val="214965"/>
                </a:solidFill>
                <a:latin typeface="Arial Narrow" panose="020B0606020202030204" pitchFamily="34" charset="0"/>
              </a:rPr>
              <a:t>REGULIERUNGS-FOLGENABSCHÄ-TZUNG (RFA) UND EX POST EVALUATION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C2C9A935-7D45-4B97-B15A-590C364F2BB7}"/>
              </a:ext>
            </a:extLst>
          </p:cNvPr>
          <p:cNvSpPr txBox="1"/>
          <p:nvPr/>
        </p:nvSpPr>
        <p:spPr>
          <a:xfrm>
            <a:off x="3179562" y="2661533"/>
            <a:ext cx="1732582" cy="90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400" spc="140" dirty="0">
                <a:solidFill>
                  <a:srgbClr val="214965"/>
                </a:solidFill>
                <a:latin typeface="Arial Narrow" panose="020B0606020202030204" pitchFamily="34" charset="0"/>
              </a:rPr>
              <a:t>LÄNDERPRAKTIKEN RFA UND EX </a:t>
            </a:r>
            <a:r>
              <a:rPr lang="en-US" sz="1400" spc="140">
                <a:solidFill>
                  <a:srgbClr val="214965"/>
                </a:solidFill>
                <a:latin typeface="Arial Narrow" panose="020B0606020202030204" pitchFamily="34" charset="0"/>
              </a:rPr>
              <a:t>POST EVALUATION </a:t>
            </a:r>
            <a:r>
              <a:rPr lang="en-US" sz="1400" spc="140" dirty="0">
                <a:solidFill>
                  <a:srgbClr val="214965"/>
                </a:solidFill>
                <a:latin typeface="Arial Narrow" panose="020B0606020202030204" pitchFamily="34" charset="0"/>
              </a:rPr>
              <a:t>FÜR DIE UMWELT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A4EAAF49-F4A0-4955-AB0D-CCD165D5CCC3}"/>
              </a:ext>
            </a:extLst>
          </p:cNvPr>
          <p:cNvSpPr txBox="1"/>
          <p:nvPr/>
        </p:nvSpPr>
        <p:spPr>
          <a:xfrm>
            <a:off x="5234540" y="2661533"/>
            <a:ext cx="1677269" cy="90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GB" sz="1400" spc="140" dirty="0">
                <a:solidFill>
                  <a:srgbClr val="214965"/>
                </a:solidFill>
                <a:latin typeface="Arial Narrow" panose="020B0606020202030204" pitchFamily="34" charset="0"/>
              </a:rPr>
              <a:t>DIE SCHWEIZ IM INTERNATIONALEN VERGLEICH</a:t>
            </a:r>
          </a:p>
          <a:p>
            <a:pPr>
              <a:lnSpc>
                <a:spcPts val="1820"/>
              </a:lnSpc>
            </a:pPr>
            <a:endParaRPr lang="en-US" sz="1400" spc="140" dirty="0">
              <a:solidFill>
                <a:srgbClr val="214965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6FD656A9-FCEE-4FC6-884F-6217553EC388}"/>
              </a:ext>
            </a:extLst>
          </p:cNvPr>
          <p:cNvSpPr txBox="1"/>
          <p:nvPr/>
        </p:nvSpPr>
        <p:spPr>
          <a:xfrm>
            <a:off x="7289518" y="2661533"/>
            <a:ext cx="1733855" cy="182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400" spc="140" dirty="0">
                <a:solidFill>
                  <a:srgbClr val="214965"/>
                </a:solidFill>
                <a:latin typeface="Arial Narrow" panose="020B0606020202030204" pitchFamily="34" charset="0"/>
              </a:rPr>
              <a:t>ÖFFENTLICHKEITSBETEILIGUNG ALS WESENTLICHES ELEMENT IN DER EVALUATION</a:t>
            </a:r>
          </a:p>
          <a:p>
            <a:pPr>
              <a:lnSpc>
                <a:spcPts val="1820"/>
              </a:lnSpc>
            </a:pPr>
            <a:endParaRPr lang="en-GB" sz="1400" spc="140" dirty="0">
              <a:solidFill>
                <a:srgbClr val="214965"/>
              </a:solidFill>
              <a:latin typeface="Arial Narrow" panose="020B0606020202030204" pitchFamily="34" charset="0"/>
            </a:endParaRPr>
          </a:p>
          <a:p>
            <a:pPr>
              <a:lnSpc>
                <a:spcPts val="1820"/>
              </a:lnSpc>
            </a:pPr>
            <a:endParaRPr lang="en-GB" sz="1400" spc="140" dirty="0">
              <a:solidFill>
                <a:srgbClr val="214965"/>
              </a:solidFill>
              <a:latin typeface="Arial Narrow" panose="020B0606020202030204" pitchFamily="34" charset="0"/>
            </a:endParaRPr>
          </a:p>
          <a:p>
            <a:pPr>
              <a:lnSpc>
                <a:spcPts val="1820"/>
              </a:lnSpc>
            </a:pPr>
            <a:endParaRPr lang="en-US" sz="1400" spc="140" dirty="0">
              <a:solidFill>
                <a:srgbClr val="214965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0818BD67-DFA3-4C02-AAB7-8DF2CF054050}"/>
              </a:ext>
            </a:extLst>
          </p:cNvPr>
          <p:cNvGrpSpPr/>
          <p:nvPr/>
        </p:nvGrpSpPr>
        <p:grpSpPr>
          <a:xfrm>
            <a:off x="9239884" y="2531192"/>
            <a:ext cx="1950366" cy="2950970"/>
            <a:chOff x="0" y="0"/>
            <a:chExt cx="4650848" cy="7036892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F376C0F-AE94-4F9F-8388-AA973ED5E3F1}"/>
                </a:ext>
              </a:extLst>
            </p:cNvPr>
            <p:cNvSpPr/>
            <p:nvPr/>
          </p:nvSpPr>
          <p:spPr>
            <a:xfrm>
              <a:off x="0" y="0"/>
              <a:ext cx="4650848" cy="7036892"/>
            </a:xfrm>
            <a:custGeom>
              <a:avLst/>
              <a:gdLst/>
              <a:ahLst/>
              <a:cxnLst/>
              <a:rect l="l" t="t" r="r" b="b"/>
              <a:pathLst>
                <a:path w="4650848" h="7036892">
                  <a:moveTo>
                    <a:pt x="0" y="0"/>
                  </a:moveTo>
                  <a:lnTo>
                    <a:pt x="0" y="7036892"/>
                  </a:lnTo>
                  <a:lnTo>
                    <a:pt x="4650848" y="7036892"/>
                  </a:lnTo>
                  <a:lnTo>
                    <a:pt x="4650848" y="0"/>
                  </a:lnTo>
                  <a:lnTo>
                    <a:pt x="0" y="0"/>
                  </a:lnTo>
                  <a:close/>
                  <a:moveTo>
                    <a:pt x="4589888" y="6975932"/>
                  </a:moveTo>
                  <a:lnTo>
                    <a:pt x="59690" y="6975932"/>
                  </a:lnTo>
                  <a:lnTo>
                    <a:pt x="59690" y="59690"/>
                  </a:lnTo>
                  <a:lnTo>
                    <a:pt x="4589888" y="59690"/>
                  </a:lnTo>
                  <a:lnTo>
                    <a:pt x="4589888" y="6975932"/>
                  </a:lnTo>
                  <a:close/>
                </a:path>
              </a:pathLst>
            </a:custGeom>
            <a:solidFill>
              <a:srgbClr val="16222B"/>
            </a:solidFill>
          </p:spPr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5F7CF3C4-B3B0-45BB-81A6-FB2C2192C883}"/>
              </a:ext>
            </a:extLst>
          </p:cNvPr>
          <p:cNvSpPr txBox="1"/>
          <p:nvPr/>
        </p:nvSpPr>
        <p:spPr>
          <a:xfrm>
            <a:off x="9401082" y="2661533"/>
            <a:ext cx="1572657" cy="90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GB" sz="1400" spc="140" dirty="0">
                <a:solidFill>
                  <a:srgbClr val="214965"/>
                </a:solidFill>
                <a:latin typeface="Arial Narrow" panose="020B0606020202030204" pitchFamily="34" charset="0"/>
              </a:rPr>
              <a:t>AUSBLICK: EVALUATION IM WANDEL UND OECD ARBEIT</a:t>
            </a:r>
            <a:endParaRPr lang="en-US" sz="1400" spc="140" dirty="0">
              <a:solidFill>
                <a:srgbClr val="214965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Graphic 30" descr="Scales of justice outline">
            <a:extLst>
              <a:ext uri="{FF2B5EF4-FFF2-40B4-BE49-F238E27FC236}">
                <a16:creationId xmlns:a16="http://schemas.microsoft.com/office/drawing/2014/main" id="{07AE4801-E5E8-4D60-A7F2-A2B8ED71D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1860" y="1546422"/>
            <a:ext cx="914400" cy="914400"/>
          </a:xfrm>
          <a:prstGeom prst="rect">
            <a:avLst/>
          </a:prstGeom>
        </p:spPr>
      </p:pic>
      <p:pic>
        <p:nvPicPr>
          <p:cNvPr id="35" name="Graphic 34" descr="Open hand with plant outline">
            <a:extLst>
              <a:ext uri="{FF2B5EF4-FFF2-40B4-BE49-F238E27FC236}">
                <a16:creationId xmlns:a16="http://schemas.microsoft.com/office/drawing/2014/main" id="{BFF73D0E-4290-4591-909D-C14B00BC4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1359" y="1584875"/>
            <a:ext cx="914400" cy="914400"/>
          </a:xfrm>
          <a:prstGeom prst="rect">
            <a:avLst/>
          </a:prstGeom>
        </p:spPr>
      </p:pic>
      <p:pic>
        <p:nvPicPr>
          <p:cNvPr id="7" name="Graphic 6" descr="Handshake outline">
            <a:extLst>
              <a:ext uri="{FF2B5EF4-FFF2-40B4-BE49-F238E27FC236}">
                <a16:creationId xmlns:a16="http://schemas.microsoft.com/office/drawing/2014/main" id="{2F07D91B-0385-1B53-5CC3-57042BD0EC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800" y="1630714"/>
            <a:ext cx="914400" cy="914400"/>
          </a:xfrm>
          <a:prstGeom prst="rect">
            <a:avLst/>
          </a:prstGeom>
        </p:spPr>
      </p:pic>
      <p:pic>
        <p:nvPicPr>
          <p:cNvPr id="10" name="Graphic 9" descr="End outline">
            <a:extLst>
              <a:ext uri="{FF2B5EF4-FFF2-40B4-BE49-F238E27FC236}">
                <a16:creationId xmlns:a16="http://schemas.microsoft.com/office/drawing/2014/main" id="{C67F10F9-C6C7-9D8F-71D1-F6A7E02071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02039" y="1619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F554B2C-B358-2C3C-42FA-EF858B187294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DDB7-8EC4-1A54-A572-B4FD52BE9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64" y="1392598"/>
            <a:ext cx="10062611" cy="5211987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RFA=GFA=RIA=AIR=Ex ante Evaluation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GB" sz="31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Ex post Evaluation</a:t>
            </a:r>
          </a:p>
          <a:p>
            <a:pPr lvl="1"/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Programmierte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Mechanismen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(“Sunset”-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Klausel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Ad hoc (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Evalution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von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Regulierung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bestimmen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Sektoren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/Policy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Bereichen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basierend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auf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Prinzipien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..)</a:t>
            </a:r>
          </a:p>
          <a:p>
            <a:pPr lvl="1"/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Fortlaufend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(“One-in one-out”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Regeln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zum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Bürokratieabbau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5BE5-AA1B-FB99-15EC-9FCC4507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DF81B-76E3-0BCB-8756-FDED9411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F4AD7-DFD8-3BFC-825A-31EB4C6A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0720164D-57C5-D30E-00CE-272C4485E506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877904" cy="767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Regulierungsfolgenabschätzung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, ex post Evaluation: was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ist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das?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E2A4C-2504-2178-C65A-9617D4646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297265-728E-A685-3C06-01549F222AC3}"/>
              </a:ext>
            </a:extLst>
          </p:cNvPr>
          <p:cNvSpPr/>
          <p:nvPr/>
        </p:nvSpPr>
        <p:spPr>
          <a:xfrm>
            <a:off x="2118360" y="594738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B58A927-BD64-FAA4-1DD9-253CCCCF76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0946" y="734617"/>
            <a:ext cx="13532380" cy="6255004"/>
            <a:chOff x="471" y="359"/>
            <a:chExt cx="8180" cy="378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DE3B88E-CFD4-1DFC-9675-B45318ED30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2" y="359"/>
              <a:ext cx="5899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C5124D0-DD2E-2951-3EA4-4A6DA299C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" y="3912"/>
              <a:ext cx="9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58530AA-D5D4-4125-B23E-B0126761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762"/>
              <a:ext cx="13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88CA9912-AB17-8C1D-0DFE-AA95C350C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" y="1177"/>
              <a:ext cx="1096" cy="324"/>
              <a:chOff x="2362" y="1177"/>
              <a:chExt cx="1096" cy="324"/>
            </a:xfrm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27348393-AF35-43E7-1355-AF20B1494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1177"/>
                <a:ext cx="1096" cy="324"/>
              </a:xfrm>
              <a:custGeom>
                <a:avLst/>
                <a:gdLst>
                  <a:gd name="T0" fmla="*/ 0 w 6947"/>
                  <a:gd name="T1" fmla="*/ 0 h 1467"/>
                  <a:gd name="T2" fmla="*/ 0 w 6947"/>
                  <a:gd name="T3" fmla="*/ 0 h 1467"/>
                  <a:gd name="T4" fmla="*/ 0 w 6947"/>
                  <a:gd name="T5" fmla="*/ 0 h 1467"/>
                  <a:gd name="T6" fmla="*/ 0 w 6947"/>
                  <a:gd name="T7" fmla="*/ 0 h 1467"/>
                  <a:gd name="T8" fmla="*/ 0 w 6947"/>
                  <a:gd name="T9" fmla="*/ 0 h 1467"/>
                  <a:gd name="T10" fmla="*/ 0 w 6947"/>
                  <a:gd name="T11" fmla="*/ 0 h 1467"/>
                  <a:gd name="T12" fmla="*/ 0 w 6947"/>
                  <a:gd name="T13" fmla="*/ 0 h 1467"/>
                  <a:gd name="T14" fmla="*/ 0 w 6947"/>
                  <a:gd name="T15" fmla="*/ 0 h 1467"/>
                  <a:gd name="T16" fmla="*/ 0 w 6947"/>
                  <a:gd name="T17" fmla="*/ 0 h 1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47"/>
                  <a:gd name="T28" fmla="*/ 0 h 1467"/>
                  <a:gd name="T29" fmla="*/ 6947 w 6947"/>
                  <a:gd name="T30" fmla="*/ 1467 h 1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47" h="1467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lnTo>
                      <a:pt x="0" y="1223"/>
                    </a:lnTo>
                    <a:cubicBezTo>
                      <a:pt x="0" y="1358"/>
                      <a:pt x="110" y="1467"/>
                      <a:pt x="245" y="1467"/>
                    </a:cubicBezTo>
                    <a:lnTo>
                      <a:pt x="6702" y="1467"/>
                    </a:lnTo>
                    <a:cubicBezTo>
                      <a:pt x="6837" y="1467"/>
                      <a:pt x="6947" y="1358"/>
                      <a:pt x="6947" y="1223"/>
                    </a:cubicBezTo>
                    <a:lnTo>
                      <a:pt x="6947" y="245"/>
                    </a:lnTo>
                    <a:cubicBezTo>
                      <a:pt x="6947" y="110"/>
                      <a:pt x="6837" y="0"/>
                      <a:pt x="6702" y="0"/>
                    </a:cubicBez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7DD82193-EBBD-D674-6EF5-1CE2CB1B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1177"/>
                <a:ext cx="1087" cy="324"/>
              </a:xfrm>
              <a:custGeom>
                <a:avLst/>
                <a:gdLst>
                  <a:gd name="T0" fmla="*/ 0 w 6947"/>
                  <a:gd name="T1" fmla="*/ 0 h 1467"/>
                  <a:gd name="T2" fmla="*/ 0 w 6947"/>
                  <a:gd name="T3" fmla="*/ 0 h 1467"/>
                  <a:gd name="T4" fmla="*/ 0 w 6947"/>
                  <a:gd name="T5" fmla="*/ 0 h 1467"/>
                  <a:gd name="T6" fmla="*/ 0 w 6947"/>
                  <a:gd name="T7" fmla="*/ 0 h 1467"/>
                  <a:gd name="T8" fmla="*/ 0 w 6947"/>
                  <a:gd name="T9" fmla="*/ 0 h 1467"/>
                  <a:gd name="T10" fmla="*/ 0 w 6947"/>
                  <a:gd name="T11" fmla="*/ 0 h 1467"/>
                  <a:gd name="T12" fmla="*/ 0 w 6947"/>
                  <a:gd name="T13" fmla="*/ 0 h 1467"/>
                  <a:gd name="T14" fmla="*/ 0 w 6947"/>
                  <a:gd name="T15" fmla="*/ 0 h 1467"/>
                  <a:gd name="T16" fmla="*/ 0 w 6947"/>
                  <a:gd name="T17" fmla="*/ 0 h 1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47"/>
                  <a:gd name="T28" fmla="*/ 0 h 1467"/>
                  <a:gd name="T29" fmla="*/ 6947 w 6947"/>
                  <a:gd name="T30" fmla="*/ 1467 h 1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47" h="1467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lnTo>
                      <a:pt x="0" y="1223"/>
                    </a:lnTo>
                    <a:cubicBezTo>
                      <a:pt x="0" y="1358"/>
                      <a:pt x="110" y="1467"/>
                      <a:pt x="245" y="1467"/>
                    </a:cubicBezTo>
                    <a:lnTo>
                      <a:pt x="6702" y="1467"/>
                    </a:lnTo>
                    <a:cubicBezTo>
                      <a:pt x="6837" y="1467"/>
                      <a:pt x="6947" y="1358"/>
                      <a:pt x="6947" y="1223"/>
                    </a:cubicBezTo>
                    <a:lnTo>
                      <a:pt x="6947" y="245"/>
                    </a:lnTo>
                    <a:cubicBezTo>
                      <a:pt x="6947" y="110"/>
                      <a:pt x="6837" y="0"/>
                      <a:pt x="6702" y="0"/>
                    </a:cubicBezTo>
                    <a:lnTo>
                      <a:pt x="245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A43EF6D5-FFE5-0270-B8B1-36FC84FA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251"/>
              <a:ext cx="119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Ziele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9ED72A8F-8F51-867A-0FED-7EE6094BA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251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E17D7F41-2DD1-263F-9C37-24E2B6854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" y="1177"/>
              <a:ext cx="1028" cy="324"/>
              <a:chOff x="529" y="1177"/>
              <a:chExt cx="1028" cy="324"/>
            </a:xfrm>
          </p:grpSpPr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A9C3ECC0-A125-14DB-8506-5FCE82463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177"/>
                <a:ext cx="1028" cy="324"/>
              </a:xfrm>
              <a:custGeom>
                <a:avLst/>
                <a:gdLst>
                  <a:gd name="T0" fmla="*/ 0 w 10994"/>
                  <a:gd name="T1" fmla="*/ 0 h 2933"/>
                  <a:gd name="T2" fmla="*/ 0 w 10994"/>
                  <a:gd name="T3" fmla="*/ 0 h 2933"/>
                  <a:gd name="T4" fmla="*/ 0 w 10994"/>
                  <a:gd name="T5" fmla="*/ 0 h 2933"/>
                  <a:gd name="T6" fmla="*/ 0 w 10994"/>
                  <a:gd name="T7" fmla="*/ 0 h 2933"/>
                  <a:gd name="T8" fmla="*/ 0 w 10994"/>
                  <a:gd name="T9" fmla="*/ 0 h 2933"/>
                  <a:gd name="T10" fmla="*/ 0 w 10994"/>
                  <a:gd name="T11" fmla="*/ 0 h 2933"/>
                  <a:gd name="T12" fmla="*/ 0 w 10994"/>
                  <a:gd name="T13" fmla="*/ 0 h 2933"/>
                  <a:gd name="T14" fmla="*/ 0 w 10994"/>
                  <a:gd name="T15" fmla="*/ 0 h 2933"/>
                  <a:gd name="T16" fmla="*/ 0 w 10994"/>
                  <a:gd name="T17" fmla="*/ 0 h 2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94"/>
                  <a:gd name="T28" fmla="*/ 0 h 2933"/>
                  <a:gd name="T29" fmla="*/ 10994 w 10994"/>
                  <a:gd name="T30" fmla="*/ 2933 h 2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94" h="2933">
                    <a:moveTo>
                      <a:pt x="489" y="0"/>
                    </a:moveTo>
                    <a:cubicBezTo>
                      <a:pt x="219" y="0"/>
                      <a:pt x="0" y="219"/>
                      <a:pt x="0" y="489"/>
                    </a:cubicBezTo>
                    <a:lnTo>
                      <a:pt x="0" y="2444"/>
                    </a:lnTo>
                    <a:cubicBezTo>
                      <a:pt x="0" y="2714"/>
                      <a:pt x="219" y="2933"/>
                      <a:pt x="489" y="2933"/>
                    </a:cubicBezTo>
                    <a:lnTo>
                      <a:pt x="10505" y="2933"/>
                    </a:lnTo>
                    <a:cubicBezTo>
                      <a:pt x="10775" y="2933"/>
                      <a:pt x="10994" y="2714"/>
                      <a:pt x="10994" y="2444"/>
                    </a:cubicBezTo>
                    <a:lnTo>
                      <a:pt x="10994" y="489"/>
                    </a:lnTo>
                    <a:cubicBezTo>
                      <a:pt x="10994" y="219"/>
                      <a:pt x="10775" y="0"/>
                      <a:pt x="10505" y="0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72FFA58F-F753-FC77-6CA2-F3787F4E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177"/>
                <a:ext cx="1028" cy="324"/>
              </a:xfrm>
              <a:custGeom>
                <a:avLst/>
                <a:gdLst>
                  <a:gd name="T0" fmla="*/ 0 w 10994"/>
                  <a:gd name="T1" fmla="*/ 0 h 2933"/>
                  <a:gd name="T2" fmla="*/ 0 w 10994"/>
                  <a:gd name="T3" fmla="*/ 0 h 2933"/>
                  <a:gd name="T4" fmla="*/ 0 w 10994"/>
                  <a:gd name="T5" fmla="*/ 0 h 2933"/>
                  <a:gd name="T6" fmla="*/ 0 w 10994"/>
                  <a:gd name="T7" fmla="*/ 0 h 2933"/>
                  <a:gd name="T8" fmla="*/ 0 w 10994"/>
                  <a:gd name="T9" fmla="*/ 0 h 2933"/>
                  <a:gd name="T10" fmla="*/ 0 w 10994"/>
                  <a:gd name="T11" fmla="*/ 0 h 2933"/>
                  <a:gd name="T12" fmla="*/ 0 w 10994"/>
                  <a:gd name="T13" fmla="*/ 0 h 2933"/>
                  <a:gd name="T14" fmla="*/ 0 w 10994"/>
                  <a:gd name="T15" fmla="*/ 0 h 2933"/>
                  <a:gd name="T16" fmla="*/ 0 w 10994"/>
                  <a:gd name="T17" fmla="*/ 0 h 2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94"/>
                  <a:gd name="T28" fmla="*/ 0 h 2933"/>
                  <a:gd name="T29" fmla="*/ 10994 w 10994"/>
                  <a:gd name="T30" fmla="*/ 2933 h 2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94" h="2933">
                    <a:moveTo>
                      <a:pt x="489" y="0"/>
                    </a:moveTo>
                    <a:cubicBezTo>
                      <a:pt x="219" y="0"/>
                      <a:pt x="0" y="219"/>
                      <a:pt x="0" y="489"/>
                    </a:cubicBezTo>
                    <a:lnTo>
                      <a:pt x="0" y="2444"/>
                    </a:lnTo>
                    <a:cubicBezTo>
                      <a:pt x="0" y="2714"/>
                      <a:pt x="219" y="2933"/>
                      <a:pt x="489" y="2933"/>
                    </a:cubicBezTo>
                    <a:lnTo>
                      <a:pt x="10505" y="2933"/>
                    </a:lnTo>
                    <a:cubicBezTo>
                      <a:pt x="10775" y="2933"/>
                      <a:pt x="10994" y="2714"/>
                      <a:pt x="10994" y="2444"/>
                    </a:cubicBezTo>
                    <a:lnTo>
                      <a:pt x="10994" y="489"/>
                    </a:lnTo>
                    <a:cubicBezTo>
                      <a:pt x="10994" y="219"/>
                      <a:pt x="10775" y="0"/>
                      <a:pt x="10505" y="0"/>
                    </a:cubicBezTo>
                    <a:lnTo>
                      <a:pt x="489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2B2AEE6-E871-6B26-D3BF-244D3409C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1251"/>
              <a:ext cx="52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Definition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0B750F21-2262-30A4-AE73-42CFBB73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1251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D768937C-B6AA-FD1C-7F6D-6DCF10397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" y="1576"/>
              <a:ext cx="1027" cy="323"/>
              <a:chOff x="538" y="1576"/>
              <a:chExt cx="1027" cy="323"/>
            </a:xfrm>
          </p:grpSpPr>
          <p:sp>
            <p:nvSpPr>
              <p:cNvPr id="73" name="Freeform 21">
                <a:extLst>
                  <a:ext uri="{FF2B5EF4-FFF2-40B4-BE49-F238E27FC236}">
                    <a16:creationId xmlns:a16="http://schemas.microsoft.com/office/drawing/2014/main" id="{1C073485-5FCC-BE80-C071-B589C2726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" y="1576"/>
                <a:ext cx="1027" cy="323"/>
              </a:xfrm>
              <a:custGeom>
                <a:avLst/>
                <a:gdLst>
                  <a:gd name="T0" fmla="*/ 0 w 10993"/>
                  <a:gd name="T1" fmla="*/ 0 h 2933"/>
                  <a:gd name="T2" fmla="*/ 0 w 10993"/>
                  <a:gd name="T3" fmla="*/ 0 h 2933"/>
                  <a:gd name="T4" fmla="*/ 0 w 10993"/>
                  <a:gd name="T5" fmla="*/ 0 h 2933"/>
                  <a:gd name="T6" fmla="*/ 0 w 10993"/>
                  <a:gd name="T7" fmla="*/ 0 h 2933"/>
                  <a:gd name="T8" fmla="*/ 0 w 10993"/>
                  <a:gd name="T9" fmla="*/ 0 h 2933"/>
                  <a:gd name="T10" fmla="*/ 0 w 10993"/>
                  <a:gd name="T11" fmla="*/ 0 h 2933"/>
                  <a:gd name="T12" fmla="*/ 0 w 10993"/>
                  <a:gd name="T13" fmla="*/ 0 h 2933"/>
                  <a:gd name="T14" fmla="*/ 0 w 10993"/>
                  <a:gd name="T15" fmla="*/ 0 h 2933"/>
                  <a:gd name="T16" fmla="*/ 0 w 10993"/>
                  <a:gd name="T17" fmla="*/ 0 h 2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93"/>
                  <a:gd name="T28" fmla="*/ 0 h 2933"/>
                  <a:gd name="T29" fmla="*/ 10993 w 10993"/>
                  <a:gd name="T30" fmla="*/ 2933 h 2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93" h="2933">
                    <a:moveTo>
                      <a:pt x="489" y="0"/>
                    </a:moveTo>
                    <a:cubicBezTo>
                      <a:pt x="219" y="0"/>
                      <a:pt x="0" y="219"/>
                      <a:pt x="0" y="489"/>
                    </a:cubicBezTo>
                    <a:lnTo>
                      <a:pt x="0" y="2445"/>
                    </a:lnTo>
                    <a:cubicBezTo>
                      <a:pt x="0" y="2715"/>
                      <a:pt x="219" y="2933"/>
                      <a:pt x="489" y="2933"/>
                    </a:cubicBezTo>
                    <a:lnTo>
                      <a:pt x="10505" y="2933"/>
                    </a:lnTo>
                    <a:cubicBezTo>
                      <a:pt x="10775" y="2933"/>
                      <a:pt x="10993" y="2715"/>
                      <a:pt x="10993" y="2445"/>
                    </a:cubicBezTo>
                    <a:lnTo>
                      <a:pt x="10993" y="489"/>
                    </a:lnTo>
                    <a:cubicBezTo>
                      <a:pt x="10993" y="219"/>
                      <a:pt x="10775" y="0"/>
                      <a:pt x="10505" y="0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22">
                <a:extLst>
                  <a:ext uri="{FF2B5EF4-FFF2-40B4-BE49-F238E27FC236}">
                    <a16:creationId xmlns:a16="http://schemas.microsoft.com/office/drawing/2014/main" id="{D433BB5E-C06A-E223-6384-5587C601A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" y="1576"/>
                <a:ext cx="1027" cy="323"/>
              </a:xfrm>
              <a:custGeom>
                <a:avLst/>
                <a:gdLst>
                  <a:gd name="T0" fmla="*/ 0 w 10993"/>
                  <a:gd name="T1" fmla="*/ 0 h 2933"/>
                  <a:gd name="T2" fmla="*/ 0 w 10993"/>
                  <a:gd name="T3" fmla="*/ 0 h 2933"/>
                  <a:gd name="T4" fmla="*/ 0 w 10993"/>
                  <a:gd name="T5" fmla="*/ 0 h 2933"/>
                  <a:gd name="T6" fmla="*/ 0 w 10993"/>
                  <a:gd name="T7" fmla="*/ 0 h 2933"/>
                  <a:gd name="T8" fmla="*/ 0 w 10993"/>
                  <a:gd name="T9" fmla="*/ 0 h 2933"/>
                  <a:gd name="T10" fmla="*/ 0 w 10993"/>
                  <a:gd name="T11" fmla="*/ 0 h 2933"/>
                  <a:gd name="T12" fmla="*/ 0 w 10993"/>
                  <a:gd name="T13" fmla="*/ 0 h 2933"/>
                  <a:gd name="T14" fmla="*/ 0 w 10993"/>
                  <a:gd name="T15" fmla="*/ 0 h 2933"/>
                  <a:gd name="T16" fmla="*/ 0 w 10993"/>
                  <a:gd name="T17" fmla="*/ 0 h 2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93"/>
                  <a:gd name="T28" fmla="*/ 0 h 2933"/>
                  <a:gd name="T29" fmla="*/ 10993 w 10993"/>
                  <a:gd name="T30" fmla="*/ 2933 h 2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93" h="2933">
                    <a:moveTo>
                      <a:pt x="489" y="0"/>
                    </a:moveTo>
                    <a:cubicBezTo>
                      <a:pt x="219" y="0"/>
                      <a:pt x="0" y="219"/>
                      <a:pt x="0" y="489"/>
                    </a:cubicBezTo>
                    <a:lnTo>
                      <a:pt x="0" y="2445"/>
                    </a:lnTo>
                    <a:cubicBezTo>
                      <a:pt x="0" y="2715"/>
                      <a:pt x="219" y="2933"/>
                      <a:pt x="489" y="2933"/>
                    </a:cubicBezTo>
                    <a:lnTo>
                      <a:pt x="10505" y="2933"/>
                    </a:lnTo>
                    <a:cubicBezTo>
                      <a:pt x="10775" y="2933"/>
                      <a:pt x="10993" y="2715"/>
                      <a:pt x="10993" y="2445"/>
                    </a:cubicBezTo>
                    <a:lnTo>
                      <a:pt x="10993" y="489"/>
                    </a:lnTo>
                    <a:cubicBezTo>
                      <a:pt x="10993" y="219"/>
                      <a:pt x="10775" y="0"/>
                      <a:pt x="10505" y="0"/>
                    </a:cubicBezTo>
                    <a:lnTo>
                      <a:pt x="489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1C2252E2-104F-23D8-2906-20B688B3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" y="1648"/>
              <a:ext cx="79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Identifizierung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040C23FD-EC4D-8BF5-CEB3-6DE7523B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1648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 dirty="0">
                <a:latin typeface="Calibri" pitchFamily="34" charset="0"/>
              </a:endParaRPr>
            </a:p>
          </p:txBody>
        </p:sp>
        <p:grpSp>
          <p:nvGrpSpPr>
            <p:cNvPr id="22" name="Group 28">
              <a:extLst>
                <a:ext uri="{FF2B5EF4-FFF2-40B4-BE49-F238E27FC236}">
                  <a16:creationId xmlns:a16="http://schemas.microsoft.com/office/drawing/2014/main" id="{16423A06-10B8-6674-5168-B3A7A6F82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1" y="1565"/>
              <a:ext cx="2350" cy="324"/>
              <a:chOff x="2371" y="1565"/>
              <a:chExt cx="2350" cy="324"/>
            </a:xfrm>
          </p:grpSpPr>
          <p:sp>
            <p:nvSpPr>
              <p:cNvPr id="71" name="Freeform 26">
                <a:extLst>
                  <a:ext uri="{FF2B5EF4-FFF2-40B4-BE49-F238E27FC236}">
                    <a16:creationId xmlns:a16="http://schemas.microsoft.com/office/drawing/2014/main" id="{4A9D562B-BE3A-4FAA-89FB-ED65C30C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65"/>
                <a:ext cx="2350" cy="324"/>
              </a:xfrm>
              <a:custGeom>
                <a:avLst/>
                <a:gdLst>
                  <a:gd name="T0" fmla="*/ 0 w 13290"/>
                  <a:gd name="T1" fmla="*/ 0 h 1467"/>
                  <a:gd name="T2" fmla="*/ 0 w 13290"/>
                  <a:gd name="T3" fmla="*/ 0 h 1467"/>
                  <a:gd name="T4" fmla="*/ 0 w 13290"/>
                  <a:gd name="T5" fmla="*/ 0 h 1467"/>
                  <a:gd name="T6" fmla="*/ 0 w 13290"/>
                  <a:gd name="T7" fmla="*/ 0 h 1467"/>
                  <a:gd name="T8" fmla="*/ 0 w 13290"/>
                  <a:gd name="T9" fmla="*/ 0 h 1467"/>
                  <a:gd name="T10" fmla="*/ 0 w 13290"/>
                  <a:gd name="T11" fmla="*/ 0 h 1467"/>
                  <a:gd name="T12" fmla="*/ 0 w 13290"/>
                  <a:gd name="T13" fmla="*/ 0 h 1467"/>
                  <a:gd name="T14" fmla="*/ 0 w 13290"/>
                  <a:gd name="T15" fmla="*/ 0 h 1467"/>
                  <a:gd name="T16" fmla="*/ 0 w 13290"/>
                  <a:gd name="T17" fmla="*/ 0 h 1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90"/>
                  <a:gd name="T28" fmla="*/ 0 h 1467"/>
                  <a:gd name="T29" fmla="*/ 13290 w 13290"/>
                  <a:gd name="T30" fmla="*/ 1467 h 1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90" h="1467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lnTo>
                      <a:pt x="0" y="1222"/>
                    </a:lnTo>
                    <a:cubicBezTo>
                      <a:pt x="0" y="1357"/>
                      <a:pt x="110" y="1467"/>
                      <a:pt x="245" y="1467"/>
                    </a:cubicBezTo>
                    <a:lnTo>
                      <a:pt x="13046" y="1467"/>
                    </a:lnTo>
                    <a:cubicBezTo>
                      <a:pt x="13181" y="1467"/>
                      <a:pt x="13290" y="1357"/>
                      <a:pt x="13290" y="1222"/>
                    </a:cubicBezTo>
                    <a:lnTo>
                      <a:pt x="13290" y="245"/>
                    </a:lnTo>
                    <a:cubicBezTo>
                      <a:pt x="13290" y="110"/>
                      <a:pt x="13181" y="0"/>
                      <a:pt x="13046" y="0"/>
                    </a:cubicBez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27">
                <a:extLst>
                  <a:ext uri="{FF2B5EF4-FFF2-40B4-BE49-F238E27FC236}">
                    <a16:creationId xmlns:a16="http://schemas.microsoft.com/office/drawing/2014/main" id="{FD2C584C-6248-AC0A-FD57-082BC2557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65"/>
                <a:ext cx="2350" cy="324"/>
              </a:xfrm>
              <a:custGeom>
                <a:avLst/>
                <a:gdLst>
                  <a:gd name="T0" fmla="*/ 0 w 13290"/>
                  <a:gd name="T1" fmla="*/ 0 h 1467"/>
                  <a:gd name="T2" fmla="*/ 0 w 13290"/>
                  <a:gd name="T3" fmla="*/ 0 h 1467"/>
                  <a:gd name="T4" fmla="*/ 0 w 13290"/>
                  <a:gd name="T5" fmla="*/ 0 h 1467"/>
                  <a:gd name="T6" fmla="*/ 0 w 13290"/>
                  <a:gd name="T7" fmla="*/ 0 h 1467"/>
                  <a:gd name="T8" fmla="*/ 0 w 13290"/>
                  <a:gd name="T9" fmla="*/ 0 h 1467"/>
                  <a:gd name="T10" fmla="*/ 0 w 13290"/>
                  <a:gd name="T11" fmla="*/ 0 h 1467"/>
                  <a:gd name="T12" fmla="*/ 0 w 13290"/>
                  <a:gd name="T13" fmla="*/ 0 h 1467"/>
                  <a:gd name="T14" fmla="*/ 0 w 13290"/>
                  <a:gd name="T15" fmla="*/ 0 h 1467"/>
                  <a:gd name="T16" fmla="*/ 0 w 13290"/>
                  <a:gd name="T17" fmla="*/ 0 h 1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90"/>
                  <a:gd name="T28" fmla="*/ 0 h 1467"/>
                  <a:gd name="T29" fmla="*/ 13290 w 13290"/>
                  <a:gd name="T30" fmla="*/ 1467 h 1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90" h="1467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lnTo>
                      <a:pt x="0" y="1222"/>
                    </a:lnTo>
                    <a:cubicBezTo>
                      <a:pt x="0" y="1357"/>
                      <a:pt x="110" y="1467"/>
                      <a:pt x="245" y="1467"/>
                    </a:cubicBezTo>
                    <a:lnTo>
                      <a:pt x="13046" y="1467"/>
                    </a:lnTo>
                    <a:cubicBezTo>
                      <a:pt x="13181" y="1467"/>
                      <a:pt x="13290" y="1357"/>
                      <a:pt x="13290" y="1222"/>
                    </a:cubicBezTo>
                    <a:lnTo>
                      <a:pt x="13290" y="245"/>
                    </a:lnTo>
                    <a:cubicBezTo>
                      <a:pt x="13290" y="110"/>
                      <a:pt x="13181" y="0"/>
                      <a:pt x="13046" y="0"/>
                    </a:cubicBezTo>
                    <a:lnTo>
                      <a:pt x="245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9C557C2B-C7EB-49C6-D481-03A3CB50F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639"/>
              <a:ext cx="186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Gesetzesalternativen</a:t>
              </a:r>
              <a:endParaRPr lang="en-US" altLang="en-US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7DC5DBAC-3C04-68B7-E823-B33C57ECE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1639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grpSp>
          <p:nvGrpSpPr>
            <p:cNvPr id="25" name="Group 34">
              <a:extLst>
                <a:ext uri="{FF2B5EF4-FFF2-40B4-BE49-F238E27FC236}">
                  <a16:creationId xmlns:a16="http://schemas.microsoft.com/office/drawing/2014/main" id="{79F53805-2346-195C-F1B5-6FC617C06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" y="1973"/>
              <a:ext cx="1028" cy="324"/>
              <a:chOff x="547" y="1973"/>
              <a:chExt cx="1028" cy="324"/>
            </a:xfrm>
          </p:grpSpPr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2E161310-66B0-B108-A277-575B0389C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973"/>
                <a:ext cx="1028" cy="324"/>
              </a:xfrm>
              <a:custGeom>
                <a:avLst/>
                <a:gdLst>
                  <a:gd name="T0" fmla="*/ 0 w 10993"/>
                  <a:gd name="T1" fmla="*/ 0 h 2933"/>
                  <a:gd name="T2" fmla="*/ 0 w 10993"/>
                  <a:gd name="T3" fmla="*/ 0 h 2933"/>
                  <a:gd name="T4" fmla="*/ 0 w 10993"/>
                  <a:gd name="T5" fmla="*/ 0 h 2933"/>
                  <a:gd name="T6" fmla="*/ 0 w 10993"/>
                  <a:gd name="T7" fmla="*/ 0 h 2933"/>
                  <a:gd name="T8" fmla="*/ 0 w 10993"/>
                  <a:gd name="T9" fmla="*/ 0 h 2933"/>
                  <a:gd name="T10" fmla="*/ 0 w 10993"/>
                  <a:gd name="T11" fmla="*/ 0 h 2933"/>
                  <a:gd name="T12" fmla="*/ 0 w 10993"/>
                  <a:gd name="T13" fmla="*/ 0 h 2933"/>
                  <a:gd name="T14" fmla="*/ 0 w 10993"/>
                  <a:gd name="T15" fmla="*/ 0 h 2933"/>
                  <a:gd name="T16" fmla="*/ 0 w 10993"/>
                  <a:gd name="T17" fmla="*/ 0 h 2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93"/>
                  <a:gd name="T28" fmla="*/ 0 h 2933"/>
                  <a:gd name="T29" fmla="*/ 10993 w 10993"/>
                  <a:gd name="T30" fmla="*/ 2933 h 2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93" h="2933">
                    <a:moveTo>
                      <a:pt x="489" y="0"/>
                    </a:moveTo>
                    <a:cubicBezTo>
                      <a:pt x="219" y="0"/>
                      <a:pt x="0" y="219"/>
                      <a:pt x="0" y="489"/>
                    </a:cubicBezTo>
                    <a:lnTo>
                      <a:pt x="0" y="2445"/>
                    </a:lnTo>
                    <a:cubicBezTo>
                      <a:pt x="0" y="2715"/>
                      <a:pt x="219" y="2933"/>
                      <a:pt x="489" y="2933"/>
                    </a:cubicBezTo>
                    <a:lnTo>
                      <a:pt x="10505" y="2933"/>
                    </a:lnTo>
                    <a:cubicBezTo>
                      <a:pt x="10775" y="2933"/>
                      <a:pt x="10993" y="2715"/>
                      <a:pt x="10993" y="2445"/>
                    </a:cubicBezTo>
                    <a:lnTo>
                      <a:pt x="10993" y="489"/>
                    </a:lnTo>
                    <a:cubicBezTo>
                      <a:pt x="10993" y="219"/>
                      <a:pt x="10775" y="0"/>
                      <a:pt x="10505" y="0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2D2DDEF6-F8F1-BF98-4182-A73148FAA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973"/>
                <a:ext cx="1028" cy="324"/>
              </a:xfrm>
              <a:custGeom>
                <a:avLst/>
                <a:gdLst>
                  <a:gd name="T0" fmla="*/ 0 w 10993"/>
                  <a:gd name="T1" fmla="*/ 0 h 2933"/>
                  <a:gd name="T2" fmla="*/ 0 w 10993"/>
                  <a:gd name="T3" fmla="*/ 0 h 2933"/>
                  <a:gd name="T4" fmla="*/ 0 w 10993"/>
                  <a:gd name="T5" fmla="*/ 0 h 2933"/>
                  <a:gd name="T6" fmla="*/ 0 w 10993"/>
                  <a:gd name="T7" fmla="*/ 0 h 2933"/>
                  <a:gd name="T8" fmla="*/ 0 w 10993"/>
                  <a:gd name="T9" fmla="*/ 0 h 2933"/>
                  <a:gd name="T10" fmla="*/ 0 w 10993"/>
                  <a:gd name="T11" fmla="*/ 0 h 2933"/>
                  <a:gd name="T12" fmla="*/ 0 w 10993"/>
                  <a:gd name="T13" fmla="*/ 0 h 2933"/>
                  <a:gd name="T14" fmla="*/ 0 w 10993"/>
                  <a:gd name="T15" fmla="*/ 0 h 2933"/>
                  <a:gd name="T16" fmla="*/ 0 w 10993"/>
                  <a:gd name="T17" fmla="*/ 0 h 2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93"/>
                  <a:gd name="T28" fmla="*/ 0 h 2933"/>
                  <a:gd name="T29" fmla="*/ 10993 w 10993"/>
                  <a:gd name="T30" fmla="*/ 2933 h 2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93" h="2933">
                    <a:moveTo>
                      <a:pt x="489" y="0"/>
                    </a:moveTo>
                    <a:cubicBezTo>
                      <a:pt x="219" y="0"/>
                      <a:pt x="0" y="219"/>
                      <a:pt x="0" y="489"/>
                    </a:cubicBezTo>
                    <a:lnTo>
                      <a:pt x="0" y="2445"/>
                    </a:lnTo>
                    <a:cubicBezTo>
                      <a:pt x="0" y="2715"/>
                      <a:pt x="219" y="2933"/>
                      <a:pt x="489" y="2933"/>
                    </a:cubicBezTo>
                    <a:lnTo>
                      <a:pt x="10505" y="2933"/>
                    </a:lnTo>
                    <a:cubicBezTo>
                      <a:pt x="10775" y="2933"/>
                      <a:pt x="10993" y="2715"/>
                      <a:pt x="10993" y="2445"/>
                    </a:cubicBezTo>
                    <a:lnTo>
                      <a:pt x="10993" y="489"/>
                    </a:lnTo>
                    <a:cubicBezTo>
                      <a:pt x="10993" y="219"/>
                      <a:pt x="10775" y="0"/>
                      <a:pt x="10505" y="0"/>
                    </a:cubicBezTo>
                    <a:lnTo>
                      <a:pt x="489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id="{4BE245CD-1D32-6194-3CDA-7FA3E315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024"/>
              <a:ext cx="57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rfassung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E97547FC-AEA9-7B63-21B6-D2EC59B39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2046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id="{3874A018-D27C-502F-6F2E-0D656794A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4" y="1977"/>
              <a:ext cx="597" cy="323"/>
              <a:chOff x="2374" y="1977"/>
              <a:chExt cx="597" cy="323"/>
            </a:xfrm>
          </p:grpSpPr>
          <p:sp>
            <p:nvSpPr>
              <p:cNvPr id="67" name="Freeform 37">
                <a:extLst>
                  <a:ext uri="{FF2B5EF4-FFF2-40B4-BE49-F238E27FC236}">
                    <a16:creationId xmlns:a16="http://schemas.microsoft.com/office/drawing/2014/main" id="{92072D67-0092-57F0-FD48-EF3DC84D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977"/>
                <a:ext cx="597" cy="323"/>
              </a:xfrm>
              <a:custGeom>
                <a:avLst/>
                <a:gdLst>
                  <a:gd name="T0" fmla="*/ 0 w 6047"/>
                  <a:gd name="T1" fmla="*/ 0 h 2927"/>
                  <a:gd name="T2" fmla="*/ 0 w 6047"/>
                  <a:gd name="T3" fmla="*/ 0 h 2927"/>
                  <a:gd name="T4" fmla="*/ 0 w 6047"/>
                  <a:gd name="T5" fmla="*/ 0 h 2927"/>
                  <a:gd name="T6" fmla="*/ 0 w 6047"/>
                  <a:gd name="T7" fmla="*/ 0 h 2927"/>
                  <a:gd name="T8" fmla="*/ 0 w 6047"/>
                  <a:gd name="T9" fmla="*/ 0 h 2927"/>
                  <a:gd name="T10" fmla="*/ 0 w 6047"/>
                  <a:gd name="T11" fmla="*/ 0 h 2927"/>
                  <a:gd name="T12" fmla="*/ 0 w 6047"/>
                  <a:gd name="T13" fmla="*/ 0 h 2927"/>
                  <a:gd name="T14" fmla="*/ 0 w 6047"/>
                  <a:gd name="T15" fmla="*/ 0 h 2927"/>
                  <a:gd name="T16" fmla="*/ 0 w 6047"/>
                  <a:gd name="T17" fmla="*/ 0 h 29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47"/>
                  <a:gd name="T28" fmla="*/ 0 h 2927"/>
                  <a:gd name="T29" fmla="*/ 6047 w 6047"/>
                  <a:gd name="T30" fmla="*/ 2927 h 29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47" h="2927">
                    <a:moveTo>
                      <a:pt x="488" y="0"/>
                    </a:moveTo>
                    <a:cubicBezTo>
                      <a:pt x="219" y="0"/>
                      <a:pt x="0" y="219"/>
                      <a:pt x="0" y="488"/>
                    </a:cubicBezTo>
                    <a:lnTo>
                      <a:pt x="0" y="2439"/>
                    </a:lnTo>
                    <a:cubicBezTo>
                      <a:pt x="0" y="2709"/>
                      <a:pt x="219" y="2927"/>
                      <a:pt x="488" y="2927"/>
                    </a:cubicBezTo>
                    <a:lnTo>
                      <a:pt x="5559" y="2927"/>
                    </a:lnTo>
                    <a:cubicBezTo>
                      <a:pt x="5828" y="2927"/>
                      <a:pt x="6047" y="2709"/>
                      <a:pt x="6047" y="2439"/>
                    </a:cubicBezTo>
                    <a:lnTo>
                      <a:pt x="6047" y="488"/>
                    </a:lnTo>
                    <a:cubicBezTo>
                      <a:pt x="6047" y="219"/>
                      <a:pt x="5828" y="0"/>
                      <a:pt x="5559" y="0"/>
                    </a:cubicBez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38">
                <a:extLst>
                  <a:ext uri="{FF2B5EF4-FFF2-40B4-BE49-F238E27FC236}">
                    <a16:creationId xmlns:a16="http://schemas.microsoft.com/office/drawing/2014/main" id="{CA6CF7FB-78CD-4301-8D3A-26CFFDB65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977"/>
                <a:ext cx="597" cy="323"/>
              </a:xfrm>
              <a:custGeom>
                <a:avLst/>
                <a:gdLst>
                  <a:gd name="T0" fmla="*/ 0 w 6047"/>
                  <a:gd name="T1" fmla="*/ 0 h 2927"/>
                  <a:gd name="T2" fmla="*/ 0 w 6047"/>
                  <a:gd name="T3" fmla="*/ 0 h 2927"/>
                  <a:gd name="T4" fmla="*/ 0 w 6047"/>
                  <a:gd name="T5" fmla="*/ 0 h 2927"/>
                  <a:gd name="T6" fmla="*/ 0 w 6047"/>
                  <a:gd name="T7" fmla="*/ 0 h 2927"/>
                  <a:gd name="T8" fmla="*/ 0 w 6047"/>
                  <a:gd name="T9" fmla="*/ 0 h 2927"/>
                  <a:gd name="T10" fmla="*/ 0 w 6047"/>
                  <a:gd name="T11" fmla="*/ 0 h 2927"/>
                  <a:gd name="T12" fmla="*/ 0 w 6047"/>
                  <a:gd name="T13" fmla="*/ 0 h 2927"/>
                  <a:gd name="T14" fmla="*/ 0 w 6047"/>
                  <a:gd name="T15" fmla="*/ 0 h 2927"/>
                  <a:gd name="T16" fmla="*/ 0 w 6047"/>
                  <a:gd name="T17" fmla="*/ 0 h 29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47"/>
                  <a:gd name="T28" fmla="*/ 0 h 2927"/>
                  <a:gd name="T29" fmla="*/ 6047 w 6047"/>
                  <a:gd name="T30" fmla="*/ 2927 h 29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47" h="2927">
                    <a:moveTo>
                      <a:pt x="488" y="0"/>
                    </a:moveTo>
                    <a:cubicBezTo>
                      <a:pt x="219" y="0"/>
                      <a:pt x="0" y="219"/>
                      <a:pt x="0" y="488"/>
                    </a:cubicBezTo>
                    <a:lnTo>
                      <a:pt x="0" y="2439"/>
                    </a:lnTo>
                    <a:cubicBezTo>
                      <a:pt x="0" y="2709"/>
                      <a:pt x="219" y="2927"/>
                      <a:pt x="488" y="2927"/>
                    </a:cubicBezTo>
                    <a:lnTo>
                      <a:pt x="5559" y="2927"/>
                    </a:lnTo>
                    <a:cubicBezTo>
                      <a:pt x="5828" y="2927"/>
                      <a:pt x="6047" y="2709"/>
                      <a:pt x="6047" y="2439"/>
                    </a:cubicBezTo>
                    <a:lnTo>
                      <a:pt x="6047" y="488"/>
                    </a:lnTo>
                    <a:cubicBezTo>
                      <a:pt x="6047" y="219"/>
                      <a:pt x="5828" y="0"/>
                      <a:pt x="5559" y="0"/>
                    </a:cubicBezTo>
                    <a:lnTo>
                      <a:pt x="488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" name="Rectangle 40">
              <a:extLst>
                <a:ext uri="{FF2B5EF4-FFF2-40B4-BE49-F238E27FC236}">
                  <a16:creationId xmlns:a16="http://schemas.microsoft.com/office/drawing/2014/main" id="{7718726E-29B5-634D-37A7-82593300C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045"/>
              <a:ext cx="48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osten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B547A-A410-9CBC-E50A-3ABF54895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2443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31" name="Rectangle 51">
              <a:extLst>
                <a:ext uri="{FF2B5EF4-FFF2-40B4-BE49-F238E27FC236}">
                  <a16:creationId xmlns:a16="http://schemas.microsoft.com/office/drawing/2014/main" id="{FD885EDC-952F-84B2-827D-15B434264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2443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34" name="Rectangle 56">
              <a:extLst>
                <a:ext uri="{FF2B5EF4-FFF2-40B4-BE49-F238E27FC236}">
                  <a16:creationId xmlns:a16="http://schemas.microsoft.com/office/drawing/2014/main" id="{90382DB9-C002-BF46-ACAB-3855FCC51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2943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37" name="Rectangle 61">
              <a:extLst>
                <a:ext uri="{FF2B5EF4-FFF2-40B4-BE49-F238E27FC236}">
                  <a16:creationId xmlns:a16="http://schemas.microsoft.com/office/drawing/2014/main" id="{F21AB21D-29EC-29B0-BDBA-0F5F38538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861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39" name="Rectangle 63">
              <a:extLst>
                <a:ext uri="{FF2B5EF4-FFF2-40B4-BE49-F238E27FC236}">
                  <a16:creationId xmlns:a16="http://schemas.microsoft.com/office/drawing/2014/main" id="{22CD2D08-3132-28BE-30F2-8E189238A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3047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E92110B1-17F9-C84C-1B1A-7900631E2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3232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41" name="Rectangle 65">
              <a:extLst>
                <a:ext uri="{FF2B5EF4-FFF2-40B4-BE49-F238E27FC236}">
                  <a16:creationId xmlns:a16="http://schemas.microsoft.com/office/drawing/2014/main" id="{94FF3116-D12B-BE83-65C6-2077AC4F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555"/>
              <a:ext cx="4252" cy="320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42" name="Rectangle 69">
              <a:extLst>
                <a:ext uri="{FF2B5EF4-FFF2-40B4-BE49-F238E27FC236}">
                  <a16:creationId xmlns:a16="http://schemas.microsoft.com/office/drawing/2014/main" id="{CF64C309-D9F0-2E1A-849A-50A8FCE50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3565"/>
              <a:ext cx="17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43" name="Rectangle 70">
              <a:extLst>
                <a:ext uri="{FF2B5EF4-FFF2-40B4-BE49-F238E27FC236}">
                  <a16:creationId xmlns:a16="http://schemas.microsoft.com/office/drawing/2014/main" id="{2D27CD85-91D8-6610-E9EC-3744106D9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2560"/>
              <a:ext cx="420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Evidenzbasierte</a:t>
              </a:r>
              <a:r>
                <a:rPr lang="en-US" altLang="en-US" sz="3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Gesetzgebung</a:t>
              </a:r>
              <a:endParaRPr lang="en-US" altLang="en-US" sz="3000" dirty="0">
                <a:latin typeface="Arial Narrow" panose="020B0606020202030204" pitchFamily="34" charset="0"/>
              </a:endParaRPr>
            </a:p>
          </p:txBody>
        </p:sp>
        <p:sp>
          <p:nvSpPr>
            <p:cNvPr id="44" name="Rectangle 71">
              <a:extLst>
                <a:ext uri="{FF2B5EF4-FFF2-40B4-BE49-F238E27FC236}">
                  <a16:creationId xmlns:a16="http://schemas.microsoft.com/office/drawing/2014/main" id="{01C3B1DB-9653-A8D4-2EA2-CC0C8C07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565"/>
              <a:ext cx="17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3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A706AC89-EFB2-66A2-E5C8-1E2F6E826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7" y="1609"/>
              <a:ext cx="897" cy="221"/>
            </a:xfrm>
            <a:custGeom>
              <a:avLst/>
              <a:gdLst>
                <a:gd name="T0" fmla="*/ 0 w 9600"/>
                <a:gd name="T1" fmla="*/ 0 h 2000"/>
                <a:gd name="T2" fmla="*/ 0 w 9600"/>
                <a:gd name="T3" fmla="*/ 0 h 2000"/>
                <a:gd name="T4" fmla="*/ 0 w 9600"/>
                <a:gd name="T5" fmla="*/ 0 h 2000"/>
                <a:gd name="T6" fmla="*/ 0 w 9600"/>
                <a:gd name="T7" fmla="*/ 0 h 2000"/>
                <a:gd name="T8" fmla="*/ 0 w 9600"/>
                <a:gd name="T9" fmla="*/ 0 h 2000"/>
                <a:gd name="T10" fmla="*/ 0 w 9600"/>
                <a:gd name="T11" fmla="*/ 0 h 2000"/>
                <a:gd name="T12" fmla="*/ 0 w 9600"/>
                <a:gd name="T13" fmla="*/ 0 h 2000"/>
                <a:gd name="T14" fmla="*/ 0 w 9600"/>
                <a:gd name="T15" fmla="*/ 0 h 2000"/>
                <a:gd name="T16" fmla="*/ 0 w 9600"/>
                <a:gd name="T17" fmla="*/ 0 h 2000"/>
                <a:gd name="T18" fmla="*/ 0 w 9600"/>
                <a:gd name="T19" fmla="*/ 0 h 2000"/>
                <a:gd name="T20" fmla="*/ 0 w 9600"/>
                <a:gd name="T21" fmla="*/ 0 h 2000"/>
                <a:gd name="T22" fmla="*/ 0 w 9600"/>
                <a:gd name="T23" fmla="*/ 0 h 2000"/>
                <a:gd name="T24" fmla="*/ 0 w 9600"/>
                <a:gd name="T25" fmla="*/ 0 h 2000"/>
                <a:gd name="T26" fmla="*/ 0 w 9600"/>
                <a:gd name="T27" fmla="*/ 0 h 2000"/>
                <a:gd name="T28" fmla="*/ 0 w 9600"/>
                <a:gd name="T29" fmla="*/ 0 h 2000"/>
                <a:gd name="T30" fmla="*/ 0 w 9600"/>
                <a:gd name="T31" fmla="*/ 0 h 2000"/>
                <a:gd name="T32" fmla="*/ 0 w 9600"/>
                <a:gd name="T33" fmla="*/ 0 h 2000"/>
                <a:gd name="T34" fmla="*/ 0 w 9600"/>
                <a:gd name="T35" fmla="*/ 0 h 2000"/>
                <a:gd name="T36" fmla="*/ 0 w 9600"/>
                <a:gd name="T37" fmla="*/ 0 h 2000"/>
                <a:gd name="T38" fmla="*/ 0 w 9600"/>
                <a:gd name="T39" fmla="*/ 0 h 2000"/>
                <a:gd name="T40" fmla="*/ 0 w 9600"/>
                <a:gd name="T41" fmla="*/ 0 h 2000"/>
                <a:gd name="T42" fmla="*/ 0 w 9600"/>
                <a:gd name="T43" fmla="*/ 0 h 2000"/>
                <a:gd name="T44" fmla="*/ 0 w 9600"/>
                <a:gd name="T45" fmla="*/ 0 h 2000"/>
                <a:gd name="T46" fmla="*/ 0 w 9600"/>
                <a:gd name="T47" fmla="*/ 0 h 2000"/>
                <a:gd name="T48" fmla="*/ 0 w 9600"/>
                <a:gd name="T49" fmla="*/ 0 h 2000"/>
                <a:gd name="T50" fmla="*/ 0 w 9600"/>
                <a:gd name="T51" fmla="*/ 0 h 2000"/>
                <a:gd name="T52" fmla="*/ 0 w 9600"/>
                <a:gd name="T53" fmla="*/ 0 h 2000"/>
                <a:gd name="T54" fmla="*/ 0 w 9600"/>
                <a:gd name="T55" fmla="*/ 0 h 2000"/>
                <a:gd name="T56" fmla="*/ 0 w 9600"/>
                <a:gd name="T57" fmla="*/ 0 h 2000"/>
                <a:gd name="T58" fmla="*/ 0 w 9600"/>
                <a:gd name="T59" fmla="*/ 0 h 2000"/>
                <a:gd name="T60" fmla="*/ 0 w 9600"/>
                <a:gd name="T61" fmla="*/ 0 h 2000"/>
                <a:gd name="T62" fmla="*/ 0 w 9600"/>
                <a:gd name="T63" fmla="*/ 0 h 2000"/>
                <a:gd name="T64" fmla="*/ 0 w 9600"/>
                <a:gd name="T65" fmla="*/ 0 h 2000"/>
                <a:gd name="T66" fmla="*/ 0 w 9600"/>
                <a:gd name="T67" fmla="*/ 0 h 2000"/>
                <a:gd name="T68" fmla="*/ 0 w 9600"/>
                <a:gd name="T69" fmla="*/ 0 h 2000"/>
                <a:gd name="T70" fmla="*/ 0 w 9600"/>
                <a:gd name="T71" fmla="*/ 0 h 2000"/>
                <a:gd name="T72" fmla="*/ 0 w 9600"/>
                <a:gd name="T73" fmla="*/ 0 h 2000"/>
                <a:gd name="T74" fmla="*/ 0 w 9600"/>
                <a:gd name="T75" fmla="*/ 0 h 2000"/>
                <a:gd name="T76" fmla="*/ 0 w 9600"/>
                <a:gd name="T77" fmla="*/ 0 h 2000"/>
                <a:gd name="T78" fmla="*/ 0 w 9600"/>
                <a:gd name="T79" fmla="*/ 0 h 2000"/>
                <a:gd name="T80" fmla="*/ 0 w 9600"/>
                <a:gd name="T81" fmla="*/ 0 h 2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00"/>
                <a:gd name="T124" fmla="*/ 0 h 2000"/>
                <a:gd name="T125" fmla="*/ 9600 w 9600"/>
                <a:gd name="T126" fmla="*/ 2000 h 2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00" h="2000">
                  <a:moveTo>
                    <a:pt x="200" y="786"/>
                  </a:moveTo>
                  <a:lnTo>
                    <a:pt x="200" y="786"/>
                  </a:lnTo>
                  <a:cubicBezTo>
                    <a:pt x="311" y="786"/>
                    <a:pt x="400" y="876"/>
                    <a:pt x="400" y="986"/>
                  </a:cubicBezTo>
                  <a:cubicBezTo>
                    <a:pt x="400" y="1097"/>
                    <a:pt x="311" y="1186"/>
                    <a:pt x="200" y="1186"/>
                  </a:cubicBezTo>
                  <a:cubicBezTo>
                    <a:pt x="89" y="1186"/>
                    <a:pt x="0" y="1097"/>
                    <a:pt x="0" y="986"/>
                  </a:cubicBezTo>
                  <a:cubicBezTo>
                    <a:pt x="0" y="876"/>
                    <a:pt x="89" y="786"/>
                    <a:pt x="200" y="786"/>
                  </a:cubicBezTo>
                  <a:close/>
                  <a:moveTo>
                    <a:pt x="1000" y="788"/>
                  </a:moveTo>
                  <a:lnTo>
                    <a:pt x="1001" y="788"/>
                  </a:lnTo>
                  <a:cubicBezTo>
                    <a:pt x="1111" y="788"/>
                    <a:pt x="1201" y="877"/>
                    <a:pt x="1201" y="988"/>
                  </a:cubicBezTo>
                  <a:cubicBezTo>
                    <a:pt x="1201" y="1098"/>
                    <a:pt x="1111" y="1188"/>
                    <a:pt x="1001" y="1188"/>
                  </a:cubicBezTo>
                  <a:lnTo>
                    <a:pt x="1000" y="1188"/>
                  </a:lnTo>
                  <a:cubicBezTo>
                    <a:pt x="890" y="1188"/>
                    <a:pt x="800" y="1098"/>
                    <a:pt x="800" y="988"/>
                  </a:cubicBezTo>
                  <a:cubicBezTo>
                    <a:pt x="800" y="877"/>
                    <a:pt x="890" y="788"/>
                    <a:pt x="1000" y="788"/>
                  </a:cubicBezTo>
                  <a:close/>
                  <a:moveTo>
                    <a:pt x="1801" y="789"/>
                  </a:moveTo>
                  <a:lnTo>
                    <a:pt x="1801" y="789"/>
                  </a:lnTo>
                  <a:cubicBezTo>
                    <a:pt x="1911" y="789"/>
                    <a:pt x="2001" y="879"/>
                    <a:pt x="2001" y="989"/>
                  </a:cubicBezTo>
                  <a:cubicBezTo>
                    <a:pt x="2001" y="1099"/>
                    <a:pt x="1911" y="1189"/>
                    <a:pt x="1801" y="1189"/>
                  </a:cubicBezTo>
                  <a:cubicBezTo>
                    <a:pt x="1690" y="1189"/>
                    <a:pt x="1601" y="1099"/>
                    <a:pt x="1601" y="989"/>
                  </a:cubicBezTo>
                  <a:cubicBezTo>
                    <a:pt x="1601" y="879"/>
                    <a:pt x="1690" y="789"/>
                    <a:pt x="1801" y="789"/>
                  </a:cubicBezTo>
                  <a:close/>
                  <a:moveTo>
                    <a:pt x="2601" y="790"/>
                  </a:moveTo>
                  <a:lnTo>
                    <a:pt x="2601" y="790"/>
                  </a:lnTo>
                  <a:cubicBezTo>
                    <a:pt x="2712" y="790"/>
                    <a:pt x="2801" y="880"/>
                    <a:pt x="2801" y="990"/>
                  </a:cubicBezTo>
                  <a:cubicBezTo>
                    <a:pt x="2801" y="1101"/>
                    <a:pt x="2712" y="1190"/>
                    <a:pt x="2601" y="1190"/>
                  </a:cubicBezTo>
                  <a:cubicBezTo>
                    <a:pt x="2491" y="1190"/>
                    <a:pt x="2401" y="1101"/>
                    <a:pt x="2401" y="990"/>
                  </a:cubicBezTo>
                  <a:cubicBezTo>
                    <a:pt x="2401" y="880"/>
                    <a:pt x="2491" y="790"/>
                    <a:pt x="2601" y="790"/>
                  </a:cubicBezTo>
                  <a:close/>
                  <a:moveTo>
                    <a:pt x="3401" y="792"/>
                  </a:moveTo>
                  <a:lnTo>
                    <a:pt x="3402" y="792"/>
                  </a:lnTo>
                  <a:cubicBezTo>
                    <a:pt x="3512" y="792"/>
                    <a:pt x="3602" y="881"/>
                    <a:pt x="3602" y="992"/>
                  </a:cubicBezTo>
                  <a:cubicBezTo>
                    <a:pt x="3602" y="1102"/>
                    <a:pt x="3512" y="1192"/>
                    <a:pt x="3402" y="1192"/>
                  </a:cubicBezTo>
                  <a:lnTo>
                    <a:pt x="3401" y="1192"/>
                  </a:lnTo>
                  <a:cubicBezTo>
                    <a:pt x="3291" y="1192"/>
                    <a:pt x="3201" y="1102"/>
                    <a:pt x="3201" y="992"/>
                  </a:cubicBezTo>
                  <a:cubicBezTo>
                    <a:pt x="3201" y="881"/>
                    <a:pt x="3291" y="792"/>
                    <a:pt x="3401" y="792"/>
                  </a:cubicBezTo>
                  <a:close/>
                  <a:moveTo>
                    <a:pt x="4202" y="793"/>
                  </a:moveTo>
                  <a:lnTo>
                    <a:pt x="4202" y="793"/>
                  </a:lnTo>
                  <a:cubicBezTo>
                    <a:pt x="4313" y="793"/>
                    <a:pt x="4402" y="882"/>
                    <a:pt x="4402" y="993"/>
                  </a:cubicBezTo>
                  <a:cubicBezTo>
                    <a:pt x="4402" y="1103"/>
                    <a:pt x="4313" y="1193"/>
                    <a:pt x="4202" y="1193"/>
                  </a:cubicBezTo>
                  <a:cubicBezTo>
                    <a:pt x="4091" y="1193"/>
                    <a:pt x="4002" y="1103"/>
                    <a:pt x="4002" y="993"/>
                  </a:cubicBezTo>
                  <a:cubicBezTo>
                    <a:pt x="4002" y="882"/>
                    <a:pt x="4091" y="793"/>
                    <a:pt x="4202" y="793"/>
                  </a:cubicBezTo>
                  <a:close/>
                  <a:moveTo>
                    <a:pt x="5002" y="794"/>
                  </a:moveTo>
                  <a:lnTo>
                    <a:pt x="5003" y="794"/>
                  </a:lnTo>
                  <a:cubicBezTo>
                    <a:pt x="5113" y="794"/>
                    <a:pt x="5203" y="884"/>
                    <a:pt x="5203" y="994"/>
                  </a:cubicBezTo>
                  <a:cubicBezTo>
                    <a:pt x="5203" y="1105"/>
                    <a:pt x="5113" y="1194"/>
                    <a:pt x="5003" y="1194"/>
                  </a:cubicBezTo>
                  <a:lnTo>
                    <a:pt x="5002" y="1194"/>
                  </a:lnTo>
                  <a:cubicBezTo>
                    <a:pt x="4892" y="1194"/>
                    <a:pt x="4802" y="1105"/>
                    <a:pt x="4802" y="994"/>
                  </a:cubicBezTo>
                  <a:cubicBezTo>
                    <a:pt x="4802" y="884"/>
                    <a:pt x="4892" y="794"/>
                    <a:pt x="5002" y="794"/>
                  </a:cubicBezTo>
                  <a:close/>
                  <a:moveTo>
                    <a:pt x="5803" y="795"/>
                  </a:moveTo>
                  <a:lnTo>
                    <a:pt x="5803" y="795"/>
                  </a:lnTo>
                  <a:cubicBezTo>
                    <a:pt x="5913" y="795"/>
                    <a:pt x="6003" y="885"/>
                    <a:pt x="6003" y="995"/>
                  </a:cubicBezTo>
                  <a:cubicBezTo>
                    <a:pt x="6003" y="1106"/>
                    <a:pt x="5913" y="1195"/>
                    <a:pt x="5803" y="1195"/>
                  </a:cubicBezTo>
                  <a:cubicBezTo>
                    <a:pt x="5692" y="1195"/>
                    <a:pt x="5603" y="1106"/>
                    <a:pt x="5603" y="995"/>
                  </a:cubicBezTo>
                  <a:cubicBezTo>
                    <a:pt x="5603" y="885"/>
                    <a:pt x="5692" y="795"/>
                    <a:pt x="5803" y="795"/>
                  </a:cubicBezTo>
                  <a:close/>
                  <a:moveTo>
                    <a:pt x="6603" y="797"/>
                  </a:moveTo>
                  <a:lnTo>
                    <a:pt x="6603" y="797"/>
                  </a:lnTo>
                  <a:cubicBezTo>
                    <a:pt x="6714" y="797"/>
                    <a:pt x="6803" y="886"/>
                    <a:pt x="6803" y="997"/>
                  </a:cubicBezTo>
                  <a:cubicBezTo>
                    <a:pt x="6803" y="1107"/>
                    <a:pt x="6714" y="1197"/>
                    <a:pt x="6603" y="1197"/>
                  </a:cubicBezTo>
                  <a:cubicBezTo>
                    <a:pt x="6493" y="1197"/>
                    <a:pt x="6403" y="1107"/>
                    <a:pt x="6403" y="997"/>
                  </a:cubicBezTo>
                  <a:cubicBezTo>
                    <a:pt x="6403" y="886"/>
                    <a:pt x="6493" y="797"/>
                    <a:pt x="6603" y="797"/>
                  </a:cubicBezTo>
                  <a:close/>
                  <a:moveTo>
                    <a:pt x="7403" y="798"/>
                  </a:moveTo>
                  <a:lnTo>
                    <a:pt x="7404" y="798"/>
                  </a:lnTo>
                  <a:cubicBezTo>
                    <a:pt x="7514" y="798"/>
                    <a:pt x="7604" y="887"/>
                    <a:pt x="7604" y="998"/>
                  </a:cubicBezTo>
                  <a:cubicBezTo>
                    <a:pt x="7604" y="1108"/>
                    <a:pt x="7514" y="1198"/>
                    <a:pt x="7404" y="1198"/>
                  </a:cubicBezTo>
                  <a:lnTo>
                    <a:pt x="7403" y="1198"/>
                  </a:lnTo>
                  <a:cubicBezTo>
                    <a:pt x="7293" y="1198"/>
                    <a:pt x="7203" y="1108"/>
                    <a:pt x="7203" y="998"/>
                  </a:cubicBezTo>
                  <a:cubicBezTo>
                    <a:pt x="7203" y="887"/>
                    <a:pt x="7293" y="798"/>
                    <a:pt x="7403" y="798"/>
                  </a:cubicBezTo>
                  <a:close/>
                  <a:moveTo>
                    <a:pt x="8204" y="799"/>
                  </a:moveTo>
                  <a:lnTo>
                    <a:pt x="8204" y="799"/>
                  </a:lnTo>
                  <a:cubicBezTo>
                    <a:pt x="8315" y="799"/>
                    <a:pt x="8404" y="889"/>
                    <a:pt x="8404" y="999"/>
                  </a:cubicBezTo>
                  <a:cubicBezTo>
                    <a:pt x="8404" y="1110"/>
                    <a:pt x="8315" y="1199"/>
                    <a:pt x="8204" y="1199"/>
                  </a:cubicBezTo>
                  <a:cubicBezTo>
                    <a:pt x="8093" y="1199"/>
                    <a:pt x="8004" y="1110"/>
                    <a:pt x="8004" y="999"/>
                  </a:cubicBezTo>
                  <a:cubicBezTo>
                    <a:pt x="8004" y="889"/>
                    <a:pt x="8093" y="799"/>
                    <a:pt x="8204" y="799"/>
                  </a:cubicBezTo>
                  <a:close/>
                  <a:moveTo>
                    <a:pt x="8601" y="0"/>
                  </a:moveTo>
                  <a:lnTo>
                    <a:pt x="9600" y="1001"/>
                  </a:lnTo>
                  <a:lnTo>
                    <a:pt x="8598" y="2000"/>
                  </a:lnTo>
                  <a:lnTo>
                    <a:pt x="7600" y="998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548DD4"/>
            </a:solidFill>
            <a:ln w="1">
              <a:solidFill>
                <a:srgbClr val="548DD4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D4EBC839-E0B1-8CA5-7B7B-084463117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7" y="2018"/>
              <a:ext cx="897" cy="221"/>
            </a:xfrm>
            <a:custGeom>
              <a:avLst/>
              <a:gdLst>
                <a:gd name="T0" fmla="*/ 0 w 9600"/>
                <a:gd name="T1" fmla="*/ 0 h 2000"/>
                <a:gd name="T2" fmla="*/ 0 w 9600"/>
                <a:gd name="T3" fmla="*/ 0 h 2000"/>
                <a:gd name="T4" fmla="*/ 0 w 9600"/>
                <a:gd name="T5" fmla="*/ 0 h 2000"/>
                <a:gd name="T6" fmla="*/ 0 w 9600"/>
                <a:gd name="T7" fmla="*/ 0 h 2000"/>
                <a:gd name="T8" fmla="*/ 0 w 9600"/>
                <a:gd name="T9" fmla="*/ 0 h 2000"/>
                <a:gd name="T10" fmla="*/ 0 w 9600"/>
                <a:gd name="T11" fmla="*/ 0 h 2000"/>
                <a:gd name="T12" fmla="*/ 0 w 9600"/>
                <a:gd name="T13" fmla="*/ 0 h 2000"/>
                <a:gd name="T14" fmla="*/ 0 w 9600"/>
                <a:gd name="T15" fmla="*/ 0 h 2000"/>
                <a:gd name="T16" fmla="*/ 0 w 9600"/>
                <a:gd name="T17" fmla="*/ 0 h 2000"/>
                <a:gd name="T18" fmla="*/ 0 w 9600"/>
                <a:gd name="T19" fmla="*/ 0 h 2000"/>
                <a:gd name="T20" fmla="*/ 0 w 9600"/>
                <a:gd name="T21" fmla="*/ 0 h 2000"/>
                <a:gd name="T22" fmla="*/ 0 w 9600"/>
                <a:gd name="T23" fmla="*/ 0 h 2000"/>
                <a:gd name="T24" fmla="*/ 0 w 9600"/>
                <a:gd name="T25" fmla="*/ 0 h 2000"/>
                <a:gd name="T26" fmla="*/ 0 w 9600"/>
                <a:gd name="T27" fmla="*/ 0 h 2000"/>
                <a:gd name="T28" fmla="*/ 0 w 9600"/>
                <a:gd name="T29" fmla="*/ 0 h 2000"/>
                <a:gd name="T30" fmla="*/ 0 w 9600"/>
                <a:gd name="T31" fmla="*/ 0 h 2000"/>
                <a:gd name="T32" fmla="*/ 0 w 9600"/>
                <a:gd name="T33" fmla="*/ 0 h 2000"/>
                <a:gd name="T34" fmla="*/ 0 w 9600"/>
                <a:gd name="T35" fmla="*/ 0 h 2000"/>
                <a:gd name="T36" fmla="*/ 0 w 9600"/>
                <a:gd name="T37" fmla="*/ 0 h 2000"/>
                <a:gd name="T38" fmla="*/ 0 w 9600"/>
                <a:gd name="T39" fmla="*/ 0 h 2000"/>
                <a:gd name="T40" fmla="*/ 0 w 9600"/>
                <a:gd name="T41" fmla="*/ 0 h 2000"/>
                <a:gd name="T42" fmla="*/ 0 w 9600"/>
                <a:gd name="T43" fmla="*/ 0 h 2000"/>
                <a:gd name="T44" fmla="*/ 0 w 9600"/>
                <a:gd name="T45" fmla="*/ 0 h 2000"/>
                <a:gd name="T46" fmla="*/ 0 w 9600"/>
                <a:gd name="T47" fmla="*/ 0 h 2000"/>
                <a:gd name="T48" fmla="*/ 0 w 9600"/>
                <a:gd name="T49" fmla="*/ 0 h 2000"/>
                <a:gd name="T50" fmla="*/ 0 w 9600"/>
                <a:gd name="T51" fmla="*/ 0 h 2000"/>
                <a:gd name="T52" fmla="*/ 0 w 9600"/>
                <a:gd name="T53" fmla="*/ 0 h 2000"/>
                <a:gd name="T54" fmla="*/ 0 w 9600"/>
                <a:gd name="T55" fmla="*/ 0 h 2000"/>
                <a:gd name="T56" fmla="*/ 0 w 9600"/>
                <a:gd name="T57" fmla="*/ 0 h 2000"/>
                <a:gd name="T58" fmla="*/ 0 w 9600"/>
                <a:gd name="T59" fmla="*/ 0 h 2000"/>
                <a:gd name="T60" fmla="*/ 0 w 9600"/>
                <a:gd name="T61" fmla="*/ 0 h 2000"/>
                <a:gd name="T62" fmla="*/ 0 w 9600"/>
                <a:gd name="T63" fmla="*/ 0 h 2000"/>
                <a:gd name="T64" fmla="*/ 0 w 9600"/>
                <a:gd name="T65" fmla="*/ 0 h 2000"/>
                <a:gd name="T66" fmla="*/ 0 w 9600"/>
                <a:gd name="T67" fmla="*/ 0 h 2000"/>
                <a:gd name="T68" fmla="*/ 0 w 9600"/>
                <a:gd name="T69" fmla="*/ 0 h 2000"/>
                <a:gd name="T70" fmla="*/ 0 w 9600"/>
                <a:gd name="T71" fmla="*/ 0 h 2000"/>
                <a:gd name="T72" fmla="*/ 0 w 9600"/>
                <a:gd name="T73" fmla="*/ 0 h 2000"/>
                <a:gd name="T74" fmla="*/ 0 w 9600"/>
                <a:gd name="T75" fmla="*/ 0 h 2000"/>
                <a:gd name="T76" fmla="*/ 0 w 9600"/>
                <a:gd name="T77" fmla="*/ 0 h 2000"/>
                <a:gd name="T78" fmla="*/ 0 w 9600"/>
                <a:gd name="T79" fmla="*/ 0 h 2000"/>
                <a:gd name="T80" fmla="*/ 0 w 9600"/>
                <a:gd name="T81" fmla="*/ 0 h 2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00"/>
                <a:gd name="T124" fmla="*/ 0 h 2000"/>
                <a:gd name="T125" fmla="*/ 9600 w 9600"/>
                <a:gd name="T126" fmla="*/ 2000 h 2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00" h="2000">
                  <a:moveTo>
                    <a:pt x="200" y="786"/>
                  </a:moveTo>
                  <a:lnTo>
                    <a:pt x="200" y="786"/>
                  </a:lnTo>
                  <a:cubicBezTo>
                    <a:pt x="311" y="786"/>
                    <a:pt x="400" y="876"/>
                    <a:pt x="400" y="986"/>
                  </a:cubicBezTo>
                  <a:cubicBezTo>
                    <a:pt x="400" y="1097"/>
                    <a:pt x="311" y="1186"/>
                    <a:pt x="200" y="1186"/>
                  </a:cubicBezTo>
                  <a:cubicBezTo>
                    <a:pt x="89" y="1186"/>
                    <a:pt x="0" y="1097"/>
                    <a:pt x="0" y="986"/>
                  </a:cubicBezTo>
                  <a:cubicBezTo>
                    <a:pt x="0" y="876"/>
                    <a:pt x="89" y="786"/>
                    <a:pt x="200" y="786"/>
                  </a:cubicBezTo>
                  <a:close/>
                  <a:moveTo>
                    <a:pt x="1000" y="788"/>
                  </a:moveTo>
                  <a:lnTo>
                    <a:pt x="1001" y="788"/>
                  </a:lnTo>
                  <a:cubicBezTo>
                    <a:pt x="1111" y="788"/>
                    <a:pt x="1201" y="877"/>
                    <a:pt x="1201" y="988"/>
                  </a:cubicBezTo>
                  <a:cubicBezTo>
                    <a:pt x="1201" y="1098"/>
                    <a:pt x="1111" y="1188"/>
                    <a:pt x="1001" y="1188"/>
                  </a:cubicBezTo>
                  <a:lnTo>
                    <a:pt x="1000" y="1188"/>
                  </a:lnTo>
                  <a:cubicBezTo>
                    <a:pt x="890" y="1188"/>
                    <a:pt x="800" y="1098"/>
                    <a:pt x="800" y="988"/>
                  </a:cubicBezTo>
                  <a:cubicBezTo>
                    <a:pt x="800" y="877"/>
                    <a:pt x="890" y="788"/>
                    <a:pt x="1000" y="788"/>
                  </a:cubicBezTo>
                  <a:close/>
                  <a:moveTo>
                    <a:pt x="1801" y="789"/>
                  </a:moveTo>
                  <a:lnTo>
                    <a:pt x="1801" y="789"/>
                  </a:lnTo>
                  <a:cubicBezTo>
                    <a:pt x="1911" y="789"/>
                    <a:pt x="2001" y="879"/>
                    <a:pt x="2001" y="989"/>
                  </a:cubicBezTo>
                  <a:cubicBezTo>
                    <a:pt x="2001" y="1099"/>
                    <a:pt x="1911" y="1189"/>
                    <a:pt x="1801" y="1189"/>
                  </a:cubicBezTo>
                  <a:cubicBezTo>
                    <a:pt x="1690" y="1189"/>
                    <a:pt x="1601" y="1099"/>
                    <a:pt x="1601" y="989"/>
                  </a:cubicBezTo>
                  <a:cubicBezTo>
                    <a:pt x="1601" y="879"/>
                    <a:pt x="1690" y="789"/>
                    <a:pt x="1801" y="789"/>
                  </a:cubicBezTo>
                  <a:close/>
                  <a:moveTo>
                    <a:pt x="2601" y="790"/>
                  </a:moveTo>
                  <a:lnTo>
                    <a:pt x="2601" y="790"/>
                  </a:lnTo>
                  <a:cubicBezTo>
                    <a:pt x="2712" y="790"/>
                    <a:pt x="2801" y="880"/>
                    <a:pt x="2801" y="990"/>
                  </a:cubicBezTo>
                  <a:cubicBezTo>
                    <a:pt x="2801" y="1101"/>
                    <a:pt x="2712" y="1190"/>
                    <a:pt x="2601" y="1190"/>
                  </a:cubicBezTo>
                  <a:cubicBezTo>
                    <a:pt x="2491" y="1190"/>
                    <a:pt x="2401" y="1101"/>
                    <a:pt x="2401" y="990"/>
                  </a:cubicBezTo>
                  <a:cubicBezTo>
                    <a:pt x="2401" y="880"/>
                    <a:pt x="2491" y="790"/>
                    <a:pt x="2601" y="790"/>
                  </a:cubicBezTo>
                  <a:close/>
                  <a:moveTo>
                    <a:pt x="3401" y="792"/>
                  </a:moveTo>
                  <a:lnTo>
                    <a:pt x="3402" y="792"/>
                  </a:lnTo>
                  <a:cubicBezTo>
                    <a:pt x="3512" y="792"/>
                    <a:pt x="3602" y="881"/>
                    <a:pt x="3602" y="992"/>
                  </a:cubicBezTo>
                  <a:cubicBezTo>
                    <a:pt x="3602" y="1102"/>
                    <a:pt x="3512" y="1192"/>
                    <a:pt x="3402" y="1192"/>
                  </a:cubicBezTo>
                  <a:lnTo>
                    <a:pt x="3401" y="1192"/>
                  </a:lnTo>
                  <a:cubicBezTo>
                    <a:pt x="3291" y="1192"/>
                    <a:pt x="3201" y="1102"/>
                    <a:pt x="3201" y="992"/>
                  </a:cubicBezTo>
                  <a:cubicBezTo>
                    <a:pt x="3201" y="881"/>
                    <a:pt x="3291" y="792"/>
                    <a:pt x="3401" y="792"/>
                  </a:cubicBezTo>
                  <a:close/>
                  <a:moveTo>
                    <a:pt x="4202" y="793"/>
                  </a:moveTo>
                  <a:lnTo>
                    <a:pt x="4202" y="793"/>
                  </a:lnTo>
                  <a:cubicBezTo>
                    <a:pt x="4313" y="793"/>
                    <a:pt x="4402" y="882"/>
                    <a:pt x="4402" y="993"/>
                  </a:cubicBezTo>
                  <a:cubicBezTo>
                    <a:pt x="4402" y="1103"/>
                    <a:pt x="4313" y="1193"/>
                    <a:pt x="4202" y="1193"/>
                  </a:cubicBezTo>
                  <a:cubicBezTo>
                    <a:pt x="4091" y="1193"/>
                    <a:pt x="4002" y="1103"/>
                    <a:pt x="4002" y="993"/>
                  </a:cubicBezTo>
                  <a:cubicBezTo>
                    <a:pt x="4002" y="882"/>
                    <a:pt x="4091" y="793"/>
                    <a:pt x="4202" y="793"/>
                  </a:cubicBezTo>
                  <a:close/>
                  <a:moveTo>
                    <a:pt x="5002" y="794"/>
                  </a:moveTo>
                  <a:lnTo>
                    <a:pt x="5003" y="794"/>
                  </a:lnTo>
                  <a:cubicBezTo>
                    <a:pt x="5113" y="794"/>
                    <a:pt x="5203" y="884"/>
                    <a:pt x="5203" y="994"/>
                  </a:cubicBezTo>
                  <a:cubicBezTo>
                    <a:pt x="5203" y="1105"/>
                    <a:pt x="5113" y="1194"/>
                    <a:pt x="5003" y="1194"/>
                  </a:cubicBezTo>
                  <a:lnTo>
                    <a:pt x="5002" y="1194"/>
                  </a:lnTo>
                  <a:cubicBezTo>
                    <a:pt x="4892" y="1194"/>
                    <a:pt x="4802" y="1105"/>
                    <a:pt x="4802" y="994"/>
                  </a:cubicBezTo>
                  <a:cubicBezTo>
                    <a:pt x="4802" y="884"/>
                    <a:pt x="4892" y="794"/>
                    <a:pt x="5002" y="794"/>
                  </a:cubicBezTo>
                  <a:close/>
                  <a:moveTo>
                    <a:pt x="5803" y="795"/>
                  </a:moveTo>
                  <a:lnTo>
                    <a:pt x="5803" y="795"/>
                  </a:lnTo>
                  <a:cubicBezTo>
                    <a:pt x="5913" y="795"/>
                    <a:pt x="6003" y="885"/>
                    <a:pt x="6003" y="995"/>
                  </a:cubicBezTo>
                  <a:cubicBezTo>
                    <a:pt x="6003" y="1106"/>
                    <a:pt x="5913" y="1195"/>
                    <a:pt x="5803" y="1195"/>
                  </a:cubicBezTo>
                  <a:cubicBezTo>
                    <a:pt x="5692" y="1195"/>
                    <a:pt x="5603" y="1106"/>
                    <a:pt x="5603" y="995"/>
                  </a:cubicBezTo>
                  <a:cubicBezTo>
                    <a:pt x="5603" y="885"/>
                    <a:pt x="5692" y="795"/>
                    <a:pt x="5803" y="795"/>
                  </a:cubicBezTo>
                  <a:close/>
                  <a:moveTo>
                    <a:pt x="6603" y="797"/>
                  </a:moveTo>
                  <a:lnTo>
                    <a:pt x="6603" y="797"/>
                  </a:lnTo>
                  <a:cubicBezTo>
                    <a:pt x="6714" y="797"/>
                    <a:pt x="6803" y="886"/>
                    <a:pt x="6803" y="997"/>
                  </a:cubicBezTo>
                  <a:cubicBezTo>
                    <a:pt x="6803" y="1107"/>
                    <a:pt x="6714" y="1197"/>
                    <a:pt x="6603" y="1197"/>
                  </a:cubicBezTo>
                  <a:cubicBezTo>
                    <a:pt x="6493" y="1197"/>
                    <a:pt x="6403" y="1107"/>
                    <a:pt x="6403" y="997"/>
                  </a:cubicBezTo>
                  <a:cubicBezTo>
                    <a:pt x="6403" y="886"/>
                    <a:pt x="6493" y="797"/>
                    <a:pt x="6603" y="797"/>
                  </a:cubicBezTo>
                  <a:close/>
                  <a:moveTo>
                    <a:pt x="7403" y="798"/>
                  </a:moveTo>
                  <a:lnTo>
                    <a:pt x="7404" y="798"/>
                  </a:lnTo>
                  <a:cubicBezTo>
                    <a:pt x="7514" y="798"/>
                    <a:pt x="7604" y="887"/>
                    <a:pt x="7604" y="998"/>
                  </a:cubicBezTo>
                  <a:cubicBezTo>
                    <a:pt x="7604" y="1108"/>
                    <a:pt x="7514" y="1198"/>
                    <a:pt x="7404" y="1198"/>
                  </a:cubicBezTo>
                  <a:lnTo>
                    <a:pt x="7403" y="1198"/>
                  </a:lnTo>
                  <a:cubicBezTo>
                    <a:pt x="7293" y="1198"/>
                    <a:pt x="7203" y="1108"/>
                    <a:pt x="7203" y="998"/>
                  </a:cubicBezTo>
                  <a:cubicBezTo>
                    <a:pt x="7203" y="887"/>
                    <a:pt x="7293" y="798"/>
                    <a:pt x="7403" y="798"/>
                  </a:cubicBezTo>
                  <a:close/>
                  <a:moveTo>
                    <a:pt x="8204" y="799"/>
                  </a:moveTo>
                  <a:lnTo>
                    <a:pt x="8204" y="799"/>
                  </a:lnTo>
                  <a:cubicBezTo>
                    <a:pt x="8315" y="799"/>
                    <a:pt x="8404" y="889"/>
                    <a:pt x="8404" y="999"/>
                  </a:cubicBezTo>
                  <a:cubicBezTo>
                    <a:pt x="8404" y="1110"/>
                    <a:pt x="8315" y="1199"/>
                    <a:pt x="8204" y="1199"/>
                  </a:cubicBezTo>
                  <a:cubicBezTo>
                    <a:pt x="8093" y="1199"/>
                    <a:pt x="8004" y="1110"/>
                    <a:pt x="8004" y="999"/>
                  </a:cubicBezTo>
                  <a:cubicBezTo>
                    <a:pt x="8004" y="889"/>
                    <a:pt x="8093" y="799"/>
                    <a:pt x="8204" y="799"/>
                  </a:cubicBezTo>
                  <a:close/>
                  <a:moveTo>
                    <a:pt x="8601" y="0"/>
                  </a:moveTo>
                  <a:lnTo>
                    <a:pt x="9600" y="1001"/>
                  </a:lnTo>
                  <a:lnTo>
                    <a:pt x="8598" y="2000"/>
                  </a:lnTo>
                  <a:lnTo>
                    <a:pt x="7600" y="998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548DD4"/>
            </a:solidFill>
            <a:ln w="1">
              <a:solidFill>
                <a:srgbClr val="548DD4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812323DD-6EBF-0B80-E121-8FBD3E280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7" y="1223"/>
              <a:ext cx="897" cy="221"/>
            </a:xfrm>
            <a:custGeom>
              <a:avLst/>
              <a:gdLst>
                <a:gd name="T0" fmla="*/ 0 w 9600"/>
                <a:gd name="T1" fmla="*/ 0 h 2000"/>
                <a:gd name="T2" fmla="*/ 0 w 9600"/>
                <a:gd name="T3" fmla="*/ 0 h 2000"/>
                <a:gd name="T4" fmla="*/ 0 w 9600"/>
                <a:gd name="T5" fmla="*/ 0 h 2000"/>
                <a:gd name="T6" fmla="*/ 0 w 9600"/>
                <a:gd name="T7" fmla="*/ 0 h 2000"/>
                <a:gd name="T8" fmla="*/ 0 w 9600"/>
                <a:gd name="T9" fmla="*/ 0 h 2000"/>
                <a:gd name="T10" fmla="*/ 0 w 9600"/>
                <a:gd name="T11" fmla="*/ 0 h 2000"/>
                <a:gd name="T12" fmla="*/ 0 w 9600"/>
                <a:gd name="T13" fmla="*/ 0 h 2000"/>
                <a:gd name="T14" fmla="*/ 0 w 9600"/>
                <a:gd name="T15" fmla="*/ 0 h 2000"/>
                <a:gd name="T16" fmla="*/ 0 w 9600"/>
                <a:gd name="T17" fmla="*/ 0 h 2000"/>
                <a:gd name="T18" fmla="*/ 0 w 9600"/>
                <a:gd name="T19" fmla="*/ 0 h 2000"/>
                <a:gd name="T20" fmla="*/ 0 w 9600"/>
                <a:gd name="T21" fmla="*/ 0 h 2000"/>
                <a:gd name="T22" fmla="*/ 0 w 9600"/>
                <a:gd name="T23" fmla="*/ 0 h 2000"/>
                <a:gd name="T24" fmla="*/ 0 w 9600"/>
                <a:gd name="T25" fmla="*/ 0 h 2000"/>
                <a:gd name="T26" fmla="*/ 0 w 9600"/>
                <a:gd name="T27" fmla="*/ 0 h 2000"/>
                <a:gd name="T28" fmla="*/ 0 w 9600"/>
                <a:gd name="T29" fmla="*/ 0 h 2000"/>
                <a:gd name="T30" fmla="*/ 0 w 9600"/>
                <a:gd name="T31" fmla="*/ 0 h 2000"/>
                <a:gd name="T32" fmla="*/ 0 w 9600"/>
                <a:gd name="T33" fmla="*/ 0 h 2000"/>
                <a:gd name="T34" fmla="*/ 0 w 9600"/>
                <a:gd name="T35" fmla="*/ 0 h 2000"/>
                <a:gd name="T36" fmla="*/ 0 w 9600"/>
                <a:gd name="T37" fmla="*/ 0 h 2000"/>
                <a:gd name="T38" fmla="*/ 0 w 9600"/>
                <a:gd name="T39" fmla="*/ 0 h 2000"/>
                <a:gd name="T40" fmla="*/ 0 w 9600"/>
                <a:gd name="T41" fmla="*/ 0 h 2000"/>
                <a:gd name="T42" fmla="*/ 0 w 9600"/>
                <a:gd name="T43" fmla="*/ 0 h 2000"/>
                <a:gd name="T44" fmla="*/ 0 w 9600"/>
                <a:gd name="T45" fmla="*/ 0 h 2000"/>
                <a:gd name="T46" fmla="*/ 0 w 9600"/>
                <a:gd name="T47" fmla="*/ 0 h 2000"/>
                <a:gd name="T48" fmla="*/ 0 w 9600"/>
                <a:gd name="T49" fmla="*/ 0 h 2000"/>
                <a:gd name="T50" fmla="*/ 0 w 9600"/>
                <a:gd name="T51" fmla="*/ 0 h 2000"/>
                <a:gd name="T52" fmla="*/ 0 w 9600"/>
                <a:gd name="T53" fmla="*/ 0 h 2000"/>
                <a:gd name="T54" fmla="*/ 0 w 9600"/>
                <a:gd name="T55" fmla="*/ 0 h 2000"/>
                <a:gd name="T56" fmla="*/ 0 w 9600"/>
                <a:gd name="T57" fmla="*/ 0 h 2000"/>
                <a:gd name="T58" fmla="*/ 0 w 9600"/>
                <a:gd name="T59" fmla="*/ 0 h 2000"/>
                <a:gd name="T60" fmla="*/ 0 w 9600"/>
                <a:gd name="T61" fmla="*/ 0 h 2000"/>
                <a:gd name="T62" fmla="*/ 0 w 9600"/>
                <a:gd name="T63" fmla="*/ 0 h 2000"/>
                <a:gd name="T64" fmla="*/ 0 w 9600"/>
                <a:gd name="T65" fmla="*/ 0 h 2000"/>
                <a:gd name="T66" fmla="*/ 0 w 9600"/>
                <a:gd name="T67" fmla="*/ 0 h 2000"/>
                <a:gd name="T68" fmla="*/ 0 w 9600"/>
                <a:gd name="T69" fmla="*/ 0 h 2000"/>
                <a:gd name="T70" fmla="*/ 0 w 9600"/>
                <a:gd name="T71" fmla="*/ 0 h 2000"/>
                <a:gd name="T72" fmla="*/ 0 w 9600"/>
                <a:gd name="T73" fmla="*/ 0 h 2000"/>
                <a:gd name="T74" fmla="*/ 0 w 9600"/>
                <a:gd name="T75" fmla="*/ 0 h 2000"/>
                <a:gd name="T76" fmla="*/ 0 w 9600"/>
                <a:gd name="T77" fmla="*/ 0 h 2000"/>
                <a:gd name="T78" fmla="*/ 0 w 9600"/>
                <a:gd name="T79" fmla="*/ 0 h 2000"/>
                <a:gd name="T80" fmla="*/ 0 w 9600"/>
                <a:gd name="T81" fmla="*/ 0 h 2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00"/>
                <a:gd name="T124" fmla="*/ 0 h 2000"/>
                <a:gd name="T125" fmla="*/ 9600 w 9600"/>
                <a:gd name="T126" fmla="*/ 2000 h 2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00" h="2000">
                  <a:moveTo>
                    <a:pt x="200" y="786"/>
                  </a:moveTo>
                  <a:lnTo>
                    <a:pt x="200" y="786"/>
                  </a:lnTo>
                  <a:cubicBezTo>
                    <a:pt x="311" y="787"/>
                    <a:pt x="400" y="876"/>
                    <a:pt x="400" y="987"/>
                  </a:cubicBezTo>
                  <a:cubicBezTo>
                    <a:pt x="400" y="1097"/>
                    <a:pt x="310" y="1187"/>
                    <a:pt x="200" y="1186"/>
                  </a:cubicBezTo>
                  <a:cubicBezTo>
                    <a:pt x="89" y="1186"/>
                    <a:pt x="0" y="1097"/>
                    <a:pt x="0" y="986"/>
                  </a:cubicBezTo>
                  <a:cubicBezTo>
                    <a:pt x="0" y="876"/>
                    <a:pt x="90" y="786"/>
                    <a:pt x="200" y="786"/>
                  </a:cubicBezTo>
                  <a:close/>
                  <a:moveTo>
                    <a:pt x="1000" y="788"/>
                  </a:moveTo>
                  <a:lnTo>
                    <a:pt x="1001" y="788"/>
                  </a:lnTo>
                  <a:cubicBezTo>
                    <a:pt x="1111" y="788"/>
                    <a:pt x="1201" y="878"/>
                    <a:pt x="1201" y="988"/>
                  </a:cubicBezTo>
                  <a:cubicBezTo>
                    <a:pt x="1200" y="1098"/>
                    <a:pt x="1111" y="1188"/>
                    <a:pt x="1000" y="1188"/>
                  </a:cubicBezTo>
                  <a:cubicBezTo>
                    <a:pt x="889" y="1188"/>
                    <a:pt x="800" y="1098"/>
                    <a:pt x="800" y="987"/>
                  </a:cubicBezTo>
                  <a:cubicBezTo>
                    <a:pt x="800" y="877"/>
                    <a:pt x="890" y="788"/>
                    <a:pt x="1000" y="788"/>
                  </a:cubicBezTo>
                  <a:close/>
                  <a:moveTo>
                    <a:pt x="1801" y="789"/>
                  </a:moveTo>
                  <a:lnTo>
                    <a:pt x="1801" y="789"/>
                  </a:lnTo>
                  <a:cubicBezTo>
                    <a:pt x="1912" y="789"/>
                    <a:pt x="2001" y="879"/>
                    <a:pt x="2001" y="989"/>
                  </a:cubicBezTo>
                  <a:cubicBezTo>
                    <a:pt x="2001" y="1100"/>
                    <a:pt x="1911" y="1189"/>
                    <a:pt x="1801" y="1189"/>
                  </a:cubicBezTo>
                  <a:lnTo>
                    <a:pt x="1800" y="1189"/>
                  </a:lnTo>
                  <a:cubicBezTo>
                    <a:pt x="1690" y="1189"/>
                    <a:pt x="1600" y="1099"/>
                    <a:pt x="1601" y="989"/>
                  </a:cubicBezTo>
                  <a:cubicBezTo>
                    <a:pt x="1601" y="878"/>
                    <a:pt x="1690" y="789"/>
                    <a:pt x="1801" y="789"/>
                  </a:cubicBezTo>
                  <a:close/>
                  <a:moveTo>
                    <a:pt x="2601" y="790"/>
                  </a:moveTo>
                  <a:lnTo>
                    <a:pt x="2602" y="790"/>
                  </a:lnTo>
                  <a:cubicBezTo>
                    <a:pt x="2712" y="790"/>
                    <a:pt x="2802" y="880"/>
                    <a:pt x="2801" y="991"/>
                  </a:cubicBezTo>
                  <a:cubicBezTo>
                    <a:pt x="2801" y="1101"/>
                    <a:pt x="2712" y="1190"/>
                    <a:pt x="2601" y="1190"/>
                  </a:cubicBezTo>
                  <a:cubicBezTo>
                    <a:pt x="2490" y="1190"/>
                    <a:pt x="2401" y="1100"/>
                    <a:pt x="2401" y="990"/>
                  </a:cubicBezTo>
                  <a:cubicBezTo>
                    <a:pt x="2401" y="880"/>
                    <a:pt x="2491" y="790"/>
                    <a:pt x="2601" y="790"/>
                  </a:cubicBezTo>
                  <a:close/>
                  <a:moveTo>
                    <a:pt x="3402" y="792"/>
                  </a:moveTo>
                  <a:lnTo>
                    <a:pt x="3402" y="792"/>
                  </a:lnTo>
                  <a:cubicBezTo>
                    <a:pt x="3512" y="792"/>
                    <a:pt x="3602" y="881"/>
                    <a:pt x="3602" y="992"/>
                  </a:cubicBezTo>
                  <a:cubicBezTo>
                    <a:pt x="3602" y="1102"/>
                    <a:pt x="3512" y="1192"/>
                    <a:pt x="3402" y="1192"/>
                  </a:cubicBezTo>
                  <a:lnTo>
                    <a:pt x="3401" y="1192"/>
                  </a:lnTo>
                  <a:cubicBezTo>
                    <a:pt x="3291" y="1191"/>
                    <a:pt x="3201" y="1102"/>
                    <a:pt x="3201" y="991"/>
                  </a:cubicBezTo>
                  <a:cubicBezTo>
                    <a:pt x="3202" y="881"/>
                    <a:pt x="3291" y="791"/>
                    <a:pt x="3402" y="792"/>
                  </a:cubicBezTo>
                  <a:close/>
                  <a:moveTo>
                    <a:pt x="4202" y="793"/>
                  </a:moveTo>
                  <a:lnTo>
                    <a:pt x="4202" y="793"/>
                  </a:lnTo>
                  <a:cubicBezTo>
                    <a:pt x="4313" y="793"/>
                    <a:pt x="4402" y="883"/>
                    <a:pt x="4402" y="993"/>
                  </a:cubicBezTo>
                  <a:cubicBezTo>
                    <a:pt x="4402" y="1104"/>
                    <a:pt x="4312" y="1193"/>
                    <a:pt x="4202" y="1193"/>
                  </a:cubicBezTo>
                  <a:cubicBezTo>
                    <a:pt x="4091" y="1193"/>
                    <a:pt x="4002" y="1103"/>
                    <a:pt x="4002" y="993"/>
                  </a:cubicBezTo>
                  <a:cubicBezTo>
                    <a:pt x="4002" y="882"/>
                    <a:pt x="4092" y="793"/>
                    <a:pt x="4202" y="793"/>
                  </a:cubicBezTo>
                  <a:close/>
                  <a:moveTo>
                    <a:pt x="5002" y="794"/>
                  </a:moveTo>
                  <a:lnTo>
                    <a:pt x="5003" y="794"/>
                  </a:lnTo>
                  <a:cubicBezTo>
                    <a:pt x="5113" y="794"/>
                    <a:pt x="5203" y="884"/>
                    <a:pt x="5203" y="994"/>
                  </a:cubicBezTo>
                  <a:cubicBezTo>
                    <a:pt x="5202" y="1105"/>
                    <a:pt x="5113" y="1194"/>
                    <a:pt x="5002" y="1194"/>
                  </a:cubicBezTo>
                  <a:cubicBezTo>
                    <a:pt x="4891" y="1194"/>
                    <a:pt x="4802" y="1104"/>
                    <a:pt x="4802" y="994"/>
                  </a:cubicBezTo>
                  <a:cubicBezTo>
                    <a:pt x="4802" y="883"/>
                    <a:pt x="4892" y="794"/>
                    <a:pt x="5002" y="794"/>
                  </a:cubicBezTo>
                  <a:close/>
                  <a:moveTo>
                    <a:pt x="5803" y="795"/>
                  </a:moveTo>
                  <a:lnTo>
                    <a:pt x="5803" y="795"/>
                  </a:lnTo>
                  <a:cubicBezTo>
                    <a:pt x="5914" y="795"/>
                    <a:pt x="6003" y="885"/>
                    <a:pt x="6003" y="996"/>
                  </a:cubicBezTo>
                  <a:cubicBezTo>
                    <a:pt x="6003" y="1106"/>
                    <a:pt x="5913" y="1195"/>
                    <a:pt x="5803" y="1195"/>
                  </a:cubicBezTo>
                  <a:lnTo>
                    <a:pt x="5802" y="1195"/>
                  </a:lnTo>
                  <a:cubicBezTo>
                    <a:pt x="5692" y="1195"/>
                    <a:pt x="5602" y="1106"/>
                    <a:pt x="5603" y="995"/>
                  </a:cubicBezTo>
                  <a:cubicBezTo>
                    <a:pt x="5603" y="885"/>
                    <a:pt x="5692" y="795"/>
                    <a:pt x="5803" y="795"/>
                  </a:cubicBezTo>
                  <a:close/>
                  <a:moveTo>
                    <a:pt x="6603" y="797"/>
                  </a:moveTo>
                  <a:lnTo>
                    <a:pt x="6604" y="797"/>
                  </a:lnTo>
                  <a:cubicBezTo>
                    <a:pt x="6714" y="797"/>
                    <a:pt x="6804" y="886"/>
                    <a:pt x="6803" y="997"/>
                  </a:cubicBezTo>
                  <a:cubicBezTo>
                    <a:pt x="6803" y="1107"/>
                    <a:pt x="6714" y="1197"/>
                    <a:pt x="6603" y="1197"/>
                  </a:cubicBezTo>
                  <a:cubicBezTo>
                    <a:pt x="6492" y="1196"/>
                    <a:pt x="6403" y="1107"/>
                    <a:pt x="6403" y="996"/>
                  </a:cubicBezTo>
                  <a:cubicBezTo>
                    <a:pt x="6403" y="886"/>
                    <a:pt x="6493" y="796"/>
                    <a:pt x="6603" y="797"/>
                  </a:cubicBezTo>
                  <a:close/>
                  <a:moveTo>
                    <a:pt x="7404" y="798"/>
                  </a:moveTo>
                  <a:lnTo>
                    <a:pt x="7404" y="798"/>
                  </a:lnTo>
                  <a:cubicBezTo>
                    <a:pt x="7514" y="798"/>
                    <a:pt x="7604" y="888"/>
                    <a:pt x="7604" y="998"/>
                  </a:cubicBezTo>
                  <a:cubicBezTo>
                    <a:pt x="7604" y="1109"/>
                    <a:pt x="7514" y="1198"/>
                    <a:pt x="7404" y="1198"/>
                  </a:cubicBezTo>
                  <a:lnTo>
                    <a:pt x="7403" y="1198"/>
                  </a:lnTo>
                  <a:cubicBezTo>
                    <a:pt x="7293" y="1198"/>
                    <a:pt x="7203" y="1108"/>
                    <a:pt x="7203" y="998"/>
                  </a:cubicBezTo>
                  <a:cubicBezTo>
                    <a:pt x="7204" y="887"/>
                    <a:pt x="7293" y="798"/>
                    <a:pt x="7404" y="798"/>
                  </a:cubicBezTo>
                  <a:close/>
                  <a:moveTo>
                    <a:pt x="8204" y="799"/>
                  </a:moveTo>
                  <a:lnTo>
                    <a:pt x="8204" y="799"/>
                  </a:lnTo>
                  <a:cubicBezTo>
                    <a:pt x="8315" y="799"/>
                    <a:pt x="8404" y="889"/>
                    <a:pt x="8404" y="999"/>
                  </a:cubicBezTo>
                  <a:cubicBezTo>
                    <a:pt x="8404" y="1110"/>
                    <a:pt x="8314" y="1199"/>
                    <a:pt x="8204" y="1199"/>
                  </a:cubicBezTo>
                  <a:cubicBezTo>
                    <a:pt x="8093" y="1199"/>
                    <a:pt x="8004" y="1109"/>
                    <a:pt x="8004" y="999"/>
                  </a:cubicBezTo>
                  <a:cubicBezTo>
                    <a:pt x="8004" y="888"/>
                    <a:pt x="8094" y="799"/>
                    <a:pt x="8204" y="799"/>
                  </a:cubicBezTo>
                  <a:close/>
                  <a:moveTo>
                    <a:pt x="8601" y="0"/>
                  </a:moveTo>
                  <a:lnTo>
                    <a:pt x="9600" y="1001"/>
                  </a:lnTo>
                  <a:lnTo>
                    <a:pt x="8598" y="2000"/>
                  </a:lnTo>
                  <a:lnTo>
                    <a:pt x="7600" y="998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548DD4"/>
            </a:solidFill>
            <a:ln w="1">
              <a:solidFill>
                <a:srgbClr val="548DD4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" name="Group 82">
              <a:extLst>
                <a:ext uri="{FF2B5EF4-FFF2-40B4-BE49-F238E27FC236}">
                  <a16:creationId xmlns:a16="http://schemas.microsoft.com/office/drawing/2014/main" id="{A199D9F8-1BAC-9EFD-9E6F-F506F625E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7" y="1162"/>
              <a:ext cx="428" cy="1174"/>
              <a:chOff x="1717" y="1162"/>
              <a:chExt cx="428" cy="1174"/>
            </a:xfrm>
          </p:grpSpPr>
          <p:sp>
            <p:nvSpPr>
              <p:cNvPr id="59" name="Rectangle 77">
                <a:extLst>
                  <a:ext uri="{FF2B5EF4-FFF2-40B4-BE49-F238E27FC236}">
                    <a16:creationId xmlns:a16="http://schemas.microsoft.com/office/drawing/2014/main" id="{25979BE3-7444-E95E-9F5C-DE4851E50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1162"/>
                <a:ext cx="428" cy="1174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itchFamily="34" charset="0"/>
                </a:endParaRPr>
              </a:p>
            </p:txBody>
          </p:sp>
          <p:sp>
            <p:nvSpPr>
              <p:cNvPr id="60" name="Rectangle 79">
                <a:extLst>
                  <a:ext uri="{FF2B5EF4-FFF2-40B4-BE49-F238E27FC236}">
                    <a16:creationId xmlns:a16="http://schemas.microsoft.com/office/drawing/2014/main" id="{7C4E26BB-0EA4-03CF-DE44-C42D198F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1162"/>
                <a:ext cx="428" cy="1174"/>
              </a:xfrm>
              <a:prstGeom prst="rect">
                <a:avLst/>
              </a:prstGeom>
              <a:solidFill>
                <a:srgbClr val="243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itchFamily="34" charset="0"/>
                </a:endParaRPr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016D960C-014E-6230-0FB7-544AAA465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162"/>
                <a:ext cx="382" cy="1174"/>
              </a:xfrm>
              <a:custGeom>
                <a:avLst/>
                <a:gdLst>
                  <a:gd name="T0" fmla="*/ 0 w 382"/>
                  <a:gd name="T1" fmla="*/ 214 h 1897"/>
                  <a:gd name="T2" fmla="*/ 89 w 382"/>
                  <a:gd name="T3" fmla="*/ 214 h 1897"/>
                  <a:gd name="T4" fmla="*/ 89 w 382"/>
                  <a:gd name="T5" fmla="*/ 0 h 1897"/>
                  <a:gd name="T6" fmla="*/ 294 w 382"/>
                  <a:gd name="T7" fmla="*/ 0 h 1897"/>
                  <a:gd name="T8" fmla="*/ 294 w 382"/>
                  <a:gd name="T9" fmla="*/ 214 h 1897"/>
                  <a:gd name="T10" fmla="*/ 382 w 382"/>
                  <a:gd name="T11" fmla="*/ 214 h 1897"/>
                  <a:gd name="T12" fmla="*/ 191 w 382"/>
                  <a:gd name="T13" fmla="*/ 1388 h 1897"/>
                  <a:gd name="T14" fmla="*/ 0 w 382"/>
                  <a:gd name="T15" fmla="*/ 214 h 18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2"/>
                  <a:gd name="T25" fmla="*/ 0 h 1897"/>
                  <a:gd name="T26" fmla="*/ 382 w 382"/>
                  <a:gd name="T27" fmla="*/ 1897 h 18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2" h="1897">
                    <a:moveTo>
                      <a:pt x="0" y="293"/>
                    </a:moveTo>
                    <a:lnTo>
                      <a:pt x="89" y="293"/>
                    </a:lnTo>
                    <a:lnTo>
                      <a:pt x="89" y="0"/>
                    </a:lnTo>
                    <a:lnTo>
                      <a:pt x="294" y="0"/>
                    </a:lnTo>
                    <a:lnTo>
                      <a:pt x="294" y="293"/>
                    </a:lnTo>
                    <a:lnTo>
                      <a:pt x="382" y="293"/>
                    </a:lnTo>
                    <a:lnTo>
                      <a:pt x="191" y="1897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1D2DBBD4-03C3-FD6E-D6CD-1967250B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162"/>
                <a:ext cx="382" cy="1135"/>
              </a:xfrm>
              <a:custGeom>
                <a:avLst/>
                <a:gdLst>
                  <a:gd name="T0" fmla="*/ 0 w 382"/>
                  <a:gd name="T1" fmla="*/ 214 h 1897"/>
                  <a:gd name="T2" fmla="*/ 89 w 382"/>
                  <a:gd name="T3" fmla="*/ 214 h 1897"/>
                  <a:gd name="T4" fmla="*/ 89 w 382"/>
                  <a:gd name="T5" fmla="*/ 0 h 1897"/>
                  <a:gd name="T6" fmla="*/ 294 w 382"/>
                  <a:gd name="T7" fmla="*/ 0 h 1897"/>
                  <a:gd name="T8" fmla="*/ 294 w 382"/>
                  <a:gd name="T9" fmla="*/ 214 h 1897"/>
                  <a:gd name="T10" fmla="*/ 382 w 382"/>
                  <a:gd name="T11" fmla="*/ 214 h 1897"/>
                  <a:gd name="T12" fmla="*/ 191 w 382"/>
                  <a:gd name="T13" fmla="*/ 1388 h 1897"/>
                  <a:gd name="T14" fmla="*/ 0 w 382"/>
                  <a:gd name="T15" fmla="*/ 214 h 18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2"/>
                  <a:gd name="T25" fmla="*/ 0 h 1897"/>
                  <a:gd name="T26" fmla="*/ 382 w 382"/>
                  <a:gd name="T27" fmla="*/ 1897 h 18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2" h="1897">
                    <a:moveTo>
                      <a:pt x="0" y="293"/>
                    </a:moveTo>
                    <a:lnTo>
                      <a:pt x="89" y="293"/>
                    </a:lnTo>
                    <a:lnTo>
                      <a:pt x="89" y="0"/>
                    </a:lnTo>
                    <a:lnTo>
                      <a:pt x="294" y="0"/>
                    </a:lnTo>
                    <a:lnTo>
                      <a:pt x="294" y="293"/>
                    </a:lnTo>
                    <a:lnTo>
                      <a:pt x="382" y="293"/>
                    </a:lnTo>
                    <a:lnTo>
                      <a:pt x="191" y="1897"/>
                    </a:lnTo>
                    <a:lnTo>
                      <a:pt x="0" y="293"/>
                    </a:lnTo>
                    <a:close/>
                  </a:path>
                </a:pathLst>
              </a:custGeom>
              <a:noFill/>
              <a:ln w="37" cap="rnd">
                <a:solidFill>
                  <a:srgbClr val="548DD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D9ACEE34-6F57-ABE6-60CC-C86DF1157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168"/>
              <a:ext cx="1230" cy="324"/>
            </a:xfrm>
            <a:custGeom>
              <a:avLst/>
              <a:gdLst>
                <a:gd name="T0" fmla="*/ 0 w 5983"/>
                <a:gd name="T1" fmla="*/ 0 h 1466"/>
                <a:gd name="T2" fmla="*/ 0 w 5983"/>
                <a:gd name="T3" fmla="*/ 0 h 1466"/>
                <a:gd name="T4" fmla="*/ 0 w 5983"/>
                <a:gd name="T5" fmla="*/ 0 h 1466"/>
                <a:gd name="T6" fmla="*/ 0 w 5983"/>
                <a:gd name="T7" fmla="*/ 0 h 1466"/>
                <a:gd name="T8" fmla="*/ 0 w 5983"/>
                <a:gd name="T9" fmla="*/ 0 h 1466"/>
                <a:gd name="T10" fmla="*/ 0 w 5983"/>
                <a:gd name="T11" fmla="*/ 0 h 1466"/>
                <a:gd name="T12" fmla="*/ 0 w 5983"/>
                <a:gd name="T13" fmla="*/ 0 h 1466"/>
                <a:gd name="T14" fmla="*/ 0 w 5983"/>
                <a:gd name="T15" fmla="*/ 0 h 1466"/>
                <a:gd name="T16" fmla="*/ 0 w 5983"/>
                <a:gd name="T17" fmla="*/ 0 h 1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3"/>
                <a:gd name="T28" fmla="*/ 0 h 1466"/>
                <a:gd name="T29" fmla="*/ 5983 w 5983"/>
                <a:gd name="T30" fmla="*/ 1466 h 14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83" h="1466">
                  <a:moveTo>
                    <a:pt x="244" y="0"/>
                  </a:moveTo>
                  <a:cubicBezTo>
                    <a:pt x="109" y="0"/>
                    <a:pt x="0" y="109"/>
                    <a:pt x="0" y="244"/>
                  </a:cubicBezTo>
                  <a:lnTo>
                    <a:pt x="0" y="1222"/>
                  </a:lnTo>
                  <a:cubicBezTo>
                    <a:pt x="0" y="1357"/>
                    <a:pt x="109" y="1466"/>
                    <a:pt x="244" y="1466"/>
                  </a:cubicBezTo>
                  <a:lnTo>
                    <a:pt x="5739" y="1466"/>
                  </a:lnTo>
                  <a:cubicBezTo>
                    <a:pt x="5874" y="1466"/>
                    <a:pt x="5983" y="1357"/>
                    <a:pt x="5983" y="1222"/>
                  </a:cubicBezTo>
                  <a:lnTo>
                    <a:pt x="5983" y="244"/>
                  </a:lnTo>
                  <a:cubicBezTo>
                    <a:pt x="5983" y="109"/>
                    <a:pt x="5874" y="0"/>
                    <a:pt x="5739" y="0"/>
                  </a:cubicBezTo>
                  <a:lnTo>
                    <a:pt x="244" y="0"/>
                  </a:lnTo>
                  <a:close/>
                </a:path>
              </a:pathLst>
            </a:custGeom>
            <a:noFill/>
            <a:ln w="9" cap="rnd">
              <a:solidFill>
                <a:srgbClr val="548D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86">
              <a:extLst>
                <a:ext uri="{FF2B5EF4-FFF2-40B4-BE49-F238E27FC236}">
                  <a16:creationId xmlns:a16="http://schemas.microsoft.com/office/drawing/2014/main" id="{1C4ACB39-30EB-4EC2-A3CB-4D6153C4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1249"/>
              <a:ext cx="43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Kontext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52" name="Rectangle 87">
              <a:extLst>
                <a:ext uri="{FF2B5EF4-FFF2-40B4-BE49-F238E27FC236}">
                  <a16:creationId xmlns:a16="http://schemas.microsoft.com/office/drawing/2014/main" id="{101EB22A-3261-8D80-DB55-15527D4F1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1249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 dirty="0">
                <a:latin typeface="Calibri" pitchFamily="34" charset="0"/>
              </a:endParaRPr>
            </a:p>
          </p:txBody>
        </p:sp>
        <p:grpSp>
          <p:nvGrpSpPr>
            <p:cNvPr id="53" name="Group 90">
              <a:extLst>
                <a:ext uri="{FF2B5EF4-FFF2-40B4-BE49-F238E27FC236}">
                  <a16:creationId xmlns:a16="http://schemas.microsoft.com/office/drawing/2014/main" id="{E81B45B1-DF81-FADE-CB36-731CA266A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2" y="1977"/>
              <a:ext cx="805" cy="323"/>
              <a:chOff x="2982" y="1977"/>
              <a:chExt cx="805" cy="323"/>
            </a:xfrm>
          </p:grpSpPr>
          <p:sp>
            <p:nvSpPr>
              <p:cNvPr id="57" name="Freeform 88">
                <a:extLst>
                  <a:ext uri="{FF2B5EF4-FFF2-40B4-BE49-F238E27FC236}">
                    <a16:creationId xmlns:a16="http://schemas.microsoft.com/office/drawing/2014/main" id="{5469DAF1-AEAD-F549-6C60-51F3C8B71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1977"/>
                <a:ext cx="805" cy="323"/>
              </a:xfrm>
              <a:custGeom>
                <a:avLst/>
                <a:gdLst>
                  <a:gd name="T0" fmla="*/ 0 w 3780"/>
                  <a:gd name="T1" fmla="*/ 0 h 1464"/>
                  <a:gd name="T2" fmla="*/ 0 w 3780"/>
                  <a:gd name="T3" fmla="*/ 0 h 1464"/>
                  <a:gd name="T4" fmla="*/ 0 w 3780"/>
                  <a:gd name="T5" fmla="*/ 0 h 1464"/>
                  <a:gd name="T6" fmla="*/ 0 w 3780"/>
                  <a:gd name="T7" fmla="*/ 0 h 1464"/>
                  <a:gd name="T8" fmla="*/ 0 w 3780"/>
                  <a:gd name="T9" fmla="*/ 0 h 1464"/>
                  <a:gd name="T10" fmla="*/ 0 w 3780"/>
                  <a:gd name="T11" fmla="*/ 0 h 1464"/>
                  <a:gd name="T12" fmla="*/ 0 w 3780"/>
                  <a:gd name="T13" fmla="*/ 0 h 1464"/>
                  <a:gd name="T14" fmla="*/ 0 w 3780"/>
                  <a:gd name="T15" fmla="*/ 0 h 1464"/>
                  <a:gd name="T16" fmla="*/ 0 w 3780"/>
                  <a:gd name="T17" fmla="*/ 0 h 14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0"/>
                  <a:gd name="T28" fmla="*/ 0 h 1464"/>
                  <a:gd name="T29" fmla="*/ 3780 w 3780"/>
                  <a:gd name="T30" fmla="*/ 1464 h 14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0" h="1464">
                    <a:moveTo>
                      <a:pt x="244" y="0"/>
                    </a:moveTo>
                    <a:cubicBezTo>
                      <a:pt x="109" y="0"/>
                      <a:pt x="0" y="110"/>
                      <a:pt x="0" y="244"/>
                    </a:cubicBezTo>
                    <a:lnTo>
                      <a:pt x="0" y="1220"/>
                    </a:lnTo>
                    <a:cubicBezTo>
                      <a:pt x="0" y="1355"/>
                      <a:pt x="109" y="1464"/>
                      <a:pt x="244" y="1464"/>
                    </a:cubicBezTo>
                    <a:lnTo>
                      <a:pt x="3536" y="1464"/>
                    </a:lnTo>
                    <a:cubicBezTo>
                      <a:pt x="3671" y="1464"/>
                      <a:pt x="3780" y="1355"/>
                      <a:pt x="3780" y="1220"/>
                    </a:cubicBezTo>
                    <a:lnTo>
                      <a:pt x="3780" y="244"/>
                    </a:lnTo>
                    <a:cubicBezTo>
                      <a:pt x="3780" y="110"/>
                      <a:pt x="3671" y="0"/>
                      <a:pt x="3536" y="0"/>
                    </a:cubicBez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89">
                <a:extLst>
                  <a:ext uri="{FF2B5EF4-FFF2-40B4-BE49-F238E27FC236}">
                    <a16:creationId xmlns:a16="http://schemas.microsoft.com/office/drawing/2014/main" id="{19DD531C-292A-EFEC-9B7A-CE0D7A976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1977"/>
                <a:ext cx="805" cy="323"/>
              </a:xfrm>
              <a:custGeom>
                <a:avLst/>
                <a:gdLst>
                  <a:gd name="T0" fmla="*/ 0 w 3780"/>
                  <a:gd name="T1" fmla="*/ 0 h 1464"/>
                  <a:gd name="T2" fmla="*/ 0 w 3780"/>
                  <a:gd name="T3" fmla="*/ 0 h 1464"/>
                  <a:gd name="T4" fmla="*/ 0 w 3780"/>
                  <a:gd name="T5" fmla="*/ 0 h 1464"/>
                  <a:gd name="T6" fmla="*/ 0 w 3780"/>
                  <a:gd name="T7" fmla="*/ 0 h 1464"/>
                  <a:gd name="T8" fmla="*/ 0 w 3780"/>
                  <a:gd name="T9" fmla="*/ 0 h 1464"/>
                  <a:gd name="T10" fmla="*/ 0 w 3780"/>
                  <a:gd name="T11" fmla="*/ 0 h 1464"/>
                  <a:gd name="T12" fmla="*/ 0 w 3780"/>
                  <a:gd name="T13" fmla="*/ 0 h 1464"/>
                  <a:gd name="T14" fmla="*/ 0 w 3780"/>
                  <a:gd name="T15" fmla="*/ 0 h 1464"/>
                  <a:gd name="T16" fmla="*/ 0 w 3780"/>
                  <a:gd name="T17" fmla="*/ 0 h 14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0"/>
                  <a:gd name="T28" fmla="*/ 0 h 1464"/>
                  <a:gd name="T29" fmla="*/ 3780 w 3780"/>
                  <a:gd name="T30" fmla="*/ 1464 h 14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0" h="1464">
                    <a:moveTo>
                      <a:pt x="244" y="0"/>
                    </a:moveTo>
                    <a:cubicBezTo>
                      <a:pt x="109" y="0"/>
                      <a:pt x="0" y="110"/>
                      <a:pt x="0" y="244"/>
                    </a:cubicBezTo>
                    <a:lnTo>
                      <a:pt x="0" y="1220"/>
                    </a:lnTo>
                    <a:cubicBezTo>
                      <a:pt x="0" y="1355"/>
                      <a:pt x="109" y="1464"/>
                      <a:pt x="244" y="1464"/>
                    </a:cubicBezTo>
                    <a:lnTo>
                      <a:pt x="3536" y="1464"/>
                    </a:lnTo>
                    <a:cubicBezTo>
                      <a:pt x="3671" y="1464"/>
                      <a:pt x="3780" y="1355"/>
                      <a:pt x="3780" y="1220"/>
                    </a:cubicBezTo>
                    <a:lnTo>
                      <a:pt x="3780" y="244"/>
                    </a:lnTo>
                    <a:cubicBezTo>
                      <a:pt x="3780" y="110"/>
                      <a:pt x="3671" y="0"/>
                      <a:pt x="3536" y="0"/>
                    </a:cubicBezTo>
                    <a:lnTo>
                      <a:pt x="244" y="0"/>
                    </a:lnTo>
                    <a:close/>
                  </a:path>
                </a:pathLst>
              </a:custGeom>
              <a:noFill/>
              <a:ln w="9" cap="rnd">
                <a:solidFill>
                  <a:srgbClr val="548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" name="Rectangle 91">
              <a:extLst>
                <a:ext uri="{FF2B5EF4-FFF2-40B4-BE49-F238E27FC236}">
                  <a16:creationId xmlns:a16="http://schemas.microsoft.com/office/drawing/2014/main" id="{7292841C-A3AE-892D-EF5B-4DE5F342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051"/>
              <a:ext cx="40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N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utzen</a:t>
              </a:r>
              <a:endParaRPr lang="en-US" altLang="en-US"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55" name="Rectangle 92">
              <a:extLst>
                <a:ext uri="{FF2B5EF4-FFF2-40B4-BE49-F238E27FC236}">
                  <a16:creationId xmlns:a16="http://schemas.microsoft.com/office/drawing/2014/main" id="{3D904BDA-30FC-4E2A-0839-4FF0FBD2D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051"/>
              <a:ext cx="10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56" name="Freeform 93">
              <a:extLst>
                <a:ext uri="{FF2B5EF4-FFF2-40B4-BE49-F238E27FC236}">
                  <a16:creationId xmlns:a16="http://schemas.microsoft.com/office/drawing/2014/main" id="{FDDD89FF-CC34-37A2-41C3-D568A642F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" y="2403"/>
              <a:ext cx="4496" cy="69"/>
            </a:xfrm>
            <a:custGeom>
              <a:avLst/>
              <a:gdLst>
                <a:gd name="T0" fmla="*/ 0 w 4675"/>
                <a:gd name="T1" fmla="*/ 0 h 45"/>
                <a:gd name="T2" fmla="*/ 75 w 4675"/>
                <a:gd name="T3" fmla="*/ 0 h 45"/>
                <a:gd name="T4" fmla="*/ 149 w 4675"/>
                <a:gd name="T5" fmla="*/ 0 h 45"/>
                <a:gd name="T6" fmla="*/ 224 w 4675"/>
                <a:gd name="T7" fmla="*/ 0 h 45"/>
                <a:gd name="T8" fmla="*/ 299 w 4675"/>
                <a:gd name="T9" fmla="*/ 0 h 45"/>
                <a:gd name="T10" fmla="*/ 374 w 4675"/>
                <a:gd name="T11" fmla="*/ 0 h 45"/>
                <a:gd name="T12" fmla="*/ 449 w 4675"/>
                <a:gd name="T13" fmla="*/ 0 h 45"/>
                <a:gd name="T14" fmla="*/ 523 w 4675"/>
                <a:gd name="T15" fmla="*/ 0 h 45"/>
                <a:gd name="T16" fmla="*/ 598 w 4675"/>
                <a:gd name="T17" fmla="*/ 0 h 45"/>
                <a:gd name="T18" fmla="*/ 673 w 4675"/>
                <a:gd name="T19" fmla="*/ 0 h 45"/>
                <a:gd name="T20" fmla="*/ 748 w 4675"/>
                <a:gd name="T21" fmla="*/ 0 h 45"/>
                <a:gd name="T22" fmla="*/ 823 w 4675"/>
                <a:gd name="T23" fmla="*/ 0 h 45"/>
                <a:gd name="T24" fmla="*/ 897 w 4675"/>
                <a:gd name="T25" fmla="*/ 0 h 45"/>
                <a:gd name="T26" fmla="*/ 972 w 4675"/>
                <a:gd name="T27" fmla="*/ 0 h 45"/>
                <a:gd name="T28" fmla="*/ 1047 w 4675"/>
                <a:gd name="T29" fmla="*/ 1 h 45"/>
                <a:gd name="T30" fmla="*/ 1122 w 4675"/>
                <a:gd name="T31" fmla="*/ 1 h 45"/>
                <a:gd name="T32" fmla="*/ 1197 w 4675"/>
                <a:gd name="T33" fmla="*/ 1 h 45"/>
                <a:gd name="T34" fmla="*/ 1271 w 4675"/>
                <a:gd name="T35" fmla="*/ 1 h 45"/>
                <a:gd name="T36" fmla="*/ 1346 w 4675"/>
                <a:gd name="T37" fmla="*/ 1 h 45"/>
                <a:gd name="T38" fmla="*/ 1421 w 4675"/>
                <a:gd name="T39" fmla="*/ 1 h 45"/>
                <a:gd name="T40" fmla="*/ 1496 w 4675"/>
                <a:gd name="T41" fmla="*/ 1 h 45"/>
                <a:gd name="T42" fmla="*/ 1571 w 4675"/>
                <a:gd name="T43" fmla="*/ 1 h 45"/>
                <a:gd name="T44" fmla="*/ 1645 w 4675"/>
                <a:gd name="T45" fmla="*/ 1 h 45"/>
                <a:gd name="T46" fmla="*/ 1720 w 4675"/>
                <a:gd name="T47" fmla="*/ 1 h 45"/>
                <a:gd name="T48" fmla="*/ 1795 w 4675"/>
                <a:gd name="T49" fmla="*/ 1 h 45"/>
                <a:gd name="T50" fmla="*/ 1870 w 4675"/>
                <a:gd name="T51" fmla="*/ 1 h 45"/>
                <a:gd name="T52" fmla="*/ 1945 w 4675"/>
                <a:gd name="T53" fmla="*/ 1 h 45"/>
                <a:gd name="T54" fmla="*/ 2019 w 4675"/>
                <a:gd name="T55" fmla="*/ 1 h 45"/>
                <a:gd name="T56" fmla="*/ 2094 w 4675"/>
                <a:gd name="T57" fmla="*/ 1 h 45"/>
                <a:gd name="T58" fmla="*/ 2169 w 4675"/>
                <a:gd name="T59" fmla="*/ 1 h 45"/>
                <a:gd name="T60" fmla="*/ 2244 w 4675"/>
                <a:gd name="T61" fmla="*/ 1 h 45"/>
                <a:gd name="T62" fmla="*/ 2319 w 4675"/>
                <a:gd name="T63" fmla="*/ 1 h 45"/>
                <a:gd name="T64" fmla="*/ 2393 w 4675"/>
                <a:gd name="T65" fmla="*/ 1 h 45"/>
                <a:gd name="T66" fmla="*/ 2468 w 4675"/>
                <a:gd name="T67" fmla="*/ 1 h 45"/>
                <a:gd name="T68" fmla="*/ 2543 w 4675"/>
                <a:gd name="T69" fmla="*/ 1 h 45"/>
                <a:gd name="T70" fmla="*/ 2618 w 4675"/>
                <a:gd name="T71" fmla="*/ 1 h 45"/>
                <a:gd name="T72" fmla="*/ 2693 w 4675"/>
                <a:gd name="T73" fmla="*/ 1 h 45"/>
                <a:gd name="T74" fmla="*/ 2767 w 4675"/>
                <a:gd name="T75" fmla="*/ 1 h 45"/>
                <a:gd name="T76" fmla="*/ 2842 w 4675"/>
                <a:gd name="T77" fmla="*/ 1 h 45"/>
                <a:gd name="T78" fmla="*/ 2917 w 4675"/>
                <a:gd name="T79" fmla="*/ 1 h 45"/>
                <a:gd name="T80" fmla="*/ 2992 w 4675"/>
                <a:gd name="T81" fmla="*/ 1 h 45"/>
                <a:gd name="T82" fmla="*/ 3067 w 4675"/>
                <a:gd name="T83" fmla="*/ 1 h 45"/>
                <a:gd name="T84" fmla="*/ 3141 w 4675"/>
                <a:gd name="T85" fmla="*/ 1 h 45"/>
                <a:gd name="T86" fmla="*/ 3216 w 4675"/>
                <a:gd name="T87" fmla="*/ 1 h 45"/>
                <a:gd name="T88" fmla="*/ 3291 w 4675"/>
                <a:gd name="T89" fmla="*/ 1 h 45"/>
                <a:gd name="T90" fmla="*/ 3366 w 4675"/>
                <a:gd name="T91" fmla="*/ 1 h 45"/>
                <a:gd name="T92" fmla="*/ 3441 w 4675"/>
                <a:gd name="T93" fmla="*/ 1 h 45"/>
                <a:gd name="T94" fmla="*/ 3515 w 4675"/>
                <a:gd name="T95" fmla="*/ 1 h 45"/>
                <a:gd name="T96" fmla="*/ 3590 w 4675"/>
                <a:gd name="T97" fmla="*/ 1 h 45"/>
                <a:gd name="T98" fmla="*/ 3665 w 4675"/>
                <a:gd name="T99" fmla="*/ 1 h 45"/>
                <a:gd name="T100" fmla="*/ 3740 w 4675"/>
                <a:gd name="T101" fmla="*/ 1 h 45"/>
                <a:gd name="T102" fmla="*/ 3815 w 4675"/>
                <a:gd name="T103" fmla="*/ 1 h 45"/>
                <a:gd name="T104" fmla="*/ 3889 w 4675"/>
                <a:gd name="T105" fmla="*/ 1 h 45"/>
                <a:gd name="T106" fmla="*/ 3964 w 4675"/>
                <a:gd name="T107" fmla="*/ 1 h 45"/>
                <a:gd name="T108" fmla="*/ 4039 w 4675"/>
                <a:gd name="T109" fmla="*/ 1 h 45"/>
                <a:gd name="T110" fmla="*/ 4114 w 4675"/>
                <a:gd name="T111" fmla="*/ 1 h 45"/>
                <a:gd name="T112" fmla="*/ 4189 w 4675"/>
                <a:gd name="T113" fmla="*/ 1 h 45"/>
                <a:gd name="T114" fmla="*/ 4263 w 4675"/>
                <a:gd name="T115" fmla="*/ 1 h 45"/>
                <a:gd name="T116" fmla="*/ 4338 w 4675"/>
                <a:gd name="T117" fmla="*/ 1 h 45"/>
                <a:gd name="T118" fmla="*/ 4413 w 4675"/>
                <a:gd name="T119" fmla="*/ 1 h 45"/>
                <a:gd name="T120" fmla="*/ 4488 w 4675"/>
                <a:gd name="T121" fmla="*/ 1 h 45"/>
                <a:gd name="T122" fmla="*/ 4563 w 4675"/>
                <a:gd name="T123" fmla="*/ 1 h 45"/>
                <a:gd name="T124" fmla="*/ 4637 w 4675"/>
                <a:gd name="T125" fmla="*/ 1 h 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75"/>
                <a:gd name="T190" fmla="*/ 0 h 45"/>
                <a:gd name="T191" fmla="*/ 4675 w 4675"/>
                <a:gd name="T192" fmla="*/ 45 h 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75" h="45">
                  <a:moveTo>
                    <a:pt x="0" y="0"/>
                  </a:moveTo>
                  <a:lnTo>
                    <a:pt x="37" y="0"/>
                  </a:lnTo>
                  <a:lnTo>
                    <a:pt x="37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75" y="0"/>
                  </a:moveTo>
                  <a:lnTo>
                    <a:pt x="112" y="0"/>
                  </a:lnTo>
                  <a:lnTo>
                    <a:pt x="112" y="44"/>
                  </a:lnTo>
                  <a:lnTo>
                    <a:pt x="75" y="44"/>
                  </a:lnTo>
                  <a:lnTo>
                    <a:pt x="75" y="0"/>
                  </a:lnTo>
                  <a:close/>
                  <a:moveTo>
                    <a:pt x="149" y="0"/>
                  </a:moveTo>
                  <a:lnTo>
                    <a:pt x="187" y="0"/>
                  </a:lnTo>
                  <a:lnTo>
                    <a:pt x="187" y="44"/>
                  </a:lnTo>
                  <a:lnTo>
                    <a:pt x="149" y="44"/>
                  </a:lnTo>
                  <a:lnTo>
                    <a:pt x="149" y="0"/>
                  </a:lnTo>
                  <a:close/>
                  <a:moveTo>
                    <a:pt x="224" y="0"/>
                  </a:moveTo>
                  <a:lnTo>
                    <a:pt x="262" y="0"/>
                  </a:lnTo>
                  <a:lnTo>
                    <a:pt x="262" y="44"/>
                  </a:lnTo>
                  <a:lnTo>
                    <a:pt x="224" y="44"/>
                  </a:lnTo>
                  <a:lnTo>
                    <a:pt x="224" y="0"/>
                  </a:lnTo>
                  <a:close/>
                  <a:moveTo>
                    <a:pt x="299" y="0"/>
                  </a:moveTo>
                  <a:lnTo>
                    <a:pt x="336" y="0"/>
                  </a:lnTo>
                  <a:lnTo>
                    <a:pt x="336" y="44"/>
                  </a:lnTo>
                  <a:lnTo>
                    <a:pt x="299" y="44"/>
                  </a:lnTo>
                  <a:lnTo>
                    <a:pt x="299" y="0"/>
                  </a:lnTo>
                  <a:close/>
                  <a:moveTo>
                    <a:pt x="374" y="0"/>
                  </a:moveTo>
                  <a:lnTo>
                    <a:pt x="411" y="0"/>
                  </a:lnTo>
                  <a:lnTo>
                    <a:pt x="411" y="44"/>
                  </a:lnTo>
                  <a:lnTo>
                    <a:pt x="374" y="44"/>
                  </a:lnTo>
                  <a:lnTo>
                    <a:pt x="374" y="0"/>
                  </a:lnTo>
                  <a:close/>
                  <a:moveTo>
                    <a:pt x="449" y="0"/>
                  </a:moveTo>
                  <a:lnTo>
                    <a:pt x="486" y="0"/>
                  </a:lnTo>
                  <a:lnTo>
                    <a:pt x="486" y="44"/>
                  </a:lnTo>
                  <a:lnTo>
                    <a:pt x="449" y="44"/>
                  </a:lnTo>
                  <a:lnTo>
                    <a:pt x="449" y="0"/>
                  </a:lnTo>
                  <a:close/>
                  <a:moveTo>
                    <a:pt x="523" y="0"/>
                  </a:moveTo>
                  <a:lnTo>
                    <a:pt x="561" y="0"/>
                  </a:lnTo>
                  <a:lnTo>
                    <a:pt x="561" y="44"/>
                  </a:lnTo>
                  <a:lnTo>
                    <a:pt x="523" y="44"/>
                  </a:lnTo>
                  <a:lnTo>
                    <a:pt x="523" y="0"/>
                  </a:lnTo>
                  <a:close/>
                  <a:moveTo>
                    <a:pt x="598" y="0"/>
                  </a:moveTo>
                  <a:lnTo>
                    <a:pt x="636" y="0"/>
                  </a:lnTo>
                  <a:lnTo>
                    <a:pt x="636" y="44"/>
                  </a:lnTo>
                  <a:lnTo>
                    <a:pt x="598" y="44"/>
                  </a:lnTo>
                  <a:lnTo>
                    <a:pt x="598" y="0"/>
                  </a:lnTo>
                  <a:close/>
                  <a:moveTo>
                    <a:pt x="673" y="0"/>
                  </a:moveTo>
                  <a:lnTo>
                    <a:pt x="710" y="0"/>
                  </a:lnTo>
                  <a:lnTo>
                    <a:pt x="710" y="44"/>
                  </a:lnTo>
                  <a:lnTo>
                    <a:pt x="673" y="44"/>
                  </a:lnTo>
                  <a:lnTo>
                    <a:pt x="673" y="0"/>
                  </a:lnTo>
                  <a:close/>
                  <a:moveTo>
                    <a:pt x="748" y="0"/>
                  </a:moveTo>
                  <a:lnTo>
                    <a:pt x="785" y="0"/>
                  </a:lnTo>
                  <a:lnTo>
                    <a:pt x="785" y="44"/>
                  </a:lnTo>
                  <a:lnTo>
                    <a:pt x="748" y="44"/>
                  </a:lnTo>
                  <a:lnTo>
                    <a:pt x="748" y="0"/>
                  </a:lnTo>
                  <a:close/>
                  <a:moveTo>
                    <a:pt x="823" y="0"/>
                  </a:moveTo>
                  <a:lnTo>
                    <a:pt x="860" y="0"/>
                  </a:lnTo>
                  <a:lnTo>
                    <a:pt x="860" y="44"/>
                  </a:lnTo>
                  <a:lnTo>
                    <a:pt x="823" y="44"/>
                  </a:lnTo>
                  <a:lnTo>
                    <a:pt x="823" y="0"/>
                  </a:lnTo>
                  <a:close/>
                  <a:moveTo>
                    <a:pt x="897" y="0"/>
                  </a:moveTo>
                  <a:lnTo>
                    <a:pt x="935" y="0"/>
                  </a:lnTo>
                  <a:lnTo>
                    <a:pt x="935" y="44"/>
                  </a:lnTo>
                  <a:lnTo>
                    <a:pt x="897" y="44"/>
                  </a:lnTo>
                  <a:lnTo>
                    <a:pt x="897" y="0"/>
                  </a:lnTo>
                  <a:close/>
                  <a:moveTo>
                    <a:pt x="972" y="0"/>
                  </a:moveTo>
                  <a:lnTo>
                    <a:pt x="1010" y="1"/>
                  </a:lnTo>
                  <a:lnTo>
                    <a:pt x="1010" y="45"/>
                  </a:lnTo>
                  <a:lnTo>
                    <a:pt x="972" y="44"/>
                  </a:lnTo>
                  <a:lnTo>
                    <a:pt x="972" y="0"/>
                  </a:lnTo>
                  <a:close/>
                  <a:moveTo>
                    <a:pt x="1047" y="1"/>
                  </a:moveTo>
                  <a:lnTo>
                    <a:pt x="1084" y="1"/>
                  </a:lnTo>
                  <a:lnTo>
                    <a:pt x="1084" y="45"/>
                  </a:lnTo>
                  <a:lnTo>
                    <a:pt x="1047" y="45"/>
                  </a:lnTo>
                  <a:lnTo>
                    <a:pt x="1047" y="1"/>
                  </a:lnTo>
                  <a:close/>
                  <a:moveTo>
                    <a:pt x="1122" y="1"/>
                  </a:moveTo>
                  <a:lnTo>
                    <a:pt x="1159" y="1"/>
                  </a:lnTo>
                  <a:lnTo>
                    <a:pt x="1159" y="45"/>
                  </a:lnTo>
                  <a:lnTo>
                    <a:pt x="1122" y="45"/>
                  </a:lnTo>
                  <a:lnTo>
                    <a:pt x="1122" y="1"/>
                  </a:lnTo>
                  <a:close/>
                  <a:moveTo>
                    <a:pt x="1197" y="1"/>
                  </a:moveTo>
                  <a:lnTo>
                    <a:pt x="1234" y="1"/>
                  </a:lnTo>
                  <a:lnTo>
                    <a:pt x="1234" y="45"/>
                  </a:lnTo>
                  <a:lnTo>
                    <a:pt x="1197" y="45"/>
                  </a:lnTo>
                  <a:lnTo>
                    <a:pt x="1197" y="1"/>
                  </a:lnTo>
                  <a:close/>
                  <a:moveTo>
                    <a:pt x="1271" y="1"/>
                  </a:moveTo>
                  <a:lnTo>
                    <a:pt x="1309" y="1"/>
                  </a:lnTo>
                  <a:lnTo>
                    <a:pt x="1309" y="45"/>
                  </a:lnTo>
                  <a:lnTo>
                    <a:pt x="1271" y="45"/>
                  </a:lnTo>
                  <a:lnTo>
                    <a:pt x="1271" y="1"/>
                  </a:lnTo>
                  <a:close/>
                  <a:moveTo>
                    <a:pt x="1346" y="1"/>
                  </a:moveTo>
                  <a:lnTo>
                    <a:pt x="1384" y="1"/>
                  </a:lnTo>
                  <a:lnTo>
                    <a:pt x="1384" y="45"/>
                  </a:lnTo>
                  <a:lnTo>
                    <a:pt x="1346" y="45"/>
                  </a:lnTo>
                  <a:lnTo>
                    <a:pt x="1346" y="1"/>
                  </a:lnTo>
                  <a:close/>
                  <a:moveTo>
                    <a:pt x="1421" y="1"/>
                  </a:moveTo>
                  <a:lnTo>
                    <a:pt x="1458" y="1"/>
                  </a:lnTo>
                  <a:lnTo>
                    <a:pt x="1458" y="45"/>
                  </a:lnTo>
                  <a:lnTo>
                    <a:pt x="1421" y="45"/>
                  </a:lnTo>
                  <a:lnTo>
                    <a:pt x="1421" y="1"/>
                  </a:lnTo>
                  <a:close/>
                  <a:moveTo>
                    <a:pt x="1496" y="1"/>
                  </a:moveTo>
                  <a:lnTo>
                    <a:pt x="1533" y="1"/>
                  </a:lnTo>
                  <a:lnTo>
                    <a:pt x="1533" y="45"/>
                  </a:lnTo>
                  <a:lnTo>
                    <a:pt x="1496" y="45"/>
                  </a:lnTo>
                  <a:lnTo>
                    <a:pt x="1496" y="1"/>
                  </a:lnTo>
                  <a:close/>
                  <a:moveTo>
                    <a:pt x="1571" y="1"/>
                  </a:moveTo>
                  <a:lnTo>
                    <a:pt x="1608" y="1"/>
                  </a:lnTo>
                  <a:lnTo>
                    <a:pt x="1608" y="45"/>
                  </a:lnTo>
                  <a:lnTo>
                    <a:pt x="1571" y="45"/>
                  </a:lnTo>
                  <a:lnTo>
                    <a:pt x="1571" y="1"/>
                  </a:lnTo>
                  <a:close/>
                  <a:moveTo>
                    <a:pt x="1645" y="1"/>
                  </a:moveTo>
                  <a:lnTo>
                    <a:pt x="1683" y="1"/>
                  </a:lnTo>
                  <a:lnTo>
                    <a:pt x="1683" y="45"/>
                  </a:lnTo>
                  <a:lnTo>
                    <a:pt x="1645" y="45"/>
                  </a:lnTo>
                  <a:lnTo>
                    <a:pt x="1645" y="1"/>
                  </a:lnTo>
                  <a:close/>
                  <a:moveTo>
                    <a:pt x="1720" y="1"/>
                  </a:moveTo>
                  <a:lnTo>
                    <a:pt x="1758" y="1"/>
                  </a:lnTo>
                  <a:lnTo>
                    <a:pt x="1758" y="45"/>
                  </a:lnTo>
                  <a:lnTo>
                    <a:pt x="1720" y="45"/>
                  </a:lnTo>
                  <a:lnTo>
                    <a:pt x="1720" y="1"/>
                  </a:lnTo>
                  <a:close/>
                  <a:moveTo>
                    <a:pt x="1795" y="1"/>
                  </a:moveTo>
                  <a:lnTo>
                    <a:pt x="1832" y="1"/>
                  </a:lnTo>
                  <a:lnTo>
                    <a:pt x="1832" y="45"/>
                  </a:lnTo>
                  <a:lnTo>
                    <a:pt x="1795" y="45"/>
                  </a:lnTo>
                  <a:lnTo>
                    <a:pt x="1795" y="1"/>
                  </a:lnTo>
                  <a:close/>
                  <a:moveTo>
                    <a:pt x="1870" y="1"/>
                  </a:moveTo>
                  <a:lnTo>
                    <a:pt x="1907" y="1"/>
                  </a:lnTo>
                  <a:lnTo>
                    <a:pt x="1907" y="45"/>
                  </a:lnTo>
                  <a:lnTo>
                    <a:pt x="1870" y="45"/>
                  </a:lnTo>
                  <a:lnTo>
                    <a:pt x="1870" y="1"/>
                  </a:lnTo>
                  <a:close/>
                  <a:moveTo>
                    <a:pt x="1945" y="1"/>
                  </a:moveTo>
                  <a:lnTo>
                    <a:pt x="1982" y="1"/>
                  </a:lnTo>
                  <a:lnTo>
                    <a:pt x="1982" y="45"/>
                  </a:lnTo>
                  <a:lnTo>
                    <a:pt x="1945" y="45"/>
                  </a:lnTo>
                  <a:lnTo>
                    <a:pt x="1945" y="1"/>
                  </a:lnTo>
                  <a:close/>
                  <a:moveTo>
                    <a:pt x="2019" y="1"/>
                  </a:moveTo>
                  <a:lnTo>
                    <a:pt x="2057" y="1"/>
                  </a:lnTo>
                  <a:lnTo>
                    <a:pt x="2057" y="45"/>
                  </a:lnTo>
                  <a:lnTo>
                    <a:pt x="2019" y="45"/>
                  </a:lnTo>
                  <a:lnTo>
                    <a:pt x="2019" y="1"/>
                  </a:lnTo>
                  <a:close/>
                  <a:moveTo>
                    <a:pt x="2094" y="1"/>
                  </a:moveTo>
                  <a:lnTo>
                    <a:pt x="2132" y="1"/>
                  </a:lnTo>
                  <a:lnTo>
                    <a:pt x="2132" y="45"/>
                  </a:lnTo>
                  <a:lnTo>
                    <a:pt x="2094" y="45"/>
                  </a:lnTo>
                  <a:lnTo>
                    <a:pt x="2094" y="1"/>
                  </a:lnTo>
                  <a:close/>
                  <a:moveTo>
                    <a:pt x="2169" y="1"/>
                  </a:moveTo>
                  <a:lnTo>
                    <a:pt x="2206" y="1"/>
                  </a:lnTo>
                  <a:lnTo>
                    <a:pt x="2206" y="45"/>
                  </a:lnTo>
                  <a:lnTo>
                    <a:pt x="2169" y="45"/>
                  </a:lnTo>
                  <a:lnTo>
                    <a:pt x="2169" y="1"/>
                  </a:lnTo>
                  <a:close/>
                  <a:moveTo>
                    <a:pt x="2244" y="1"/>
                  </a:moveTo>
                  <a:lnTo>
                    <a:pt x="2281" y="1"/>
                  </a:lnTo>
                  <a:lnTo>
                    <a:pt x="2281" y="45"/>
                  </a:lnTo>
                  <a:lnTo>
                    <a:pt x="2244" y="45"/>
                  </a:lnTo>
                  <a:lnTo>
                    <a:pt x="2244" y="1"/>
                  </a:lnTo>
                  <a:close/>
                  <a:moveTo>
                    <a:pt x="2319" y="1"/>
                  </a:moveTo>
                  <a:lnTo>
                    <a:pt x="2356" y="1"/>
                  </a:lnTo>
                  <a:lnTo>
                    <a:pt x="2356" y="45"/>
                  </a:lnTo>
                  <a:lnTo>
                    <a:pt x="2319" y="45"/>
                  </a:lnTo>
                  <a:lnTo>
                    <a:pt x="2319" y="1"/>
                  </a:lnTo>
                  <a:close/>
                  <a:moveTo>
                    <a:pt x="2393" y="1"/>
                  </a:moveTo>
                  <a:lnTo>
                    <a:pt x="2431" y="1"/>
                  </a:lnTo>
                  <a:lnTo>
                    <a:pt x="2431" y="45"/>
                  </a:lnTo>
                  <a:lnTo>
                    <a:pt x="2393" y="45"/>
                  </a:lnTo>
                  <a:lnTo>
                    <a:pt x="2393" y="1"/>
                  </a:lnTo>
                  <a:close/>
                  <a:moveTo>
                    <a:pt x="2468" y="1"/>
                  </a:moveTo>
                  <a:lnTo>
                    <a:pt x="2506" y="1"/>
                  </a:lnTo>
                  <a:lnTo>
                    <a:pt x="2506" y="45"/>
                  </a:lnTo>
                  <a:lnTo>
                    <a:pt x="2468" y="45"/>
                  </a:lnTo>
                  <a:lnTo>
                    <a:pt x="2468" y="1"/>
                  </a:lnTo>
                  <a:close/>
                  <a:moveTo>
                    <a:pt x="2543" y="1"/>
                  </a:moveTo>
                  <a:lnTo>
                    <a:pt x="2580" y="1"/>
                  </a:lnTo>
                  <a:lnTo>
                    <a:pt x="2580" y="45"/>
                  </a:lnTo>
                  <a:lnTo>
                    <a:pt x="2543" y="45"/>
                  </a:lnTo>
                  <a:lnTo>
                    <a:pt x="2543" y="1"/>
                  </a:lnTo>
                  <a:close/>
                  <a:moveTo>
                    <a:pt x="2618" y="1"/>
                  </a:moveTo>
                  <a:lnTo>
                    <a:pt x="2655" y="1"/>
                  </a:lnTo>
                  <a:lnTo>
                    <a:pt x="2655" y="45"/>
                  </a:lnTo>
                  <a:lnTo>
                    <a:pt x="2618" y="45"/>
                  </a:lnTo>
                  <a:lnTo>
                    <a:pt x="2618" y="1"/>
                  </a:lnTo>
                  <a:close/>
                  <a:moveTo>
                    <a:pt x="2693" y="1"/>
                  </a:moveTo>
                  <a:lnTo>
                    <a:pt x="2730" y="1"/>
                  </a:lnTo>
                  <a:lnTo>
                    <a:pt x="2730" y="45"/>
                  </a:lnTo>
                  <a:lnTo>
                    <a:pt x="2693" y="45"/>
                  </a:lnTo>
                  <a:lnTo>
                    <a:pt x="2693" y="1"/>
                  </a:lnTo>
                  <a:close/>
                  <a:moveTo>
                    <a:pt x="2767" y="1"/>
                  </a:moveTo>
                  <a:lnTo>
                    <a:pt x="2805" y="1"/>
                  </a:lnTo>
                  <a:lnTo>
                    <a:pt x="2805" y="45"/>
                  </a:lnTo>
                  <a:lnTo>
                    <a:pt x="2767" y="45"/>
                  </a:lnTo>
                  <a:lnTo>
                    <a:pt x="2767" y="1"/>
                  </a:lnTo>
                  <a:close/>
                  <a:moveTo>
                    <a:pt x="2842" y="1"/>
                  </a:moveTo>
                  <a:lnTo>
                    <a:pt x="2880" y="1"/>
                  </a:lnTo>
                  <a:lnTo>
                    <a:pt x="2880" y="45"/>
                  </a:lnTo>
                  <a:lnTo>
                    <a:pt x="2842" y="45"/>
                  </a:lnTo>
                  <a:lnTo>
                    <a:pt x="2842" y="1"/>
                  </a:lnTo>
                  <a:close/>
                  <a:moveTo>
                    <a:pt x="2917" y="1"/>
                  </a:moveTo>
                  <a:lnTo>
                    <a:pt x="2954" y="1"/>
                  </a:lnTo>
                  <a:lnTo>
                    <a:pt x="2954" y="45"/>
                  </a:lnTo>
                  <a:lnTo>
                    <a:pt x="2917" y="45"/>
                  </a:lnTo>
                  <a:lnTo>
                    <a:pt x="2917" y="1"/>
                  </a:lnTo>
                  <a:close/>
                  <a:moveTo>
                    <a:pt x="2992" y="1"/>
                  </a:moveTo>
                  <a:lnTo>
                    <a:pt x="3029" y="1"/>
                  </a:lnTo>
                  <a:lnTo>
                    <a:pt x="3029" y="45"/>
                  </a:lnTo>
                  <a:lnTo>
                    <a:pt x="2992" y="45"/>
                  </a:lnTo>
                  <a:lnTo>
                    <a:pt x="2992" y="1"/>
                  </a:lnTo>
                  <a:close/>
                  <a:moveTo>
                    <a:pt x="3067" y="1"/>
                  </a:moveTo>
                  <a:lnTo>
                    <a:pt x="3104" y="1"/>
                  </a:lnTo>
                  <a:lnTo>
                    <a:pt x="3104" y="45"/>
                  </a:lnTo>
                  <a:lnTo>
                    <a:pt x="3067" y="45"/>
                  </a:lnTo>
                  <a:lnTo>
                    <a:pt x="3067" y="1"/>
                  </a:lnTo>
                  <a:close/>
                  <a:moveTo>
                    <a:pt x="3141" y="1"/>
                  </a:moveTo>
                  <a:lnTo>
                    <a:pt x="3179" y="1"/>
                  </a:lnTo>
                  <a:lnTo>
                    <a:pt x="3179" y="45"/>
                  </a:lnTo>
                  <a:lnTo>
                    <a:pt x="3141" y="45"/>
                  </a:lnTo>
                  <a:lnTo>
                    <a:pt x="3141" y="1"/>
                  </a:lnTo>
                  <a:close/>
                  <a:moveTo>
                    <a:pt x="3216" y="1"/>
                  </a:moveTo>
                  <a:lnTo>
                    <a:pt x="3254" y="1"/>
                  </a:lnTo>
                  <a:lnTo>
                    <a:pt x="3254" y="45"/>
                  </a:lnTo>
                  <a:lnTo>
                    <a:pt x="3216" y="45"/>
                  </a:lnTo>
                  <a:lnTo>
                    <a:pt x="3216" y="1"/>
                  </a:lnTo>
                  <a:close/>
                  <a:moveTo>
                    <a:pt x="3291" y="1"/>
                  </a:moveTo>
                  <a:lnTo>
                    <a:pt x="3328" y="1"/>
                  </a:lnTo>
                  <a:lnTo>
                    <a:pt x="3328" y="45"/>
                  </a:lnTo>
                  <a:lnTo>
                    <a:pt x="3291" y="45"/>
                  </a:lnTo>
                  <a:lnTo>
                    <a:pt x="3291" y="1"/>
                  </a:lnTo>
                  <a:close/>
                  <a:moveTo>
                    <a:pt x="3366" y="1"/>
                  </a:moveTo>
                  <a:lnTo>
                    <a:pt x="3403" y="1"/>
                  </a:lnTo>
                  <a:lnTo>
                    <a:pt x="3403" y="45"/>
                  </a:lnTo>
                  <a:lnTo>
                    <a:pt x="3366" y="45"/>
                  </a:lnTo>
                  <a:lnTo>
                    <a:pt x="3366" y="1"/>
                  </a:lnTo>
                  <a:close/>
                  <a:moveTo>
                    <a:pt x="3441" y="1"/>
                  </a:moveTo>
                  <a:lnTo>
                    <a:pt x="3478" y="1"/>
                  </a:lnTo>
                  <a:lnTo>
                    <a:pt x="3478" y="45"/>
                  </a:lnTo>
                  <a:lnTo>
                    <a:pt x="3441" y="45"/>
                  </a:lnTo>
                  <a:lnTo>
                    <a:pt x="3441" y="1"/>
                  </a:lnTo>
                  <a:close/>
                  <a:moveTo>
                    <a:pt x="3515" y="1"/>
                  </a:moveTo>
                  <a:lnTo>
                    <a:pt x="3553" y="1"/>
                  </a:lnTo>
                  <a:lnTo>
                    <a:pt x="3553" y="45"/>
                  </a:lnTo>
                  <a:lnTo>
                    <a:pt x="3515" y="45"/>
                  </a:lnTo>
                  <a:lnTo>
                    <a:pt x="3515" y="1"/>
                  </a:lnTo>
                  <a:close/>
                  <a:moveTo>
                    <a:pt x="3590" y="1"/>
                  </a:moveTo>
                  <a:lnTo>
                    <a:pt x="3628" y="1"/>
                  </a:lnTo>
                  <a:lnTo>
                    <a:pt x="3628" y="45"/>
                  </a:lnTo>
                  <a:lnTo>
                    <a:pt x="3590" y="45"/>
                  </a:lnTo>
                  <a:lnTo>
                    <a:pt x="3590" y="1"/>
                  </a:lnTo>
                  <a:close/>
                  <a:moveTo>
                    <a:pt x="3665" y="1"/>
                  </a:moveTo>
                  <a:lnTo>
                    <a:pt x="3702" y="1"/>
                  </a:lnTo>
                  <a:lnTo>
                    <a:pt x="3702" y="45"/>
                  </a:lnTo>
                  <a:lnTo>
                    <a:pt x="3665" y="45"/>
                  </a:lnTo>
                  <a:lnTo>
                    <a:pt x="3665" y="1"/>
                  </a:lnTo>
                  <a:close/>
                  <a:moveTo>
                    <a:pt x="3740" y="1"/>
                  </a:moveTo>
                  <a:lnTo>
                    <a:pt x="3777" y="1"/>
                  </a:lnTo>
                  <a:lnTo>
                    <a:pt x="3777" y="45"/>
                  </a:lnTo>
                  <a:lnTo>
                    <a:pt x="3740" y="45"/>
                  </a:lnTo>
                  <a:lnTo>
                    <a:pt x="3740" y="1"/>
                  </a:lnTo>
                  <a:close/>
                  <a:moveTo>
                    <a:pt x="3815" y="1"/>
                  </a:moveTo>
                  <a:lnTo>
                    <a:pt x="3852" y="1"/>
                  </a:lnTo>
                  <a:lnTo>
                    <a:pt x="3852" y="45"/>
                  </a:lnTo>
                  <a:lnTo>
                    <a:pt x="3815" y="45"/>
                  </a:lnTo>
                  <a:lnTo>
                    <a:pt x="3815" y="1"/>
                  </a:lnTo>
                  <a:close/>
                  <a:moveTo>
                    <a:pt x="3889" y="1"/>
                  </a:moveTo>
                  <a:lnTo>
                    <a:pt x="3927" y="1"/>
                  </a:lnTo>
                  <a:lnTo>
                    <a:pt x="3927" y="45"/>
                  </a:lnTo>
                  <a:lnTo>
                    <a:pt x="3889" y="45"/>
                  </a:lnTo>
                  <a:lnTo>
                    <a:pt x="3889" y="1"/>
                  </a:lnTo>
                  <a:close/>
                  <a:moveTo>
                    <a:pt x="3964" y="1"/>
                  </a:moveTo>
                  <a:lnTo>
                    <a:pt x="4002" y="1"/>
                  </a:lnTo>
                  <a:lnTo>
                    <a:pt x="4002" y="45"/>
                  </a:lnTo>
                  <a:lnTo>
                    <a:pt x="3964" y="45"/>
                  </a:lnTo>
                  <a:lnTo>
                    <a:pt x="3964" y="1"/>
                  </a:lnTo>
                  <a:close/>
                  <a:moveTo>
                    <a:pt x="4039" y="1"/>
                  </a:moveTo>
                  <a:lnTo>
                    <a:pt x="4076" y="1"/>
                  </a:lnTo>
                  <a:lnTo>
                    <a:pt x="4076" y="45"/>
                  </a:lnTo>
                  <a:lnTo>
                    <a:pt x="4039" y="45"/>
                  </a:lnTo>
                  <a:lnTo>
                    <a:pt x="4039" y="1"/>
                  </a:lnTo>
                  <a:close/>
                  <a:moveTo>
                    <a:pt x="4114" y="1"/>
                  </a:moveTo>
                  <a:lnTo>
                    <a:pt x="4151" y="1"/>
                  </a:lnTo>
                  <a:lnTo>
                    <a:pt x="4151" y="45"/>
                  </a:lnTo>
                  <a:lnTo>
                    <a:pt x="4114" y="45"/>
                  </a:lnTo>
                  <a:lnTo>
                    <a:pt x="4114" y="1"/>
                  </a:lnTo>
                  <a:close/>
                  <a:moveTo>
                    <a:pt x="4189" y="1"/>
                  </a:moveTo>
                  <a:lnTo>
                    <a:pt x="4226" y="1"/>
                  </a:lnTo>
                  <a:lnTo>
                    <a:pt x="4226" y="45"/>
                  </a:lnTo>
                  <a:lnTo>
                    <a:pt x="4189" y="45"/>
                  </a:lnTo>
                  <a:lnTo>
                    <a:pt x="4189" y="1"/>
                  </a:lnTo>
                  <a:close/>
                  <a:moveTo>
                    <a:pt x="4263" y="1"/>
                  </a:moveTo>
                  <a:lnTo>
                    <a:pt x="4301" y="1"/>
                  </a:lnTo>
                  <a:lnTo>
                    <a:pt x="4301" y="45"/>
                  </a:lnTo>
                  <a:lnTo>
                    <a:pt x="4263" y="45"/>
                  </a:lnTo>
                  <a:lnTo>
                    <a:pt x="4263" y="1"/>
                  </a:lnTo>
                  <a:close/>
                  <a:moveTo>
                    <a:pt x="4338" y="1"/>
                  </a:moveTo>
                  <a:lnTo>
                    <a:pt x="4376" y="1"/>
                  </a:lnTo>
                  <a:lnTo>
                    <a:pt x="4376" y="45"/>
                  </a:lnTo>
                  <a:lnTo>
                    <a:pt x="4338" y="45"/>
                  </a:lnTo>
                  <a:lnTo>
                    <a:pt x="4338" y="1"/>
                  </a:lnTo>
                  <a:close/>
                  <a:moveTo>
                    <a:pt x="4413" y="1"/>
                  </a:moveTo>
                  <a:lnTo>
                    <a:pt x="4450" y="1"/>
                  </a:lnTo>
                  <a:lnTo>
                    <a:pt x="4450" y="45"/>
                  </a:lnTo>
                  <a:lnTo>
                    <a:pt x="4413" y="45"/>
                  </a:lnTo>
                  <a:lnTo>
                    <a:pt x="4413" y="1"/>
                  </a:lnTo>
                  <a:close/>
                  <a:moveTo>
                    <a:pt x="4488" y="1"/>
                  </a:moveTo>
                  <a:lnTo>
                    <a:pt x="4525" y="1"/>
                  </a:lnTo>
                  <a:lnTo>
                    <a:pt x="4525" y="45"/>
                  </a:lnTo>
                  <a:lnTo>
                    <a:pt x="4488" y="45"/>
                  </a:lnTo>
                  <a:lnTo>
                    <a:pt x="4488" y="1"/>
                  </a:lnTo>
                  <a:close/>
                  <a:moveTo>
                    <a:pt x="4563" y="1"/>
                  </a:moveTo>
                  <a:lnTo>
                    <a:pt x="4600" y="1"/>
                  </a:lnTo>
                  <a:lnTo>
                    <a:pt x="4600" y="45"/>
                  </a:lnTo>
                  <a:lnTo>
                    <a:pt x="4563" y="45"/>
                  </a:lnTo>
                  <a:lnTo>
                    <a:pt x="4563" y="1"/>
                  </a:lnTo>
                  <a:close/>
                  <a:moveTo>
                    <a:pt x="4637" y="1"/>
                  </a:moveTo>
                  <a:lnTo>
                    <a:pt x="4675" y="1"/>
                  </a:lnTo>
                  <a:lnTo>
                    <a:pt x="4675" y="45"/>
                  </a:lnTo>
                  <a:lnTo>
                    <a:pt x="4637" y="45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rgbClr val="548DD4"/>
            </a:solidFill>
            <a:ln w="1">
              <a:solidFill>
                <a:srgbClr val="548DD4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9" name="Rounded Rectangle 96">
            <a:extLst>
              <a:ext uri="{FF2B5EF4-FFF2-40B4-BE49-F238E27FC236}">
                <a16:creationId xmlns:a16="http://schemas.microsoft.com/office/drawing/2014/main" id="{327DB6C7-11D4-F6FE-42B0-D5A8201037D1}"/>
              </a:ext>
            </a:extLst>
          </p:cNvPr>
          <p:cNvSpPr/>
          <p:nvPr/>
        </p:nvSpPr>
        <p:spPr>
          <a:xfrm rot="5400000">
            <a:off x="961135" y="2363015"/>
            <a:ext cx="1829093" cy="1253490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50">
            <a:extLst>
              <a:ext uri="{FF2B5EF4-FFF2-40B4-BE49-F238E27FC236}">
                <a16:creationId xmlns:a16="http://schemas.microsoft.com/office/drawing/2014/main" id="{05A6BB96-A6BB-BD58-3D7E-2BE6A1F9B8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25006" y="2468762"/>
            <a:ext cx="307777" cy="10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Beteiligung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3979C15-A308-D155-C5C9-CE193ED07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719364" y="1350818"/>
            <a:ext cx="299091" cy="408441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1F3445-7DE7-C70F-63E7-FB6322015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682493" y="5040087"/>
            <a:ext cx="299091" cy="408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7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E1F39-B9F8-2DB2-10EC-879B9FCC6BBD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6E33-59E7-5A97-700F-66771BAF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Effektive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Gestaltung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: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Gesetzesauswirkungen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ganzheitlich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erfasst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basierend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auf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Fakten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optimiert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Politikkohärenz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: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aller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Ministerien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Regulierungsbehörden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unterliegen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den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gleichen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Evaluationsanforderungen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. (Un)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günstige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Wechselwirkungen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erfasst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Lernprozess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: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Ergebnisse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der ex post Evaluation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zurück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in den “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Kreislauf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”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gespeist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informieren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zukünftige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Regulierungsgestaltung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Transparenz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Rechenschaftspflicht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: Der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Entscheidungsfindungsprozess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wird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öffentlich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gemacht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kann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kommentiert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werden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. </a:t>
            </a:r>
            <a:endParaRPr lang="en-US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16441-8A8B-13A5-756F-D8B1B6AD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FC173-44C5-BD1D-0F20-FFD370A3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9CD87-FA82-ADB9-0B96-A177C3E2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7953F480-0C9F-BA9F-9217-39557ED96FDC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1383571" cy="762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 Narrow" panose="020B0606020202030204" pitchFamily="34" charset="0"/>
                <a:cs typeface="Arial" panose="020B0604020202020204" pitchFamily="34" charset="0"/>
              </a:rPr>
              <a:t>Beitrag der Evaluation zu einer evidenzbasierten Umweltpolitik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2AA7E-D155-0AEF-3AEE-156C0935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25855E-B1EE-B8C4-730D-986ABAF98742}"/>
              </a:ext>
            </a:extLst>
          </p:cNvPr>
          <p:cNvSpPr/>
          <p:nvPr/>
        </p:nvSpPr>
        <p:spPr>
          <a:xfrm>
            <a:off x="2025634" y="594738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uzzle pieces outline">
            <a:extLst>
              <a:ext uri="{FF2B5EF4-FFF2-40B4-BE49-F238E27FC236}">
                <a16:creationId xmlns:a16="http://schemas.microsoft.com/office/drawing/2014/main" id="{7BC4F102-E221-BEA6-529A-BD7810FE0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03" y="2542497"/>
            <a:ext cx="914400" cy="914400"/>
          </a:xfrm>
          <a:prstGeom prst="rect">
            <a:avLst/>
          </a:prstGeom>
        </p:spPr>
      </p:pic>
      <p:pic>
        <p:nvPicPr>
          <p:cNvPr id="9" name="Graphic 8" descr="Meeting outline">
            <a:extLst>
              <a:ext uri="{FF2B5EF4-FFF2-40B4-BE49-F238E27FC236}">
                <a16:creationId xmlns:a16="http://schemas.microsoft.com/office/drawing/2014/main" id="{7067F2A1-41B4-1182-3AB2-F36714954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261" y="4966548"/>
            <a:ext cx="914400" cy="914400"/>
          </a:xfrm>
          <a:prstGeom prst="rect">
            <a:avLst/>
          </a:prstGeom>
        </p:spPr>
      </p:pic>
      <p:pic>
        <p:nvPicPr>
          <p:cNvPr id="15" name="Graphic 14" descr="Gears outline">
            <a:extLst>
              <a:ext uri="{FF2B5EF4-FFF2-40B4-BE49-F238E27FC236}">
                <a16:creationId xmlns:a16="http://schemas.microsoft.com/office/drawing/2014/main" id="{8D18924F-C5BB-5B11-F35B-A08D864CA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261" y="1336845"/>
            <a:ext cx="914400" cy="914400"/>
          </a:xfrm>
          <a:prstGeom prst="rect">
            <a:avLst/>
          </a:prstGeom>
        </p:spPr>
      </p:pic>
      <p:pic>
        <p:nvPicPr>
          <p:cNvPr id="17" name="Graphic 16" descr="Idea outline">
            <a:extLst>
              <a:ext uri="{FF2B5EF4-FFF2-40B4-BE49-F238E27FC236}">
                <a16:creationId xmlns:a16="http://schemas.microsoft.com/office/drawing/2014/main" id="{60DCBDF5-1DC9-A2B8-84EE-02D44A1C29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2103" y="3760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464B82-4704-6D63-E7D7-B411E5F93D17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273B-15E1-C892-2147-C04EE021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C1174-E6F3-4599-ECCE-13A09BF7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6B4B7-5EF1-AB8F-F02A-CCD905A6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C8EDDDA7-2710-B8DE-5A14-F02F042FFD66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Gesetzesfolgenabschätzung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: OECD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Mitgliedsländer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, 2021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538AB-E0FD-4E9C-0E85-A27AB8FD6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97E022-8546-F6D1-B4A8-B670971B424F}"/>
              </a:ext>
            </a:extLst>
          </p:cNvPr>
          <p:cNvSpPr/>
          <p:nvPr/>
        </p:nvSpPr>
        <p:spPr>
          <a:xfrm>
            <a:off x="1857894" y="594738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867411"/>
              </p:ext>
            </p:extLst>
          </p:nvPr>
        </p:nvGraphicFramePr>
        <p:xfrm>
          <a:off x="1214212" y="1092425"/>
          <a:ext cx="9340072" cy="55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16425AB2-668A-F13A-E2AB-CEF03162264D}"/>
              </a:ext>
            </a:extLst>
          </p:cNvPr>
          <p:cNvSpPr/>
          <p:nvPr/>
        </p:nvSpPr>
        <p:spPr>
          <a:xfrm>
            <a:off x="8875082" y="2246489"/>
            <a:ext cx="141515" cy="6095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F45521-2620-4C68-805F-E435B6A04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1" y="3336023"/>
            <a:ext cx="6079609" cy="27127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7DD74-D3C3-4A72-8D1F-F950628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>
                <a:latin typeface="Arial Narrow" panose="020B0606020202030204" pitchFamily="34" charset="0"/>
              </a:rPr>
              <a:t>6</a:t>
            </a:fld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B84-F9F4-4262-818E-D6A5D3D5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23-Jun-2023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4EDAD-C124-4B43-B492-7ED18715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OECD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32C99-4A51-4C44-92F8-ADA256BCE37C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38675CDB-72C0-4AF2-A260-57BFC191EE76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Umweltfaktoren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werden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zunehmend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in der RFA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berücksichtigt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aber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die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Umsetzung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in der Praxis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ist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mangelhaft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BAAE1-6D11-44C8-BF07-370D42A95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993171-F50D-456E-9C21-31FE76EF0F6A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3A2D-6DDA-419A-A980-AC8A950877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81"/>
          <a:stretch/>
        </p:blipFill>
        <p:spPr>
          <a:xfrm>
            <a:off x="8383190" y="1078560"/>
            <a:ext cx="3808810" cy="5183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539296-A020-44D9-B3E0-6228A0C4E0D0}"/>
              </a:ext>
            </a:extLst>
          </p:cNvPr>
          <p:cNvSpPr txBox="1"/>
          <p:nvPr/>
        </p:nvSpPr>
        <p:spPr>
          <a:xfrm>
            <a:off x="719364" y="1832658"/>
            <a:ext cx="3985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Gesetzesalternativen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, die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Umweltziele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förden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könnten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(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Steuern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,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ergebnisorientierte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Alternativen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)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werden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nicht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ausreichend</a:t>
            </a:r>
            <a:r>
              <a:rPr lang="en-GB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erfasst</a:t>
            </a:r>
            <a:r>
              <a:rPr lang="en-GB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en-US" sz="1600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E97B3-FAB4-47A1-A138-D7EF0D656CC8}"/>
              </a:ext>
            </a:extLst>
          </p:cNvPr>
          <p:cNvSpPr txBox="1"/>
          <p:nvPr/>
        </p:nvSpPr>
        <p:spPr>
          <a:xfrm>
            <a:off x="6364330" y="1380160"/>
            <a:ext cx="16943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Ministerien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erfassen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hauptsächlich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26255B"/>
                </a:solidFill>
                <a:latin typeface="Arial Narrow" panose="020B0606020202030204" pitchFamily="34" charset="0"/>
              </a:rPr>
              <a:t>wirtschaftliche</a:t>
            </a:r>
            <a:r>
              <a:rPr lang="en-US" sz="1600" b="1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26255B"/>
                </a:solidFill>
                <a:latin typeface="Arial Narrow" panose="020B0606020202030204" pitchFamily="34" charset="0"/>
              </a:rPr>
              <a:t>Auswirkungen</a:t>
            </a:r>
            <a:r>
              <a:rPr lang="en-US" sz="1600" b="1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(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z.B.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Wettbewerb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en-US" sz="1600" dirty="0">
              <a:solidFill>
                <a:srgbClr val="26255B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Die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Evaluierung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von </a:t>
            </a:r>
            <a:r>
              <a:rPr lang="en-US" sz="1600" b="1" dirty="0" err="1">
                <a:solidFill>
                  <a:srgbClr val="26255B"/>
                </a:solidFill>
                <a:latin typeface="Arial Narrow" panose="020B0606020202030204" pitchFamily="34" charset="0"/>
              </a:rPr>
              <a:t>Auswirkungen</a:t>
            </a:r>
            <a:r>
              <a:rPr lang="en-US" sz="1600" b="1" dirty="0">
                <a:solidFill>
                  <a:srgbClr val="26255B"/>
                </a:solidFill>
                <a:latin typeface="Arial Narrow" panose="020B0606020202030204" pitchFamily="34" charset="0"/>
              </a:rPr>
              <a:t> auf die Umwelt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wird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zunehmend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verpflichtend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aber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26255B"/>
                </a:solidFill>
                <a:latin typeface="Arial Narrow" panose="020B0606020202030204" pitchFamily="34" charset="0"/>
              </a:rPr>
              <a:t>bleibt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26255B"/>
                </a:solidFill>
                <a:latin typeface="Arial Narrow" panose="020B0606020202030204" pitchFamily="34" charset="0"/>
              </a:rPr>
              <a:t>in der Praxis </a:t>
            </a:r>
            <a:r>
              <a:rPr lang="en-US" sz="1600" b="1" dirty="0" err="1">
                <a:solidFill>
                  <a:srgbClr val="26255B"/>
                </a:solidFill>
                <a:latin typeface="Arial Narrow" panose="020B0606020202030204" pitchFamily="34" charset="0"/>
              </a:rPr>
              <a:t>mangelhaft</a:t>
            </a:r>
            <a:r>
              <a:rPr lang="en-US" sz="1600" dirty="0">
                <a:solidFill>
                  <a:srgbClr val="26255B"/>
                </a:solidFill>
                <a:latin typeface="Arial Narrow" panose="020B0606020202030204" pitchFamily="34" charset="0"/>
              </a:rPr>
              <a:t>.</a:t>
            </a:r>
            <a:endParaRPr lang="en-GB" sz="1600" dirty="0">
              <a:solidFill>
                <a:srgbClr val="26255B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988B4C-1A4B-4C72-BC4B-BA2EAC668ECF}"/>
              </a:ext>
            </a:extLst>
          </p:cNvPr>
          <p:cNvSpPr/>
          <p:nvPr/>
        </p:nvSpPr>
        <p:spPr>
          <a:xfrm>
            <a:off x="0" y="6417738"/>
            <a:ext cx="121029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Indicators of Regulatory Policy and Governance (iREG) Surveys 2014, 2017 and 2021, oe.cd/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D3BA37-DD76-6806-1CED-44F132844180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BCB03-3690-73DB-E5F9-8664ED4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D69048-15B0-5113-A386-BAE24479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BF755D-302D-5F51-38D6-6BEA2BD2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97444012-6F73-CA41-0488-C01D240D6FF8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Länderbeispiel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Umweltevaluation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in der GFA in Deutschland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F1D95-B375-85D0-F631-9D63E2CED0D1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0ADB07-C1CC-E372-3F05-C5DD83ABC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88" y="865574"/>
            <a:ext cx="9891713" cy="5642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194907-032D-9FD0-429F-9BA96351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AC63F-C2AE-6BAB-D336-00C8641C116A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6F61D-D2E0-D5A5-496F-9A6E19AE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41DBE4-F39B-CD61-0FB7-A313D82C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ADEBC8-A5B2-1A15-F6D8-ECE8FE5C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9858315A-669A-7834-37ED-84B59F201C1A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062611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Ex post Evaluation: OECD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Mitgliedsländer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, 2021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C69912-501A-FB3F-B802-95CF0FBED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CB911B-F85F-6D4C-4870-F304ACCCCCFE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585396"/>
              </p:ext>
            </p:extLst>
          </p:nvPr>
        </p:nvGraphicFramePr>
        <p:xfrm>
          <a:off x="1291932" y="1023260"/>
          <a:ext cx="9400398" cy="550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67AAC9F4-4636-7D83-0F6F-64352069A821}"/>
              </a:ext>
            </a:extLst>
          </p:cNvPr>
          <p:cNvSpPr/>
          <p:nvPr/>
        </p:nvSpPr>
        <p:spPr>
          <a:xfrm>
            <a:off x="4347432" y="2516616"/>
            <a:ext cx="141514" cy="2127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6086-02FE-466E-BA6D-480B9ABD0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173" y="1721211"/>
            <a:ext cx="5663879" cy="5231511"/>
          </a:xfrm>
        </p:spPr>
        <p:txBody>
          <a:bodyPr/>
          <a:lstStyle/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94944" lvl="3" indent="0" algn="just">
              <a:buNone/>
            </a:pP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Der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rasant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fortschreitende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Klimawandel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und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technologische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Innovation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erfordern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regelmäßige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ex post </a:t>
            </a:r>
            <a:r>
              <a:rPr lang="en-GB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Evaluierung</a:t>
            </a:r>
            <a:r>
              <a:rPr lang="en-GB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um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sicherzustellen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dass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Umweltziele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und “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grüne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” Innovation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fördern</a:t>
            </a: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694944" lvl="3" indent="0" algn="just">
              <a:buNone/>
            </a:pP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694944" lvl="3" indent="0" algn="just">
              <a:buNone/>
            </a:pP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der OECD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Mitgliedsländer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erfordern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eine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systematische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regelmäßige</a:t>
            </a:r>
            <a:r>
              <a:rPr lang="en-GB" dirty="0">
                <a:solidFill>
                  <a:srgbClr val="002F6C"/>
                </a:solidFill>
                <a:latin typeface="Arial Narrow" panose="020B0606020202030204" pitchFamily="34" charset="0"/>
              </a:rPr>
              <a:t> ex post </a:t>
            </a:r>
            <a:r>
              <a:rPr lang="en-GB" dirty="0" err="1">
                <a:solidFill>
                  <a:srgbClr val="002F6C"/>
                </a:solidFill>
                <a:latin typeface="Arial Narrow" panose="020B0606020202030204" pitchFamily="34" charset="0"/>
              </a:rPr>
              <a:t>Evaluierung</a:t>
            </a:r>
            <a:r>
              <a:rPr lang="en-US" dirty="0">
                <a:solidFill>
                  <a:srgbClr val="002F6C"/>
                </a:solidFill>
                <a:latin typeface="Arial Narrow" panose="020B0606020202030204" pitchFamily="34" charset="0"/>
              </a:rPr>
              <a:t>.</a:t>
            </a:r>
          </a:p>
          <a:p>
            <a:pPr marL="694944" lvl="3" indent="0" algn="just">
              <a:buNone/>
            </a:pPr>
            <a:endParaRPr lang="en-US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694944" lvl="3" indent="0" algn="just">
              <a:buNone/>
            </a:pP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694944" lvl="3" indent="0" algn="just">
              <a:buNone/>
            </a:pP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Evaluierungen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erfassen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oft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nur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die </a:t>
            </a:r>
            <a:r>
              <a:rPr lang="en-US" dirty="0" err="1">
                <a:solidFill>
                  <a:srgbClr val="002F6C"/>
                </a:solidFill>
                <a:latin typeface="Arial Narrow" panose="020B0606020202030204" pitchFamily="34" charset="0"/>
              </a:rPr>
              <a:t>Gesetzesfolgen</a:t>
            </a:r>
            <a:r>
              <a:rPr lang="en-US" dirty="0">
                <a:solidFill>
                  <a:srgbClr val="002F6C"/>
                </a:solidFill>
                <a:latin typeface="Arial Narrow" panose="020B0606020202030204" pitchFamily="34" charset="0"/>
              </a:rPr>
              <a:t> die in der RFA </a:t>
            </a:r>
            <a:r>
              <a:rPr lang="en-US" dirty="0" err="1">
                <a:solidFill>
                  <a:srgbClr val="002F6C"/>
                </a:solidFill>
                <a:latin typeface="Arial Narrow" panose="020B0606020202030204" pitchFamily="34" charset="0"/>
              </a:rPr>
              <a:t>antizipiert</a:t>
            </a:r>
            <a:r>
              <a:rPr lang="en-US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F6C"/>
                </a:solidFill>
                <a:latin typeface="Arial Narrow" panose="020B0606020202030204" pitchFamily="34" charset="0"/>
              </a:rPr>
              <a:t>wurden</a:t>
            </a:r>
            <a:r>
              <a:rPr lang="en-US" dirty="0">
                <a:solidFill>
                  <a:srgbClr val="002F6C"/>
                </a:solidFill>
                <a:latin typeface="Arial Narrow" panose="020B0606020202030204" pitchFamily="34" charset="0"/>
              </a:rPr>
              <a:t> und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vernachlässigen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unbeabsichtigte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und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indirekte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F6C"/>
                </a:solidFill>
                <a:latin typeface="Arial Narrow" panose="020B0606020202030204" pitchFamily="34" charset="0"/>
              </a:rPr>
              <a:t>Auswirkungen</a:t>
            </a:r>
            <a:r>
              <a:rPr lang="en-US" sz="1600" b="1" dirty="0">
                <a:solidFill>
                  <a:srgbClr val="002F6C"/>
                </a:solidFill>
                <a:latin typeface="Arial Narrow" panose="020B0606020202030204" pitchFamily="34" charset="0"/>
              </a:rPr>
              <a:t>, 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die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schwere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Folgen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für die Umwelt </a:t>
            </a:r>
            <a:r>
              <a:rPr lang="en-US" sz="1600" dirty="0" err="1">
                <a:solidFill>
                  <a:srgbClr val="002F6C"/>
                </a:solidFill>
                <a:latin typeface="Arial Narrow" panose="020B0606020202030204" pitchFamily="34" charset="0"/>
              </a:rPr>
              <a:t>haben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können</a:t>
            </a:r>
            <a:r>
              <a:rPr lang="en-US" sz="1600" dirty="0">
                <a:solidFill>
                  <a:srgbClr val="002F6C"/>
                </a:solidFill>
                <a:latin typeface="Arial Narrow" panose="020B0606020202030204" pitchFamily="34" charset="0"/>
              </a:rPr>
              <a:t>.</a:t>
            </a:r>
            <a:endParaRPr lang="en-GB" dirty="0">
              <a:solidFill>
                <a:srgbClr val="002F6C"/>
              </a:solidFill>
              <a:latin typeface="Arial Narrow" panose="020B0606020202030204" pitchFamily="34" charset="0"/>
            </a:endParaRPr>
          </a:p>
          <a:p>
            <a:pPr marL="694944" lvl="3" indent="0" algn="just">
              <a:buNone/>
            </a:pPr>
            <a:endParaRPr lang="de-DE" dirty="0">
              <a:solidFill>
                <a:srgbClr val="002F6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>
                <a:latin typeface="Arial Narrow" panose="020B0606020202030204" pitchFamily="34" charset="0"/>
              </a:rPr>
              <a:t>9</a:t>
            </a:fld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23-Jun-2023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OECD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836B7-ACA4-48D0-80E8-71D2964CF9B7}"/>
              </a:ext>
            </a:extLst>
          </p:cNvPr>
          <p:cNvSpPr/>
          <p:nvPr/>
        </p:nvSpPr>
        <p:spPr>
          <a:xfrm>
            <a:off x="89065" y="71252"/>
            <a:ext cx="12017829" cy="795646"/>
          </a:xfrm>
          <a:prstGeom prst="rect">
            <a:avLst/>
          </a:prstGeom>
          <a:solidFill>
            <a:srgbClr val="E6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AFE66BCE-4A4B-4203-A8C7-99A44F0BAE1D}"/>
              </a:ext>
            </a:extLst>
          </p:cNvPr>
          <p:cNvSpPr txBox="1">
            <a:spLocks/>
          </p:cNvSpPr>
          <p:nvPr/>
        </p:nvSpPr>
        <p:spPr>
          <a:xfrm>
            <a:off x="719364" y="71252"/>
            <a:ext cx="10824936" cy="785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Schnell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fortschreitender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Klimawandel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erfordert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  <a:cs typeface="Arial" panose="020B0604020202020204" pitchFamily="34" charset="0"/>
              </a:rPr>
              <a:t>regelmäßigere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 Evaluation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118205-04D7-4628-B7CA-648830A10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29" t="24400" r="60057" b="25314"/>
          <a:stretch/>
        </p:blipFill>
        <p:spPr>
          <a:xfrm>
            <a:off x="29402" y="71252"/>
            <a:ext cx="510639" cy="851778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8C4809-81C8-40F6-B3CB-D6D363ADE923}"/>
              </a:ext>
            </a:extLst>
          </p:cNvPr>
          <p:cNvSpPr/>
          <p:nvPr/>
        </p:nvSpPr>
        <p:spPr>
          <a:xfrm>
            <a:off x="1920240" y="581460"/>
            <a:ext cx="3977640" cy="15315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369D4D8-FEDF-457E-A5E6-18A8C58B6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00550"/>
              </p:ext>
            </p:extLst>
          </p:nvPr>
        </p:nvGraphicFramePr>
        <p:xfrm>
          <a:off x="6172063" y="1458708"/>
          <a:ext cx="4820099" cy="419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399434D-828B-4084-8615-FAC237748ACD}"/>
              </a:ext>
            </a:extLst>
          </p:cNvPr>
          <p:cNvSpPr/>
          <p:nvPr/>
        </p:nvSpPr>
        <p:spPr>
          <a:xfrm>
            <a:off x="0" y="6417738"/>
            <a:ext cx="121029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Indicators of Regulatory Policy and Governance (iREG) Surveys 2014, 2017 and 2021, oe.cd/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740418-210F-4C4C-994D-6EC400EF6331}"/>
              </a:ext>
            </a:extLst>
          </p:cNvPr>
          <p:cNvSpPr/>
          <p:nvPr/>
        </p:nvSpPr>
        <p:spPr>
          <a:xfrm>
            <a:off x="10363134" y="3184549"/>
            <a:ext cx="270510" cy="139065"/>
          </a:xfrm>
          <a:prstGeom prst="rect">
            <a:avLst/>
          </a:prstGeom>
          <a:solidFill>
            <a:srgbClr val="002F6C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D9418F-52C8-4BFA-9FB7-05E1A2C44ADE}"/>
              </a:ext>
            </a:extLst>
          </p:cNvPr>
          <p:cNvSpPr/>
          <p:nvPr/>
        </p:nvSpPr>
        <p:spPr>
          <a:xfrm>
            <a:off x="10363134" y="3416124"/>
            <a:ext cx="270510" cy="139065"/>
          </a:xfrm>
          <a:prstGeom prst="rect">
            <a:avLst/>
          </a:prstGeom>
          <a:solidFill>
            <a:srgbClr val="006BB6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C1460C-77A8-44EC-8C3E-50E5AFDD1BCE}"/>
              </a:ext>
            </a:extLst>
          </p:cNvPr>
          <p:cNvSpPr/>
          <p:nvPr/>
        </p:nvSpPr>
        <p:spPr>
          <a:xfrm>
            <a:off x="10363134" y="3650467"/>
            <a:ext cx="274320" cy="139065"/>
          </a:xfrm>
          <a:prstGeom prst="rect">
            <a:avLst/>
          </a:prstGeom>
          <a:solidFill>
            <a:srgbClr val="ADCEED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159E54-D1A3-4DB1-94EB-370714BBC8ED}"/>
              </a:ext>
            </a:extLst>
          </p:cNvPr>
          <p:cNvSpPr/>
          <p:nvPr/>
        </p:nvSpPr>
        <p:spPr>
          <a:xfrm>
            <a:off x="10363134" y="3882042"/>
            <a:ext cx="274320" cy="127635"/>
          </a:xfrm>
          <a:prstGeom prst="rect">
            <a:avLst/>
          </a:prstGeom>
          <a:solidFill>
            <a:srgbClr val="D2D0D0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C22251-338D-480A-AB5A-2F2212FF186D}"/>
              </a:ext>
            </a:extLst>
          </p:cNvPr>
          <p:cNvSpPr txBox="1"/>
          <p:nvPr/>
        </p:nvSpPr>
        <p:spPr>
          <a:xfrm>
            <a:off x="10645632" y="3149419"/>
            <a:ext cx="1027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 Narrow" panose="020B0606020202030204" pitchFamily="34" charset="0"/>
              </a:rPr>
              <a:t>Alle </a:t>
            </a:r>
            <a:r>
              <a:rPr lang="en-GB" sz="900" dirty="0" err="1">
                <a:latin typeface="Arial Narrow" panose="020B0606020202030204" pitchFamily="34" charset="0"/>
              </a:rPr>
              <a:t>Gesetze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443AF5-5531-4FBD-912A-25194CD73AD2}"/>
              </a:ext>
            </a:extLst>
          </p:cNvPr>
          <p:cNvSpPr txBox="1"/>
          <p:nvPr/>
        </p:nvSpPr>
        <p:spPr>
          <a:xfrm>
            <a:off x="10633643" y="3386768"/>
            <a:ext cx="1150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 Narrow" panose="020B0606020202030204" pitchFamily="34" charset="0"/>
              </a:rPr>
              <a:t>Bedeutende</a:t>
            </a:r>
            <a:r>
              <a:rPr lang="en-GB" sz="900" dirty="0">
                <a:latin typeface="Arial Narrow" panose="020B0606020202030204" pitchFamily="34" charset="0"/>
              </a:rPr>
              <a:t> </a:t>
            </a:r>
            <a:r>
              <a:rPr lang="en-GB" sz="900" dirty="0" err="1">
                <a:latin typeface="Arial Narrow" panose="020B0606020202030204" pitchFamily="34" charset="0"/>
              </a:rPr>
              <a:t>Gesetze</a:t>
            </a:r>
            <a:r>
              <a:rPr lang="en-GB" sz="900" dirty="0">
                <a:latin typeface="Arial Narrow" panose="020B0606020202030204" pitchFamily="34" charset="0"/>
              </a:rPr>
              <a:t> 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636C6C-2F4C-4D3D-9EE0-910378C972BB}"/>
              </a:ext>
            </a:extLst>
          </p:cNvPr>
          <p:cNvSpPr txBox="1"/>
          <p:nvPr/>
        </p:nvSpPr>
        <p:spPr>
          <a:xfrm>
            <a:off x="10633644" y="3611586"/>
            <a:ext cx="1150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 Narrow" panose="020B0606020202030204" pitchFamily="34" charset="0"/>
              </a:rPr>
              <a:t>Manche </a:t>
            </a:r>
            <a:r>
              <a:rPr lang="en-GB" sz="900" dirty="0" err="1">
                <a:latin typeface="Arial Narrow" panose="020B0606020202030204" pitchFamily="34" charset="0"/>
              </a:rPr>
              <a:t>Gesetze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3BD30A-0CC3-40D9-8C9E-79A5881D5CAF}"/>
              </a:ext>
            </a:extLst>
          </p:cNvPr>
          <p:cNvSpPr txBox="1"/>
          <p:nvPr/>
        </p:nvSpPr>
        <p:spPr>
          <a:xfrm>
            <a:off x="10640181" y="3830443"/>
            <a:ext cx="1150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 Narrow" panose="020B0606020202030204" pitchFamily="34" charset="0"/>
              </a:rPr>
              <a:t>Nie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2076C-8A11-4809-AE68-97F53BAD1040}"/>
              </a:ext>
            </a:extLst>
          </p:cNvPr>
          <p:cNvSpPr txBox="1"/>
          <p:nvPr/>
        </p:nvSpPr>
        <p:spPr>
          <a:xfrm>
            <a:off x="540041" y="3027501"/>
            <a:ext cx="480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02F6C"/>
                </a:solidFill>
                <a:latin typeface="Arial Narrow" panose="020B0606020202030204" pitchFamily="34" charset="0"/>
              </a:rPr>
              <a:t>¼</a:t>
            </a:r>
          </a:p>
          <a:p>
            <a:endParaRPr lang="en-US" dirty="0"/>
          </a:p>
        </p:txBody>
      </p:sp>
      <p:pic>
        <p:nvPicPr>
          <p:cNvPr id="10" name="Graphic 9" descr="Fast Forward with solid fill">
            <a:extLst>
              <a:ext uri="{FF2B5EF4-FFF2-40B4-BE49-F238E27FC236}">
                <a16:creationId xmlns:a16="http://schemas.microsoft.com/office/drawing/2014/main" id="{F405B809-C20F-4FDE-ABC9-2BD04774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971" y="2062817"/>
            <a:ext cx="823521" cy="823521"/>
          </a:xfrm>
          <a:prstGeom prst="rect">
            <a:avLst/>
          </a:prstGeom>
        </p:spPr>
      </p:pic>
      <p:pic>
        <p:nvPicPr>
          <p:cNvPr id="30" name="Graphic 29" descr="Clipboard All Crosses with solid fill">
            <a:extLst>
              <a:ext uri="{FF2B5EF4-FFF2-40B4-BE49-F238E27FC236}">
                <a16:creationId xmlns:a16="http://schemas.microsoft.com/office/drawing/2014/main" id="{AEDAC147-A474-4FD8-82EA-00F428E32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389" y="4334695"/>
            <a:ext cx="696687" cy="6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595548C1D40504DB009F4AC4214C0BB" ma:contentTypeVersion="203" ma:contentTypeDescription="" ma:contentTypeScope="" ma:versionID="6a5b8213085efe9484f7cd14e84d8ab8">
  <xsd:schema xmlns:xsd="http://www.w3.org/2001/XMLSchema" xmlns:xs="http://www.w3.org/2001/XMLSchema" xmlns:p="http://schemas.microsoft.com/office/2006/metadata/properties" xmlns:ns1="54c4cd27-f286-408f-9ce0-33c1e0f3ab39" xmlns:ns2="18889a2b-0d37-4ff0-afeb-cbbf52875171" xmlns:ns3="375c99d1-ca6e-49b5-b969-bc8a239e4ffd" xmlns:ns5="c9f238dd-bb73-4aef-a7a5-d644ad823e52" xmlns:ns6="ca82dde9-3436-4d3d-bddd-d31447390034" xmlns:ns7="http://schemas.microsoft.com/sharepoint/v4" targetNamespace="http://schemas.microsoft.com/office/2006/metadata/properties" ma:root="true" ma:fieldsID="703b6d36acf0182eed41db4b2c3cddd3" ns1:_="" ns2:_="" ns3:_="" ns5:_="" ns6:_="" ns7:_="">
    <xsd:import namespace="54c4cd27-f286-408f-9ce0-33c1e0f3ab39"/>
    <xsd:import namespace="18889a2b-0d37-4ff0-afeb-cbbf52875171"/>
    <xsd:import namespace="375c99d1-ca6e-49b5-b969-bc8a239e4ffd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Project_x003a_Project_x0020_status" minOccurs="0"/>
                <xsd:element ref="ns6:TaxCatchAll" minOccurs="0"/>
                <xsd:element ref="ns1:OECDMeetingDate" minOccurs="0"/>
                <xsd:element ref="ns3:a69e193577b6457d9cbf1ed1dc9412b6" minOccurs="0"/>
                <xsd:element ref="ns3:f8f374b859e54b089b1e0240fadab8ce" minOccurs="0"/>
                <xsd:element ref="ns7:IconOverlay" minOccurs="0"/>
                <xsd:element ref="ns6:OECDlanguage" minOccurs="0"/>
                <xsd:element ref="ns6:TaxCatchAllLabel" minOccurs="0"/>
                <xsd:element ref="ns2:n2117a3aede04346bfdbc41180e059d0" minOccurs="0"/>
                <xsd:element ref="ns3:c8d74dcdd70245de8d5c76809cabe7d6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7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6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9a2b-0d37-4ff0-afeb-cbbf528751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indexed="true" ma:internalName="OECDExpirationDate">
      <xsd:simpleType>
        <xsd:restriction base="dms:DateTime"/>
      </xsd:simpleType>
    </xsd:element>
    <xsd:element name="n2117a3aede04346bfdbc41180e059d0" ma:index="36" nillable="true" ma:taxonomy="true" ma:internalName="n2117a3aede04346bfdbc41180e059d0" ma:taxonomyFieldName="OECDHorizontalProjects" ma:displayName="Horizontal project" ma:default="" ma:fieldId="{72117a3a-ede0-4346-bfdb-c41180e059d0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99d1-ca6e-49b5-b969-bc8a239e4ffd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ad50ee1a-9840-4282-83fb-7014c2e43d44" ma:internalName="OECDProjectLookup" ma:readOnly="false" ma:showField="OECDShortProjectName" ma:web="375c99d1-ca6e-49b5-b969-bc8a239e4ffd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ad50ee1a-9840-4282-83fb-7014c2e43d4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3" nillable="true" ma:displayName="Project:Project status" ma:hidden="true" ma:list="ad50ee1a-9840-4282-83fb-7014c2e43d44" ma:internalName="Project_x003A_Project_x0020_status" ma:readOnly="true" ma:showField="OECDProjectStatus" ma:web="375c99d1-ca6e-49b5-b969-bc8a239e4ffd">
      <xsd:simpleType>
        <xsd:restriction base="dms:Lookup"/>
      </xsd:simpleType>
    </xsd:element>
    <xsd:element name="a69e193577b6457d9cbf1ed1dc9412b6" ma:index="28" nillable="true" ma:displayName="Deliverable partners_0" ma:hidden="true" ma:internalName="a69e193577b6457d9cbf1ed1dc9412b6">
      <xsd:simpleType>
        <xsd:restriction base="dms:Note"/>
      </xsd:simpleType>
    </xsd:element>
    <xsd:element name="f8f374b859e54b089b1e0240fadab8ce" ma:index="29" nillable="true" ma:displayName="Deliverable owner_0" ma:hidden="true" ma:internalName="f8f374b859e54b089b1e0240fadab8ce">
      <xsd:simpleType>
        <xsd:restriction base="dms:Note"/>
      </xsd:simpleType>
    </xsd:element>
    <xsd:element name="c8d74dcdd70245de8d5c76809cabe7d6" ma:index="37" nillable="true" ma:taxonomy="true" ma:internalName="c8d74dcdd70245de8d5c76809cabe7d6" ma:taxonomyFieldName="OECDProjectOwnerStructure" ma:displayName="Project owner" ma:readOnly="false" ma:default="" ma:fieldId="c8d74dcd-d702-45de-8d5c-76809cabe7d6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3" nillable="true" ma:displayName="Tags cache" ma:description="" ma:hidden="true" ma:internalName="OECDTagsCache">
      <xsd:simpleType>
        <xsd:restriction base="dms:Note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cdd7977-79b7-4810-894a-70722c3ffe22}" ma:internalName="TaxCatchAll" ma:showField="CatchAllData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1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33" nillable="true" ma:displayName="Taxonomy Catch All Column1" ma:hidden="true" ma:list="{9cdd7977-79b7-4810-894a-70722c3ffe22}" ma:internalName="TaxCatchAllLabel" ma:readOnly="true" ma:showField="CatchAllDataLabel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117a3aede04346bfdbc41180e059d0 xmlns="18889a2b-0d37-4ff0-afeb-cbbf52875171">
      <Terms xmlns="http://schemas.microsoft.com/office/infopath/2007/PartnerControls"/>
    </n2117a3aede04346bfdbc41180e059d0>
    <c8d74dcdd70245de8d5c76809cabe7d6 xmlns="375c99d1-ca6e-49b5-b969-bc8a239e4ffd">
      <Terms xmlns="http://schemas.microsoft.com/office/infopath/2007/PartnerControls"/>
    </c8d74dcdd70245de8d5c76809cabe7d6>
    <OECDSharingStatus xmlns="375c99d1-ca6e-49b5-b969-bc8a239e4ffd" xsi:nil="true"/>
    <f8f374b859e54b089b1e0240fadab8ce xmlns="375c99d1-ca6e-49b5-b969-bc8a239e4ffd" xsi:nil="true"/>
    <eShareHorizProjTaxHTField0 xmlns="18889a2b-0d37-4ff0-afeb-cbbf52875171" xsi:nil="true"/>
    <OECDCommunityDocumentID xmlns="375c99d1-ca6e-49b5-b969-bc8a239e4ffd" xsi:nil="true"/>
    <OECDKimBussinessContext xmlns="54c4cd27-f286-408f-9ce0-33c1e0f3ab39" xsi:nil="true"/>
    <OECDProjectMembers xmlns="375c99d1-ca6e-49b5-b969-bc8a239e4ffd">
      <UserInfo>
        <DisplayName>THUERER Yola, GOV/REG</DisplayName>
        <AccountId>1228</AccountId>
        <AccountType/>
      </UserInfo>
      <UserInfo>
        <DisplayName>TRIVEDI Supriya, GOV/REG</DisplayName>
        <AccountId>3390</AccountId>
        <AccountType/>
      </UserInfo>
      <UserInfo>
        <DisplayName>ALCORN Richard, GOV/REG</DisplayName>
        <AccountId>3127</AccountId>
        <AccountType/>
      </UserInfo>
      <UserInfo>
        <DisplayName>KARTTUNEN Marianna, GOV/REG</DisplayName>
        <AccountId>833</AccountId>
        <AccountType/>
      </UserInfo>
      <UserInfo>
        <DisplayName>PORTOCARRERO Pamela, GOV/REG</DisplayName>
        <AccountId>4732</AccountId>
        <AccountType/>
      </UserInfo>
    </OECDProjectMembers>
    <OECDMainProject xmlns="375c99d1-ca6e-49b5-b969-bc8a239e4ffd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4.3.5 Regulatory Policy</TermName>
          <TermId xmlns="http://schemas.microsoft.com/office/infopath/2007/PartnerControls">84692d20-f46f-4e4f-a4f8-2eed97e19e54</TermId>
        </TermInfo>
      </Terms>
    </eSharePWBTaxHTField0>
    <OECDlanguage xmlns="ca82dde9-3436-4d3d-bddd-d31447390034">English</OECDlanguage>
    <OECDCommunityDocumentURL xmlns="375c99d1-ca6e-49b5-b969-bc8a239e4ffd" xsi:nil="true"/>
    <OECDPinnedBy xmlns="375c99d1-ca6e-49b5-b969-bc8a239e4ffd">
      <UserInfo>
        <DisplayName/>
        <AccountId xsi:nil="true"/>
        <AccountType/>
      </UserInfo>
    </OECDPinnedBy>
    <IconOverlay xmlns="http://schemas.microsoft.com/sharepoint/v4" xsi:nil="true"/>
    <a69e193577b6457d9cbf1ed1dc9412b6 xmlns="375c99d1-ca6e-49b5-b969-bc8a239e4ffd" xsi:nil="true"/>
    <OECDProjectManager xmlns="375c99d1-ca6e-49b5-b969-bc8a239e4ffd">
      <UserInfo>
        <DisplayName>TRNKA Daniel, GOV/REG</DisplayName>
        <AccountId>213</AccountId>
        <AccountType/>
      </UserInfo>
    </OECDProjectManager>
    <OECDAllRelatedUsers xmlns="18889a2b-0d37-4ff0-afeb-cbbf52875171">
      <UserInfo>
        <DisplayName/>
        <AccountId xsi:nil="true"/>
        <AccountType/>
      </UserInfo>
    </OECDAllRelatedUsers>
    <OECDProjectLookup xmlns="375c99d1-ca6e-49b5-b969-bc8a239e4ffd">339</OECDProjectLookup>
    <OECDExpirationDate xmlns="18889a2b-0d37-4ff0-afeb-cbbf52875171" xsi:nil="true"/>
    <OECDMeetingDate xmlns="54c4cd27-f286-408f-9ce0-33c1e0f3ab39" xsi:nil="true"/>
    <eShareCommitteeTaxHTField0 xmlns="c9f238dd-bb73-4aef-a7a5-d644ad823e52">
      <Terms xmlns="http://schemas.microsoft.com/office/infopath/2007/PartnerControls"/>
    </eShareCommitteeTaxHTField0>
    <OECDYear xmlns="54c4cd27-f286-408f-9ce0-33c1e0f3ab39" xsi:nil="true"/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eShareKeywordsTaxHTField0 xmlns="c9f238dd-bb73-4aef-a7a5-d644ad823e52">
      <Terms xmlns="http://schemas.microsoft.com/office/infopath/2007/PartnerControls"/>
    </eShareKeywordsTaxHTField0>
    <OECDTagsCache xmlns="375c99d1-ca6e-49b5-b969-bc8a239e4ffd" xsi:nil="true"/>
    <TaxCatchAll xmlns="ca82dde9-3436-4d3d-bddd-d31447390034">
      <Value>1019</Value>
    </TaxCatchAll>
  </documentManagement>
</p:properties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Props1.xml><?xml version="1.0" encoding="utf-8"?>
<ds:datastoreItem xmlns:ds="http://schemas.openxmlformats.org/officeDocument/2006/customXml" ds:itemID="{2D2A0898-CB94-4B1D-8B5D-6E8DCADC4AA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5D7D526-2043-40F4-A5C5-49DDB1B2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8889a2b-0d37-4ff0-afeb-cbbf52875171"/>
    <ds:schemaRef ds:uri="375c99d1-ca6e-49b5-b969-bc8a239e4ffd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1B8AE4-6929-4BD4-B9A3-0788D468BEAC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4c4cd27-f286-408f-9ce0-33c1e0f3ab39"/>
    <ds:schemaRef ds:uri="http://schemas.microsoft.com/office/infopath/2007/PartnerControls"/>
    <ds:schemaRef ds:uri="ca82dde9-3436-4d3d-bddd-d31447390034"/>
    <ds:schemaRef ds:uri="18889a2b-0d37-4ff0-afeb-cbbf52875171"/>
    <ds:schemaRef ds:uri="http://schemas.microsoft.com/sharepoint/v4"/>
    <ds:schemaRef ds:uri="c9f238dd-bb73-4aef-a7a5-d644ad823e52"/>
    <ds:schemaRef ds:uri="http://www.w3.org/XML/1998/namespace"/>
    <ds:schemaRef ds:uri="http://schemas.microsoft.com/office/2006/metadata/properties"/>
    <ds:schemaRef ds:uri="375c99d1-ca6e-49b5-b969-bc8a239e4ffd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1684479-552D-4791-A64E-A7D9FE65913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E16372E-C301-4F9E-80CA-AA2A531767C3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0</TotalTime>
  <Words>1148</Words>
  <Application>Microsoft Office PowerPoint</Application>
  <PresentationFormat>Grand écran</PresentationFormat>
  <Paragraphs>244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Corbel</vt:lpstr>
      <vt:lpstr>Times New Roman</vt:lpstr>
      <vt:lpstr>Ecology 16x9</vt:lpstr>
      <vt:lpstr>Beitrag der Evaluation zu einer evidenzbasierten Umweltpolitik</vt:lpstr>
      <vt:lpstr>Inhalt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Vielen Dank &amp; Merci!      oecd.org/regreform/             linkedin.com/groups/12405761/            Yola Thürer, Policy Analyst (yola.thuerer@oecd.org) 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Regulation for the Green Transition</dc:title>
  <dc:creator>THUERER Yola, GOV/REG</dc:creator>
  <cp:lastModifiedBy>ZADORY Patrick Olivier</cp:lastModifiedBy>
  <cp:revision>141</cp:revision>
  <cp:lastPrinted>2022-11-29T08:11:21Z</cp:lastPrinted>
  <dcterms:created xsi:type="dcterms:W3CDTF">2022-11-10T13:14:28Z</dcterms:created>
  <dcterms:modified xsi:type="dcterms:W3CDTF">2023-08-29T06:44:36Z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0x0101008B4DD370EC31429186F3AD49F0D3098F00D44DBCB9EB4F45278CB5C9765BE5299500A4858B360C6A491AA753F8BCA47AA910004595548C1D40504DB009F4AC4214C0BB</vt:lpwstr>
  </property>
  <property fmtid="{D5CDD505-2E9C-101B-9397-08002B2CF9AE}" pid="3" name="OECDProjectOwnerStructure">
    <vt:lpwstr/>
  </property>
  <property fmtid="{D5CDD505-2E9C-101B-9397-08002B2CF9AE}" pid="4" name="OECDCountry">
    <vt:lpwstr/>
  </property>
  <property fmtid="{D5CDD505-2E9C-101B-9397-08002B2CF9AE}" pid="5" name="OECDTopic">
    <vt:lpwstr/>
  </property>
  <property fmtid="{D5CDD505-2E9C-101B-9397-08002B2CF9AE}" pid="6" name="OECDHorizontalProjects">
    <vt:lpwstr/>
  </property>
  <property fmtid="{D5CDD505-2E9C-101B-9397-08002B2CF9AE}" pid="7" name="OECDCommittee">
    <vt:lpwstr/>
  </property>
  <property fmtid="{D5CDD505-2E9C-101B-9397-08002B2CF9AE}" pid="8" name="OECDPWB">
    <vt:lpwstr>1019;#4.3.5 Regulatory Policy|84692d20-f46f-4e4f-a4f8-2eed97e19e54</vt:lpwstr>
  </property>
  <property fmtid="{D5CDD505-2E9C-101B-9397-08002B2CF9AE}" pid="9" name="OECDKeywords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