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 id="2147483970" r:id="rId2"/>
  </p:sldMasterIdLst>
  <p:notesMasterIdLst>
    <p:notesMasterId r:id="rId18"/>
  </p:notesMasterIdLst>
  <p:handoutMasterIdLst>
    <p:handoutMasterId r:id="rId19"/>
  </p:handoutMasterIdLst>
  <p:sldIdLst>
    <p:sldId id="262" r:id="rId3"/>
    <p:sldId id="495" r:id="rId4"/>
    <p:sldId id="470" r:id="rId5"/>
    <p:sldId id="421" r:id="rId6"/>
    <p:sldId id="455" r:id="rId7"/>
    <p:sldId id="456" r:id="rId8"/>
    <p:sldId id="471" r:id="rId9"/>
    <p:sldId id="494" r:id="rId10"/>
    <p:sldId id="485" r:id="rId11"/>
    <p:sldId id="474" r:id="rId12"/>
    <p:sldId id="475" r:id="rId13"/>
    <p:sldId id="478" r:id="rId14"/>
    <p:sldId id="479" r:id="rId15"/>
    <p:sldId id="484" r:id="rId16"/>
    <p:sldId id="293" r:id="rId17"/>
  </p:sldIdLst>
  <p:sldSz cx="9144000" cy="6858000" type="screen4x3"/>
  <p:notesSz cx="6797675" cy="9926638"/>
  <p:custDataLst>
    <p:tags r:id="rId20"/>
  </p:custDataLst>
  <p:defaultTextStyle>
    <a:defPPr>
      <a:defRPr lang="de-DE"/>
    </a:defPPr>
    <a:lvl1pPr algn="l" defTabSz="457200"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2684"/>
    <a:srgbClr val="F6640A"/>
    <a:srgbClr val="29EDF7"/>
    <a:srgbClr val="FFC000"/>
    <a:srgbClr val="F05010"/>
    <a:srgbClr val="CCCCFF"/>
    <a:srgbClr val="C9EC9A"/>
    <a:srgbClr val="0000FF"/>
    <a:srgbClr val="00A0DB"/>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46744" autoAdjust="0"/>
  </p:normalViewPr>
  <p:slideViewPr>
    <p:cSldViewPr snapToObjects="1">
      <p:cViewPr varScale="1">
        <p:scale>
          <a:sx n="114" d="100"/>
          <a:sy n="114" d="100"/>
        </p:scale>
        <p:origin x="1122"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Objects="1">
      <p:cViewPr>
        <p:scale>
          <a:sx n="129" d="100"/>
          <a:sy n="129" d="100"/>
        </p:scale>
        <p:origin x="2970" y="1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1" y="1"/>
            <a:ext cx="2946400" cy="496809"/>
          </a:xfrm>
          <a:prstGeom prst="rect">
            <a:avLst/>
          </a:prstGeom>
          <a:noFill/>
          <a:ln w="9525">
            <a:noFill/>
            <a:miter lim="800000"/>
            <a:headEnd/>
            <a:tailEnd/>
          </a:ln>
          <a:effectLst/>
        </p:spPr>
        <p:txBody>
          <a:bodyPr vert="horz" wrap="square" lIns="90727" tIns="45363" rIns="90727" bIns="45363" numCol="1" anchor="t" anchorCtr="0" compatLnSpc="1">
            <a:prstTxWarp prst="textNoShape">
              <a:avLst/>
            </a:prstTxWarp>
          </a:bodyPr>
          <a:lstStyle>
            <a:lvl1pPr algn="l" eaLnBrk="0" hangingPunct="0">
              <a:defRPr sz="1200">
                <a:latin typeface="Arial" charset="0"/>
                <a:ea typeface="ＭＳ Ｐゴシック" pitchFamily="-112" charset="-128"/>
                <a:cs typeface="+mn-cs"/>
              </a:defRPr>
            </a:lvl1pPr>
          </a:lstStyle>
          <a:p>
            <a:pPr>
              <a:defRPr/>
            </a:pPr>
            <a:endParaRPr lang="de-CH"/>
          </a:p>
        </p:txBody>
      </p:sp>
      <p:sp>
        <p:nvSpPr>
          <p:cNvPr id="113667" name="Rectangle 3"/>
          <p:cNvSpPr>
            <a:spLocks noGrp="1" noChangeArrowheads="1"/>
          </p:cNvSpPr>
          <p:nvPr>
            <p:ph type="dt" sz="quarter" idx="1"/>
          </p:nvPr>
        </p:nvSpPr>
        <p:spPr bwMode="auto">
          <a:xfrm>
            <a:off x="3849688" y="1"/>
            <a:ext cx="2946400" cy="496809"/>
          </a:xfrm>
          <a:prstGeom prst="rect">
            <a:avLst/>
          </a:prstGeom>
          <a:noFill/>
          <a:ln w="9525">
            <a:noFill/>
            <a:miter lim="800000"/>
            <a:headEnd/>
            <a:tailEnd/>
          </a:ln>
          <a:effectLst/>
        </p:spPr>
        <p:txBody>
          <a:bodyPr vert="horz" wrap="square" lIns="90727" tIns="45363" rIns="90727" bIns="45363"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endParaRPr lang="de-CH" dirty="0"/>
          </a:p>
        </p:txBody>
      </p:sp>
      <p:sp>
        <p:nvSpPr>
          <p:cNvPr id="113668" name="Rectangle 4"/>
          <p:cNvSpPr>
            <a:spLocks noGrp="1" noChangeArrowheads="1"/>
          </p:cNvSpPr>
          <p:nvPr>
            <p:ph type="ftr" sz="quarter" idx="2"/>
          </p:nvPr>
        </p:nvSpPr>
        <p:spPr bwMode="auto">
          <a:xfrm>
            <a:off x="1" y="9428243"/>
            <a:ext cx="2946400" cy="496809"/>
          </a:xfrm>
          <a:prstGeom prst="rect">
            <a:avLst/>
          </a:prstGeom>
          <a:noFill/>
          <a:ln w="9525">
            <a:noFill/>
            <a:miter lim="800000"/>
            <a:headEnd/>
            <a:tailEnd/>
          </a:ln>
          <a:effectLst/>
        </p:spPr>
        <p:txBody>
          <a:bodyPr vert="horz" wrap="square" lIns="90727" tIns="45363" rIns="90727" bIns="45363" numCol="1" anchor="b" anchorCtr="0" compatLnSpc="1">
            <a:prstTxWarp prst="textNoShape">
              <a:avLst/>
            </a:prstTxWarp>
          </a:bodyPr>
          <a:lstStyle>
            <a:lvl1pPr algn="l" eaLnBrk="0" hangingPunct="0">
              <a:defRPr sz="1200">
                <a:latin typeface="Arial" charset="0"/>
                <a:ea typeface="ＭＳ Ｐゴシック" pitchFamily="-112" charset="-128"/>
                <a:cs typeface="+mn-cs"/>
              </a:defRPr>
            </a:lvl1pPr>
          </a:lstStyle>
          <a:p>
            <a:pPr>
              <a:defRPr/>
            </a:pPr>
            <a:endParaRPr lang="de-CH"/>
          </a:p>
        </p:txBody>
      </p:sp>
      <p:sp>
        <p:nvSpPr>
          <p:cNvPr id="113669" name="Rectangle 5"/>
          <p:cNvSpPr>
            <a:spLocks noGrp="1" noChangeArrowheads="1"/>
          </p:cNvSpPr>
          <p:nvPr>
            <p:ph type="sldNum" sz="quarter" idx="3"/>
          </p:nvPr>
        </p:nvSpPr>
        <p:spPr bwMode="auto">
          <a:xfrm>
            <a:off x="3849688" y="9428243"/>
            <a:ext cx="2946400" cy="496809"/>
          </a:xfrm>
          <a:prstGeom prst="rect">
            <a:avLst/>
          </a:prstGeom>
          <a:noFill/>
          <a:ln w="9525">
            <a:noFill/>
            <a:miter lim="800000"/>
            <a:headEnd/>
            <a:tailEnd/>
          </a:ln>
          <a:effectLst/>
        </p:spPr>
        <p:txBody>
          <a:bodyPr vert="horz" wrap="square" lIns="90727" tIns="45363" rIns="90727" bIns="45363"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00BA5684-BDD1-487D-9A57-20B2E92E3D4E}" type="slidenum">
              <a:rPr lang="de-CH"/>
              <a:pPr>
                <a:defRPr/>
              </a:pPr>
              <a:t>‹N°›</a:t>
            </a:fld>
            <a:endParaRPr lang="de-CH"/>
          </a:p>
        </p:txBody>
      </p:sp>
    </p:spTree>
    <p:extLst>
      <p:ext uri="{BB962C8B-B14F-4D97-AF65-F5344CB8AC3E}">
        <p14:creationId xmlns:p14="http://schemas.microsoft.com/office/powerpoint/2010/main" val="4217574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6400" cy="496809"/>
          </a:xfrm>
          <a:prstGeom prst="rect">
            <a:avLst/>
          </a:prstGeom>
        </p:spPr>
        <p:txBody>
          <a:bodyPr vert="horz" wrap="square" lIns="90727" tIns="45363" rIns="90727" bIns="45363" numCol="1" anchor="t" anchorCtr="0" compatLnSpc="1">
            <a:prstTxWarp prst="textNoShape">
              <a:avLst/>
            </a:prstTxWarp>
          </a:bodyPr>
          <a:lstStyle>
            <a:lvl1pPr algn="l">
              <a:defRPr sz="1200">
                <a:latin typeface="Calibri" pitchFamily="34" charset="0"/>
                <a:ea typeface="ＭＳ Ｐゴシック" pitchFamily="-112" charset="-128"/>
                <a:cs typeface="+mn-cs"/>
              </a:defRPr>
            </a:lvl1pPr>
          </a:lstStyle>
          <a:p>
            <a:pPr>
              <a:defRPr/>
            </a:pPr>
            <a:endParaRPr lang="en-GB"/>
          </a:p>
        </p:txBody>
      </p:sp>
      <p:sp>
        <p:nvSpPr>
          <p:cNvPr id="3" name="Datumsplatzhalter 2"/>
          <p:cNvSpPr>
            <a:spLocks noGrp="1"/>
          </p:cNvSpPr>
          <p:nvPr>
            <p:ph type="dt" idx="1"/>
          </p:nvPr>
        </p:nvSpPr>
        <p:spPr>
          <a:xfrm>
            <a:off x="3849688" y="1"/>
            <a:ext cx="2946400" cy="496809"/>
          </a:xfrm>
          <a:prstGeom prst="rect">
            <a:avLst/>
          </a:prstGeom>
        </p:spPr>
        <p:txBody>
          <a:bodyPr vert="horz" wrap="square" lIns="90727" tIns="45363" rIns="90727" bIns="45363" numCol="1" anchor="t" anchorCtr="0" compatLnSpc="1">
            <a:prstTxWarp prst="textNoShape">
              <a:avLst/>
            </a:prstTxWarp>
          </a:bodyPr>
          <a:lstStyle>
            <a:lvl1pPr algn="r">
              <a:defRPr sz="1200">
                <a:latin typeface="Calibri" pitchFamily="34" charset="0"/>
                <a:ea typeface="ＭＳ Ｐゴシック" pitchFamily="-112" charset="-128"/>
                <a:cs typeface="+mn-cs"/>
              </a:defRPr>
            </a:lvl1pPr>
          </a:lstStyle>
          <a:p>
            <a:pPr>
              <a:defRPr/>
            </a:pPr>
            <a:fld id="{DE1DF4BF-BE12-4483-8F0B-0D1589468ACF}" type="datetime1">
              <a:rPr lang="de-CH"/>
              <a:pPr>
                <a:defRPr/>
              </a:pPr>
              <a:t>05.09.2023</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0727" tIns="45363" rIns="90727" bIns="45363" numCol="1" anchor="ctr" anchorCtr="0" compatLnSpc="1">
            <a:prstTxWarp prst="textNoShape">
              <a:avLst/>
            </a:prstTxWarp>
          </a:bodyPr>
          <a:lstStyle/>
          <a:p>
            <a:pPr lvl="0"/>
            <a:endParaRPr lang="en-GB" noProof="0"/>
          </a:p>
        </p:txBody>
      </p:sp>
      <p:sp>
        <p:nvSpPr>
          <p:cNvPr id="5" name="Notizenplatzhalter 4"/>
          <p:cNvSpPr>
            <a:spLocks noGrp="1"/>
          </p:cNvSpPr>
          <p:nvPr>
            <p:ph type="body" sz="quarter" idx="3"/>
          </p:nvPr>
        </p:nvSpPr>
        <p:spPr>
          <a:xfrm>
            <a:off x="679452" y="4715711"/>
            <a:ext cx="5438775" cy="4466511"/>
          </a:xfrm>
          <a:prstGeom prst="rect">
            <a:avLst/>
          </a:prstGeom>
        </p:spPr>
        <p:txBody>
          <a:bodyPr vert="horz" wrap="square" lIns="90727" tIns="45363" rIns="90727" bIns="45363" numCol="1" anchor="t" anchorCtr="0" compatLnSpc="1">
            <a:prstTxWarp prst="textNoShape">
              <a:avLst/>
            </a:prstTxWarp>
            <a:normAutofit/>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6" name="Fußzeilenplatzhalter 5"/>
          <p:cNvSpPr>
            <a:spLocks noGrp="1"/>
          </p:cNvSpPr>
          <p:nvPr>
            <p:ph type="ftr" sz="quarter" idx="4"/>
          </p:nvPr>
        </p:nvSpPr>
        <p:spPr>
          <a:xfrm>
            <a:off x="1" y="9428243"/>
            <a:ext cx="2946400" cy="496809"/>
          </a:xfrm>
          <a:prstGeom prst="rect">
            <a:avLst/>
          </a:prstGeom>
        </p:spPr>
        <p:txBody>
          <a:bodyPr vert="horz" wrap="square" lIns="90727" tIns="45363" rIns="90727" bIns="45363" numCol="1" anchor="b" anchorCtr="0" compatLnSpc="1">
            <a:prstTxWarp prst="textNoShape">
              <a:avLst/>
            </a:prstTxWarp>
          </a:bodyPr>
          <a:lstStyle>
            <a:lvl1pPr algn="l">
              <a:defRPr sz="1200">
                <a:latin typeface="Calibri" pitchFamily="34" charset="0"/>
                <a:ea typeface="ＭＳ Ｐゴシック" pitchFamily="-112" charset="-128"/>
                <a:cs typeface="+mn-cs"/>
              </a:defRPr>
            </a:lvl1pPr>
          </a:lstStyle>
          <a:p>
            <a:pPr>
              <a:defRPr/>
            </a:pPr>
            <a:endParaRPr lang="en-GB"/>
          </a:p>
        </p:txBody>
      </p:sp>
      <p:sp>
        <p:nvSpPr>
          <p:cNvPr id="7" name="Foliennummernplatzhalter 6"/>
          <p:cNvSpPr>
            <a:spLocks noGrp="1"/>
          </p:cNvSpPr>
          <p:nvPr>
            <p:ph type="sldNum" sz="quarter" idx="5"/>
          </p:nvPr>
        </p:nvSpPr>
        <p:spPr>
          <a:xfrm>
            <a:off x="3849688" y="9428243"/>
            <a:ext cx="2946400" cy="496809"/>
          </a:xfrm>
          <a:prstGeom prst="rect">
            <a:avLst/>
          </a:prstGeom>
        </p:spPr>
        <p:txBody>
          <a:bodyPr vert="horz" wrap="square" lIns="90727" tIns="45363" rIns="90727" bIns="45363" numCol="1" anchor="b" anchorCtr="0" compatLnSpc="1">
            <a:prstTxWarp prst="textNoShape">
              <a:avLst/>
            </a:prstTxWarp>
          </a:bodyPr>
          <a:lstStyle>
            <a:lvl1pPr algn="r">
              <a:defRPr sz="1200">
                <a:latin typeface="Calibri" pitchFamily="34" charset="0"/>
                <a:ea typeface="ＭＳ Ｐゴシック" pitchFamily="-112" charset="-128"/>
                <a:cs typeface="+mn-cs"/>
              </a:defRPr>
            </a:lvl1pPr>
          </a:lstStyle>
          <a:p>
            <a:pPr>
              <a:defRPr/>
            </a:pPr>
            <a:fld id="{D2359170-F9A4-4115-BCAB-862AB1388ECF}" type="slidenum">
              <a:rPr lang="de-CH"/>
              <a:pPr>
                <a:defRPr/>
              </a:pPr>
              <a:t>‹N°›</a:t>
            </a:fld>
            <a:endParaRPr lang="de-CH"/>
          </a:p>
        </p:txBody>
      </p:sp>
    </p:spTree>
    <p:extLst>
      <p:ext uri="{BB962C8B-B14F-4D97-AF65-F5344CB8AC3E}">
        <p14:creationId xmlns:p14="http://schemas.microsoft.com/office/powerpoint/2010/main" val="1145861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p:spPr>
      </p:sp>
      <p:sp>
        <p:nvSpPr>
          <p:cNvPr id="16387" name="Notizenplatzhalter 2"/>
          <p:cNvSpPr>
            <a:spLocks noGrp="1"/>
          </p:cNvSpPr>
          <p:nvPr>
            <p:ph type="body" idx="1"/>
          </p:nvPr>
        </p:nvSpPr>
        <p:spPr bwMode="auto">
          <a:noFill/>
        </p:spPr>
        <p:txBody>
          <a:bodyPr/>
          <a:lstStyle/>
          <a:p>
            <a:pPr eaLnBrk="1" hangingPunct="1">
              <a:spcBef>
                <a:spcPct val="0"/>
              </a:spcBef>
            </a:pPr>
            <a:endParaRPr lang="de-CH" dirty="0">
              <a:ea typeface="ＭＳ Ｐゴシック" pitchFamily="34" charset="-128"/>
            </a:endParaRPr>
          </a:p>
        </p:txBody>
      </p:sp>
      <p:sp>
        <p:nvSpPr>
          <p:cNvPr id="16388" name="Foliennummernplatzhalter 3"/>
          <p:cNvSpPr>
            <a:spLocks noGrp="1"/>
          </p:cNvSpPr>
          <p:nvPr>
            <p:ph type="sldNum" sz="quarter" idx="5"/>
          </p:nvPr>
        </p:nvSpPr>
        <p:spPr bwMode="auto">
          <a:noFill/>
          <a:ln>
            <a:miter lim="800000"/>
            <a:headEnd/>
            <a:tailEnd/>
          </a:ln>
        </p:spPr>
        <p:txBody>
          <a:bodyPr/>
          <a:lstStyle/>
          <a:p>
            <a:fld id="{5256226F-EA4C-4F71-A55E-48EEE22F4E8E}" type="slidenum">
              <a:rPr lang="de-CH" smtClean="0">
                <a:ea typeface="ＭＳ Ｐゴシック" pitchFamily="34" charset="-128"/>
              </a:rPr>
              <a:pPr/>
              <a:t>1</a:t>
            </a:fld>
            <a:endParaRPr lang="de-CH">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p:spPr>
      </p:sp>
      <p:sp>
        <p:nvSpPr>
          <p:cNvPr id="18435" name="Rectangle 3"/>
          <p:cNvSpPr>
            <a:spLocks noGrp="1"/>
          </p:cNvSpPr>
          <p:nvPr>
            <p:ph type="body" idx="1"/>
          </p:nvPr>
        </p:nvSpPr>
        <p:spPr bwMode="auto">
          <a:noFill/>
        </p:spPr>
        <p:txBody>
          <a:bodyPr>
            <a:normAutofit lnSpcReduction="10000"/>
          </a:bodyPr>
          <a:lstStyle/>
          <a:p>
            <a:r>
              <a:rPr lang="fr-CH" sz="1200" b="1" i="0" kern="1200" dirty="0">
                <a:solidFill>
                  <a:schemeClr val="tx1"/>
                </a:solidFill>
                <a:effectLst/>
                <a:latin typeface="+mn-lt"/>
                <a:ea typeface="ＭＳ Ｐゴシック" pitchFamily="-112" charset="-128"/>
                <a:cs typeface="ＭＳ Ｐゴシック" pitchFamily="-112" charset="-128"/>
              </a:rPr>
              <a:t>2) Nécessité du projet </a:t>
            </a:r>
          </a:p>
          <a:p>
            <a:r>
              <a:rPr lang="fr-CH" sz="1200" b="1" i="1" kern="1200" dirty="0">
                <a:solidFill>
                  <a:schemeClr val="tx1"/>
                </a:solidFill>
                <a:effectLst/>
                <a:latin typeface="+mn-lt"/>
                <a:ea typeface="ＭＳ Ｐゴシック" pitchFamily="-112" charset="-128"/>
                <a:cs typeface="ＭＳ Ｐゴシック" pitchFamily="-112" charset="-128"/>
              </a:rPr>
              <a:t>Le premier projet pilote concerne l’externalisation</a:t>
            </a:r>
            <a:r>
              <a:rPr lang="fr-CH" sz="1200" kern="1200" dirty="0">
                <a:solidFill>
                  <a:schemeClr val="tx1"/>
                </a:solidFill>
                <a:effectLst/>
                <a:latin typeface="+mn-lt"/>
                <a:ea typeface="ＭＳ Ｐゴシック" pitchFamily="-112" charset="-128"/>
                <a:cs typeface="ＭＳ Ｐゴシック" pitchFamily="-112" charset="-128"/>
              </a:rPr>
              <a:t> du traitement de données sur les infrastructures d’un prestataire externe à l’Etat. Il avait pour objectif d’observer les possibilités techniques et les exigences sécuritaires indispensables à l’externalisation de données dans le </a:t>
            </a:r>
            <a:r>
              <a:rPr lang="fr-CH" sz="1200" i="1" kern="1200" dirty="0">
                <a:solidFill>
                  <a:schemeClr val="tx1"/>
                </a:solidFill>
                <a:effectLst/>
                <a:latin typeface="+mn-lt"/>
                <a:ea typeface="ＭＳ Ｐゴシック" pitchFamily="-112" charset="-128"/>
                <a:cs typeface="ＭＳ Ｐゴシック" pitchFamily="-112" charset="-128"/>
              </a:rPr>
              <a:t>Cloud</a:t>
            </a:r>
            <a:r>
              <a:rPr lang="fr-CH" sz="1200" kern="1200" dirty="0">
                <a:solidFill>
                  <a:schemeClr val="tx1"/>
                </a:solidFill>
                <a:effectLst/>
                <a:latin typeface="+mn-lt"/>
                <a:ea typeface="ＭＳ Ｐゴシック" pitchFamily="-112" charset="-128"/>
                <a:cs typeface="ＭＳ Ｐゴシック" pitchFamily="-112" charset="-128"/>
              </a:rPr>
              <a:t>. Quatre solutions ont été testées pendant plusieurs mois, dont, en particulier, les solutions Microsoft 365 et Cisco </a:t>
            </a:r>
            <a:r>
              <a:rPr lang="fr-CH" sz="1200" kern="1200" dirty="0" err="1">
                <a:solidFill>
                  <a:schemeClr val="tx1"/>
                </a:solidFill>
                <a:effectLst/>
                <a:latin typeface="+mn-lt"/>
                <a:ea typeface="ＭＳ Ｐゴシック" pitchFamily="-112" charset="-128"/>
                <a:cs typeface="ＭＳ Ｐゴシック" pitchFamily="-112" charset="-128"/>
              </a:rPr>
              <a:t>Webex</a:t>
            </a:r>
            <a:r>
              <a:rPr lang="fr-CH" sz="1200" kern="1200" dirty="0">
                <a:solidFill>
                  <a:schemeClr val="tx1"/>
                </a:solidFill>
                <a:effectLst/>
                <a:latin typeface="+mn-lt"/>
                <a:ea typeface="ＭＳ Ｐゴシック" pitchFamily="-112" charset="-128"/>
                <a:cs typeface="ＭＳ Ｐゴシック" pitchFamily="-112" charset="-128"/>
              </a:rPr>
              <a:t> qui se sont révélées particulièrement utiles pour passer à travers la crise du Covid-19. Ce projet est parvenu à son terme et nous a permis de tirer les enseignements nécessaires pour prévoir des bases légales solides en matière d’externalisation.</a:t>
            </a:r>
          </a:p>
          <a:p>
            <a:r>
              <a:rPr lang="fr-CH" sz="1200" b="1" i="1" kern="1200" dirty="0">
                <a:solidFill>
                  <a:schemeClr val="tx1"/>
                </a:solidFill>
                <a:effectLst/>
                <a:latin typeface="+mn-lt"/>
                <a:ea typeface="ＭＳ Ｐゴシック" pitchFamily="-112" charset="-128"/>
                <a:cs typeface="ＭＳ Ｐゴシック" pitchFamily="-112" charset="-128"/>
              </a:rPr>
              <a:t>Le deuxième projet pilote concerne l’élaboration du Référentiel</a:t>
            </a:r>
            <a:r>
              <a:rPr lang="fr-CH" sz="1200" kern="1200" dirty="0">
                <a:solidFill>
                  <a:schemeClr val="tx1"/>
                </a:solidFill>
                <a:effectLst/>
                <a:latin typeface="+mn-lt"/>
                <a:ea typeface="ＭＳ Ｐゴシック" pitchFamily="-112" charset="-128"/>
                <a:cs typeface="ＭＳ Ｐゴシック" pitchFamily="-112" charset="-128"/>
              </a:rPr>
              <a:t> cantonal de données de personnes, organisations et nomenclatures. La création de ce Référentiel avait en soi déjà été autorisée avec l’adoption en 2016 de la </a:t>
            </a:r>
            <a:r>
              <a:rPr lang="fr-CH" sz="1200" kern="1200" dirty="0" err="1">
                <a:solidFill>
                  <a:schemeClr val="tx1"/>
                </a:solidFill>
                <a:effectLst/>
                <a:latin typeface="+mn-lt"/>
                <a:ea typeface="ＭＳ Ｐゴシック" pitchFamily="-112" charset="-128"/>
                <a:cs typeface="ＭＳ Ｐゴシック" pitchFamily="-112" charset="-128"/>
              </a:rPr>
              <a:t>LGCyb</a:t>
            </a:r>
            <a:r>
              <a:rPr lang="fr-CH" sz="1200" kern="1200" dirty="0">
                <a:solidFill>
                  <a:schemeClr val="tx1"/>
                </a:solidFill>
                <a:effectLst/>
                <a:latin typeface="+mn-lt"/>
                <a:ea typeface="ＭＳ Ｐゴシック" pitchFamily="-112" charset="-128"/>
                <a:cs typeface="ＭＳ Ｐゴシック" pitchFamily="-112" charset="-128"/>
              </a:rPr>
              <a:t>. Néanmoins, il s’est avéré que les bases légales qui avaient été prévues étaient trop succinctes pour supporter à la fois l’organisation et les traitements indispensables à l’élaboration d’une pareille infrastructure. Pour des raisons de légalité et aussi de transparence, il sera nécessaire de les compléter à l’issue de ce deuxième projet, qui est actuellement toujours en cours. Mais les travaux menés à ce jour ont d’ores et déjà révélé que, pour identifier de manière sûre et univoque les personnes recensées, l’utilisation du numéro AVS est incontournable. Or une telle utilisation du numéro AVS requiert obligatoirement l’insertion d’une base légale dans une loi.</a:t>
            </a:r>
          </a:p>
          <a:p>
            <a:r>
              <a:rPr lang="fr-CH" sz="1200" kern="1200" dirty="0">
                <a:solidFill>
                  <a:schemeClr val="tx1"/>
                </a:solidFill>
                <a:effectLst/>
                <a:latin typeface="+mn-lt"/>
                <a:ea typeface="ＭＳ Ｐゴシック" pitchFamily="-112" charset="-128"/>
                <a:cs typeface="ＭＳ Ｐゴシック" pitchFamily="-112" charset="-128"/>
              </a:rPr>
              <a:t>Enfin, avec le projet qui vous est proposé, le canton de Fribourg disposera pour les prochaines années d’une </a:t>
            </a:r>
            <a:r>
              <a:rPr lang="fr-CH" sz="1200" b="1" i="1" kern="1200" dirty="0">
                <a:solidFill>
                  <a:schemeClr val="tx1"/>
                </a:solidFill>
                <a:effectLst/>
                <a:latin typeface="+mn-lt"/>
                <a:ea typeface="ＭＳ Ｐゴシック" pitchFamily="-112" charset="-128"/>
                <a:cs typeface="ＭＳ Ｐゴシック" pitchFamily="-112" charset="-128"/>
              </a:rPr>
              <a:t>loi entièrement dédiée à la cyberadministration</a:t>
            </a:r>
            <a:r>
              <a:rPr lang="fr-CH" sz="1200" kern="1200" dirty="0">
                <a:solidFill>
                  <a:schemeClr val="tx1"/>
                </a:solidFill>
                <a:effectLst/>
                <a:latin typeface="+mn-lt"/>
                <a:ea typeface="ＭＳ Ｐゴシック" pitchFamily="-112" charset="-128"/>
                <a:cs typeface="ＭＳ Ｐゴシック" pitchFamily="-112" charset="-128"/>
              </a:rPr>
              <a:t> et non plus seulement au guichet virtuel. En effet, le guichet ne représente qu’un des multiples aspects de ce vaste chantier qui risque de nous et de vous occuper encore ces prochains temps.</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1.jpe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oleObject" Target="../embeddings/oleObject4.bin"/><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oleObject" Target="../embeddings/oleObject3.bin"/><Relationship Id="rId5" Type="http://schemas.openxmlformats.org/officeDocument/2006/relationships/tags" Target="../tags/tag13.xml"/><Relationship Id="rId10" Type="http://schemas.openxmlformats.org/officeDocument/2006/relationships/slideMaster" Target="../slideMasters/slideMaster1.xml"/><Relationship Id="rId4" Type="http://schemas.openxmlformats.org/officeDocument/2006/relationships/tags" Target="../tags/tag12.xml"/><Relationship Id="rId9" Type="http://schemas.openxmlformats.org/officeDocument/2006/relationships/tags" Target="../tags/tag1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0" name="think-cell Slide" r:id="rId11" imgW="0" imgH="0" progId="">
                  <p:embed/>
                </p:oleObj>
              </mc:Choice>
              <mc:Fallback>
                <p:oleObj name="think-cell Slide" r:id="rId11" imgW="0" imgH="0" progId="">
                  <p:embed/>
                  <p:pic>
                    <p:nvPicPr>
                      <p:cNvPr id="4"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Rectangle 4"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1" name="think-cell Slide" r:id="rId12" imgW="0" imgH="0" progId="">
                  <p:embed/>
                </p:oleObj>
              </mc:Choice>
              <mc:Fallback>
                <p:oleObj name="think-cell Slide" r:id="rId12" imgW="0" imgH="0" progId="">
                  <p:embed/>
                  <p:pic>
                    <p:nvPicPr>
                      <p:cNvPr id="5" name="Rectangle 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2" descr="logo_etat_FR_vers_compacte.jpg"/>
          <p:cNvPicPr>
            <a:picLocks noChangeAspect="1"/>
          </p:cNvPicPr>
          <p:nvPr>
            <p:custDataLst>
              <p:tags r:id="rId4"/>
            </p:custDataLst>
          </p:nvPr>
        </p:nvPicPr>
        <p:blipFill>
          <a:blip r:embed="rId13"/>
          <a:srcRect/>
          <a:stretch>
            <a:fillRect/>
          </a:stretch>
        </p:blipFill>
        <p:spPr bwMode="auto">
          <a:xfrm>
            <a:off x="468313" y="417513"/>
            <a:ext cx="1584325" cy="608012"/>
          </a:xfrm>
          <a:prstGeom prst="rect">
            <a:avLst/>
          </a:prstGeom>
          <a:noFill/>
          <a:ln w="9525">
            <a:noFill/>
            <a:miter lim="800000"/>
            <a:headEnd/>
            <a:tailEnd/>
          </a:ln>
        </p:spPr>
      </p:pic>
      <p:cxnSp>
        <p:nvCxnSpPr>
          <p:cNvPr id="8" name="Straight Connector 14"/>
          <p:cNvCxnSpPr/>
          <p:nvPr>
            <p:custDataLst>
              <p:tags r:id="rId5"/>
            </p:custDataLst>
          </p:nvPr>
        </p:nvCxnSpPr>
        <p:spPr>
          <a:xfrm>
            <a:off x="449263" y="12636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9"/>
          <p:cNvSpPr txBox="1">
            <a:spLocks noChangeArrowheads="1"/>
          </p:cNvSpPr>
          <p:nvPr>
            <p:custDataLst>
              <p:tags r:id="rId6"/>
            </p:custDataLst>
          </p:nvPr>
        </p:nvSpPr>
        <p:spPr bwMode="auto">
          <a:xfrm>
            <a:off x="468313" y="6148388"/>
            <a:ext cx="5354637" cy="154209"/>
          </a:xfrm>
          <a:prstGeom prst="rect">
            <a:avLst/>
          </a:prstGeom>
          <a:noFill/>
          <a:ln>
            <a:noFill/>
          </a:ln>
        </p:spPr>
        <p:txBody>
          <a:bodyPr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lnSpc>
                <a:spcPts val="1300"/>
              </a:lnSpc>
              <a:buClr>
                <a:srgbClr val="074EA1"/>
              </a:buClr>
              <a:defRPr/>
            </a:pPr>
            <a:r>
              <a:rPr lang="fr-CH" sz="1000" dirty="0"/>
              <a:t>—</a:t>
            </a:r>
          </a:p>
        </p:txBody>
      </p:sp>
      <p:sp>
        <p:nvSpPr>
          <p:cNvPr id="78853" name="Title Placeholder 1"/>
          <p:cNvSpPr>
            <a:spLocks noGrp="1"/>
          </p:cNvSpPr>
          <p:nvPr>
            <p:ph type="ctrTitle"/>
          </p:nvPr>
        </p:nvSpPr>
        <p:spPr>
          <a:xfrm>
            <a:off x="455613" y="1546225"/>
            <a:ext cx="7772400" cy="939800"/>
          </a:xfrm>
        </p:spPr>
        <p:txBody>
          <a:bodyPr/>
          <a:lstStyle>
            <a:lvl1pPr>
              <a:lnSpc>
                <a:spcPts val="3700"/>
              </a:lnSpc>
              <a:defRPr smtClean="0">
                <a:latin typeface="Arial" charset="0"/>
              </a:defRPr>
            </a:lvl1pPr>
          </a:lstStyle>
          <a:p>
            <a:r>
              <a:rPr lang="fr-FR"/>
              <a:t>Cliquez pour modifier le style du titre</a:t>
            </a:r>
            <a:endParaRPr lang="de-CH"/>
          </a:p>
        </p:txBody>
      </p:sp>
      <p:sp>
        <p:nvSpPr>
          <p:cNvPr id="78854" name="Text Placeholder 2"/>
          <p:cNvSpPr>
            <a:spLocks noGrp="1"/>
          </p:cNvSpPr>
          <p:nvPr>
            <p:ph type="subTitle" idx="1"/>
          </p:nvPr>
        </p:nvSpPr>
        <p:spPr>
          <a:xfrm>
            <a:off x="455613" y="3562350"/>
            <a:ext cx="6400800" cy="274638"/>
          </a:xfrm>
        </p:spPr>
        <p:txBody>
          <a:bodyPr/>
          <a:lstStyle>
            <a:lvl1pPr marL="0" indent="0">
              <a:defRPr sz="1800" smtClean="0">
                <a:latin typeface="Arial" charset="0"/>
              </a:defRPr>
            </a:lvl1pPr>
          </a:lstStyle>
          <a:p>
            <a:r>
              <a:rPr lang="fr-FR" dirty="0"/>
              <a:t>Cliquez pour modifier le style des sous-titres du masque</a:t>
            </a:r>
            <a:endParaRPr lang="de-CH" dirty="0"/>
          </a:p>
        </p:txBody>
      </p:sp>
      <p:sp>
        <p:nvSpPr>
          <p:cNvPr id="10" name="TextBox 8"/>
          <p:cNvSpPr txBox="1"/>
          <p:nvPr userDrawn="1">
            <p:custDataLst>
              <p:tags r:id="rId7"/>
            </p:custDataLst>
          </p:nvPr>
        </p:nvSpPr>
        <p:spPr>
          <a:xfrm>
            <a:off x="2514600" y="404664"/>
            <a:ext cx="5164138" cy="359073"/>
          </a:xfrm>
          <a:prstGeom prst="rect">
            <a:avLst/>
          </a:prstGeom>
        </p:spPr>
        <p:txBody>
          <a:bodyPr lIns="0" tIns="0" rIns="0" bIns="0">
            <a:spAutoFit/>
          </a:bodyPr>
          <a:lstStyle/>
          <a:p>
            <a:pPr>
              <a:lnSpc>
                <a:spcPts val="1350"/>
              </a:lnSpc>
              <a:spcAft>
                <a:spcPts val="0"/>
              </a:spcAft>
              <a:buClr>
                <a:srgbClr val="074EA1"/>
              </a:buClr>
              <a:defRPr/>
            </a:pPr>
            <a:r>
              <a:rPr lang="fr-CH" sz="1000" b="1" dirty="0">
                <a:latin typeface="+mj-lt"/>
              </a:rPr>
              <a:t>Service de législation </a:t>
            </a:r>
            <a:r>
              <a:rPr lang="fr-CH" sz="1000" dirty="0" err="1">
                <a:latin typeface="+mj-lt"/>
              </a:rPr>
              <a:t>SLeg</a:t>
            </a:r>
            <a:endParaRPr lang="fr-CH" sz="1000" dirty="0">
              <a:latin typeface="+mj-lt"/>
            </a:endParaRPr>
          </a:p>
          <a:p>
            <a:pPr>
              <a:lnSpc>
                <a:spcPts val="1350"/>
              </a:lnSpc>
              <a:spcAft>
                <a:spcPts val="0"/>
              </a:spcAft>
              <a:buClr>
                <a:srgbClr val="074EA1"/>
              </a:buClr>
              <a:defRPr/>
            </a:pPr>
            <a:r>
              <a:rPr lang="de-CH" sz="1000" b="1" dirty="0">
                <a:latin typeface="+mj-lt"/>
              </a:rPr>
              <a:t>Amt für Gesetzgebung</a:t>
            </a:r>
            <a:r>
              <a:rPr lang="de-CH" sz="1000" dirty="0">
                <a:latin typeface="+mj-lt"/>
              </a:rPr>
              <a:t> </a:t>
            </a:r>
            <a:r>
              <a:rPr lang="de-CH" sz="1000" dirty="0" err="1">
                <a:latin typeface="+mj-lt"/>
              </a:rPr>
              <a:t>GeGA</a:t>
            </a:r>
            <a:endParaRPr lang="de-CH" sz="1000" dirty="0">
              <a:latin typeface="+mj-lt"/>
            </a:endParaRPr>
          </a:p>
        </p:txBody>
      </p:sp>
      <p:sp>
        <p:nvSpPr>
          <p:cNvPr id="11" name="TextBox 9"/>
          <p:cNvSpPr txBox="1"/>
          <p:nvPr userDrawn="1">
            <p:custDataLst>
              <p:tags r:id="rId8"/>
            </p:custDataLst>
          </p:nvPr>
        </p:nvSpPr>
        <p:spPr>
          <a:xfrm>
            <a:off x="3224461" y="6259152"/>
            <a:ext cx="3744416" cy="278607"/>
          </a:xfrm>
          <a:prstGeom prst="rect">
            <a:avLst/>
          </a:prstGeom>
          <a:ln>
            <a:noFill/>
          </a:ln>
        </p:spPr>
        <p:txBody>
          <a:bodyPr lIns="0" tIns="0" rIns="0" bIns="0" anchor="b"/>
          <a:lstStyle/>
          <a:p>
            <a:pPr>
              <a:lnSpc>
                <a:spcPts val="1300"/>
              </a:lnSpc>
              <a:spcAft>
                <a:spcPts val="0"/>
              </a:spcAft>
              <a:buClr>
                <a:srgbClr val="074EA1"/>
              </a:buClr>
              <a:defRPr/>
            </a:pPr>
            <a:r>
              <a:rPr lang="de-DE" sz="1000" b="1" baseline="0" dirty="0" err="1">
                <a:latin typeface="+mj-lt"/>
              </a:rPr>
              <a:t>Congrès</a:t>
            </a:r>
            <a:r>
              <a:rPr lang="de-DE" sz="1000" b="1" baseline="0" dirty="0">
                <a:latin typeface="+mj-lt"/>
              </a:rPr>
              <a:t> SEVAL 2023</a:t>
            </a:r>
          </a:p>
        </p:txBody>
      </p:sp>
      <p:sp>
        <p:nvSpPr>
          <p:cNvPr id="12" name="TextBox 9"/>
          <p:cNvSpPr txBox="1"/>
          <p:nvPr userDrawn="1">
            <p:custDataLst>
              <p:tags r:id="rId9"/>
            </p:custDataLst>
          </p:nvPr>
        </p:nvSpPr>
        <p:spPr>
          <a:xfrm>
            <a:off x="468313" y="6148388"/>
            <a:ext cx="1511399" cy="500137"/>
          </a:xfrm>
          <a:prstGeom prst="rect">
            <a:avLst/>
          </a:prstGeom>
        </p:spPr>
        <p:txBody>
          <a:bodyPr wrap="square" lIns="0" tIns="0" rIns="0" bIns="0">
            <a:spAutoFit/>
          </a:bodyPr>
          <a:lstStyle/>
          <a:p>
            <a:pPr>
              <a:lnSpc>
                <a:spcPts val="1300"/>
              </a:lnSpc>
              <a:buClr>
                <a:srgbClr val="074EA1"/>
              </a:buClr>
              <a:defRPr/>
            </a:pPr>
            <a:r>
              <a:rPr lang="de-CH" sz="1000" dirty="0"/>
              <a:t>—</a:t>
            </a:r>
          </a:p>
          <a:p>
            <a:pPr>
              <a:lnSpc>
                <a:spcPts val="1300"/>
              </a:lnSpc>
              <a:buClr>
                <a:srgbClr val="074EA1"/>
              </a:buClr>
              <a:defRPr/>
            </a:pPr>
            <a:r>
              <a:rPr lang="de-CH" sz="1000" dirty="0" err="1"/>
              <a:t>Chancellerie</a:t>
            </a:r>
            <a:r>
              <a:rPr lang="de-CH" sz="1000" dirty="0"/>
              <a:t> </a:t>
            </a:r>
            <a:r>
              <a:rPr lang="de-CH" sz="1000" dirty="0" err="1"/>
              <a:t>d‘Etat</a:t>
            </a:r>
            <a:r>
              <a:rPr lang="de-CH" sz="1000" dirty="0"/>
              <a:t> </a:t>
            </a:r>
            <a:r>
              <a:rPr lang="de-CH" sz="1000" b="1" dirty="0"/>
              <a:t>CHA</a:t>
            </a:r>
          </a:p>
          <a:p>
            <a:pPr>
              <a:lnSpc>
                <a:spcPts val="1300"/>
              </a:lnSpc>
              <a:buClr>
                <a:srgbClr val="074EA1"/>
              </a:buClr>
              <a:defRPr/>
            </a:pPr>
            <a:r>
              <a:rPr lang="de-CH" sz="1000" b="0" dirty="0"/>
              <a:t>Staatskanzlei </a:t>
            </a:r>
            <a:r>
              <a:rPr lang="de-CH" sz="1000" b="1" dirty="0"/>
              <a:t>SK</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D5F1D81B-E2B5-470B-9E4A-E8C71F1E0BC3}" type="datetimeFigureOut">
              <a:rPr lang="fr-CH" smtClean="0"/>
              <a:t>05.09.2023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4C5C6ED-DFD0-496D-84A1-0FC37CC8BBF2}" type="slidenum">
              <a:rPr lang="fr-CH" smtClean="0"/>
              <a:t>‹N°›</a:t>
            </a:fld>
            <a:endParaRPr lang="fr-CH"/>
          </a:p>
        </p:txBody>
      </p:sp>
    </p:spTree>
    <p:extLst>
      <p:ext uri="{BB962C8B-B14F-4D97-AF65-F5344CB8AC3E}">
        <p14:creationId xmlns:p14="http://schemas.microsoft.com/office/powerpoint/2010/main" val="45520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D5F1D81B-E2B5-470B-9E4A-E8C71F1E0BC3}" type="datetimeFigureOut">
              <a:rPr lang="fr-CH" smtClean="0"/>
              <a:t>05.09.2023</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C4C5C6ED-DFD0-496D-84A1-0FC37CC8BBF2}" type="slidenum">
              <a:rPr lang="fr-CH" smtClean="0"/>
              <a:t>‹N°›</a:t>
            </a:fld>
            <a:endParaRPr lang="fr-CH"/>
          </a:p>
        </p:txBody>
      </p:sp>
    </p:spTree>
    <p:extLst>
      <p:ext uri="{BB962C8B-B14F-4D97-AF65-F5344CB8AC3E}">
        <p14:creationId xmlns:p14="http://schemas.microsoft.com/office/powerpoint/2010/main" val="64688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D5F1D81B-E2B5-470B-9E4A-E8C71F1E0BC3}" type="datetimeFigureOut">
              <a:rPr lang="fr-CH" smtClean="0"/>
              <a:t>05.09.2023</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C4C5C6ED-DFD0-496D-84A1-0FC37CC8BBF2}" type="slidenum">
              <a:rPr lang="fr-CH" smtClean="0"/>
              <a:t>‹N°›</a:t>
            </a:fld>
            <a:endParaRPr lang="fr-CH"/>
          </a:p>
        </p:txBody>
      </p:sp>
    </p:spTree>
    <p:extLst>
      <p:ext uri="{BB962C8B-B14F-4D97-AF65-F5344CB8AC3E}">
        <p14:creationId xmlns:p14="http://schemas.microsoft.com/office/powerpoint/2010/main" val="2001724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F1D81B-E2B5-470B-9E4A-E8C71F1E0BC3}" type="datetimeFigureOut">
              <a:rPr lang="fr-CH" smtClean="0"/>
              <a:t>05.09.2023</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C4C5C6ED-DFD0-496D-84A1-0FC37CC8BBF2}" type="slidenum">
              <a:rPr lang="fr-CH" smtClean="0"/>
              <a:t>‹N°›</a:t>
            </a:fld>
            <a:endParaRPr lang="fr-CH"/>
          </a:p>
        </p:txBody>
      </p:sp>
    </p:spTree>
    <p:extLst>
      <p:ext uri="{BB962C8B-B14F-4D97-AF65-F5344CB8AC3E}">
        <p14:creationId xmlns:p14="http://schemas.microsoft.com/office/powerpoint/2010/main" val="1062206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5F1D81B-E2B5-470B-9E4A-E8C71F1E0BC3}" type="datetimeFigureOut">
              <a:rPr lang="fr-CH" smtClean="0"/>
              <a:t>05.09.2023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4C5C6ED-DFD0-496D-84A1-0FC37CC8BBF2}" type="slidenum">
              <a:rPr lang="fr-CH" smtClean="0"/>
              <a:t>‹N°›</a:t>
            </a:fld>
            <a:endParaRPr lang="fr-CH"/>
          </a:p>
        </p:txBody>
      </p:sp>
    </p:spTree>
    <p:extLst>
      <p:ext uri="{BB962C8B-B14F-4D97-AF65-F5344CB8AC3E}">
        <p14:creationId xmlns:p14="http://schemas.microsoft.com/office/powerpoint/2010/main" val="260210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5F1D81B-E2B5-470B-9E4A-E8C71F1E0BC3}" type="datetimeFigureOut">
              <a:rPr lang="fr-CH" smtClean="0"/>
              <a:t>05.09.2023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4C5C6ED-DFD0-496D-84A1-0FC37CC8BBF2}" type="slidenum">
              <a:rPr lang="fr-CH" smtClean="0"/>
              <a:t>‹N°›</a:t>
            </a:fld>
            <a:endParaRPr lang="fr-CH"/>
          </a:p>
        </p:txBody>
      </p:sp>
    </p:spTree>
    <p:extLst>
      <p:ext uri="{BB962C8B-B14F-4D97-AF65-F5344CB8AC3E}">
        <p14:creationId xmlns:p14="http://schemas.microsoft.com/office/powerpoint/2010/main" val="2931464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D5F1D81B-E2B5-470B-9E4A-E8C71F1E0BC3}" type="datetimeFigureOut">
              <a:rPr lang="fr-CH" smtClean="0"/>
              <a:t>05.09.2023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4C5C6ED-DFD0-496D-84A1-0FC37CC8BBF2}" type="slidenum">
              <a:rPr lang="fr-CH" smtClean="0"/>
              <a:t>‹N°›</a:t>
            </a:fld>
            <a:endParaRPr lang="fr-CH"/>
          </a:p>
        </p:txBody>
      </p:sp>
    </p:spTree>
    <p:extLst>
      <p:ext uri="{BB962C8B-B14F-4D97-AF65-F5344CB8AC3E}">
        <p14:creationId xmlns:p14="http://schemas.microsoft.com/office/powerpoint/2010/main" val="3150891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D5F1D81B-E2B5-470B-9E4A-E8C71F1E0BC3}" type="datetimeFigureOut">
              <a:rPr lang="fr-CH" smtClean="0"/>
              <a:t>05.09.2023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4C5C6ED-DFD0-496D-84A1-0FC37CC8BBF2}" type="slidenum">
              <a:rPr lang="fr-CH" smtClean="0"/>
              <a:t>‹N°›</a:t>
            </a:fld>
            <a:endParaRPr lang="fr-CH"/>
          </a:p>
        </p:txBody>
      </p:sp>
    </p:spTree>
    <p:extLst>
      <p:ext uri="{BB962C8B-B14F-4D97-AF65-F5344CB8AC3E}">
        <p14:creationId xmlns:p14="http://schemas.microsoft.com/office/powerpoint/2010/main" val="44703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9"/>
          <p:cNvSpPr>
            <a:spLocks noGrp="1" noChangeArrowheads="1"/>
          </p:cNvSpPr>
          <p:nvPr>
            <p:ph type="sldNum" sz="quarter" idx="10"/>
            <p:custDataLst>
              <p:tags r:id="rId1"/>
            </p:custDataLst>
          </p:nvPr>
        </p:nvSpPr>
        <p:spPr>
          <a:ln/>
        </p:spPr>
        <p:txBody>
          <a:bodyPr/>
          <a:lstStyle>
            <a:lvl1pPr>
              <a:defRPr/>
            </a:lvl1pPr>
          </a:lstStyle>
          <a:p>
            <a:pPr>
              <a:defRPr/>
            </a:pPr>
            <a:fld id="{507B0FC2-CEFD-412F-B0D4-BB663355DC8B}" type="slidenum">
              <a:rPr lang="de-CH"/>
              <a:pPr>
                <a:defRPr/>
              </a:pPr>
              <a:t>‹N°›</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42300" cy="974725"/>
          </a:xfrm>
        </p:spPr>
        <p:txBody>
          <a:bodyPr/>
          <a:lstStyle/>
          <a:p>
            <a:r>
              <a:rPr lang="fr-FR" dirty="0"/>
              <a:t>Cliquez pour modifier le style du titre</a:t>
            </a:r>
            <a:endParaRPr lang="de-DE" dirty="0"/>
          </a:p>
        </p:txBody>
      </p:sp>
      <p:sp>
        <p:nvSpPr>
          <p:cNvPr id="3" name="Content Placeholder 2"/>
          <p:cNvSpPr>
            <a:spLocks noGrp="1"/>
          </p:cNvSpPr>
          <p:nvPr>
            <p:ph idx="1"/>
          </p:nvPr>
        </p:nvSpPr>
        <p:spPr>
          <a:xfrm>
            <a:off x="457200" y="1371600"/>
            <a:ext cx="8242300" cy="1828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numéro de diapositive 4"/>
          <p:cNvSpPr>
            <a:spLocks noGrp="1"/>
          </p:cNvSpPr>
          <p:nvPr>
            <p:ph type="sldNum" sz="quarter" idx="10"/>
          </p:nvPr>
        </p:nvSpPr>
        <p:spPr/>
        <p:txBody>
          <a:bodyPr/>
          <a:lstStyle/>
          <a:p>
            <a:pPr>
              <a:defRPr/>
            </a:pPr>
            <a:fld id="{14AF4092-9978-41CC-9AEB-88010A92632F}" type="slidenum">
              <a:rPr lang="de-CH" smtClean="0"/>
              <a:pPr>
                <a:defRPr/>
              </a:pPr>
              <a:t>‹N°›</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9"/>
          <p:cNvSpPr>
            <a:spLocks noGrp="1" noChangeArrowheads="1"/>
          </p:cNvSpPr>
          <p:nvPr>
            <p:ph type="sldNum" sz="quarter" idx="10"/>
            <p:custDataLst>
              <p:tags r:id="rId1"/>
            </p:custDataLst>
          </p:nvPr>
        </p:nvSpPr>
        <p:spPr>
          <a:ln/>
        </p:spPr>
        <p:txBody>
          <a:bodyPr/>
          <a:lstStyle>
            <a:lvl1pPr>
              <a:defRPr/>
            </a:lvl1pPr>
          </a:lstStyle>
          <a:p>
            <a:pPr>
              <a:defRPr/>
            </a:pPr>
            <a:fld id="{31058AE5-94BA-4DBF-8FF1-FB1A68AA90F0}" type="slidenum">
              <a:rPr lang="de-CH"/>
              <a:pPr>
                <a:defRPr/>
              </a:pPr>
              <a:t>‹N°›</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42300" cy="2895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3" name="Rectangle 9"/>
          <p:cNvSpPr>
            <a:spLocks noGrp="1" noChangeArrowheads="1"/>
          </p:cNvSpPr>
          <p:nvPr>
            <p:ph type="sldNum" sz="quarter" idx="10"/>
            <p:custDataLst>
              <p:tags r:id="rId1"/>
            </p:custDataLst>
          </p:nvPr>
        </p:nvSpPr>
        <p:spPr>
          <a:ln/>
        </p:spPr>
        <p:txBody>
          <a:bodyPr/>
          <a:lstStyle>
            <a:lvl1pPr>
              <a:defRPr/>
            </a:lvl1pPr>
          </a:lstStyle>
          <a:p>
            <a:pPr>
              <a:defRPr/>
            </a:pPr>
            <a:fld id="{9A1E838D-8EEA-4A30-AABA-01AFD0C86F6D}" type="slidenum">
              <a:rPr lang="de-CH"/>
              <a:pPr>
                <a:defRPr/>
              </a:pPr>
              <a:t>‹N°›</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42300" cy="974725"/>
          </a:xfrm>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457200" y="1371600"/>
            <a:ext cx="404495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54550" y="1371600"/>
            <a:ext cx="404495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Rectangle 9"/>
          <p:cNvSpPr>
            <a:spLocks noGrp="1" noChangeArrowheads="1"/>
          </p:cNvSpPr>
          <p:nvPr>
            <p:ph type="sldNum" sz="quarter" idx="10"/>
            <p:custDataLst>
              <p:tags r:id="rId1"/>
            </p:custDataLst>
          </p:nvPr>
        </p:nvSpPr>
        <p:spPr>
          <a:ln/>
        </p:spPr>
        <p:txBody>
          <a:bodyPr/>
          <a:lstStyle>
            <a:lvl1pPr>
              <a:defRPr/>
            </a:lvl1pPr>
          </a:lstStyle>
          <a:p>
            <a:pPr>
              <a:defRPr/>
            </a:pPr>
            <a:fld id="{539FBCAD-7E73-403C-A447-0AF1832E83CA}" type="slidenum">
              <a:rPr lang="de-CH"/>
              <a:pPr>
                <a:defRPr/>
              </a:pPr>
              <a:t>‹N°›</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H"/>
          </a:p>
        </p:txBody>
      </p:sp>
      <p:sp>
        <p:nvSpPr>
          <p:cNvPr id="4" name="Espace réservé de la date 3"/>
          <p:cNvSpPr>
            <a:spLocks noGrp="1"/>
          </p:cNvSpPr>
          <p:nvPr>
            <p:ph type="dt" sz="half" idx="10"/>
          </p:nvPr>
        </p:nvSpPr>
        <p:spPr/>
        <p:txBody>
          <a:bodyPr/>
          <a:lstStyle/>
          <a:p>
            <a:fld id="{D5F1D81B-E2B5-470B-9E4A-E8C71F1E0BC3}" type="datetimeFigureOut">
              <a:rPr lang="fr-CH" smtClean="0"/>
              <a:t>05.09.2023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4C5C6ED-DFD0-496D-84A1-0FC37CC8BBF2}" type="slidenum">
              <a:rPr lang="fr-CH" smtClean="0"/>
              <a:t>‹N°›</a:t>
            </a:fld>
            <a:endParaRPr lang="fr-CH"/>
          </a:p>
        </p:txBody>
      </p:sp>
    </p:spTree>
    <p:extLst>
      <p:ext uri="{BB962C8B-B14F-4D97-AF65-F5344CB8AC3E}">
        <p14:creationId xmlns:p14="http://schemas.microsoft.com/office/powerpoint/2010/main" val="269888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D5F1D81B-E2B5-470B-9E4A-E8C71F1E0BC3}" type="datetimeFigureOut">
              <a:rPr lang="fr-CH" smtClean="0"/>
              <a:t>05.09.2023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4C5C6ED-DFD0-496D-84A1-0FC37CC8BBF2}" type="slidenum">
              <a:rPr lang="fr-CH" smtClean="0"/>
              <a:t>‹N°›</a:t>
            </a:fld>
            <a:endParaRPr lang="fr-CH"/>
          </a:p>
        </p:txBody>
      </p:sp>
    </p:spTree>
    <p:extLst>
      <p:ext uri="{BB962C8B-B14F-4D97-AF65-F5344CB8AC3E}">
        <p14:creationId xmlns:p14="http://schemas.microsoft.com/office/powerpoint/2010/main" val="228245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5F1D81B-E2B5-470B-9E4A-E8C71F1E0BC3}" type="datetimeFigureOut">
              <a:rPr lang="fr-CH" smtClean="0"/>
              <a:t>05.09.2023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4C5C6ED-DFD0-496D-84A1-0FC37CC8BBF2}" type="slidenum">
              <a:rPr lang="fr-CH" smtClean="0"/>
              <a:t>‹N°›</a:t>
            </a:fld>
            <a:endParaRPr lang="fr-CH"/>
          </a:p>
        </p:txBody>
      </p:sp>
    </p:spTree>
    <p:extLst>
      <p:ext uri="{BB962C8B-B14F-4D97-AF65-F5344CB8AC3E}">
        <p14:creationId xmlns:p14="http://schemas.microsoft.com/office/powerpoint/2010/main" val="167769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tags" Target="../tags/tag8.xml"/><Relationship Id="rId10" Type="http://schemas.openxmlformats.org/officeDocument/2006/relationships/tags" Target="../tags/tag3.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6" name="think-cell Slide" r:id="rId17" imgW="0" imgH="0" progId="">
                  <p:embed/>
                </p:oleObj>
              </mc:Choice>
              <mc:Fallback>
                <p:oleObj name="think-cell Slide" r:id="rId17" imgW="0" imgH="0" progId="">
                  <p:embed/>
                  <p:pic>
                    <p:nvPicPr>
                      <p:cNvPr id="102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9"/>
          <p:cNvSpPr>
            <a:spLocks noGrp="1" noChangeArrowheads="1"/>
          </p:cNvSpPr>
          <p:nvPr>
            <p:ph type="sldNum" sz="quarter" idx="4"/>
            <p:custDataLst>
              <p:tags r:id="rId10"/>
            </p:custDataLst>
          </p:nvPr>
        </p:nvSpPr>
        <p:spPr bwMode="auto">
          <a:xfrm>
            <a:off x="6573838" y="6494463"/>
            <a:ext cx="21336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000">
                <a:latin typeface="Arial" charset="0"/>
                <a:ea typeface="ＭＳ Ｐゴシック" pitchFamily="-112" charset="-128"/>
                <a:cs typeface="+mn-cs"/>
              </a:defRPr>
            </a:lvl1pPr>
          </a:lstStyle>
          <a:p>
            <a:pPr>
              <a:defRPr/>
            </a:pPr>
            <a:fld id="{14AF4092-9978-41CC-9AEB-88010A92632F}" type="slidenum">
              <a:rPr lang="de-CH"/>
              <a:pPr>
                <a:defRPr/>
              </a:pPr>
              <a:t>‹N°›</a:t>
            </a:fld>
            <a:endParaRPr lang="de-CH"/>
          </a:p>
        </p:txBody>
      </p:sp>
      <p:graphicFrame>
        <p:nvGraphicFramePr>
          <p:cNvPr id="1027" name="Rectangle 3" hidden="1"/>
          <p:cNvGraphicFramePr>
            <a:graphicFrameLocks/>
          </p:cNvGraphicFramePr>
          <p:nvPr>
            <p:custDataLst>
              <p:tags r:id="rId1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7" name="think-cell Slide" r:id="rId18" imgW="0" imgH="0" progId="">
                  <p:embed/>
                </p:oleObj>
              </mc:Choice>
              <mc:Fallback>
                <p:oleObj name="think-cell Slide" r:id="rId18" imgW="0" imgH="0" progId="">
                  <p:embed/>
                  <p:pic>
                    <p:nvPicPr>
                      <p:cNvPr id="1027" name="Rectangle 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itle Placeholder 1"/>
          <p:cNvSpPr>
            <a:spLocks noGrp="1"/>
          </p:cNvSpPr>
          <p:nvPr>
            <p:ph type="title"/>
            <p:custDataLst>
              <p:tags r:id="rId12"/>
            </p:custDataLst>
          </p:nvPr>
        </p:nvSpPr>
        <p:spPr bwMode="auto">
          <a:xfrm>
            <a:off x="457200" y="304800"/>
            <a:ext cx="8242300" cy="984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br>
              <a:rPr lang="fr-CH"/>
            </a:br>
            <a:r>
              <a:rPr lang="fr-CH"/>
              <a:t>—</a:t>
            </a:r>
          </a:p>
        </p:txBody>
      </p:sp>
      <p:sp>
        <p:nvSpPr>
          <p:cNvPr id="1031" name="Text Placeholder 2"/>
          <p:cNvSpPr>
            <a:spLocks noGrp="1"/>
          </p:cNvSpPr>
          <p:nvPr>
            <p:ph type="body" idx="1"/>
            <p:custDataLst>
              <p:tags r:id="rId13"/>
            </p:custDataLst>
          </p:nvPr>
        </p:nvSpPr>
        <p:spPr bwMode="auto">
          <a:xfrm>
            <a:off x="457200" y="1371600"/>
            <a:ext cx="8242300" cy="1828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a:t>Texte principal</a:t>
            </a:r>
          </a:p>
          <a:p>
            <a:pPr lvl="1"/>
            <a:r>
              <a:rPr lang="fr-CH"/>
              <a:t>Premier niveau</a:t>
            </a:r>
          </a:p>
          <a:p>
            <a:pPr lvl="2"/>
            <a:r>
              <a:rPr lang="fr-CH"/>
              <a:t>Deuxième niveau</a:t>
            </a:r>
          </a:p>
          <a:p>
            <a:pPr lvl="3"/>
            <a:r>
              <a:rPr lang="fr-CH"/>
              <a:t>Troisième niveau</a:t>
            </a:r>
          </a:p>
          <a:p>
            <a:pPr lvl="4"/>
            <a:r>
              <a:rPr lang="fr-CH"/>
              <a:t>Quatrième niveau</a:t>
            </a:r>
          </a:p>
        </p:txBody>
      </p:sp>
      <p:pic>
        <p:nvPicPr>
          <p:cNvPr id="1032" name="Picture 8" descr="logo_etat_FR_vers_compacte.jpg"/>
          <p:cNvPicPr>
            <a:picLocks noChangeAspect="1"/>
          </p:cNvPicPr>
          <p:nvPr>
            <p:custDataLst>
              <p:tags r:id="rId14"/>
            </p:custDataLst>
          </p:nvPr>
        </p:nvPicPr>
        <p:blipFill>
          <a:blip r:embed="rId19"/>
          <a:srcRect/>
          <a:stretch>
            <a:fillRect/>
          </a:stretch>
        </p:blipFill>
        <p:spPr bwMode="auto">
          <a:xfrm>
            <a:off x="468313" y="6357938"/>
            <a:ext cx="755650" cy="290512"/>
          </a:xfrm>
          <a:prstGeom prst="rect">
            <a:avLst/>
          </a:prstGeom>
          <a:noFill/>
          <a:ln w="9525">
            <a:noFill/>
            <a:miter lim="800000"/>
            <a:headEnd/>
            <a:tailEnd/>
          </a:ln>
        </p:spPr>
      </p:pic>
      <p:cxnSp>
        <p:nvCxnSpPr>
          <p:cNvPr id="14" name="Straight Connector 13"/>
          <p:cNvCxnSpPr/>
          <p:nvPr>
            <p:custDataLst>
              <p:tags r:id="rId15"/>
            </p:custDataLst>
          </p:nvPr>
        </p:nvCxnSpPr>
        <p:spPr>
          <a:xfrm>
            <a:off x="449263" y="6191250"/>
            <a:ext cx="8245475"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a:spLocks noChangeArrowheads="1"/>
          </p:cNvSpPr>
          <p:nvPr userDrawn="1">
            <p:custDataLst>
              <p:tags r:id="rId16"/>
            </p:custDataLst>
          </p:nvPr>
        </p:nvSpPr>
        <p:spPr bwMode="auto">
          <a:xfrm>
            <a:off x="3098350" y="6366834"/>
            <a:ext cx="5616624" cy="154209"/>
          </a:xfrm>
          <a:prstGeom prst="rect">
            <a:avLst/>
          </a:prstGeom>
          <a:noFill/>
          <a:ln>
            <a:noFill/>
          </a:ln>
        </p:spPr>
        <p:txBody>
          <a:bodyPr wrap="square" lIns="0" tIns="0" rIns="0" bIns="0">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a:lnSpc>
                <a:spcPts val="1300"/>
              </a:lnSpc>
              <a:spcAft>
                <a:spcPts val="0"/>
              </a:spcAft>
              <a:buClr>
                <a:srgbClr val="074EA1"/>
              </a:buClr>
              <a:defRPr/>
            </a:pPr>
            <a:r>
              <a:rPr lang="de-DE" sz="1000" b="1" dirty="0" err="1">
                <a:latin typeface="+mj-lt"/>
              </a:rPr>
              <a:t>Congrès</a:t>
            </a:r>
            <a:r>
              <a:rPr lang="de-DE" sz="1000" b="1" dirty="0">
                <a:latin typeface="+mj-lt"/>
              </a:rPr>
              <a:t> SEVAL 2023</a:t>
            </a:r>
            <a:endParaRPr lang="de-DE" sz="1000" b="1" baseline="0" dirty="0">
              <a:latin typeface="+mj-lt"/>
            </a:endParaRPr>
          </a:p>
        </p:txBody>
      </p:sp>
    </p:spTree>
  </p:cSld>
  <p:clrMap bg1="lt1" tx1="dk1" bg2="lt2" tx2="dk2" accent1="accent1" accent2="accent2" accent3="accent3" accent4="accent4" accent5="accent5" accent6="accent6" hlink="hlink" folHlink="folHlink"/>
  <p:sldLayoutIdLst>
    <p:sldLayoutId id="2147483969" r:id="rId1"/>
    <p:sldLayoutId id="2147483964" r:id="rId2"/>
    <p:sldLayoutId id="2147483965" r:id="rId3"/>
    <p:sldLayoutId id="2147483966" r:id="rId4"/>
    <p:sldLayoutId id="2147483967" r:id="rId5"/>
    <p:sldLayoutId id="2147483968" r:id="rId6"/>
  </p:sldLayoutIdLst>
  <p:hf hdr="0" ftr="0" dt="0"/>
  <p:txStyles>
    <p:titleStyle>
      <a:lvl1pPr algn="l" defTabSz="457200" rtl="0" eaLnBrk="0" fontAlgn="base" hangingPunct="0">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marL="342900" indent="-342900"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chemeClr val="tx1"/>
        </a:buClr>
        <a:buSzPct val="100000"/>
        <a:buFont typeface="Arial" pitchFamily="34" charset="0"/>
        <a:buChar char="&gt;"/>
        <a:defRPr sz="2000" kern="1200">
          <a:solidFill>
            <a:schemeClr val="tx1"/>
          </a:solidFill>
          <a:latin typeface="Arial"/>
          <a:ea typeface="ＭＳ Ｐゴシック" pitchFamily="-112" charset="-128"/>
          <a:cs typeface="ＭＳ Ｐゴシック"/>
        </a:defRPr>
      </a:lvl2pPr>
      <a:lvl3pPr marL="539750" indent="-265113" algn="l" defTabSz="457200" rtl="0" eaLnBrk="0" fontAlgn="base" hangingPunct="0">
        <a:spcBef>
          <a:spcPct val="0"/>
        </a:spcBef>
        <a:spcAft>
          <a:spcPts val="600"/>
        </a:spcAft>
        <a:buSzPct val="100000"/>
        <a:buFont typeface="Arial" pitchFamily="34" charset="0"/>
        <a:buChar char="&gt;"/>
        <a:defRPr sz="2000" kern="1200">
          <a:solidFill>
            <a:schemeClr val="tx1"/>
          </a:solidFill>
          <a:latin typeface="Arial"/>
          <a:ea typeface="ＭＳ Ｐゴシック" pitchFamily="-112" charset="-128"/>
          <a:cs typeface="ＭＳ Ｐゴシック"/>
        </a:defRPr>
      </a:lvl3pPr>
      <a:lvl4pPr marL="803275" indent="-261938" algn="l" defTabSz="457200" rtl="0" eaLnBrk="0" fontAlgn="base" hangingPunct="0">
        <a:spcBef>
          <a:spcPct val="0"/>
        </a:spcBef>
        <a:spcAft>
          <a:spcPts val="600"/>
        </a:spcAft>
        <a:buClr>
          <a:srgbClr val="7F7F7F"/>
        </a:buClr>
        <a:buSzPct val="100000"/>
        <a:buFont typeface="Arial" pitchFamily="34" charset="0"/>
        <a:buChar char="&gt;"/>
        <a:defRPr sz="2000" kern="1200">
          <a:solidFill>
            <a:schemeClr val="tx1"/>
          </a:solidFill>
          <a:latin typeface="Arial"/>
          <a:ea typeface="ＭＳ Ｐゴシック" pitchFamily="-112" charset="-128"/>
          <a:cs typeface="ＭＳ Ｐゴシック"/>
        </a:defRPr>
      </a:lvl4pPr>
      <a:lvl5pPr marL="1076325" indent="-271463" algn="l" defTabSz="457200" rtl="0" eaLnBrk="0" fontAlgn="base" hangingPunct="0">
        <a:spcBef>
          <a:spcPct val="0"/>
        </a:spcBef>
        <a:spcAft>
          <a:spcPts val="600"/>
        </a:spcAft>
        <a:buClr>
          <a:srgbClr val="7F7F7F"/>
        </a:buClr>
        <a:buSzPct val="100000"/>
        <a:buFont typeface="Arial" pitchFamily="34" charset="0"/>
        <a:buChar char="&gt;"/>
        <a:defRPr sz="2000" kern="1200">
          <a:solidFill>
            <a:schemeClr val="tx1"/>
          </a:solidFill>
          <a:latin typeface="Arial"/>
          <a:ea typeface="ＭＳ Ｐゴシック" pitchFamily="-11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1D81B-E2B5-470B-9E4A-E8C71F1E0BC3}" type="datetimeFigureOut">
              <a:rPr lang="fr-CH" smtClean="0"/>
              <a:t>05.09.2023</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5C6ED-DFD0-496D-84A1-0FC37CC8BBF2}" type="slidenum">
              <a:rPr lang="fr-CH" smtClean="0"/>
              <a:t>‹N°›</a:t>
            </a:fld>
            <a:endParaRPr lang="fr-CH"/>
          </a:p>
        </p:txBody>
      </p:sp>
    </p:spTree>
    <p:extLst>
      <p:ext uri="{BB962C8B-B14F-4D97-AF65-F5344CB8AC3E}">
        <p14:creationId xmlns:p14="http://schemas.microsoft.com/office/powerpoint/2010/main" val="427172058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23.xml"/><Relationship Id="rId7" Type="http://schemas.openxmlformats.org/officeDocument/2006/relationships/oleObject" Target="../embeddings/oleObject6.bin"/><Relationship Id="rId2" Type="http://schemas.openxmlformats.org/officeDocument/2006/relationships/tags" Target="../tags/tag2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oleObject" Target="../embeddings/oleObject7.bin"/><Relationship Id="rId2" Type="http://schemas.openxmlformats.org/officeDocument/2006/relationships/tags" Target="../tags/tag24.xml"/><Relationship Id="rId1" Type="http://schemas.openxmlformats.org/officeDocument/2006/relationships/vmlDrawing" Target="../drawings/vmlDrawing4.v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2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4" name="think-cell Slide" r:id="rId6" imgW="0" imgH="0" progId="">
                  <p:embed/>
                </p:oleObj>
              </mc:Choice>
              <mc:Fallback>
                <p:oleObj name="think-cell Slide" r:id="rId6" imgW="0" imgH="0" progId="">
                  <p:embed/>
                  <p:pic>
                    <p:nvPicPr>
                      <p:cNvPr id="3074"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Rectangle 3"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5" name="think-cell Slide" r:id="rId7" imgW="0" imgH="0" progId="">
                  <p:embed/>
                </p:oleObj>
              </mc:Choice>
              <mc:Fallback>
                <p:oleObj name="think-cell Slide" r:id="rId7" imgW="0" imgH="0" progId="">
                  <p:embed/>
                  <p:pic>
                    <p:nvPicPr>
                      <p:cNvPr id="3075" name="Rectangle 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Grp="1"/>
          </p:cNvSpPr>
          <p:nvPr>
            <p:ph type="ctrTitle"/>
          </p:nvPr>
        </p:nvSpPr>
        <p:spPr>
          <a:xfrm>
            <a:off x="455613" y="1546225"/>
            <a:ext cx="8243887" cy="2372444"/>
          </a:xfrm>
        </p:spPr>
        <p:txBody>
          <a:bodyPr/>
          <a:lstStyle/>
          <a:p>
            <a:r>
              <a:rPr lang="fr-CH" sz="3600" dirty="0"/>
              <a:t>La législation expérimentale comme soutien au développement de la cyberadministration</a:t>
            </a:r>
            <a:br>
              <a:rPr lang="fr-CH" sz="3600" dirty="0"/>
            </a:br>
            <a:r>
              <a:rPr dirty="0"/>
              <a:t>—</a:t>
            </a:r>
            <a:br>
              <a:rPr dirty="0"/>
            </a:br>
            <a:endParaRPr lang="de-CH" dirty="0"/>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9873" y="3524209"/>
            <a:ext cx="1489955" cy="1787566"/>
          </a:xfrm>
          <a:prstGeom prst="ellipse">
            <a:avLst/>
          </a:prstGeom>
          <a:ln>
            <a:noFill/>
          </a:ln>
          <a:effectLst>
            <a:softEdge rad="112500"/>
          </a:effectLst>
        </p:spPr>
      </p:pic>
      <p:sp>
        <p:nvSpPr>
          <p:cNvPr id="2" name="ZoneTexte 1">
            <a:extLst>
              <a:ext uri="{FF2B5EF4-FFF2-40B4-BE49-F238E27FC236}">
                <a16:creationId xmlns:a16="http://schemas.microsoft.com/office/drawing/2014/main" id="{7B43F24F-4AAD-45D0-B062-9680F93C8139}"/>
              </a:ext>
            </a:extLst>
          </p:cNvPr>
          <p:cNvSpPr txBox="1"/>
          <p:nvPr/>
        </p:nvSpPr>
        <p:spPr>
          <a:xfrm>
            <a:off x="4130280" y="5652996"/>
            <a:ext cx="4559548" cy="487313"/>
          </a:xfrm>
          <a:prstGeom prst="rect">
            <a:avLst/>
          </a:prstGeom>
        </p:spPr>
        <p:txBody>
          <a:bodyPr vert="horz" wrap="square" lIns="0" tIns="0" rIns="0" bIns="0" rtlCol="0">
            <a:spAutoFit/>
          </a:bodyPr>
          <a:lstStyle/>
          <a:p>
            <a:pPr algn="r">
              <a:lnSpc>
                <a:spcPts val="1900"/>
              </a:lnSpc>
              <a:spcAft>
                <a:spcPts val="600"/>
              </a:spcAft>
              <a:buClr>
                <a:srgbClr val="074EA1"/>
              </a:buClr>
            </a:pPr>
            <a:r>
              <a:rPr lang="fr-CH" sz="1600" b="1" dirty="0"/>
              <a:t>Michael Montavon, Dr en droit </a:t>
            </a:r>
            <a:br>
              <a:rPr lang="fr-CH" sz="1600" b="1" dirty="0"/>
            </a:br>
            <a:r>
              <a:rPr lang="fr-CH" sz="1600" b="1" dirty="0"/>
              <a:t>Service de législation de l’Etat de Fribourg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86A80-7BBC-4CB4-932B-DF9667DCFDC2}"/>
              </a:ext>
            </a:extLst>
          </p:cNvPr>
          <p:cNvSpPr>
            <a:spLocks noGrp="1"/>
          </p:cNvSpPr>
          <p:nvPr>
            <p:ph type="title"/>
          </p:nvPr>
        </p:nvSpPr>
        <p:spPr>
          <a:xfrm>
            <a:off x="457200" y="304801"/>
            <a:ext cx="8242300" cy="1477328"/>
          </a:xfrm>
        </p:spPr>
        <p:txBody>
          <a:bodyPr/>
          <a:lstStyle/>
          <a:p>
            <a:r>
              <a:rPr lang="fr-CH" dirty="0"/>
              <a:t>5. </a:t>
            </a:r>
            <a:r>
              <a:rPr lang="fr-CH" sz="3200" b="1" dirty="0">
                <a:solidFill>
                  <a:schemeClr val="accent1">
                    <a:lumMod val="25000"/>
                  </a:schemeClr>
                </a:solidFill>
              </a:rPr>
              <a:t>La législation expérimentale</a:t>
            </a:r>
            <a:br>
              <a:rPr lang="fr-CH" sz="3200" b="1" dirty="0">
                <a:solidFill>
                  <a:schemeClr val="accent1">
                    <a:lumMod val="25000"/>
                  </a:schemeClr>
                </a:solidFill>
              </a:rPr>
            </a:br>
            <a:r>
              <a:rPr lang="fr-CH" sz="3200" b="1" dirty="0">
                <a:solidFill>
                  <a:schemeClr val="tx2"/>
                </a:solidFill>
              </a:rPr>
              <a:t>5.3 Les conditions-cadre</a:t>
            </a:r>
            <a:br>
              <a:rPr lang="fr-CH" sz="3200" b="1" dirty="0">
                <a:solidFill>
                  <a:schemeClr val="accent1">
                    <a:lumMod val="25000"/>
                  </a:schemeClr>
                </a:solidFill>
              </a:rPr>
            </a:br>
            <a:endParaRPr lang="fr-CH" dirty="0"/>
          </a:p>
        </p:txBody>
      </p:sp>
      <p:sp>
        <p:nvSpPr>
          <p:cNvPr id="3" name="Espace réservé du contenu 2">
            <a:extLst>
              <a:ext uri="{FF2B5EF4-FFF2-40B4-BE49-F238E27FC236}">
                <a16:creationId xmlns:a16="http://schemas.microsoft.com/office/drawing/2014/main" id="{DB6FCEC0-5245-41A0-9260-6E5904952EDD}"/>
              </a:ext>
            </a:extLst>
          </p:cNvPr>
          <p:cNvSpPr>
            <a:spLocks noGrp="1"/>
          </p:cNvSpPr>
          <p:nvPr>
            <p:ph idx="1"/>
          </p:nvPr>
        </p:nvSpPr>
        <p:spPr>
          <a:xfrm>
            <a:off x="179512" y="1556792"/>
            <a:ext cx="8242300" cy="4909036"/>
          </a:xfrm>
        </p:spPr>
        <p:txBody>
          <a:bodyPr/>
          <a:lstStyle/>
          <a:p>
            <a:pPr lvl="2">
              <a:buClr>
                <a:srgbClr val="333333"/>
              </a:buClr>
              <a:buFont typeface="Wingdings" panose="05000000000000000000" pitchFamily="2" charset="2"/>
              <a:buChar char="§"/>
            </a:pPr>
            <a:r>
              <a:rPr lang="fr-CH" b="1" dirty="0">
                <a:solidFill>
                  <a:schemeClr val="accent2">
                    <a:lumMod val="50000"/>
                  </a:schemeClr>
                </a:solidFill>
              </a:rPr>
              <a:t>Une norme de délégation de compétence</a:t>
            </a:r>
          </a:p>
          <a:p>
            <a:pPr lvl="2">
              <a:buClr>
                <a:srgbClr val="333333"/>
              </a:buClr>
              <a:buFont typeface="Wingdings" panose="05000000000000000000" pitchFamily="2" charset="2"/>
              <a:buChar char="§"/>
            </a:pPr>
            <a:r>
              <a:rPr lang="fr-CH" b="1" dirty="0">
                <a:solidFill>
                  <a:schemeClr val="accent2">
                    <a:lumMod val="50000"/>
                  </a:schemeClr>
                </a:solidFill>
              </a:rPr>
              <a:t>Une tâche «déjà» prévue au niveau d’une loi</a:t>
            </a:r>
          </a:p>
          <a:p>
            <a:pPr lvl="2">
              <a:buClr>
                <a:srgbClr val="333333"/>
              </a:buClr>
              <a:buFont typeface="Wingdings" panose="05000000000000000000" pitchFamily="2" charset="2"/>
              <a:buChar char="§"/>
            </a:pPr>
            <a:r>
              <a:rPr lang="fr-CH" b="1" dirty="0">
                <a:solidFill>
                  <a:schemeClr val="accent2">
                    <a:lumMod val="50000"/>
                  </a:schemeClr>
                </a:solidFill>
              </a:rPr>
              <a:t>Une analyse prospective</a:t>
            </a:r>
          </a:p>
          <a:p>
            <a:pPr lvl="2">
              <a:buClr>
                <a:srgbClr val="333333"/>
              </a:buClr>
              <a:buFont typeface="Wingdings" panose="05000000000000000000" pitchFamily="2" charset="2"/>
              <a:buChar char="§"/>
            </a:pPr>
            <a:r>
              <a:rPr lang="fr-CH" b="1" dirty="0">
                <a:solidFill>
                  <a:schemeClr val="accent2">
                    <a:lumMod val="50000"/>
                  </a:schemeClr>
                </a:solidFill>
              </a:rPr>
              <a:t>Le besoin et la volonté (avérés) d’expérimentation</a:t>
            </a:r>
          </a:p>
          <a:p>
            <a:pPr lvl="2">
              <a:buClr>
                <a:srgbClr val="333333"/>
              </a:buClr>
              <a:buFont typeface="Wingdings" panose="05000000000000000000" pitchFamily="2" charset="2"/>
              <a:buChar char="§"/>
            </a:pPr>
            <a:r>
              <a:rPr lang="fr-CH" b="1" dirty="0">
                <a:solidFill>
                  <a:schemeClr val="accent2">
                    <a:lumMod val="50000"/>
                  </a:schemeClr>
                </a:solidFill>
              </a:rPr>
              <a:t>Un périmètre et une durée limités</a:t>
            </a:r>
          </a:p>
          <a:p>
            <a:pPr lvl="2">
              <a:buClr>
                <a:srgbClr val="333333"/>
              </a:buClr>
              <a:buFont typeface="Wingdings" panose="05000000000000000000" pitchFamily="2" charset="2"/>
              <a:buChar char="§"/>
            </a:pPr>
            <a:r>
              <a:rPr lang="fr-CH" b="1" dirty="0">
                <a:solidFill>
                  <a:schemeClr val="accent2">
                    <a:lumMod val="50000"/>
                  </a:schemeClr>
                </a:solidFill>
              </a:rPr>
              <a:t>Un protocole scientifique</a:t>
            </a:r>
          </a:p>
          <a:p>
            <a:pPr lvl="2">
              <a:buClr>
                <a:srgbClr val="333333"/>
              </a:buClr>
              <a:buFont typeface="Wingdings" panose="05000000000000000000" pitchFamily="2" charset="2"/>
              <a:buChar char="§"/>
            </a:pPr>
            <a:r>
              <a:rPr lang="fr-CH" b="1" dirty="0">
                <a:solidFill>
                  <a:schemeClr val="accent2">
                    <a:lumMod val="50000"/>
                  </a:schemeClr>
                </a:solidFill>
              </a:rPr>
              <a:t>Une ordonnance expérimentale</a:t>
            </a:r>
          </a:p>
          <a:p>
            <a:pPr lvl="2">
              <a:buClr>
                <a:srgbClr val="333333"/>
              </a:buClr>
              <a:buFont typeface="Wingdings" panose="05000000000000000000" pitchFamily="2" charset="2"/>
              <a:buChar char="§"/>
            </a:pPr>
            <a:r>
              <a:rPr lang="fr-CH" b="1" dirty="0">
                <a:solidFill>
                  <a:schemeClr val="accent2">
                    <a:lumMod val="50000"/>
                  </a:schemeClr>
                </a:solidFill>
              </a:rPr>
              <a:t>Limitation des risques</a:t>
            </a:r>
          </a:p>
          <a:p>
            <a:pPr lvl="2">
              <a:buClr>
                <a:srgbClr val="333333"/>
              </a:buClr>
              <a:buFont typeface="Wingdings" panose="05000000000000000000" pitchFamily="2" charset="2"/>
              <a:buChar char="§"/>
            </a:pPr>
            <a:r>
              <a:rPr lang="fr-CH" b="1" dirty="0">
                <a:solidFill>
                  <a:schemeClr val="accent2">
                    <a:lumMod val="50000"/>
                  </a:schemeClr>
                </a:solidFill>
              </a:rPr>
              <a:t>Une évaluation des effets</a:t>
            </a:r>
          </a:p>
          <a:p>
            <a:pPr lvl="2">
              <a:buClr>
                <a:srgbClr val="333333"/>
              </a:buClr>
              <a:buFont typeface="Wingdings" panose="05000000000000000000" pitchFamily="2" charset="2"/>
              <a:buChar char="§"/>
            </a:pPr>
            <a:r>
              <a:rPr lang="fr-CH" b="1" dirty="0">
                <a:solidFill>
                  <a:schemeClr val="accent2">
                    <a:lumMod val="50000"/>
                  </a:schemeClr>
                </a:solidFill>
              </a:rPr>
              <a:t>La réversibilité</a:t>
            </a:r>
          </a:p>
          <a:p>
            <a:pPr lvl="2">
              <a:buClr>
                <a:srgbClr val="333333"/>
              </a:buClr>
              <a:buFont typeface="Wingdings" panose="05000000000000000000" pitchFamily="2" charset="2"/>
              <a:buChar char="§"/>
            </a:pPr>
            <a:r>
              <a:rPr lang="fr-CH" b="1" dirty="0">
                <a:solidFill>
                  <a:schemeClr val="accent2">
                    <a:lumMod val="50000"/>
                  </a:schemeClr>
                </a:solidFill>
              </a:rPr>
              <a:t>L’adoption d’une loi ultérieure</a:t>
            </a:r>
            <a:br>
              <a:rPr lang="fr-CH" b="1" dirty="0">
                <a:solidFill>
                  <a:schemeClr val="accent2">
                    <a:lumMod val="50000"/>
                  </a:schemeClr>
                </a:solidFill>
              </a:rPr>
            </a:br>
            <a:r>
              <a:rPr lang="fr-CH" b="1" dirty="0">
                <a:solidFill>
                  <a:schemeClr val="accent2">
                    <a:lumMod val="50000"/>
                  </a:schemeClr>
                </a:solidFill>
              </a:rPr>
              <a:t>(en cas de pérennisation)</a:t>
            </a:r>
          </a:p>
          <a:p>
            <a:pPr>
              <a:buClr>
                <a:srgbClr val="333333"/>
              </a:buClr>
              <a:buFont typeface="Wingdings" panose="05000000000000000000" pitchFamily="2" charset="2"/>
              <a:buChar char="Ø"/>
            </a:pPr>
            <a:endParaRPr lang="fr-CH" sz="2400" b="1" dirty="0">
              <a:solidFill>
                <a:schemeClr val="accent1">
                  <a:lumMod val="25000"/>
                </a:schemeClr>
              </a:solidFill>
            </a:endParaRPr>
          </a:p>
        </p:txBody>
      </p:sp>
      <p:sp>
        <p:nvSpPr>
          <p:cNvPr id="4" name="Espace réservé du numéro de diapositive 3">
            <a:extLst>
              <a:ext uri="{FF2B5EF4-FFF2-40B4-BE49-F238E27FC236}">
                <a16:creationId xmlns:a16="http://schemas.microsoft.com/office/drawing/2014/main" id="{41C028D8-5DF4-426D-9B7F-6D9C9F63744B}"/>
              </a:ext>
            </a:extLst>
          </p:cNvPr>
          <p:cNvSpPr>
            <a:spLocks noGrp="1"/>
          </p:cNvSpPr>
          <p:nvPr>
            <p:ph type="sldNum" sz="quarter" idx="10"/>
          </p:nvPr>
        </p:nvSpPr>
        <p:spPr/>
        <p:txBody>
          <a:bodyPr/>
          <a:lstStyle/>
          <a:p>
            <a:pPr>
              <a:defRPr/>
            </a:pPr>
            <a:fld id="{14AF4092-9978-41CC-9AEB-88010A92632F}" type="slidenum">
              <a:rPr lang="de-CH" smtClean="0"/>
              <a:pPr>
                <a:defRPr/>
              </a:pPr>
              <a:t>10</a:t>
            </a:fld>
            <a:endParaRPr lang="de-CH"/>
          </a:p>
        </p:txBody>
      </p:sp>
    </p:spTree>
    <p:extLst>
      <p:ext uri="{BB962C8B-B14F-4D97-AF65-F5344CB8AC3E}">
        <p14:creationId xmlns:p14="http://schemas.microsoft.com/office/powerpoint/2010/main" val="2854180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486A80-7BBC-4CB4-932B-DF9667DCFDC2}"/>
              </a:ext>
            </a:extLst>
          </p:cNvPr>
          <p:cNvSpPr>
            <a:spLocks noGrp="1"/>
          </p:cNvSpPr>
          <p:nvPr>
            <p:ph type="title"/>
          </p:nvPr>
        </p:nvSpPr>
        <p:spPr>
          <a:xfrm>
            <a:off x="457200" y="304800"/>
            <a:ext cx="8507288" cy="861774"/>
          </a:xfrm>
        </p:spPr>
        <p:txBody>
          <a:bodyPr/>
          <a:lstStyle/>
          <a:p>
            <a:r>
              <a:rPr lang="fr-CH" sz="2800" dirty="0"/>
              <a:t>5. La législation expérimentale</a:t>
            </a:r>
            <a:br>
              <a:rPr lang="fr-CH" sz="2800" dirty="0"/>
            </a:br>
            <a:r>
              <a:rPr lang="fr-CH" sz="2800" dirty="0">
                <a:solidFill>
                  <a:schemeClr val="tx2"/>
                </a:solidFill>
              </a:rPr>
              <a:t>5.4 Les types de normes</a:t>
            </a:r>
          </a:p>
        </p:txBody>
      </p:sp>
      <p:sp>
        <p:nvSpPr>
          <p:cNvPr id="4" name="Espace réservé du numéro de diapositive 3">
            <a:extLst>
              <a:ext uri="{FF2B5EF4-FFF2-40B4-BE49-F238E27FC236}">
                <a16:creationId xmlns:a16="http://schemas.microsoft.com/office/drawing/2014/main" id="{41C028D8-5DF4-426D-9B7F-6D9C9F63744B}"/>
              </a:ext>
            </a:extLst>
          </p:cNvPr>
          <p:cNvSpPr>
            <a:spLocks noGrp="1"/>
          </p:cNvSpPr>
          <p:nvPr>
            <p:ph type="sldNum" sz="quarter" idx="10"/>
          </p:nvPr>
        </p:nvSpPr>
        <p:spPr/>
        <p:txBody>
          <a:bodyPr/>
          <a:lstStyle/>
          <a:p>
            <a:pPr>
              <a:defRPr/>
            </a:pPr>
            <a:fld id="{14AF4092-9978-41CC-9AEB-88010A92632F}" type="slidenum">
              <a:rPr lang="de-CH" smtClean="0"/>
              <a:pPr>
                <a:defRPr/>
              </a:pPr>
              <a:t>11</a:t>
            </a:fld>
            <a:endParaRPr lang="de-CH"/>
          </a:p>
        </p:txBody>
      </p:sp>
      <p:graphicFrame>
        <p:nvGraphicFramePr>
          <p:cNvPr id="6" name="Tableau 6">
            <a:extLst>
              <a:ext uri="{FF2B5EF4-FFF2-40B4-BE49-F238E27FC236}">
                <a16:creationId xmlns:a16="http://schemas.microsoft.com/office/drawing/2014/main" id="{B5C31583-0EF1-B299-519A-946833157EA3}"/>
              </a:ext>
            </a:extLst>
          </p:cNvPr>
          <p:cNvGraphicFramePr>
            <a:graphicFrameLocks noGrp="1"/>
          </p:cNvGraphicFramePr>
          <p:nvPr>
            <p:extLst>
              <p:ext uri="{D42A27DB-BD31-4B8C-83A1-F6EECF244321}">
                <p14:modId xmlns:p14="http://schemas.microsoft.com/office/powerpoint/2010/main" val="4011943633"/>
              </p:ext>
            </p:extLst>
          </p:nvPr>
        </p:nvGraphicFramePr>
        <p:xfrm>
          <a:off x="400093" y="1955998"/>
          <a:ext cx="8262940" cy="3749040"/>
        </p:xfrm>
        <a:graphic>
          <a:graphicData uri="http://schemas.openxmlformats.org/drawingml/2006/table">
            <a:tbl>
              <a:tblPr firstRow="1" bandRow="1">
                <a:tableStyleId>{5C22544A-7EE6-4342-B048-85BDC9FD1C3A}</a:tableStyleId>
              </a:tblPr>
              <a:tblGrid>
                <a:gridCol w="2065735">
                  <a:extLst>
                    <a:ext uri="{9D8B030D-6E8A-4147-A177-3AD203B41FA5}">
                      <a16:colId xmlns:a16="http://schemas.microsoft.com/office/drawing/2014/main" val="1780314828"/>
                    </a:ext>
                  </a:extLst>
                </a:gridCol>
                <a:gridCol w="2538461">
                  <a:extLst>
                    <a:ext uri="{9D8B030D-6E8A-4147-A177-3AD203B41FA5}">
                      <a16:colId xmlns:a16="http://schemas.microsoft.com/office/drawing/2014/main" val="2042633445"/>
                    </a:ext>
                  </a:extLst>
                </a:gridCol>
                <a:gridCol w="1944216">
                  <a:extLst>
                    <a:ext uri="{9D8B030D-6E8A-4147-A177-3AD203B41FA5}">
                      <a16:colId xmlns:a16="http://schemas.microsoft.com/office/drawing/2014/main" val="4157367522"/>
                    </a:ext>
                  </a:extLst>
                </a:gridCol>
                <a:gridCol w="1714528">
                  <a:extLst>
                    <a:ext uri="{9D8B030D-6E8A-4147-A177-3AD203B41FA5}">
                      <a16:colId xmlns:a16="http://schemas.microsoft.com/office/drawing/2014/main" val="315969360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H" dirty="0">
                          <a:solidFill>
                            <a:srgbClr val="92D050"/>
                          </a:solidFill>
                        </a:rPr>
                        <a:t>Les normes habilitantes</a:t>
                      </a:r>
                      <a:endParaRPr lang="fr-CH" dirty="0"/>
                    </a:p>
                  </a:txBody>
                  <a:tcPr>
                    <a:solidFill>
                      <a:schemeClr val="accent2">
                        <a:lumMod val="75000"/>
                      </a:schemeClr>
                    </a:solidFill>
                  </a:tcPr>
                </a:tc>
                <a:tc>
                  <a:txBody>
                    <a:bodyPr/>
                    <a:lstStyle/>
                    <a:p>
                      <a:r>
                        <a:rPr lang="fr-CH" dirty="0">
                          <a:solidFill>
                            <a:srgbClr val="FFC000"/>
                          </a:solidFill>
                        </a:rPr>
                        <a:t>Les normes d’accompagnement (ou de sécurité) / </a:t>
                      </a:r>
                      <a:endParaRPr lang="fr-CH" dirty="0"/>
                    </a:p>
                  </a:txBody>
                  <a:tcPr>
                    <a:solidFill>
                      <a:schemeClr val="accent2">
                        <a:lumMod val="75000"/>
                      </a:schemeClr>
                    </a:solidFill>
                  </a:tcPr>
                </a:tc>
                <a:tc>
                  <a:txBody>
                    <a:bodyPr/>
                    <a:lstStyle/>
                    <a:p>
                      <a:r>
                        <a:rPr lang="fr-CH" dirty="0">
                          <a:solidFill>
                            <a:srgbClr val="7030A0"/>
                          </a:solidFill>
                        </a:rPr>
                        <a:t>Les normes déclaratoires </a:t>
                      </a:r>
                      <a:endParaRPr lang="fr-CH" dirty="0"/>
                    </a:p>
                  </a:txBody>
                  <a:tcPr>
                    <a:solidFill>
                      <a:schemeClr val="accent2">
                        <a:lumMod val="75000"/>
                      </a:schemeClr>
                    </a:solidFill>
                  </a:tcPr>
                </a:tc>
                <a:tc>
                  <a:txBody>
                    <a:bodyPr/>
                    <a:lstStyle/>
                    <a:p>
                      <a:r>
                        <a:rPr lang="fr-CH" dirty="0"/>
                        <a:t>Les normes indirectes</a:t>
                      </a:r>
                    </a:p>
                  </a:txBody>
                  <a:tcPr>
                    <a:solidFill>
                      <a:schemeClr val="accent2">
                        <a:lumMod val="75000"/>
                      </a:schemeClr>
                    </a:solidFill>
                  </a:tcPr>
                </a:tc>
                <a:extLst>
                  <a:ext uri="{0D108BD9-81ED-4DB2-BD59-A6C34878D82A}">
                    <a16:rowId xmlns:a16="http://schemas.microsoft.com/office/drawing/2014/main" val="4275511173"/>
                  </a:ext>
                </a:extLst>
              </a:tr>
              <a:tr h="370840">
                <a:tc>
                  <a:txBody>
                    <a:bodyPr/>
                    <a:lstStyle/>
                    <a:p>
                      <a:pPr marL="285750" indent="-285750">
                        <a:buFont typeface="Wingdings" panose="05000000000000000000" pitchFamily="2" charset="2"/>
                        <a:buChar char="§"/>
                      </a:pPr>
                      <a:r>
                        <a:rPr lang="fr-CH" dirty="0">
                          <a:solidFill>
                            <a:schemeClr val="accent2">
                              <a:lumMod val="50000"/>
                            </a:schemeClr>
                          </a:solidFill>
                        </a:rPr>
                        <a:t>Principe de la légalité (art. 5 Cst.)</a:t>
                      </a:r>
                    </a:p>
                    <a:p>
                      <a:pPr marL="285750" indent="-285750">
                        <a:buFont typeface="Wingdings" panose="05000000000000000000" pitchFamily="2" charset="2"/>
                        <a:buChar char="§"/>
                      </a:pPr>
                      <a:r>
                        <a:rPr lang="fr-CH" dirty="0">
                          <a:solidFill>
                            <a:schemeClr val="accent2">
                              <a:lumMod val="50000"/>
                            </a:schemeClr>
                          </a:solidFill>
                        </a:rPr>
                        <a:t>Autorisation de faire quelque chose</a:t>
                      </a:r>
                    </a:p>
                    <a:p>
                      <a:endParaRPr lang="fr-CH" dirty="0">
                        <a:solidFill>
                          <a:schemeClr val="accent2">
                            <a:lumMod val="50000"/>
                          </a:schemeClr>
                        </a:solidFill>
                      </a:endParaRPr>
                    </a:p>
                  </a:txBody>
                  <a:tcPr/>
                </a:tc>
                <a:tc>
                  <a:txBody>
                    <a:bodyPr/>
                    <a:lstStyle/>
                    <a:p>
                      <a:pPr marL="285750" indent="-285750">
                        <a:buFont typeface="Wingdings" panose="05000000000000000000" pitchFamily="2" charset="2"/>
                        <a:buChar char="§"/>
                      </a:pPr>
                      <a:r>
                        <a:rPr lang="fr-CH" dirty="0">
                          <a:solidFill>
                            <a:schemeClr val="accent2">
                              <a:lumMod val="50000"/>
                            </a:schemeClr>
                          </a:solidFill>
                        </a:rPr>
                        <a:t>Réalisation des droits fondamentaux (art. 35 al. 1 Cst.)</a:t>
                      </a:r>
                    </a:p>
                    <a:p>
                      <a:pPr marL="285750" indent="-285750">
                        <a:buFont typeface="Wingdings" panose="05000000000000000000" pitchFamily="2" charset="2"/>
                        <a:buChar char="§"/>
                      </a:pPr>
                      <a:r>
                        <a:rPr lang="fr-CH" dirty="0">
                          <a:solidFill>
                            <a:schemeClr val="accent2">
                              <a:lumMod val="50000"/>
                            </a:schemeClr>
                          </a:solidFill>
                        </a:rPr>
                        <a:t>Mesures de sécurité spécifiques à mettre en place</a:t>
                      </a:r>
                    </a:p>
                    <a:p>
                      <a:pPr marL="285750" indent="-285750">
                        <a:buFont typeface="Wingdings" panose="05000000000000000000" pitchFamily="2" charset="2"/>
                        <a:buChar char="§"/>
                      </a:pPr>
                      <a:r>
                        <a:rPr lang="fr-CH" dirty="0">
                          <a:solidFill>
                            <a:schemeClr val="accent2">
                              <a:lumMod val="50000"/>
                            </a:schemeClr>
                          </a:solidFill>
                        </a:rPr>
                        <a:t>Fixation des responsabilités</a:t>
                      </a:r>
                    </a:p>
                    <a:p>
                      <a:endParaRPr lang="fr-CH" dirty="0">
                        <a:solidFill>
                          <a:schemeClr val="accent2">
                            <a:lumMod val="50000"/>
                          </a:schemeClr>
                        </a:solidFill>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H" dirty="0">
                          <a:solidFill>
                            <a:schemeClr val="accent2">
                              <a:lumMod val="50000"/>
                            </a:schemeClr>
                          </a:solidFill>
                        </a:rPr>
                        <a:t>Rappel de règles et de principes </a:t>
                      </a:r>
                      <a:r>
                        <a:rPr lang="fr-CH" dirty="0" err="1">
                          <a:solidFill>
                            <a:schemeClr val="accent2">
                              <a:lumMod val="50000"/>
                            </a:schemeClr>
                          </a:solidFill>
                        </a:rPr>
                        <a:t>pré-existants</a:t>
                      </a:r>
                      <a:endParaRPr lang="fr-CH" dirty="0">
                        <a:solidFill>
                          <a:schemeClr val="accent2">
                            <a:lumMod val="50000"/>
                          </a:schemeClr>
                        </a:solidFill>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H" dirty="0">
                          <a:solidFill>
                            <a:schemeClr val="accent2">
                              <a:lumMod val="50000"/>
                            </a:schemeClr>
                          </a:solidFill>
                        </a:rPr>
                        <a:t>Descriptions des processus</a:t>
                      </a:r>
                    </a:p>
                    <a:p>
                      <a:endParaRPr lang="fr-CH" dirty="0">
                        <a:solidFill>
                          <a:schemeClr val="accent2">
                            <a:lumMod val="50000"/>
                          </a:schemeClr>
                        </a:solidFill>
                      </a:endParaRPr>
                    </a:p>
                  </a:txBody>
                  <a:tcPr/>
                </a:tc>
                <a:tc>
                  <a:txBody>
                    <a:bodyPr/>
                    <a:lstStyle/>
                    <a:p>
                      <a:pPr marL="285750" indent="-285750">
                        <a:buFont typeface="Wingdings" panose="05000000000000000000" pitchFamily="2" charset="2"/>
                        <a:buChar char="§"/>
                      </a:pPr>
                      <a:r>
                        <a:rPr lang="fr-CH" dirty="0">
                          <a:solidFill>
                            <a:schemeClr val="accent2">
                              <a:lumMod val="50000"/>
                            </a:schemeClr>
                          </a:solidFill>
                        </a:rPr>
                        <a:t>Utiles dans le domaine du droit de la protection des données</a:t>
                      </a:r>
                    </a:p>
                  </a:txBody>
                  <a:tcPr/>
                </a:tc>
                <a:extLst>
                  <a:ext uri="{0D108BD9-81ED-4DB2-BD59-A6C34878D82A}">
                    <a16:rowId xmlns:a16="http://schemas.microsoft.com/office/drawing/2014/main" val="3673145997"/>
                  </a:ext>
                </a:extLst>
              </a:tr>
            </a:tbl>
          </a:graphicData>
        </a:graphic>
      </p:graphicFrame>
    </p:spTree>
    <p:extLst>
      <p:ext uri="{BB962C8B-B14F-4D97-AF65-F5344CB8AC3E}">
        <p14:creationId xmlns:p14="http://schemas.microsoft.com/office/powerpoint/2010/main" val="252271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5BA16-0F33-41C3-90E2-12EB9C0A6CD4}"/>
              </a:ext>
            </a:extLst>
          </p:cNvPr>
          <p:cNvSpPr>
            <a:spLocks noGrp="1"/>
          </p:cNvSpPr>
          <p:nvPr>
            <p:ph type="title"/>
          </p:nvPr>
        </p:nvSpPr>
        <p:spPr>
          <a:xfrm>
            <a:off x="457200" y="304800"/>
            <a:ext cx="8242300" cy="984885"/>
          </a:xfrm>
        </p:spPr>
        <p:txBody>
          <a:bodyPr/>
          <a:lstStyle/>
          <a:p>
            <a:r>
              <a:rPr lang="fr-CH" dirty="0"/>
              <a:t>6.</a:t>
            </a:r>
            <a:r>
              <a:rPr lang="fr-CH" sz="3200" dirty="0"/>
              <a:t> Le projet pilote Référentiel cantonal</a:t>
            </a:r>
            <a:br>
              <a:rPr lang="fr-CH" sz="3200" dirty="0"/>
            </a:br>
            <a:r>
              <a:rPr lang="fr-CH" sz="3200" dirty="0">
                <a:solidFill>
                  <a:schemeClr val="tx2"/>
                </a:solidFill>
              </a:rPr>
              <a:t>6.1</a:t>
            </a:r>
            <a:r>
              <a:rPr lang="fr-CH" sz="3200" dirty="0"/>
              <a:t> </a:t>
            </a:r>
            <a:r>
              <a:rPr lang="fr-CH" sz="3200" dirty="0">
                <a:solidFill>
                  <a:schemeClr val="tx2"/>
                </a:solidFill>
              </a:rPr>
              <a:t>Le texte</a:t>
            </a:r>
            <a:endParaRPr lang="fr-CH" dirty="0">
              <a:solidFill>
                <a:schemeClr val="tx2"/>
              </a:solidFill>
            </a:endParaRPr>
          </a:p>
        </p:txBody>
      </p:sp>
      <p:sp>
        <p:nvSpPr>
          <p:cNvPr id="4" name="Espace réservé du numéro de diapositive 3">
            <a:extLst>
              <a:ext uri="{FF2B5EF4-FFF2-40B4-BE49-F238E27FC236}">
                <a16:creationId xmlns:a16="http://schemas.microsoft.com/office/drawing/2014/main" id="{30D1CCA0-0C0B-46CB-93ED-2241447ADBAD}"/>
              </a:ext>
            </a:extLst>
          </p:cNvPr>
          <p:cNvSpPr>
            <a:spLocks noGrp="1"/>
          </p:cNvSpPr>
          <p:nvPr>
            <p:ph type="sldNum" sz="quarter" idx="10"/>
          </p:nvPr>
        </p:nvSpPr>
        <p:spPr/>
        <p:txBody>
          <a:bodyPr/>
          <a:lstStyle/>
          <a:p>
            <a:pPr>
              <a:defRPr/>
            </a:pPr>
            <a:fld id="{14AF4092-9978-41CC-9AEB-88010A92632F}" type="slidenum">
              <a:rPr lang="de-CH" smtClean="0"/>
              <a:pPr>
                <a:defRPr/>
              </a:pPr>
              <a:t>12</a:t>
            </a:fld>
            <a:endParaRPr lang="de-CH"/>
          </a:p>
        </p:txBody>
      </p:sp>
      <p:pic>
        <p:nvPicPr>
          <p:cNvPr id="11" name="Image 10">
            <a:extLst>
              <a:ext uri="{FF2B5EF4-FFF2-40B4-BE49-F238E27FC236}">
                <a16:creationId xmlns:a16="http://schemas.microsoft.com/office/drawing/2014/main" id="{FEE30156-BF4B-495A-8823-4D927EAC2830}"/>
              </a:ext>
            </a:extLst>
          </p:cNvPr>
          <p:cNvPicPr>
            <a:picLocks noChangeAspect="1"/>
          </p:cNvPicPr>
          <p:nvPr/>
        </p:nvPicPr>
        <p:blipFill>
          <a:blip r:embed="rId2"/>
          <a:stretch>
            <a:fillRect/>
          </a:stretch>
        </p:blipFill>
        <p:spPr>
          <a:xfrm>
            <a:off x="683568" y="1629728"/>
            <a:ext cx="7244956" cy="47123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ZoneTexte 12">
            <a:extLst>
              <a:ext uri="{FF2B5EF4-FFF2-40B4-BE49-F238E27FC236}">
                <a16:creationId xmlns:a16="http://schemas.microsoft.com/office/drawing/2014/main" id="{29483F34-77E6-42F6-B574-FD11944B7A7A}"/>
              </a:ext>
            </a:extLst>
          </p:cNvPr>
          <p:cNvSpPr txBox="1"/>
          <p:nvPr/>
        </p:nvSpPr>
        <p:spPr>
          <a:xfrm rot="21213895">
            <a:off x="5336317" y="2497089"/>
            <a:ext cx="2297906" cy="243656"/>
          </a:xfrm>
          <a:prstGeom prst="rect">
            <a:avLst/>
          </a:prstGeom>
        </p:spPr>
        <p:txBody>
          <a:bodyPr vert="horz" wrap="square" lIns="0" tIns="0" rIns="0" bIns="0" rtlCol="0">
            <a:spAutoFit/>
          </a:bodyPr>
          <a:lstStyle/>
          <a:p>
            <a:pPr>
              <a:lnSpc>
                <a:spcPts val="1900"/>
              </a:lnSpc>
              <a:spcAft>
                <a:spcPts val="600"/>
              </a:spcAft>
              <a:buClr>
                <a:srgbClr val="074EA1"/>
              </a:buClr>
            </a:pPr>
            <a:r>
              <a:rPr lang="fr-CH" b="1" dirty="0">
                <a:solidFill>
                  <a:srgbClr val="00B050"/>
                </a:solidFill>
              </a:rPr>
              <a:t>En vigueur</a:t>
            </a:r>
          </a:p>
        </p:txBody>
      </p:sp>
    </p:spTree>
    <p:extLst>
      <p:ext uri="{BB962C8B-B14F-4D97-AF65-F5344CB8AC3E}">
        <p14:creationId xmlns:p14="http://schemas.microsoft.com/office/powerpoint/2010/main" val="367131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14AF4092-9978-41CC-9AEB-88010A92632F}" type="slidenum">
              <a:rPr lang="de-CH" smtClean="0"/>
              <a:pPr>
                <a:defRPr/>
              </a:pPr>
              <a:t>13</a:t>
            </a:fld>
            <a:endParaRPr lang="de-CH"/>
          </a:p>
        </p:txBody>
      </p:sp>
      <p:sp>
        <p:nvSpPr>
          <p:cNvPr id="5" name="Titre 1"/>
          <p:cNvSpPr>
            <a:spLocks noGrp="1"/>
          </p:cNvSpPr>
          <p:nvPr>
            <p:ph type="title"/>
          </p:nvPr>
        </p:nvSpPr>
        <p:spPr>
          <a:xfrm>
            <a:off x="437359" y="116632"/>
            <a:ext cx="8242300" cy="984885"/>
          </a:xfrm>
        </p:spPr>
        <p:txBody>
          <a:bodyPr/>
          <a:lstStyle/>
          <a:p>
            <a:r>
              <a:rPr lang="fr-CH" dirty="0"/>
              <a:t>6.</a:t>
            </a:r>
            <a:r>
              <a:rPr lang="fr-CH" sz="3200" dirty="0"/>
              <a:t> Le projet pilote Référentiel cantonal</a:t>
            </a:r>
            <a:br>
              <a:rPr lang="fr-CH" sz="3200" dirty="0"/>
            </a:br>
            <a:r>
              <a:rPr lang="fr-CH" sz="3200" dirty="0">
                <a:solidFill>
                  <a:schemeClr val="tx2"/>
                </a:solidFill>
              </a:rPr>
              <a:t>6.2 Le contenu</a:t>
            </a:r>
            <a:endParaRPr lang="fr-CH" sz="2800" dirty="0">
              <a:solidFill>
                <a:schemeClr val="tx2"/>
              </a:solidFill>
            </a:endParaRPr>
          </a:p>
        </p:txBody>
      </p:sp>
      <p:graphicFrame>
        <p:nvGraphicFramePr>
          <p:cNvPr id="6" name="Tableau 8">
            <a:extLst>
              <a:ext uri="{FF2B5EF4-FFF2-40B4-BE49-F238E27FC236}">
                <a16:creationId xmlns:a16="http://schemas.microsoft.com/office/drawing/2014/main" id="{17533FFF-6231-4A83-9DDD-04CC56B19A2A}"/>
              </a:ext>
            </a:extLst>
          </p:cNvPr>
          <p:cNvGraphicFramePr>
            <a:graphicFrameLocks noGrp="1"/>
          </p:cNvGraphicFramePr>
          <p:nvPr>
            <p:extLst>
              <p:ext uri="{D42A27DB-BD31-4B8C-83A1-F6EECF244321}">
                <p14:modId xmlns:p14="http://schemas.microsoft.com/office/powerpoint/2010/main" val="1628037225"/>
              </p:ext>
            </p:extLst>
          </p:nvPr>
        </p:nvGraphicFramePr>
        <p:xfrm>
          <a:off x="266732" y="1698353"/>
          <a:ext cx="8713860" cy="4632960"/>
        </p:xfrm>
        <a:graphic>
          <a:graphicData uri="http://schemas.openxmlformats.org/drawingml/2006/table">
            <a:tbl>
              <a:tblPr firstRow="1" bandRow="1">
                <a:tableStyleId>{93296810-A885-4BE3-A3E7-6D5BEEA58F35}</a:tableStyleId>
              </a:tblPr>
              <a:tblGrid>
                <a:gridCol w="2904620">
                  <a:extLst>
                    <a:ext uri="{9D8B030D-6E8A-4147-A177-3AD203B41FA5}">
                      <a16:colId xmlns:a16="http://schemas.microsoft.com/office/drawing/2014/main" val="2085933754"/>
                    </a:ext>
                  </a:extLst>
                </a:gridCol>
                <a:gridCol w="2904620">
                  <a:extLst>
                    <a:ext uri="{9D8B030D-6E8A-4147-A177-3AD203B41FA5}">
                      <a16:colId xmlns:a16="http://schemas.microsoft.com/office/drawing/2014/main" val="1192819522"/>
                    </a:ext>
                  </a:extLst>
                </a:gridCol>
                <a:gridCol w="2904620">
                  <a:extLst>
                    <a:ext uri="{9D8B030D-6E8A-4147-A177-3AD203B41FA5}">
                      <a16:colId xmlns:a16="http://schemas.microsoft.com/office/drawing/2014/main" val="668862727"/>
                    </a:ext>
                  </a:extLst>
                </a:gridCol>
              </a:tblGrid>
              <a:tr h="370840">
                <a:tc>
                  <a:txBody>
                    <a:bodyPr/>
                    <a:lstStyle/>
                    <a:p>
                      <a:r>
                        <a:rPr lang="fr-CH" dirty="0">
                          <a:solidFill>
                            <a:srgbClr val="92D050"/>
                          </a:solidFill>
                        </a:rPr>
                        <a:t>Exemple de normes habilitantes</a:t>
                      </a:r>
                    </a:p>
                  </a:txBody>
                  <a:tcPr/>
                </a:tc>
                <a:tc>
                  <a:txBody>
                    <a:bodyPr/>
                    <a:lstStyle/>
                    <a:p>
                      <a:r>
                        <a:rPr lang="fr-CH" dirty="0">
                          <a:solidFill>
                            <a:srgbClr val="FFC000"/>
                          </a:solidFill>
                        </a:rPr>
                        <a:t>Exemple de normes d’accompagnement (ou de sécurité)</a:t>
                      </a:r>
                    </a:p>
                  </a:txBody>
                  <a:tcPr/>
                </a:tc>
                <a:tc>
                  <a:txBody>
                    <a:bodyPr/>
                    <a:lstStyle/>
                    <a:p>
                      <a:r>
                        <a:rPr lang="fr-CH" dirty="0">
                          <a:solidFill>
                            <a:srgbClr val="7030A0"/>
                          </a:solidFill>
                        </a:rPr>
                        <a:t>Exemple de normes déclaratoires</a:t>
                      </a:r>
                    </a:p>
                  </a:txBody>
                  <a:tcPr/>
                </a:tc>
                <a:extLst>
                  <a:ext uri="{0D108BD9-81ED-4DB2-BD59-A6C34878D82A}">
                    <a16:rowId xmlns:a16="http://schemas.microsoft.com/office/drawing/2014/main" val="2562301607"/>
                  </a:ext>
                </a:extLst>
              </a:tr>
              <a:tr h="1679520">
                <a:tc>
                  <a:txBody>
                    <a:bodyPr/>
                    <a:lstStyle/>
                    <a:p>
                      <a:pPr marL="0" indent="0">
                        <a:buFont typeface="Wingdings" panose="05000000000000000000" pitchFamily="2" charset="2"/>
                        <a:buNone/>
                      </a:pPr>
                      <a:r>
                        <a:rPr lang="fr-CH" sz="1400" b="1" baseline="0" dirty="0">
                          <a:solidFill>
                            <a:schemeClr val="accent2">
                              <a:lumMod val="50000"/>
                            </a:schemeClr>
                          </a:solidFill>
                        </a:rPr>
                        <a:t>Art. 6 Prétraitements de données</a:t>
                      </a:r>
                    </a:p>
                    <a:p>
                      <a:pPr marL="0" indent="0">
                        <a:buFont typeface="Wingdings" panose="05000000000000000000" pitchFamily="2" charset="2"/>
                        <a:buNone/>
                      </a:pPr>
                      <a:r>
                        <a:rPr lang="fr-CH" sz="1400" baseline="30000" dirty="0">
                          <a:solidFill>
                            <a:schemeClr val="accent2">
                              <a:lumMod val="50000"/>
                            </a:schemeClr>
                          </a:solidFill>
                        </a:rPr>
                        <a:t>1</a:t>
                      </a:r>
                      <a:r>
                        <a:rPr lang="fr-CH" sz="1400" baseline="0" dirty="0">
                          <a:solidFill>
                            <a:schemeClr val="accent2">
                              <a:lumMod val="50000"/>
                            </a:schemeClr>
                          </a:solidFill>
                        </a:rPr>
                        <a:t> </a:t>
                      </a:r>
                      <a:r>
                        <a:rPr lang="fr-CH" sz="1400" b="0" kern="1200" baseline="0" dirty="0">
                          <a:solidFill>
                            <a:schemeClr val="accent2">
                              <a:lumMod val="50000"/>
                            </a:schemeClr>
                          </a:solidFill>
                          <a:effectLst/>
                        </a:rPr>
                        <a:t>Pour permettre la mise en œuvre et l'exploitation du Référentiel cantonal, la présente ordonnance autorise:</a:t>
                      </a:r>
                    </a:p>
                    <a:p>
                      <a:pPr marL="0" indent="0">
                        <a:buFont typeface="Wingdings" panose="05000000000000000000" pitchFamily="2" charset="2"/>
                        <a:buNone/>
                      </a:pPr>
                      <a:r>
                        <a:rPr lang="fr-CH" sz="1400" b="0" kern="1200" dirty="0">
                          <a:solidFill>
                            <a:schemeClr val="accent2">
                              <a:lumMod val="50000"/>
                            </a:schemeClr>
                          </a:solidFill>
                          <a:effectLst/>
                        </a:rPr>
                        <a:t>a) l'attribution systématique d'un identifiant unique au sens de l'article 18 </a:t>
                      </a:r>
                      <a:r>
                        <a:rPr lang="fr-CH" sz="1400" b="0" kern="1200" dirty="0" err="1">
                          <a:solidFill>
                            <a:schemeClr val="accent2">
                              <a:lumMod val="50000"/>
                            </a:schemeClr>
                          </a:solidFill>
                          <a:effectLst/>
                        </a:rPr>
                        <a:t>LCyb</a:t>
                      </a:r>
                      <a:r>
                        <a:rPr lang="fr-CH" sz="1400" b="0" kern="1200" dirty="0">
                          <a:solidFill>
                            <a:schemeClr val="accent2">
                              <a:lumMod val="50000"/>
                            </a:schemeClr>
                          </a:solidFill>
                          <a:effectLst/>
                        </a:rPr>
                        <a:t> à toute personne ou organisation qui est en interaction et/ou en relation avec un organe de l'Etat;</a:t>
                      </a:r>
                    </a:p>
                    <a:p>
                      <a:pPr marL="0" indent="0">
                        <a:buFont typeface="Wingdings" panose="05000000000000000000" pitchFamily="2" charset="2"/>
                        <a:buNone/>
                      </a:pPr>
                      <a:r>
                        <a:rPr lang="fr-CH" sz="1400" b="0" kern="1200" dirty="0">
                          <a:solidFill>
                            <a:schemeClr val="accent2">
                              <a:lumMod val="50000"/>
                            </a:schemeClr>
                          </a:solidFill>
                          <a:effectLst/>
                        </a:rPr>
                        <a:t>b) l'appariement systématique des données de référence provenant des systèmes d'information d'un organe contributeur de données au sens de l'article 5 al. 1.</a:t>
                      </a:r>
                      <a:endParaRPr lang="fr-CH" sz="1400" baseline="0" dirty="0">
                        <a:solidFill>
                          <a:schemeClr val="accent2">
                            <a:lumMod val="50000"/>
                          </a:schemeClr>
                        </a:solidFill>
                      </a:endParaRPr>
                    </a:p>
                  </a:txBody>
                  <a:tcPr/>
                </a:tc>
                <a:tc>
                  <a:txBody>
                    <a:bodyPr/>
                    <a:lstStyle/>
                    <a:p>
                      <a:pPr marL="0" indent="0">
                        <a:buFont typeface="Wingdings" panose="05000000000000000000" pitchFamily="2" charset="2"/>
                        <a:buNone/>
                      </a:pPr>
                      <a:r>
                        <a:rPr lang="fr-CH" sz="1400" b="1" dirty="0">
                          <a:solidFill>
                            <a:schemeClr val="accent2">
                              <a:lumMod val="50000"/>
                            </a:schemeClr>
                          </a:solidFill>
                        </a:rPr>
                        <a:t>Art. A5-2 Journalisation et traçabilité des opérations de traitement</a:t>
                      </a:r>
                    </a:p>
                    <a:p>
                      <a:pPr marL="0" indent="0">
                        <a:buFont typeface="Wingdings" panose="05000000000000000000" pitchFamily="2" charset="2"/>
                        <a:buNone/>
                      </a:pPr>
                      <a:r>
                        <a:rPr lang="fr-CH" sz="1400" baseline="30000" dirty="0">
                          <a:solidFill>
                            <a:schemeClr val="accent2">
                              <a:lumMod val="50000"/>
                            </a:schemeClr>
                          </a:solidFill>
                        </a:rPr>
                        <a:t>1</a:t>
                      </a:r>
                      <a:r>
                        <a:rPr lang="fr-CH" sz="1400" baseline="0" dirty="0">
                          <a:solidFill>
                            <a:schemeClr val="accent2">
                              <a:lumMod val="50000"/>
                            </a:schemeClr>
                          </a:solidFill>
                        </a:rPr>
                        <a:t> </a:t>
                      </a:r>
                      <a:r>
                        <a:rPr lang="fr-CH" sz="1400" b="0" kern="1200" dirty="0">
                          <a:solidFill>
                            <a:schemeClr val="accent2">
                              <a:lumMod val="50000"/>
                            </a:schemeClr>
                          </a:solidFill>
                          <a:effectLst/>
                        </a:rPr>
                        <a:t>Les opérations de traitement sur les données du Référentiel cantonal font l'objet d'une procédure de journalisation permettant d'analyser les accès aux données, de mettre en évidence la survenance de dysfonctionnements et de répondre aux besoins de surveillance.</a:t>
                      </a:r>
                      <a:endParaRPr lang="fr-CH" sz="1400" b="1" dirty="0">
                        <a:solidFill>
                          <a:schemeClr val="accent2">
                            <a:lumMod val="50000"/>
                          </a:schemeClr>
                        </a:solidFill>
                      </a:endParaRPr>
                    </a:p>
                  </a:txBody>
                  <a:tcPr/>
                </a:tc>
                <a:tc>
                  <a:txBody>
                    <a:bodyPr/>
                    <a:lstStyle/>
                    <a:p>
                      <a:pPr marL="0" indent="0">
                        <a:buFont typeface="Wingdings" panose="05000000000000000000" pitchFamily="2" charset="2"/>
                        <a:buNone/>
                      </a:pPr>
                      <a:r>
                        <a:rPr lang="fr-CH" sz="1400" b="1" dirty="0">
                          <a:solidFill>
                            <a:schemeClr val="accent2">
                              <a:lumMod val="50000"/>
                            </a:schemeClr>
                          </a:solidFill>
                        </a:rPr>
                        <a:t>Art. 10 Sécurité, protection des données et surveillance</a:t>
                      </a:r>
                    </a:p>
                    <a:p>
                      <a:pPr marL="0" indent="0">
                        <a:buFont typeface="Wingdings" panose="05000000000000000000" pitchFamily="2" charset="2"/>
                        <a:buNone/>
                      </a:pPr>
                      <a:r>
                        <a:rPr lang="fr-CH" sz="1400" baseline="30000" dirty="0">
                          <a:solidFill>
                            <a:schemeClr val="accent2">
                              <a:lumMod val="50000"/>
                            </a:schemeClr>
                          </a:solidFill>
                        </a:rPr>
                        <a:t>1</a:t>
                      </a:r>
                      <a:r>
                        <a:rPr lang="fr-CH" sz="1400" baseline="0" dirty="0">
                          <a:solidFill>
                            <a:schemeClr val="accent2">
                              <a:lumMod val="50000"/>
                            </a:schemeClr>
                          </a:solidFill>
                        </a:rPr>
                        <a:t> </a:t>
                      </a:r>
                      <a:r>
                        <a:rPr lang="fr-CH" sz="1400" b="0" kern="1200" dirty="0">
                          <a:solidFill>
                            <a:schemeClr val="accent2">
                              <a:lumMod val="50000"/>
                            </a:schemeClr>
                          </a:solidFill>
                          <a:effectLst/>
                        </a:rPr>
                        <a:t>Les données personnelles sont protégées contre toute atteinte à leur confidentialité et contre tout traitement non autorisé. La protection est assurée lors de chaque phase du traitement des données; elle est appliquée à l'égard de toute personne, à l'intérieur comme à l'extérieur de l'administration</a:t>
                      </a:r>
                      <a:r>
                        <a:rPr lang="fr-CH" sz="1800" b="0" kern="1200" dirty="0">
                          <a:solidFill>
                            <a:schemeClr val="accent2">
                              <a:lumMod val="50000"/>
                            </a:schemeClr>
                          </a:solidFill>
                          <a:effectLst/>
                        </a:rPr>
                        <a:t>.</a:t>
                      </a:r>
                      <a:endParaRPr lang="fr-CH" dirty="0">
                        <a:solidFill>
                          <a:schemeClr val="accent2">
                            <a:lumMod val="50000"/>
                          </a:schemeClr>
                        </a:solidFill>
                      </a:endParaRPr>
                    </a:p>
                  </a:txBody>
                  <a:tcPr/>
                </a:tc>
                <a:extLst>
                  <a:ext uri="{0D108BD9-81ED-4DB2-BD59-A6C34878D82A}">
                    <a16:rowId xmlns:a16="http://schemas.microsoft.com/office/drawing/2014/main" val="3933048740"/>
                  </a:ext>
                </a:extLst>
              </a:tr>
            </a:tbl>
          </a:graphicData>
        </a:graphic>
      </p:graphicFrame>
      <p:sp>
        <p:nvSpPr>
          <p:cNvPr id="3" name="ZoneTexte 2">
            <a:extLst>
              <a:ext uri="{FF2B5EF4-FFF2-40B4-BE49-F238E27FC236}">
                <a16:creationId xmlns:a16="http://schemas.microsoft.com/office/drawing/2014/main" id="{CCEA9B64-80CB-B8E9-1ACB-45C1CF5C46CE}"/>
              </a:ext>
            </a:extLst>
          </p:cNvPr>
          <p:cNvSpPr txBox="1"/>
          <p:nvPr/>
        </p:nvSpPr>
        <p:spPr>
          <a:xfrm>
            <a:off x="437359" y="1167978"/>
            <a:ext cx="8372606" cy="487313"/>
          </a:xfrm>
          <a:prstGeom prst="rect">
            <a:avLst/>
          </a:prstGeom>
        </p:spPr>
        <p:txBody>
          <a:bodyPr vert="horz" wrap="square" lIns="0" tIns="0" rIns="0" bIns="0" rtlCol="0">
            <a:spAutoFit/>
          </a:bodyPr>
          <a:lstStyle/>
          <a:p>
            <a:pPr>
              <a:lnSpc>
                <a:spcPts val="1900"/>
              </a:lnSpc>
              <a:spcAft>
                <a:spcPts val="600"/>
              </a:spcAft>
              <a:buClr>
                <a:srgbClr val="074EA1"/>
              </a:buClr>
            </a:pPr>
            <a:r>
              <a:rPr lang="fr-CH" sz="1800" b="1" dirty="0"/>
              <a:t>Une ordonnance expérimentale sur 2 niveaux (un texte de base complétés par cinq annexes)</a:t>
            </a:r>
          </a:p>
        </p:txBody>
      </p:sp>
    </p:spTree>
    <p:extLst>
      <p:ext uri="{BB962C8B-B14F-4D97-AF65-F5344CB8AC3E}">
        <p14:creationId xmlns:p14="http://schemas.microsoft.com/office/powerpoint/2010/main" val="217826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7C0AF-BAD9-4496-BC58-4399138EA1F2}"/>
              </a:ext>
            </a:extLst>
          </p:cNvPr>
          <p:cNvSpPr>
            <a:spLocks noGrp="1"/>
          </p:cNvSpPr>
          <p:nvPr>
            <p:ph type="title"/>
          </p:nvPr>
        </p:nvSpPr>
        <p:spPr>
          <a:xfrm>
            <a:off x="457200" y="304800"/>
            <a:ext cx="8242300" cy="984885"/>
          </a:xfrm>
        </p:spPr>
        <p:txBody>
          <a:bodyPr/>
          <a:lstStyle/>
          <a:p>
            <a:r>
              <a:rPr lang="fr-CH" dirty="0"/>
              <a:t>6. Le projet pilote Référentiel cantonal</a:t>
            </a:r>
            <a:br>
              <a:rPr lang="fr-CH" dirty="0"/>
            </a:br>
            <a:r>
              <a:rPr lang="fr-CH" dirty="0">
                <a:solidFill>
                  <a:schemeClr val="tx2"/>
                </a:solidFill>
              </a:rPr>
              <a:t>6.3 Les enseignements</a:t>
            </a:r>
          </a:p>
        </p:txBody>
      </p:sp>
      <p:sp>
        <p:nvSpPr>
          <p:cNvPr id="4" name="Espace réservé du numéro de diapositive 3">
            <a:extLst>
              <a:ext uri="{FF2B5EF4-FFF2-40B4-BE49-F238E27FC236}">
                <a16:creationId xmlns:a16="http://schemas.microsoft.com/office/drawing/2014/main" id="{BFA3DEC5-A66E-42C8-82A5-BFE840AFEF92}"/>
              </a:ext>
            </a:extLst>
          </p:cNvPr>
          <p:cNvSpPr>
            <a:spLocks noGrp="1"/>
          </p:cNvSpPr>
          <p:nvPr>
            <p:ph type="sldNum" sz="quarter" idx="10"/>
          </p:nvPr>
        </p:nvSpPr>
        <p:spPr/>
        <p:txBody>
          <a:bodyPr/>
          <a:lstStyle/>
          <a:p>
            <a:pPr>
              <a:defRPr/>
            </a:pPr>
            <a:fld id="{14AF4092-9978-41CC-9AEB-88010A92632F}" type="slidenum">
              <a:rPr lang="de-CH" smtClean="0"/>
              <a:pPr>
                <a:defRPr/>
              </a:pPr>
              <a:t>14</a:t>
            </a:fld>
            <a:endParaRPr lang="de-CH"/>
          </a:p>
        </p:txBody>
      </p:sp>
      <p:sp>
        <p:nvSpPr>
          <p:cNvPr id="7" name="ZoneTexte 6">
            <a:extLst>
              <a:ext uri="{FF2B5EF4-FFF2-40B4-BE49-F238E27FC236}">
                <a16:creationId xmlns:a16="http://schemas.microsoft.com/office/drawing/2014/main" id="{B9A45585-3F80-2DA6-D929-AB2E1C6700E4}"/>
              </a:ext>
            </a:extLst>
          </p:cNvPr>
          <p:cNvSpPr txBox="1"/>
          <p:nvPr/>
        </p:nvSpPr>
        <p:spPr>
          <a:xfrm>
            <a:off x="539552" y="1700808"/>
            <a:ext cx="8159948" cy="4013919"/>
          </a:xfrm>
          <a:prstGeom prst="rect">
            <a:avLst/>
          </a:prstGeom>
        </p:spPr>
        <p:txBody>
          <a:bodyPr vert="horz" wrap="square" lIns="0" tIns="0" rIns="0" bIns="0" rtlCol="0">
            <a:spAutoFit/>
          </a:bodyPr>
          <a:lstStyle/>
          <a:p>
            <a:pPr marL="285750" indent="-285750">
              <a:lnSpc>
                <a:spcPts val="1900"/>
              </a:lnSpc>
              <a:spcAft>
                <a:spcPts val="600"/>
              </a:spcAft>
              <a:buClr>
                <a:srgbClr val="074EA1"/>
              </a:buClr>
              <a:buFont typeface="Wingdings" panose="05000000000000000000" pitchFamily="2" charset="2"/>
              <a:buChar char="§"/>
            </a:pPr>
            <a:r>
              <a:rPr lang="fr-CH" sz="1600" b="1" dirty="0"/>
              <a:t>Un nombre élevé d’erreurs dans les registres de données cantonaux</a:t>
            </a:r>
          </a:p>
          <a:p>
            <a:pPr marL="285750" indent="-285750">
              <a:lnSpc>
                <a:spcPts val="1900"/>
              </a:lnSpc>
              <a:spcAft>
                <a:spcPts val="600"/>
              </a:spcAft>
              <a:buClr>
                <a:srgbClr val="074EA1"/>
              </a:buClr>
              <a:buFont typeface="Wingdings" panose="05000000000000000000" pitchFamily="2" charset="2"/>
              <a:buChar char="§"/>
            </a:pPr>
            <a:r>
              <a:rPr lang="fr-CH" sz="1600" b="1" dirty="0"/>
              <a:t>La sélection des sources</a:t>
            </a:r>
          </a:p>
          <a:p>
            <a:pPr marL="285750" indent="-285750">
              <a:lnSpc>
                <a:spcPts val="1900"/>
              </a:lnSpc>
              <a:spcAft>
                <a:spcPts val="600"/>
              </a:spcAft>
              <a:buClr>
                <a:srgbClr val="074EA1"/>
              </a:buClr>
              <a:buFont typeface="Wingdings" panose="05000000000000000000" pitchFamily="2" charset="2"/>
              <a:buChar char="§"/>
            </a:pPr>
            <a:r>
              <a:rPr lang="fr-CH" sz="1600" b="1" dirty="0"/>
              <a:t>La hiérarchie des sources</a:t>
            </a:r>
          </a:p>
          <a:p>
            <a:pPr marL="285750" indent="-285750">
              <a:lnSpc>
                <a:spcPts val="1900"/>
              </a:lnSpc>
              <a:spcAft>
                <a:spcPts val="600"/>
              </a:spcAft>
              <a:buClr>
                <a:srgbClr val="074EA1"/>
              </a:buClr>
              <a:buFont typeface="Wingdings" panose="05000000000000000000" pitchFamily="2" charset="2"/>
              <a:buChar char="§"/>
            </a:pPr>
            <a:r>
              <a:rPr lang="fr-CH" sz="1600" b="1" dirty="0"/>
              <a:t>Le catalogue et le périmètre des données</a:t>
            </a:r>
          </a:p>
          <a:p>
            <a:pPr marL="285750" indent="-285750">
              <a:lnSpc>
                <a:spcPts val="1900"/>
              </a:lnSpc>
              <a:spcAft>
                <a:spcPts val="600"/>
              </a:spcAft>
              <a:buClr>
                <a:srgbClr val="074EA1"/>
              </a:buClr>
              <a:buFont typeface="Wingdings" panose="05000000000000000000" pitchFamily="2" charset="2"/>
              <a:buChar char="§"/>
            </a:pPr>
            <a:r>
              <a:rPr lang="fr-CH" sz="1600" b="1" dirty="0"/>
              <a:t>L’identification des flux de données</a:t>
            </a:r>
          </a:p>
          <a:p>
            <a:pPr marL="285750" indent="-285750">
              <a:lnSpc>
                <a:spcPts val="1900"/>
              </a:lnSpc>
              <a:spcAft>
                <a:spcPts val="600"/>
              </a:spcAft>
              <a:buClr>
                <a:srgbClr val="074EA1"/>
              </a:buClr>
              <a:buFont typeface="Wingdings" panose="05000000000000000000" pitchFamily="2" charset="2"/>
              <a:buChar char="§"/>
            </a:pPr>
            <a:r>
              <a:rPr lang="fr-CH" sz="1600" b="1" dirty="0"/>
              <a:t>La répartition des responsabilités</a:t>
            </a:r>
          </a:p>
          <a:p>
            <a:pPr marL="285750" indent="-285750">
              <a:lnSpc>
                <a:spcPts val="1900"/>
              </a:lnSpc>
              <a:spcAft>
                <a:spcPts val="600"/>
              </a:spcAft>
              <a:buClr>
                <a:srgbClr val="074EA1"/>
              </a:buClr>
              <a:buFont typeface="Wingdings" panose="05000000000000000000" pitchFamily="2" charset="2"/>
              <a:buChar char="§"/>
            </a:pPr>
            <a:r>
              <a:rPr lang="fr-CH" sz="1600" b="1" dirty="0"/>
              <a:t>Le risque de différends et de conflits entre les parties prenantes</a:t>
            </a:r>
          </a:p>
          <a:p>
            <a:pPr marL="285750" indent="-285750">
              <a:lnSpc>
                <a:spcPts val="1900"/>
              </a:lnSpc>
              <a:spcAft>
                <a:spcPts val="600"/>
              </a:spcAft>
              <a:buClr>
                <a:srgbClr val="074EA1"/>
              </a:buClr>
              <a:buFont typeface="Wingdings" panose="05000000000000000000" pitchFamily="2" charset="2"/>
              <a:buChar char="§"/>
            </a:pPr>
            <a:r>
              <a:rPr lang="fr-CH" sz="1600" b="1" dirty="0"/>
              <a:t>Mise en évidence de certains risques particuliers</a:t>
            </a:r>
          </a:p>
          <a:p>
            <a:pPr marL="285750" indent="-285750">
              <a:lnSpc>
                <a:spcPts val="1900"/>
              </a:lnSpc>
              <a:spcAft>
                <a:spcPts val="600"/>
              </a:spcAft>
              <a:buClr>
                <a:srgbClr val="074EA1"/>
              </a:buClr>
              <a:buFont typeface="Wingdings" panose="05000000000000000000" pitchFamily="2" charset="2"/>
              <a:buChar char="§"/>
            </a:pPr>
            <a:r>
              <a:rPr lang="fr-CH" sz="1600" b="1" dirty="0"/>
              <a:t>Proposition de mesures de sécurité</a:t>
            </a:r>
          </a:p>
          <a:p>
            <a:pPr marL="285750" indent="-285750">
              <a:lnSpc>
                <a:spcPts val="1900"/>
              </a:lnSpc>
              <a:spcAft>
                <a:spcPts val="600"/>
              </a:spcAft>
              <a:buClr>
                <a:srgbClr val="074EA1"/>
              </a:buClr>
              <a:buFont typeface="Wingdings" panose="05000000000000000000" pitchFamily="2" charset="2"/>
              <a:buChar char="§"/>
            </a:pPr>
            <a:r>
              <a:rPr lang="fr-CH" sz="1600" b="1" dirty="0"/>
              <a:t>Des contraintes juridiques</a:t>
            </a:r>
          </a:p>
          <a:p>
            <a:pPr marL="285750" indent="-285750">
              <a:lnSpc>
                <a:spcPts val="1900"/>
              </a:lnSpc>
              <a:spcAft>
                <a:spcPts val="600"/>
              </a:spcAft>
              <a:buClr>
                <a:srgbClr val="074EA1"/>
              </a:buClr>
              <a:buFont typeface="Wingdings" panose="05000000000000000000" pitchFamily="2" charset="2"/>
              <a:buChar char="§"/>
            </a:pPr>
            <a:r>
              <a:rPr lang="fr-CH" sz="1600" b="1" dirty="0"/>
              <a:t>Des contraintes techniques</a:t>
            </a:r>
          </a:p>
          <a:p>
            <a:pPr marL="285750" indent="-285750">
              <a:lnSpc>
                <a:spcPts val="1900"/>
              </a:lnSpc>
              <a:spcAft>
                <a:spcPts val="600"/>
              </a:spcAft>
              <a:buClr>
                <a:srgbClr val="074EA1"/>
              </a:buClr>
              <a:buFont typeface="Wingdings" panose="05000000000000000000" pitchFamily="2" charset="2"/>
              <a:buChar char="§"/>
            </a:pPr>
            <a:r>
              <a:rPr lang="fr-CH" sz="1600" b="1" dirty="0"/>
              <a:t>Les avantages liés à la mutualisation des systèmes d’information et des ressources associées</a:t>
            </a:r>
          </a:p>
        </p:txBody>
      </p:sp>
    </p:spTree>
    <p:extLst>
      <p:ext uri="{BB962C8B-B14F-4D97-AF65-F5344CB8AC3E}">
        <p14:creationId xmlns:p14="http://schemas.microsoft.com/office/powerpoint/2010/main" val="1214533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288639-7EC3-49D4-92AE-2A1E253247F8}"/>
              </a:ext>
            </a:extLst>
          </p:cNvPr>
          <p:cNvSpPr>
            <a:spLocks noGrp="1"/>
          </p:cNvSpPr>
          <p:nvPr>
            <p:ph type="title"/>
          </p:nvPr>
        </p:nvSpPr>
        <p:spPr>
          <a:xfrm>
            <a:off x="395536" y="1887620"/>
            <a:ext cx="2522378" cy="1637282"/>
          </a:xfrm>
        </p:spPr>
        <p:txBody>
          <a:bodyPr anchor="b">
            <a:normAutofit/>
          </a:bodyPr>
          <a:lstStyle/>
          <a:p>
            <a:r>
              <a:rPr lang="fr-CH" sz="3000" dirty="0"/>
              <a:t>Pour approfondir</a:t>
            </a:r>
          </a:p>
        </p:txBody>
      </p:sp>
      <p:sp>
        <p:nvSpPr>
          <p:cNvPr id="3" name="Espace réservé du contenu 2">
            <a:extLst>
              <a:ext uri="{FF2B5EF4-FFF2-40B4-BE49-F238E27FC236}">
                <a16:creationId xmlns:a16="http://schemas.microsoft.com/office/drawing/2014/main" id="{B623162E-C52D-476C-BA35-74D25F4DE078}"/>
              </a:ext>
            </a:extLst>
          </p:cNvPr>
          <p:cNvSpPr>
            <a:spLocks noGrp="1"/>
          </p:cNvSpPr>
          <p:nvPr>
            <p:ph idx="1"/>
          </p:nvPr>
        </p:nvSpPr>
        <p:spPr>
          <a:xfrm>
            <a:off x="395536" y="3933056"/>
            <a:ext cx="3600400" cy="1863111"/>
          </a:xfrm>
        </p:spPr>
        <p:txBody>
          <a:bodyPr>
            <a:normAutofit fontScale="85000" lnSpcReduction="10000"/>
          </a:bodyPr>
          <a:lstStyle/>
          <a:p>
            <a:pPr marL="0" indent="0"/>
            <a:r>
              <a:rPr lang="fr-CH" sz="1800" cap="small" dirty="0">
                <a:solidFill>
                  <a:schemeClr val="accent2">
                    <a:lumMod val="50000"/>
                  </a:schemeClr>
                </a:solidFill>
              </a:rPr>
              <a:t>En long</a:t>
            </a:r>
          </a:p>
          <a:p>
            <a:pPr marL="0" indent="0"/>
            <a:r>
              <a:rPr lang="fr-CH" sz="1800" cap="small" dirty="0">
                <a:solidFill>
                  <a:schemeClr val="accent2">
                    <a:lumMod val="50000"/>
                  </a:schemeClr>
                </a:solidFill>
              </a:rPr>
              <a:t>Montavon</a:t>
            </a:r>
            <a:r>
              <a:rPr lang="fr-CH" sz="1800" dirty="0">
                <a:solidFill>
                  <a:schemeClr val="accent2">
                    <a:lumMod val="50000"/>
                  </a:schemeClr>
                </a:solidFill>
              </a:rPr>
              <a:t> Michael, </a:t>
            </a:r>
            <a:r>
              <a:rPr lang="fr-CH" sz="1800" i="1" dirty="0">
                <a:solidFill>
                  <a:schemeClr val="accent2">
                    <a:lumMod val="50000"/>
                  </a:schemeClr>
                </a:solidFill>
              </a:rPr>
              <a:t>Cyberadministration et protection des données – </a:t>
            </a:r>
            <a:r>
              <a:rPr lang="fr-CH" sz="1800" i="1" cap="all" dirty="0">
                <a:solidFill>
                  <a:schemeClr val="accent2">
                    <a:lumMod val="50000"/>
                  </a:schemeClr>
                </a:solidFill>
              </a:rPr>
              <a:t>é</a:t>
            </a:r>
            <a:r>
              <a:rPr lang="fr-CH" sz="1800" i="1" dirty="0">
                <a:solidFill>
                  <a:schemeClr val="accent2">
                    <a:lumMod val="50000"/>
                  </a:schemeClr>
                </a:solidFill>
              </a:rPr>
              <a:t>tude théorique et pratique de la transition numérique en Suisse du point de vue de l’</a:t>
            </a:r>
            <a:r>
              <a:rPr lang="fr-CH" sz="1800" i="1" cap="all" dirty="0">
                <a:solidFill>
                  <a:schemeClr val="accent2">
                    <a:lumMod val="50000"/>
                  </a:schemeClr>
                </a:solidFill>
              </a:rPr>
              <a:t>é</a:t>
            </a:r>
            <a:r>
              <a:rPr lang="fr-CH" sz="1800" i="1" dirty="0">
                <a:solidFill>
                  <a:schemeClr val="accent2">
                    <a:lumMod val="50000"/>
                  </a:schemeClr>
                </a:solidFill>
              </a:rPr>
              <a:t>tat, des citoyen-ne-s et des autorités de contrôle</a:t>
            </a:r>
            <a:r>
              <a:rPr lang="fr-CH" sz="1800" dirty="0">
                <a:solidFill>
                  <a:schemeClr val="accent2">
                    <a:lumMod val="50000"/>
                  </a:schemeClr>
                </a:solidFill>
              </a:rPr>
              <a:t>, thèse Fribourg, Genève / Zurich / Bâle 2021</a:t>
            </a:r>
          </a:p>
        </p:txBody>
      </p:sp>
      <p:pic>
        <p:nvPicPr>
          <p:cNvPr id="5" name="Image 4" descr="Une image contenant transport, roue&#10;&#10;Description générée automatiquement">
            <a:extLst>
              <a:ext uri="{FF2B5EF4-FFF2-40B4-BE49-F238E27FC236}">
                <a16:creationId xmlns:a16="http://schemas.microsoft.com/office/drawing/2014/main" id="{AEF21095-53B7-4D50-A0E6-8C55926BC9DF}"/>
              </a:ext>
            </a:extLst>
          </p:cNvPr>
          <p:cNvPicPr>
            <a:picLocks noChangeAspect="1"/>
          </p:cNvPicPr>
          <p:nvPr/>
        </p:nvPicPr>
        <p:blipFill>
          <a:blip r:embed="rId2"/>
          <a:stretch>
            <a:fillRect/>
          </a:stretch>
        </p:blipFill>
        <p:spPr>
          <a:xfrm>
            <a:off x="2210745" y="349726"/>
            <a:ext cx="6209355" cy="2287186"/>
          </a:xfrm>
          <a:prstGeom prst="rect">
            <a:avLst/>
          </a:prstGeom>
        </p:spPr>
      </p:pic>
      <p:sp>
        <p:nvSpPr>
          <p:cNvPr id="6" name="Espace réservé du contenu 2">
            <a:extLst>
              <a:ext uri="{FF2B5EF4-FFF2-40B4-BE49-F238E27FC236}">
                <a16:creationId xmlns:a16="http://schemas.microsoft.com/office/drawing/2014/main" id="{F6509BC2-2D9A-A57E-254C-0B015563C702}"/>
              </a:ext>
            </a:extLst>
          </p:cNvPr>
          <p:cNvSpPr txBox="1">
            <a:spLocks/>
          </p:cNvSpPr>
          <p:nvPr/>
        </p:nvSpPr>
        <p:spPr bwMode="auto">
          <a:xfrm>
            <a:off x="5148066" y="3933055"/>
            <a:ext cx="3416052" cy="1863111"/>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chemeClr val="tx1"/>
              </a:buClr>
              <a:buSzPct val="100000"/>
              <a:buFont typeface="Arial" pitchFamily="34" charset="0"/>
              <a:buChar char="&gt;"/>
              <a:defRPr sz="2000" kern="1200">
                <a:solidFill>
                  <a:schemeClr val="tx1"/>
                </a:solidFill>
                <a:latin typeface="Arial"/>
                <a:ea typeface="ＭＳ Ｐゴシック" pitchFamily="-112" charset="-128"/>
                <a:cs typeface="ＭＳ Ｐゴシック"/>
              </a:defRPr>
            </a:lvl2pPr>
            <a:lvl3pPr marL="539750" indent="-265113" algn="l" defTabSz="457200" rtl="0" eaLnBrk="0" fontAlgn="base" hangingPunct="0">
              <a:spcBef>
                <a:spcPct val="0"/>
              </a:spcBef>
              <a:spcAft>
                <a:spcPts val="600"/>
              </a:spcAft>
              <a:buSzPct val="100000"/>
              <a:buFont typeface="Arial" pitchFamily="34" charset="0"/>
              <a:buChar char="&gt;"/>
              <a:defRPr sz="2000" kern="1200">
                <a:solidFill>
                  <a:schemeClr val="tx1"/>
                </a:solidFill>
                <a:latin typeface="Arial"/>
                <a:ea typeface="ＭＳ Ｐゴシック" pitchFamily="-112" charset="-128"/>
                <a:cs typeface="ＭＳ Ｐゴシック"/>
              </a:defRPr>
            </a:lvl3pPr>
            <a:lvl4pPr marL="803275" indent="-261938" algn="l" defTabSz="457200" rtl="0" eaLnBrk="0" fontAlgn="base" hangingPunct="0">
              <a:spcBef>
                <a:spcPct val="0"/>
              </a:spcBef>
              <a:spcAft>
                <a:spcPts val="600"/>
              </a:spcAft>
              <a:buClr>
                <a:srgbClr val="7F7F7F"/>
              </a:buClr>
              <a:buSzPct val="100000"/>
              <a:buFont typeface="Arial" pitchFamily="34" charset="0"/>
              <a:buChar char="&gt;"/>
              <a:defRPr sz="2000" kern="1200">
                <a:solidFill>
                  <a:schemeClr val="tx1"/>
                </a:solidFill>
                <a:latin typeface="Arial"/>
                <a:ea typeface="ＭＳ Ｐゴシック" pitchFamily="-112" charset="-128"/>
                <a:cs typeface="ＭＳ Ｐゴシック"/>
              </a:defRPr>
            </a:lvl4pPr>
            <a:lvl5pPr marL="1076325" indent="-271463" algn="l" defTabSz="457200" rtl="0" eaLnBrk="0" fontAlgn="base" hangingPunct="0">
              <a:spcBef>
                <a:spcPct val="0"/>
              </a:spcBef>
              <a:spcAft>
                <a:spcPts val="600"/>
              </a:spcAft>
              <a:buClr>
                <a:srgbClr val="7F7F7F"/>
              </a:buClr>
              <a:buSzPct val="100000"/>
              <a:buFont typeface="Arial" pitchFamily="34" charset="0"/>
              <a:buChar char="&gt;"/>
              <a:defRPr sz="2000" kern="1200">
                <a:solidFill>
                  <a:schemeClr val="tx1"/>
                </a:solidFill>
                <a:latin typeface="Arial"/>
                <a:ea typeface="ＭＳ Ｐゴシック" pitchFamily="-11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fr-CH" sz="1500" cap="small" dirty="0">
                <a:solidFill>
                  <a:schemeClr val="accent2">
                    <a:lumMod val="50000"/>
                  </a:schemeClr>
                </a:solidFill>
              </a:rPr>
              <a:t>En bref</a:t>
            </a:r>
          </a:p>
          <a:p>
            <a:pPr marL="0" indent="0"/>
            <a:r>
              <a:rPr lang="fr-CH" sz="1500" cap="small" dirty="0">
                <a:solidFill>
                  <a:schemeClr val="accent2">
                    <a:lumMod val="50000"/>
                  </a:schemeClr>
                </a:solidFill>
              </a:rPr>
              <a:t>Montavon</a:t>
            </a:r>
            <a:r>
              <a:rPr lang="fr-CH" sz="1500" dirty="0">
                <a:solidFill>
                  <a:schemeClr val="accent2">
                    <a:lumMod val="50000"/>
                  </a:schemeClr>
                </a:solidFill>
              </a:rPr>
              <a:t> Michael, </a:t>
            </a:r>
            <a:r>
              <a:rPr lang="fr-CH" sz="1500" i="1" dirty="0">
                <a:solidFill>
                  <a:schemeClr val="accent2">
                    <a:lumMod val="50000"/>
                  </a:schemeClr>
                </a:solidFill>
              </a:rPr>
              <a:t>De la planification à la codification de la cyberadministration, </a:t>
            </a:r>
            <a:r>
              <a:rPr lang="fr-CH" sz="1500" dirty="0">
                <a:solidFill>
                  <a:schemeClr val="accent2">
                    <a:lumMod val="50000"/>
                  </a:schemeClr>
                </a:solidFill>
              </a:rPr>
              <a:t>in : RSJ 2022 118/2022, p. 803 </a:t>
            </a:r>
            <a:r>
              <a:rPr lang="fr-CH" sz="1500" dirty="0" err="1">
                <a:solidFill>
                  <a:schemeClr val="accent2">
                    <a:lumMod val="50000"/>
                  </a:schemeClr>
                </a:solidFill>
              </a:rPr>
              <a:t>ss</a:t>
            </a:r>
            <a:endParaRPr lang="fr-CH" sz="1500" dirty="0">
              <a:solidFill>
                <a:schemeClr val="accent2">
                  <a:lumMod val="50000"/>
                </a:schemeClr>
              </a:solidFill>
            </a:endParaRPr>
          </a:p>
        </p:txBody>
      </p:sp>
    </p:spTree>
    <p:extLst>
      <p:ext uri="{BB962C8B-B14F-4D97-AF65-F5344CB8AC3E}">
        <p14:creationId xmlns:p14="http://schemas.microsoft.com/office/powerpoint/2010/main" val="63253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58347B-A080-7F6F-ADD5-E7EB8B47D658}"/>
              </a:ext>
            </a:extLst>
          </p:cNvPr>
          <p:cNvSpPr>
            <a:spLocks noGrp="1"/>
          </p:cNvSpPr>
          <p:nvPr>
            <p:ph type="title"/>
          </p:nvPr>
        </p:nvSpPr>
        <p:spPr>
          <a:xfrm>
            <a:off x="457200" y="304800"/>
            <a:ext cx="8242300" cy="492443"/>
          </a:xfrm>
        </p:spPr>
        <p:txBody>
          <a:bodyPr/>
          <a:lstStyle/>
          <a:p>
            <a:r>
              <a:rPr lang="fr-CH" dirty="0"/>
              <a:t>1. La cyberadministration</a:t>
            </a:r>
          </a:p>
        </p:txBody>
      </p:sp>
      <p:sp>
        <p:nvSpPr>
          <p:cNvPr id="3" name="Espace réservé du contenu 2">
            <a:extLst>
              <a:ext uri="{FF2B5EF4-FFF2-40B4-BE49-F238E27FC236}">
                <a16:creationId xmlns:a16="http://schemas.microsoft.com/office/drawing/2014/main" id="{E3441F14-FD05-4777-67A7-13A89AD4795C}"/>
              </a:ext>
            </a:extLst>
          </p:cNvPr>
          <p:cNvSpPr>
            <a:spLocks noGrp="1"/>
          </p:cNvSpPr>
          <p:nvPr>
            <p:ph idx="1"/>
          </p:nvPr>
        </p:nvSpPr>
        <p:spPr>
          <a:xfrm>
            <a:off x="449567" y="1412776"/>
            <a:ext cx="8242300" cy="5655394"/>
          </a:xfrm>
        </p:spPr>
        <p:txBody>
          <a:bodyPr/>
          <a:lstStyle/>
          <a:p>
            <a:pPr lvl="1">
              <a:spcBef>
                <a:spcPts val="900"/>
              </a:spcBef>
              <a:spcAft>
                <a:spcPts val="900"/>
              </a:spcAft>
              <a:buFont typeface="Wingdings" panose="05000000000000000000" pitchFamily="2" charset="2"/>
              <a:buChar char="§"/>
            </a:pPr>
            <a:r>
              <a:rPr lang="fr-CH" sz="1800" b="1" dirty="0">
                <a:solidFill>
                  <a:schemeClr val="accent2">
                    <a:lumMod val="50000"/>
                  </a:schemeClr>
                </a:solidFill>
              </a:rPr>
              <a:t>Stratégie suisse de cyberadministration 2016-2019 </a:t>
            </a:r>
            <a:r>
              <a:rPr lang="fr-CH" sz="1800" dirty="0">
                <a:solidFill>
                  <a:schemeClr val="accent2">
                    <a:lumMod val="50000"/>
                  </a:schemeClr>
                </a:solidFill>
              </a:rPr>
              <a:t>: « </a:t>
            </a:r>
            <a:r>
              <a:rPr lang="fr-CH" sz="1800" i="1" dirty="0">
                <a:solidFill>
                  <a:schemeClr val="accent2">
                    <a:lumMod val="50000"/>
                  </a:schemeClr>
                </a:solidFill>
                <a:effectLst/>
                <a:latin typeface="Times New Roman" panose="02020603050405020304" pitchFamily="18" charset="0"/>
              </a:rPr>
              <a:t>La cyberadministration ou "e-gouvernement" se définit comme "l’utilisation des technologies de l’information et de la communication dans les administrations publiques, associée à des changements au niveau de l’organisation et de nouvelles aptitudes du personnel", afin d’améliorer les services publics, ainsi que de renforcer les processus démocratiques et de soutien aux politiques publiques.</a:t>
            </a:r>
            <a:r>
              <a:rPr lang="fr-CH" sz="1800" dirty="0">
                <a:solidFill>
                  <a:schemeClr val="accent2">
                    <a:lumMod val="50000"/>
                  </a:schemeClr>
                </a:solidFill>
                <a:effectLst/>
                <a:latin typeface="Times New Roman" panose="02020603050405020304" pitchFamily="18" charset="0"/>
              </a:rPr>
              <a:t>»</a:t>
            </a:r>
            <a:endParaRPr lang="fr-CH" sz="1800" dirty="0">
              <a:solidFill>
                <a:schemeClr val="accent2">
                  <a:lumMod val="50000"/>
                </a:schemeClr>
              </a:solidFill>
              <a:latin typeface="Times New Roman" panose="02020603050405020304" pitchFamily="18" charset="0"/>
            </a:endParaRPr>
          </a:p>
          <a:p>
            <a:pPr lvl="1">
              <a:spcBef>
                <a:spcPts val="900"/>
              </a:spcBef>
              <a:spcAft>
                <a:spcPts val="900"/>
              </a:spcAft>
              <a:buFont typeface="Wingdings" panose="05000000000000000000" pitchFamily="2" charset="2"/>
              <a:buChar char="§"/>
            </a:pPr>
            <a:r>
              <a:rPr lang="fr-CH" sz="1800" b="1" dirty="0">
                <a:solidFill>
                  <a:schemeClr val="accent2">
                    <a:lumMod val="50000"/>
                  </a:schemeClr>
                </a:solidFill>
                <a:latin typeface="Times New Roman" panose="02020603050405020304" pitchFamily="18" charset="0"/>
              </a:rPr>
              <a:t>Message du Conseil fédéral concernant la LMETA </a:t>
            </a:r>
            <a:r>
              <a:rPr lang="fr-CH" sz="1800" dirty="0">
                <a:solidFill>
                  <a:schemeClr val="accent2">
                    <a:lumMod val="50000"/>
                  </a:schemeClr>
                </a:solidFill>
                <a:latin typeface="Times New Roman" panose="02020603050405020304" pitchFamily="18" charset="0"/>
              </a:rPr>
              <a:t>: «</a:t>
            </a:r>
            <a:r>
              <a:rPr lang="fr-CH" sz="1800" i="1" dirty="0">
                <a:solidFill>
                  <a:schemeClr val="accent2">
                    <a:lumMod val="50000"/>
                  </a:schemeClr>
                </a:solidFill>
                <a:effectLst/>
                <a:latin typeface="Times New Roman" panose="02020603050405020304" pitchFamily="18" charset="0"/>
              </a:rPr>
              <a:t>Il faut toutefois garder à l’esprit qu’en raison de l’évolution technologique, la notion de «cyberadministration» est en constante mutation, ce qui fait qu’il est impossible de donner du terme une définition précise.»</a:t>
            </a:r>
          </a:p>
          <a:p>
            <a:pPr lvl="1">
              <a:spcBef>
                <a:spcPts val="900"/>
              </a:spcBef>
              <a:spcAft>
                <a:spcPts val="900"/>
              </a:spcAft>
              <a:buFont typeface="Wingdings" panose="05000000000000000000" pitchFamily="2" charset="2"/>
              <a:buChar char="§"/>
            </a:pPr>
            <a:r>
              <a:rPr lang="fr-CH" sz="1800" b="1" dirty="0">
                <a:solidFill>
                  <a:schemeClr val="accent2">
                    <a:lumMod val="50000"/>
                  </a:schemeClr>
                </a:solidFill>
              </a:rPr>
              <a:t>Art. 3 al. 1 let. f loi fribourgeoise sur la cyberadministration (</a:t>
            </a:r>
            <a:r>
              <a:rPr lang="fr-CH" sz="1800" b="1" dirty="0" err="1">
                <a:solidFill>
                  <a:schemeClr val="accent2">
                    <a:lumMod val="50000"/>
                  </a:schemeClr>
                </a:solidFill>
              </a:rPr>
              <a:t>LCyb</a:t>
            </a:r>
            <a:r>
              <a:rPr lang="fr-CH" sz="1800" b="1" dirty="0">
                <a:solidFill>
                  <a:schemeClr val="accent2">
                    <a:lumMod val="50000"/>
                  </a:schemeClr>
                </a:solidFill>
              </a:rPr>
              <a:t> ; RSF 184.1) </a:t>
            </a:r>
            <a:r>
              <a:rPr lang="fr-CH" sz="1800" dirty="0">
                <a:solidFill>
                  <a:schemeClr val="accent2">
                    <a:lumMod val="50000"/>
                  </a:schemeClr>
                </a:solidFill>
              </a:rPr>
              <a:t>: </a:t>
            </a:r>
            <a:r>
              <a:rPr lang="fr-CH" sz="1800" b="0" i="1" dirty="0">
                <a:solidFill>
                  <a:schemeClr val="accent2">
                    <a:lumMod val="50000"/>
                  </a:schemeClr>
                </a:solidFill>
                <a:effectLst/>
                <a:latin typeface="Times New Roman" panose="02020603050405020304" pitchFamily="18" charset="0"/>
                <a:cs typeface="Times New Roman" panose="02020603050405020304" pitchFamily="18" charset="0"/>
              </a:rPr>
              <a:t>«cyberadministration» désigne l'utilisation des technologies de l'information et de la communication aussi bien dans le fonctionnement et l'organisation des collectivités publiques que dans leurs relations avec les tiers»</a:t>
            </a:r>
            <a:endParaRPr lang="fr-CH" sz="1800" b="1" i="1" dirty="0">
              <a:solidFill>
                <a:schemeClr val="accent2">
                  <a:lumMod val="50000"/>
                </a:schemeClr>
              </a:solidFill>
              <a:latin typeface="Times New Roman" panose="02020603050405020304" pitchFamily="18" charset="0"/>
              <a:cs typeface="Times New Roman" panose="02020603050405020304" pitchFamily="18" charset="0"/>
            </a:endParaRPr>
          </a:p>
          <a:p>
            <a:pPr lvl="1">
              <a:spcBef>
                <a:spcPts val="900"/>
              </a:spcBef>
              <a:spcAft>
                <a:spcPts val="900"/>
              </a:spcAft>
              <a:buFont typeface="Wingdings" panose="05000000000000000000" pitchFamily="2" charset="2"/>
              <a:buChar char="§"/>
            </a:pPr>
            <a:endParaRPr lang="fr-CH" sz="1800" i="1" dirty="0">
              <a:solidFill>
                <a:schemeClr val="accent2">
                  <a:lumMod val="50000"/>
                </a:schemeClr>
              </a:solidFill>
              <a:effectLst/>
              <a:latin typeface="Times New Roman" panose="02020603050405020304" pitchFamily="18" charset="0"/>
            </a:endParaRPr>
          </a:p>
          <a:p>
            <a:pPr marL="1587" lvl="1" indent="0">
              <a:buNone/>
            </a:pPr>
            <a:endParaRPr lang="fr-CH" i="1" dirty="0">
              <a:latin typeface="Times New Roman" panose="02020603050405020304" pitchFamily="18" charset="0"/>
            </a:endParaRPr>
          </a:p>
          <a:p>
            <a:pPr marL="1587" lvl="1" indent="0">
              <a:buNone/>
            </a:pPr>
            <a:endParaRPr lang="fr-CH" i="1" dirty="0"/>
          </a:p>
        </p:txBody>
      </p:sp>
      <p:sp>
        <p:nvSpPr>
          <p:cNvPr id="4" name="Espace réservé du numéro de diapositive 3">
            <a:extLst>
              <a:ext uri="{FF2B5EF4-FFF2-40B4-BE49-F238E27FC236}">
                <a16:creationId xmlns:a16="http://schemas.microsoft.com/office/drawing/2014/main" id="{085E4FF5-305D-7B9B-5447-415C4323563A}"/>
              </a:ext>
            </a:extLst>
          </p:cNvPr>
          <p:cNvSpPr>
            <a:spLocks noGrp="1"/>
          </p:cNvSpPr>
          <p:nvPr>
            <p:ph type="sldNum" sz="quarter" idx="10"/>
          </p:nvPr>
        </p:nvSpPr>
        <p:spPr/>
        <p:txBody>
          <a:bodyPr/>
          <a:lstStyle/>
          <a:p>
            <a:pPr>
              <a:defRPr/>
            </a:pPr>
            <a:fld id="{14AF4092-9978-41CC-9AEB-88010A92632F}" type="slidenum">
              <a:rPr lang="de-CH" smtClean="0"/>
              <a:pPr>
                <a:defRPr/>
              </a:pPr>
              <a:t>2</a:t>
            </a:fld>
            <a:endParaRPr lang="de-CH"/>
          </a:p>
        </p:txBody>
      </p:sp>
    </p:spTree>
    <p:extLst>
      <p:ext uri="{BB962C8B-B14F-4D97-AF65-F5344CB8AC3E}">
        <p14:creationId xmlns:p14="http://schemas.microsoft.com/office/powerpoint/2010/main" val="102939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9F1825-9797-4CE3-A6C5-FFE75B489BCE}"/>
              </a:ext>
            </a:extLst>
          </p:cNvPr>
          <p:cNvSpPr>
            <a:spLocks noGrp="1"/>
          </p:cNvSpPr>
          <p:nvPr>
            <p:ph type="title"/>
          </p:nvPr>
        </p:nvSpPr>
        <p:spPr>
          <a:xfrm>
            <a:off x="457200" y="304800"/>
            <a:ext cx="8242300" cy="984885"/>
          </a:xfrm>
        </p:spPr>
        <p:txBody>
          <a:bodyPr/>
          <a:lstStyle/>
          <a:p>
            <a:r>
              <a:rPr lang="fr-CH" dirty="0"/>
              <a:t>2. </a:t>
            </a:r>
            <a:r>
              <a:rPr lang="fr-CH" cap="all" dirty="0"/>
              <a:t>L</a:t>
            </a:r>
            <a:r>
              <a:rPr lang="fr-CH" dirty="0"/>
              <a:t>e processus traditionnel d’élaboration d’une loi</a:t>
            </a:r>
          </a:p>
        </p:txBody>
      </p:sp>
      <p:sp>
        <p:nvSpPr>
          <p:cNvPr id="4" name="Espace réservé du numéro de diapositive 3">
            <a:extLst>
              <a:ext uri="{FF2B5EF4-FFF2-40B4-BE49-F238E27FC236}">
                <a16:creationId xmlns:a16="http://schemas.microsoft.com/office/drawing/2014/main" id="{4790C13E-6F7F-4BE6-B304-6C594C6BD090}"/>
              </a:ext>
            </a:extLst>
          </p:cNvPr>
          <p:cNvSpPr>
            <a:spLocks noGrp="1"/>
          </p:cNvSpPr>
          <p:nvPr>
            <p:ph type="sldNum" sz="quarter" idx="10"/>
          </p:nvPr>
        </p:nvSpPr>
        <p:spPr/>
        <p:txBody>
          <a:bodyPr/>
          <a:lstStyle/>
          <a:p>
            <a:pPr>
              <a:defRPr/>
            </a:pPr>
            <a:fld id="{14AF4092-9978-41CC-9AEB-88010A92632F}" type="slidenum">
              <a:rPr lang="de-CH" smtClean="0"/>
              <a:pPr>
                <a:defRPr/>
              </a:pPr>
              <a:t>3</a:t>
            </a:fld>
            <a:endParaRPr lang="de-CH"/>
          </a:p>
        </p:txBody>
      </p:sp>
      <p:sp>
        <p:nvSpPr>
          <p:cNvPr id="5" name="Rectangle : coins arrondis 4">
            <a:extLst>
              <a:ext uri="{FF2B5EF4-FFF2-40B4-BE49-F238E27FC236}">
                <a16:creationId xmlns:a16="http://schemas.microsoft.com/office/drawing/2014/main" id="{44D7ADBB-59D6-4616-B122-9E169A4C0BDF}"/>
              </a:ext>
            </a:extLst>
          </p:cNvPr>
          <p:cNvSpPr/>
          <p:nvPr/>
        </p:nvSpPr>
        <p:spPr>
          <a:xfrm>
            <a:off x="611560" y="1910209"/>
            <a:ext cx="1872208" cy="1152128"/>
          </a:xfrm>
          <a:prstGeom prst="roundRect">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b="1" dirty="0"/>
              <a:t>Une impulsion (politique)</a:t>
            </a:r>
          </a:p>
        </p:txBody>
      </p:sp>
      <p:sp>
        <p:nvSpPr>
          <p:cNvPr id="6" name="Rectangle : coins arrondis 5">
            <a:extLst>
              <a:ext uri="{FF2B5EF4-FFF2-40B4-BE49-F238E27FC236}">
                <a16:creationId xmlns:a16="http://schemas.microsoft.com/office/drawing/2014/main" id="{0A093F8C-C831-4E07-B356-32F44AF350B3}"/>
              </a:ext>
            </a:extLst>
          </p:cNvPr>
          <p:cNvSpPr/>
          <p:nvPr/>
        </p:nvSpPr>
        <p:spPr>
          <a:xfrm>
            <a:off x="3635896" y="1917661"/>
            <a:ext cx="1872208" cy="1152128"/>
          </a:xfrm>
          <a:prstGeom prst="roundRect">
            <a:avLst/>
          </a:prstGeom>
          <a:solidFill>
            <a:schemeClr val="accent1">
              <a:lumMod val="90000"/>
            </a:scheme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b="1" dirty="0"/>
              <a:t>Un avant-projet</a:t>
            </a:r>
          </a:p>
        </p:txBody>
      </p:sp>
      <p:sp>
        <p:nvSpPr>
          <p:cNvPr id="7" name="Rectangle : coins arrondis 6">
            <a:extLst>
              <a:ext uri="{FF2B5EF4-FFF2-40B4-BE49-F238E27FC236}">
                <a16:creationId xmlns:a16="http://schemas.microsoft.com/office/drawing/2014/main" id="{FBB8F4C3-3A4E-4C5D-B7B5-740429B48B2F}"/>
              </a:ext>
            </a:extLst>
          </p:cNvPr>
          <p:cNvSpPr/>
          <p:nvPr/>
        </p:nvSpPr>
        <p:spPr>
          <a:xfrm>
            <a:off x="6870524" y="4198895"/>
            <a:ext cx="1872208" cy="1152128"/>
          </a:xfrm>
          <a:prstGeom prst="roundRect">
            <a:avLst/>
          </a:prstGeom>
          <a:solidFill>
            <a:schemeClr val="accent1">
              <a:lumMod val="50000"/>
            </a:scheme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b="1" dirty="0"/>
              <a:t>Un projet</a:t>
            </a:r>
          </a:p>
        </p:txBody>
      </p:sp>
      <p:sp>
        <p:nvSpPr>
          <p:cNvPr id="8" name="Rectangle : coins arrondis 7">
            <a:extLst>
              <a:ext uri="{FF2B5EF4-FFF2-40B4-BE49-F238E27FC236}">
                <a16:creationId xmlns:a16="http://schemas.microsoft.com/office/drawing/2014/main" id="{96AAE581-5F79-4098-B25E-CF9B434491FE}"/>
              </a:ext>
            </a:extLst>
          </p:cNvPr>
          <p:cNvSpPr/>
          <p:nvPr/>
        </p:nvSpPr>
        <p:spPr>
          <a:xfrm>
            <a:off x="6827292" y="1917661"/>
            <a:ext cx="1872208" cy="1152128"/>
          </a:xfrm>
          <a:prstGeom prst="roundRect">
            <a:avLst/>
          </a:prstGeom>
          <a:solidFill>
            <a:schemeClr val="accent1">
              <a:lumMod val="75000"/>
            </a:scheme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b="1" dirty="0"/>
              <a:t>Une consultation</a:t>
            </a:r>
          </a:p>
        </p:txBody>
      </p:sp>
      <p:sp>
        <p:nvSpPr>
          <p:cNvPr id="9" name="Rectangle : coins arrondis 8">
            <a:extLst>
              <a:ext uri="{FF2B5EF4-FFF2-40B4-BE49-F238E27FC236}">
                <a16:creationId xmlns:a16="http://schemas.microsoft.com/office/drawing/2014/main" id="{C62A731A-2144-4872-BD85-5D515DE3617D}"/>
              </a:ext>
            </a:extLst>
          </p:cNvPr>
          <p:cNvSpPr/>
          <p:nvPr/>
        </p:nvSpPr>
        <p:spPr>
          <a:xfrm>
            <a:off x="3642246" y="4198895"/>
            <a:ext cx="1872208" cy="1152128"/>
          </a:xfrm>
          <a:prstGeom prst="roundRect">
            <a:avLst/>
          </a:prstGeom>
          <a:solidFill>
            <a:schemeClr val="accent1">
              <a:lumMod val="25000"/>
            </a:scheme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b="1" dirty="0"/>
              <a:t>Une loi</a:t>
            </a:r>
          </a:p>
        </p:txBody>
      </p:sp>
      <p:sp>
        <p:nvSpPr>
          <p:cNvPr id="10" name="Flèche : droite 9">
            <a:extLst>
              <a:ext uri="{FF2B5EF4-FFF2-40B4-BE49-F238E27FC236}">
                <a16:creationId xmlns:a16="http://schemas.microsoft.com/office/drawing/2014/main" id="{97A35020-52FA-4727-9D41-B7F693D83E9E}"/>
              </a:ext>
            </a:extLst>
          </p:cNvPr>
          <p:cNvSpPr/>
          <p:nvPr/>
        </p:nvSpPr>
        <p:spPr>
          <a:xfrm>
            <a:off x="2611961" y="2160786"/>
            <a:ext cx="781744" cy="576064"/>
          </a:xfrm>
          <a:prstGeom prst="rightArrow">
            <a:avLst/>
          </a:prstGeom>
          <a:solidFill>
            <a:srgbClr val="FFC000"/>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dirty="0"/>
          </a:p>
        </p:txBody>
      </p:sp>
      <p:sp>
        <p:nvSpPr>
          <p:cNvPr id="12" name="Flèche : droite 11">
            <a:extLst>
              <a:ext uri="{FF2B5EF4-FFF2-40B4-BE49-F238E27FC236}">
                <a16:creationId xmlns:a16="http://schemas.microsoft.com/office/drawing/2014/main" id="{91323BCC-A657-48C5-AB66-B86CE0DCAF63}"/>
              </a:ext>
            </a:extLst>
          </p:cNvPr>
          <p:cNvSpPr/>
          <p:nvPr/>
        </p:nvSpPr>
        <p:spPr>
          <a:xfrm>
            <a:off x="5781411" y="2205693"/>
            <a:ext cx="781744" cy="576064"/>
          </a:xfrm>
          <a:prstGeom prst="rightArrow">
            <a:avLst/>
          </a:prstGeom>
          <a:solidFill>
            <a:srgbClr val="FFC000"/>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3" name="Flèche : gauche 12">
            <a:extLst>
              <a:ext uri="{FF2B5EF4-FFF2-40B4-BE49-F238E27FC236}">
                <a16:creationId xmlns:a16="http://schemas.microsoft.com/office/drawing/2014/main" id="{0A5ED595-2AEC-4FD1-8253-27E59C6AE22A}"/>
              </a:ext>
            </a:extLst>
          </p:cNvPr>
          <p:cNvSpPr/>
          <p:nvPr/>
        </p:nvSpPr>
        <p:spPr>
          <a:xfrm>
            <a:off x="5781411" y="4450923"/>
            <a:ext cx="781744" cy="648072"/>
          </a:xfrm>
          <a:prstGeom prst="leftArrow">
            <a:avLst/>
          </a:prstGeom>
          <a:solidFill>
            <a:srgbClr val="FFC000"/>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4" name="Flèche : bas 13">
            <a:extLst>
              <a:ext uri="{FF2B5EF4-FFF2-40B4-BE49-F238E27FC236}">
                <a16:creationId xmlns:a16="http://schemas.microsoft.com/office/drawing/2014/main" id="{0D65AF20-A613-4620-9682-2C31C2E0764F}"/>
              </a:ext>
            </a:extLst>
          </p:cNvPr>
          <p:cNvSpPr/>
          <p:nvPr/>
        </p:nvSpPr>
        <p:spPr>
          <a:xfrm>
            <a:off x="7524328" y="3244428"/>
            <a:ext cx="653804" cy="794161"/>
          </a:xfrm>
          <a:prstGeom prst="downArrow">
            <a:avLst/>
          </a:prstGeom>
          <a:solidFill>
            <a:srgbClr val="FFC000"/>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5" name="ZoneTexte 14">
            <a:extLst>
              <a:ext uri="{FF2B5EF4-FFF2-40B4-BE49-F238E27FC236}">
                <a16:creationId xmlns:a16="http://schemas.microsoft.com/office/drawing/2014/main" id="{2F15739F-7595-4E3D-BB56-259FA721CEA8}"/>
              </a:ext>
            </a:extLst>
          </p:cNvPr>
          <p:cNvSpPr txBox="1"/>
          <p:nvPr/>
        </p:nvSpPr>
        <p:spPr>
          <a:xfrm>
            <a:off x="613386" y="3600946"/>
            <a:ext cx="2086406" cy="2423740"/>
          </a:xfrm>
          <a:prstGeom prst="rect">
            <a:avLst/>
          </a:prstGeom>
        </p:spPr>
        <p:txBody>
          <a:bodyPr vert="horz" wrap="square" lIns="0" tIns="0" rIns="0" bIns="0" rtlCol="0">
            <a:spAutoFit/>
          </a:bodyPr>
          <a:lstStyle/>
          <a:p>
            <a:pPr>
              <a:lnSpc>
                <a:spcPts val="1900"/>
              </a:lnSpc>
              <a:spcAft>
                <a:spcPts val="600"/>
              </a:spcAft>
              <a:buClr>
                <a:srgbClr val="074EA1"/>
              </a:buClr>
            </a:pPr>
            <a:r>
              <a:rPr lang="fr-CH" sz="1600" b="1" dirty="0">
                <a:solidFill>
                  <a:schemeClr val="accent2">
                    <a:lumMod val="50000"/>
                  </a:schemeClr>
                </a:solidFill>
              </a:rPr>
              <a:t>&gt; Processus linéaire (Top-Down)</a:t>
            </a:r>
          </a:p>
          <a:p>
            <a:pPr>
              <a:lnSpc>
                <a:spcPts val="1900"/>
              </a:lnSpc>
              <a:spcAft>
                <a:spcPts val="600"/>
              </a:spcAft>
              <a:buClr>
                <a:srgbClr val="074EA1"/>
              </a:buClr>
            </a:pPr>
            <a:r>
              <a:rPr lang="fr-CH" sz="1600" b="1" dirty="0">
                <a:solidFill>
                  <a:schemeClr val="accent2">
                    <a:lumMod val="50000"/>
                  </a:schemeClr>
                </a:solidFill>
              </a:rPr>
              <a:t>&gt; Processus théorique (hypothèse / analyses prospectives)</a:t>
            </a:r>
          </a:p>
          <a:p>
            <a:pPr>
              <a:lnSpc>
                <a:spcPts val="1900"/>
              </a:lnSpc>
              <a:spcAft>
                <a:spcPts val="600"/>
              </a:spcAft>
              <a:buClr>
                <a:srgbClr val="074EA1"/>
              </a:buClr>
            </a:pPr>
            <a:r>
              <a:rPr lang="fr-CH" sz="1600" b="1" dirty="0">
                <a:solidFill>
                  <a:schemeClr val="accent2">
                    <a:lumMod val="50000"/>
                  </a:schemeClr>
                </a:solidFill>
              </a:rPr>
              <a:t>&gt; Entrée en vigueur : après 2 à 4 ans</a:t>
            </a:r>
          </a:p>
          <a:p>
            <a:pPr>
              <a:lnSpc>
                <a:spcPts val="1900"/>
              </a:lnSpc>
              <a:spcAft>
                <a:spcPts val="600"/>
              </a:spcAft>
              <a:buClr>
                <a:srgbClr val="074EA1"/>
              </a:buClr>
            </a:pPr>
            <a:endParaRPr lang="fr-CH" sz="1600" b="1" dirty="0" err="1"/>
          </a:p>
        </p:txBody>
      </p:sp>
    </p:spTree>
    <p:extLst>
      <p:ext uri="{BB962C8B-B14F-4D97-AF65-F5344CB8AC3E}">
        <p14:creationId xmlns:p14="http://schemas.microsoft.com/office/powerpoint/2010/main" val="114943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Grp="1" noChangeArrowheads="1"/>
          </p:cNvSpPr>
          <p:nvPr>
            <p:ph type="sldNum" sz="quarter" idx="10"/>
            <p:custDataLst>
              <p:tags r:id="rId2"/>
            </p:custDataLst>
          </p:nvPr>
        </p:nvSpPr>
        <p:spPr>
          <a:xfrm>
            <a:off x="6573838" y="6494463"/>
            <a:ext cx="2133600" cy="152400"/>
          </a:xfrm>
          <a:noFill/>
        </p:spPr>
        <p:txBody>
          <a:bodyPr/>
          <a:lstStyle/>
          <a:p>
            <a:fld id="{90864510-8B81-4DFC-A802-0E9D149CF5A8}" type="slidenum">
              <a:rPr lang="de-CH" smtClean="0">
                <a:latin typeface="Arial" pitchFamily="34" charset="0"/>
                <a:ea typeface="ＭＳ Ｐゴシック" pitchFamily="34" charset="-128"/>
              </a:rPr>
              <a:pPr/>
              <a:t>4</a:t>
            </a:fld>
            <a:endParaRPr lang="de-CH">
              <a:latin typeface="Arial" pitchFamily="34" charset="0"/>
              <a:ea typeface="ＭＳ Ｐゴシック" pitchFamily="34" charset="-128"/>
            </a:endParaRPr>
          </a:p>
        </p:txBody>
      </p:sp>
      <p:graphicFrame>
        <p:nvGraphicFramePr>
          <p:cNvPr id="5122" name="Rectangle 2" hidden="1"/>
          <p:cNvGraphicFramePr>
            <a:graphicFrameLocks/>
          </p:cNvGraphicFramePr>
          <p:nvPr>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98" name="think-cell Slide" r:id="rId7" imgW="0" imgH="0" progId="">
                  <p:embed/>
                </p:oleObj>
              </mc:Choice>
              <mc:Fallback>
                <p:oleObj name="think-cell Slide" r:id="rId7" imgW="0" imgH="0" progId="">
                  <p:embed/>
                  <p:pic>
                    <p:nvPicPr>
                      <p:cNvPr id="5122"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8"/>
          <p:cNvSpPr txBox="1">
            <a:spLocks/>
          </p:cNvSpPr>
          <p:nvPr>
            <p:custDataLst>
              <p:tags r:id="rId4"/>
            </p:custDataLst>
          </p:nvPr>
        </p:nvSpPr>
        <p:spPr bwMode="auto">
          <a:xfrm>
            <a:off x="251520" y="260648"/>
            <a:ext cx="8352928" cy="9479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pPr lvl="0">
              <a:spcBef>
                <a:spcPct val="20000"/>
              </a:spcBef>
              <a:defRPr/>
            </a:pPr>
            <a:r>
              <a:rPr lang="fr-CH" sz="2800" dirty="0">
                <a:latin typeface="Arial" pitchFamily="34" charset="0"/>
                <a:ea typeface="ＭＳ Ｐゴシック" pitchFamily="34" charset="-128"/>
              </a:rPr>
              <a:t>3. Le Référentiel cantonal</a:t>
            </a:r>
          </a:p>
          <a:p>
            <a:pPr lvl="0">
              <a:spcBef>
                <a:spcPct val="20000"/>
              </a:spcBef>
              <a:defRPr/>
            </a:pPr>
            <a:r>
              <a:rPr lang="fr-CH" sz="2800" spc="-20" dirty="0">
                <a:solidFill>
                  <a:schemeClr val="tx2"/>
                </a:solidFill>
                <a:latin typeface="Arial" pitchFamily="34" charset="0"/>
                <a:ea typeface="ＭＳ Ｐゴシック" pitchFamily="34" charset="-128"/>
              </a:rPr>
              <a:t>3.1 Situation de départ</a:t>
            </a:r>
            <a:endParaRPr lang="fr-CH" sz="2800" spc="-20" dirty="0">
              <a:solidFill>
                <a:schemeClr val="tx2"/>
              </a:solidFill>
              <a:latin typeface="Arial" charset="0"/>
            </a:endParaRPr>
          </a:p>
        </p:txBody>
      </p:sp>
      <p:sp>
        <p:nvSpPr>
          <p:cNvPr id="10" name="Rectangle 10"/>
          <p:cNvSpPr txBox="1">
            <a:spLocks/>
          </p:cNvSpPr>
          <p:nvPr/>
        </p:nvSpPr>
        <p:spPr bwMode="auto">
          <a:xfrm>
            <a:off x="436562" y="980728"/>
            <a:ext cx="8064896" cy="778674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br>
              <a:rPr lang="fr-CH" dirty="0"/>
            </a:br>
            <a:r>
              <a:rPr lang="fr-CH" sz="2400" b="0" dirty="0">
                <a:solidFill>
                  <a:schemeClr val="accent6">
                    <a:lumMod val="50000"/>
                  </a:schemeClr>
                </a:solidFill>
              </a:rPr>
              <a:t>Article 13 de la loi du 2 novembre 2016 sur le guichet virtuel</a:t>
            </a:r>
          </a:p>
          <a:p>
            <a:endParaRPr lang="fr-CH" sz="2400" b="0" dirty="0">
              <a:solidFill>
                <a:schemeClr val="accent6">
                  <a:lumMod val="50000"/>
                </a:schemeClr>
              </a:solidFill>
            </a:endParaRPr>
          </a:p>
          <a:p>
            <a:r>
              <a:rPr lang="fr-CH" sz="1600" b="0" baseline="30000" dirty="0">
                <a:solidFill>
                  <a:schemeClr val="accent6">
                    <a:lumMod val="50000"/>
                  </a:schemeClr>
                </a:solidFill>
              </a:rPr>
              <a:t>1</a:t>
            </a:r>
            <a:r>
              <a:rPr lang="fr-CH" sz="1600" b="0" dirty="0">
                <a:solidFill>
                  <a:schemeClr val="accent6">
                    <a:lumMod val="50000"/>
                  </a:schemeClr>
                </a:solidFill>
              </a:rPr>
              <a:t> Pour mettre à la disposition des autorités administratives, de manière centralisée et sûre, des données de référence fiables, la présente loi autorise la création: </a:t>
            </a:r>
          </a:p>
          <a:p>
            <a:pPr marL="342900" indent="-342900">
              <a:buAutoNum type="alphaLcParenR"/>
            </a:pPr>
            <a:r>
              <a:rPr lang="fr-CH" sz="1600" b="0" dirty="0">
                <a:solidFill>
                  <a:schemeClr val="accent6">
                    <a:lumMod val="50000"/>
                  </a:schemeClr>
                </a:solidFill>
              </a:rPr>
              <a:t>d'un identificateur unique de personne; </a:t>
            </a:r>
          </a:p>
          <a:p>
            <a:pPr marL="342900" indent="-342900">
              <a:buAutoNum type="alphaLcParenR"/>
            </a:pPr>
            <a:r>
              <a:rPr lang="fr-CH" sz="1600" b="0" dirty="0">
                <a:solidFill>
                  <a:schemeClr val="accent6">
                    <a:lumMod val="50000"/>
                  </a:schemeClr>
                </a:solidFill>
              </a:rPr>
              <a:t>d'une plate-forme informatique gérant un référentiel des personnes et des données de base (ci-après: référentiel cantonal); </a:t>
            </a:r>
          </a:p>
          <a:p>
            <a:pPr marL="342900" indent="-342900">
              <a:buAutoNum type="alphaLcParenR"/>
            </a:pPr>
            <a:r>
              <a:rPr lang="fr-CH" sz="1600" b="0" dirty="0">
                <a:solidFill>
                  <a:schemeClr val="accent6">
                    <a:lumMod val="50000"/>
                  </a:schemeClr>
                </a:solidFill>
              </a:rPr>
              <a:t>de registres et bases de données adaptés aux exigences d'interopérabilité accrue des processus et prestations transversaux. </a:t>
            </a:r>
          </a:p>
          <a:p>
            <a:r>
              <a:rPr lang="fr-CH" sz="1600" b="0" baseline="30000" dirty="0">
                <a:solidFill>
                  <a:schemeClr val="accent6">
                    <a:lumMod val="50000"/>
                  </a:schemeClr>
                </a:solidFill>
              </a:rPr>
              <a:t>2</a:t>
            </a:r>
            <a:r>
              <a:rPr lang="fr-CH" sz="1600" b="0" dirty="0">
                <a:solidFill>
                  <a:schemeClr val="accent6">
                    <a:lumMod val="50000"/>
                  </a:schemeClr>
                </a:solidFill>
              </a:rPr>
              <a:t> Le référentiel cantonal est un ensemble de données communes à plusieurs applications, qui ne contient que des données personnelles non sensibles au sens de la législation sur la protection des données ou dont l'utilisation dans le référentiel a été dûment autorisée. Il contient également les données nécessaires à l'exploitation du guichet. </a:t>
            </a:r>
          </a:p>
          <a:p>
            <a:endParaRPr lang="fr-CH" sz="1800" b="0" dirty="0"/>
          </a:p>
          <a:p>
            <a:endParaRPr lang="fr-CH" b="0" dirty="0"/>
          </a:p>
          <a:p>
            <a:endParaRPr lang="fr-CH" b="0" dirty="0"/>
          </a:p>
          <a:p>
            <a:endParaRPr lang="fr-CH" b="0" dirty="0"/>
          </a:p>
          <a:p>
            <a:endParaRPr lang="fr-CH" b="0" dirty="0"/>
          </a:p>
          <a:p>
            <a:endParaRPr lang="fr-CH" b="0" dirty="0"/>
          </a:p>
          <a:p>
            <a:endParaRPr lang="fr-CH" dirty="0"/>
          </a:p>
        </p:txBody>
      </p:sp>
    </p:spTree>
    <p:extLst>
      <p:ext uri="{BB962C8B-B14F-4D97-AF65-F5344CB8AC3E}">
        <p14:creationId xmlns:p14="http://schemas.microsoft.com/office/powerpoint/2010/main" val="120326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42300" cy="861774"/>
          </a:xfrm>
        </p:spPr>
        <p:txBody>
          <a:bodyPr/>
          <a:lstStyle/>
          <a:p>
            <a:r>
              <a:rPr lang="fr-CH" sz="2800" dirty="0"/>
              <a:t>3. Le Référentiel cantonal</a:t>
            </a:r>
            <a:br>
              <a:rPr lang="fr-CH" sz="2800" dirty="0"/>
            </a:br>
            <a:r>
              <a:rPr lang="fr-CH" sz="2800" spc="-20" dirty="0">
                <a:solidFill>
                  <a:schemeClr val="tx2"/>
                </a:solidFill>
                <a:latin typeface="Arial" pitchFamily="34" charset="0"/>
                <a:ea typeface="ＭＳ Ｐゴシック" pitchFamily="34" charset="-128"/>
              </a:rPr>
              <a:t>3.2 Le projet</a:t>
            </a:r>
            <a:endParaRPr lang="fr-CH" sz="2800" dirty="0"/>
          </a:p>
        </p:txBody>
      </p:sp>
      <p:sp>
        <p:nvSpPr>
          <p:cNvPr id="4" name="Espace réservé du numéro de diapositive 3"/>
          <p:cNvSpPr>
            <a:spLocks noGrp="1"/>
          </p:cNvSpPr>
          <p:nvPr>
            <p:ph type="sldNum" sz="quarter" idx="10"/>
          </p:nvPr>
        </p:nvSpPr>
        <p:spPr/>
        <p:txBody>
          <a:bodyPr/>
          <a:lstStyle/>
          <a:p>
            <a:pPr>
              <a:defRPr/>
            </a:pPr>
            <a:fld id="{14AF4092-9978-41CC-9AEB-88010A92632F}" type="slidenum">
              <a:rPr lang="de-CH" smtClean="0"/>
              <a:pPr>
                <a:defRPr/>
              </a:pPr>
              <a:t>5</a:t>
            </a:fld>
            <a:endParaRPr lang="de-CH"/>
          </a:p>
        </p:txBody>
      </p:sp>
      <p:sp>
        <p:nvSpPr>
          <p:cNvPr id="5" name="Rectangle 10"/>
          <p:cNvSpPr txBox="1">
            <a:spLocks/>
          </p:cNvSpPr>
          <p:nvPr/>
        </p:nvSpPr>
        <p:spPr bwMode="auto">
          <a:xfrm>
            <a:off x="107504" y="1136918"/>
            <a:ext cx="9144000" cy="41549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pPr>
              <a:tabLst>
                <a:tab pos="361950" algn="l"/>
              </a:tabLst>
            </a:pPr>
            <a:r>
              <a:rPr lang="fr-CH" sz="2400" dirty="0"/>
              <a:t>	</a:t>
            </a:r>
            <a:br>
              <a:rPr lang="fr-CH" sz="3600" dirty="0"/>
            </a:br>
            <a:r>
              <a:rPr lang="fr-CH" sz="3600" dirty="0"/>
              <a:t>	</a:t>
            </a:r>
            <a:br>
              <a:rPr lang="fr-CH" dirty="0"/>
            </a:br>
            <a:endParaRPr lang="fr-CH" sz="1800" b="0" dirty="0"/>
          </a:p>
          <a:p>
            <a:endParaRPr lang="fr-CH" b="0" dirty="0"/>
          </a:p>
          <a:p>
            <a:endParaRPr lang="fr-CH" b="0" dirty="0"/>
          </a:p>
          <a:p>
            <a:endParaRPr lang="fr-CH" b="0" dirty="0"/>
          </a:p>
          <a:p>
            <a:endParaRPr lang="fr-CH" b="0" dirty="0"/>
          </a:p>
          <a:p>
            <a:endParaRPr lang="fr-CH" b="0" dirty="0"/>
          </a:p>
          <a:p>
            <a:endParaRPr lang="fr-CH" dirty="0"/>
          </a:p>
        </p:txBody>
      </p:sp>
      <p:pic>
        <p:nvPicPr>
          <p:cNvPr id="6" name="Image 5"/>
          <p:cNvPicPr>
            <a:picLocks noChangeAspect="1"/>
          </p:cNvPicPr>
          <p:nvPr/>
        </p:nvPicPr>
        <p:blipFill>
          <a:blip r:embed="rId2"/>
          <a:stretch>
            <a:fillRect/>
          </a:stretch>
        </p:blipFill>
        <p:spPr>
          <a:xfrm>
            <a:off x="73099" y="2154336"/>
            <a:ext cx="4354885" cy="3650928"/>
          </a:xfrm>
          <a:prstGeom prst="rect">
            <a:avLst/>
          </a:prstGeom>
        </p:spPr>
      </p:pic>
      <p:pic>
        <p:nvPicPr>
          <p:cNvPr id="7" name="Image 6"/>
          <p:cNvPicPr>
            <a:picLocks noChangeAspect="1"/>
          </p:cNvPicPr>
          <p:nvPr/>
        </p:nvPicPr>
        <p:blipFill>
          <a:blip r:embed="rId3"/>
          <a:stretch>
            <a:fillRect/>
          </a:stretch>
        </p:blipFill>
        <p:spPr>
          <a:xfrm>
            <a:off x="4355976" y="2098009"/>
            <a:ext cx="4824536" cy="3635247"/>
          </a:xfrm>
          <a:prstGeom prst="rect">
            <a:avLst/>
          </a:prstGeom>
        </p:spPr>
      </p:pic>
      <p:cxnSp>
        <p:nvCxnSpPr>
          <p:cNvPr id="9" name="Connecteur droit 8"/>
          <p:cNvCxnSpPr/>
          <p:nvPr/>
        </p:nvCxnSpPr>
        <p:spPr>
          <a:xfrm>
            <a:off x="4334272" y="1916832"/>
            <a:ext cx="21704" cy="4248472"/>
          </a:xfrm>
          <a:prstGeom prst="line">
            <a:avLst/>
          </a:prstGeom>
          <a:ln w="22225">
            <a:solidFill>
              <a:schemeClr val="accent1">
                <a:lumMod val="10000"/>
              </a:schemeClr>
            </a:solidFill>
          </a:ln>
          <a:effectLst/>
        </p:spPr>
        <p:style>
          <a:lnRef idx="2">
            <a:schemeClr val="accent1"/>
          </a:lnRef>
          <a:fillRef idx="0">
            <a:schemeClr val="accent1"/>
          </a:fillRef>
          <a:effectRef idx="1">
            <a:schemeClr val="accent1"/>
          </a:effectRef>
          <a:fontRef idx="minor">
            <a:schemeClr val="tx1"/>
          </a:fontRef>
        </p:style>
      </p:cxnSp>
      <p:sp>
        <p:nvSpPr>
          <p:cNvPr id="10" name="Flèche courbée vers le bas 9"/>
          <p:cNvSpPr/>
          <p:nvPr/>
        </p:nvSpPr>
        <p:spPr>
          <a:xfrm>
            <a:off x="2622141" y="1556792"/>
            <a:ext cx="3312368" cy="432048"/>
          </a:xfrm>
          <a:prstGeom prst="curvedDownArrow">
            <a:avLst/>
          </a:prstGeom>
          <a:solidFill>
            <a:schemeClr val="accent2">
              <a:lumMod val="50000"/>
            </a:schemeClr>
          </a:solidFill>
          <a:ln w="127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solidFill>
                <a:schemeClr val="tx1"/>
              </a:solidFill>
            </a:endParaRPr>
          </a:p>
        </p:txBody>
      </p:sp>
      <p:sp>
        <p:nvSpPr>
          <p:cNvPr id="13" name="ZoneTexte 12"/>
          <p:cNvSpPr txBox="1"/>
          <p:nvPr/>
        </p:nvSpPr>
        <p:spPr>
          <a:xfrm>
            <a:off x="4354885" y="5949280"/>
            <a:ext cx="4825903" cy="234103"/>
          </a:xfrm>
          <a:prstGeom prst="rect">
            <a:avLst/>
          </a:prstGeom>
        </p:spPr>
        <p:txBody>
          <a:bodyPr vert="horz" wrap="square" lIns="0" tIns="0" rIns="0" bIns="0" rtlCol="0">
            <a:spAutoFit/>
          </a:bodyPr>
          <a:lstStyle/>
          <a:p>
            <a:pPr>
              <a:lnSpc>
                <a:spcPts val="900"/>
              </a:lnSpc>
              <a:spcAft>
                <a:spcPts val="0"/>
              </a:spcAft>
              <a:buClr>
                <a:srgbClr val="074EA1"/>
              </a:buClr>
            </a:pPr>
            <a:r>
              <a:rPr lang="fr-CH" sz="1100" i="1" dirty="0"/>
              <a:t>Slides prêtées par la gouvernance des données référentielles de la Chancellerie d’État du canton de Fribourg</a:t>
            </a:r>
          </a:p>
        </p:txBody>
      </p:sp>
      <p:sp>
        <p:nvSpPr>
          <p:cNvPr id="3" name="Ellipse 2"/>
          <p:cNvSpPr/>
          <p:nvPr/>
        </p:nvSpPr>
        <p:spPr>
          <a:xfrm>
            <a:off x="5328084" y="3511748"/>
            <a:ext cx="1512168" cy="122413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5454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14AF4092-9978-41CC-9AEB-88010A92632F}" type="slidenum">
              <a:rPr lang="de-CH" smtClean="0"/>
              <a:pPr>
                <a:defRPr/>
              </a:pPr>
              <a:t>6</a:t>
            </a:fld>
            <a:endParaRPr lang="de-CH"/>
          </a:p>
        </p:txBody>
      </p:sp>
      <p:sp>
        <p:nvSpPr>
          <p:cNvPr id="6" name="Rectangle 10"/>
          <p:cNvSpPr txBox="1">
            <a:spLocks/>
          </p:cNvSpPr>
          <p:nvPr/>
        </p:nvSpPr>
        <p:spPr bwMode="auto">
          <a:xfrm>
            <a:off x="457200" y="1303049"/>
            <a:ext cx="8242300" cy="489364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pPr>
              <a:tabLst>
                <a:tab pos="266700" algn="l"/>
              </a:tabLst>
            </a:pPr>
            <a:endParaRPr lang="fr-CH" sz="1800" b="0" dirty="0"/>
          </a:p>
          <a:p>
            <a:pPr marL="457200" indent="-457200">
              <a:buFont typeface="Wingdings" panose="05000000000000000000" pitchFamily="2" charset="2"/>
              <a:buChar char="§"/>
            </a:pPr>
            <a:r>
              <a:rPr lang="fr-CH" sz="2000" b="0" dirty="0">
                <a:solidFill>
                  <a:schemeClr val="accent6">
                    <a:lumMod val="50000"/>
                  </a:schemeClr>
                </a:solidFill>
              </a:rPr>
              <a:t>Densité normative trop faible</a:t>
            </a:r>
          </a:p>
          <a:p>
            <a:pPr marL="457200" indent="-457200">
              <a:buFont typeface="Wingdings" panose="05000000000000000000" pitchFamily="2" charset="2"/>
              <a:buChar char="§"/>
            </a:pPr>
            <a:r>
              <a:rPr lang="fr-CH" sz="2000" b="0" dirty="0">
                <a:solidFill>
                  <a:schemeClr val="accent6">
                    <a:lumMod val="50000"/>
                  </a:schemeClr>
                </a:solidFill>
              </a:rPr>
              <a:t>Bases légales insuffisantes (notamment : communications et appariements de données («</a:t>
            </a:r>
            <a:r>
              <a:rPr lang="fr-CH" sz="2000" b="0" dirty="0" err="1">
                <a:solidFill>
                  <a:schemeClr val="accent6">
                    <a:lumMod val="50000"/>
                  </a:schemeClr>
                </a:solidFill>
              </a:rPr>
              <a:t>Datenverknüpfung</a:t>
            </a:r>
            <a:r>
              <a:rPr lang="fr-CH" sz="2000" b="0" dirty="0">
                <a:solidFill>
                  <a:schemeClr val="accent6">
                    <a:lumMod val="50000"/>
                  </a:schemeClr>
                </a:solidFill>
              </a:rPr>
              <a:t>»)</a:t>
            </a:r>
          </a:p>
          <a:p>
            <a:pPr marL="457200" indent="-457200">
              <a:buFont typeface="Wingdings" panose="05000000000000000000" pitchFamily="2" charset="2"/>
              <a:buChar char="§"/>
            </a:pPr>
            <a:r>
              <a:rPr lang="fr-CH" sz="2000" b="0" dirty="0">
                <a:solidFill>
                  <a:schemeClr val="accent6">
                    <a:lumMod val="50000"/>
                  </a:schemeClr>
                </a:solidFill>
              </a:rPr>
              <a:t>Lacunes existantes (notamment : utilisation systématique du NAVS («</a:t>
            </a:r>
            <a:r>
              <a:rPr lang="fr-CH" sz="2000" b="0" dirty="0" err="1">
                <a:solidFill>
                  <a:schemeClr val="accent6">
                    <a:lumMod val="50000"/>
                  </a:schemeClr>
                </a:solidFill>
              </a:rPr>
              <a:t>systematische</a:t>
            </a:r>
            <a:r>
              <a:rPr lang="fr-CH" sz="2000" b="0" dirty="0">
                <a:solidFill>
                  <a:schemeClr val="accent6">
                    <a:lumMod val="50000"/>
                  </a:schemeClr>
                </a:solidFill>
              </a:rPr>
              <a:t> </a:t>
            </a:r>
            <a:r>
              <a:rPr lang="fr-CH" sz="2000" b="0" dirty="0" err="1">
                <a:solidFill>
                  <a:schemeClr val="accent6">
                    <a:lumMod val="50000"/>
                  </a:schemeClr>
                </a:solidFill>
              </a:rPr>
              <a:t>Verwendung</a:t>
            </a:r>
            <a:r>
              <a:rPr lang="fr-CH" sz="2000" b="0" dirty="0">
                <a:solidFill>
                  <a:schemeClr val="accent6">
                    <a:lumMod val="50000"/>
                  </a:schemeClr>
                </a:solidFill>
              </a:rPr>
              <a:t> der AHV-</a:t>
            </a:r>
            <a:r>
              <a:rPr lang="fr-CH" sz="2000" b="0" dirty="0" err="1">
                <a:solidFill>
                  <a:schemeClr val="accent6">
                    <a:lumMod val="50000"/>
                  </a:schemeClr>
                </a:solidFill>
              </a:rPr>
              <a:t>Nummer</a:t>
            </a:r>
            <a:r>
              <a:rPr lang="fr-CH" sz="2000" b="0" dirty="0">
                <a:solidFill>
                  <a:schemeClr val="accent6">
                    <a:lumMod val="50000"/>
                  </a:schemeClr>
                </a:solidFill>
              </a:rPr>
              <a:t>» )</a:t>
            </a:r>
          </a:p>
          <a:p>
            <a:pPr marL="457200" indent="-457200">
              <a:buFont typeface="Wingdings" panose="05000000000000000000" pitchFamily="2" charset="2"/>
              <a:buChar char="§"/>
            </a:pPr>
            <a:r>
              <a:rPr lang="fr-CH" sz="2000" b="0" dirty="0">
                <a:solidFill>
                  <a:schemeClr val="accent6">
                    <a:lumMod val="50000"/>
                  </a:schemeClr>
                </a:solidFill>
              </a:rPr>
              <a:t>Absence d’organisation adéquate</a:t>
            </a:r>
          </a:p>
          <a:p>
            <a:pPr marL="457200" indent="-457200">
              <a:buFont typeface="Wingdings" panose="05000000000000000000" pitchFamily="2" charset="2"/>
              <a:buChar char="§"/>
            </a:pPr>
            <a:r>
              <a:rPr lang="fr-CH" sz="2000" b="0" dirty="0">
                <a:solidFill>
                  <a:schemeClr val="accent6">
                    <a:lumMod val="50000"/>
                  </a:schemeClr>
                </a:solidFill>
              </a:rPr>
              <a:t>Incertitudes techniques et organisationnelles persistantes</a:t>
            </a:r>
          </a:p>
          <a:p>
            <a:endParaRPr lang="fr-CH" b="0" dirty="0"/>
          </a:p>
          <a:p>
            <a:endParaRPr lang="fr-CH" b="0" dirty="0"/>
          </a:p>
          <a:p>
            <a:endParaRPr lang="fr-CH" b="0" dirty="0"/>
          </a:p>
          <a:p>
            <a:endParaRPr lang="fr-CH" b="0" dirty="0"/>
          </a:p>
          <a:p>
            <a:endParaRPr lang="fr-CH" dirty="0"/>
          </a:p>
        </p:txBody>
      </p:sp>
      <p:sp>
        <p:nvSpPr>
          <p:cNvPr id="8" name="Titre 1">
            <a:extLst>
              <a:ext uri="{FF2B5EF4-FFF2-40B4-BE49-F238E27FC236}">
                <a16:creationId xmlns:a16="http://schemas.microsoft.com/office/drawing/2014/main" id="{C8D3482F-D188-95A0-7D32-25B5BF77AA76}"/>
              </a:ext>
            </a:extLst>
          </p:cNvPr>
          <p:cNvSpPr>
            <a:spLocks noGrp="1"/>
          </p:cNvSpPr>
          <p:nvPr>
            <p:ph type="title"/>
          </p:nvPr>
        </p:nvSpPr>
        <p:spPr>
          <a:xfrm>
            <a:off x="457200" y="304800"/>
            <a:ext cx="8242300" cy="861774"/>
          </a:xfrm>
        </p:spPr>
        <p:txBody>
          <a:bodyPr/>
          <a:lstStyle/>
          <a:p>
            <a:r>
              <a:rPr lang="fr-CH" sz="2800" dirty="0"/>
              <a:t>3. Le Référentiel cantonal</a:t>
            </a:r>
            <a:br>
              <a:rPr lang="fr-CH" sz="2800" dirty="0"/>
            </a:br>
            <a:r>
              <a:rPr lang="fr-CH" sz="2800" spc="-20" dirty="0">
                <a:solidFill>
                  <a:schemeClr val="tx2"/>
                </a:solidFill>
                <a:latin typeface="Arial" pitchFamily="34" charset="0"/>
                <a:ea typeface="ＭＳ Ｐゴシック" pitchFamily="34" charset="-128"/>
              </a:rPr>
              <a:t>3.2 Constat avant le début des travaux</a:t>
            </a:r>
            <a:endParaRPr lang="fr-CH" sz="2800" dirty="0"/>
          </a:p>
        </p:txBody>
      </p:sp>
    </p:spTree>
    <p:extLst>
      <p:ext uri="{BB962C8B-B14F-4D97-AF65-F5344CB8AC3E}">
        <p14:creationId xmlns:p14="http://schemas.microsoft.com/office/powerpoint/2010/main" val="164184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9F1825-9797-4CE3-A6C5-FFE75B489BCE}"/>
              </a:ext>
            </a:extLst>
          </p:cNvPr>
          <p:cNvSpPr>
            <a:spLocks noGrp="1"/>
          </p:cNvSpPr>
          <p:nvPr>
            <p:ph type="title"/>
          </p:nvPr>
        </p:nvSpPr>
        <p:spPr>
          <a:xfrm>
            <a:off x="457200" y="304800"/>
            <a:ext cx="8242300" cy="984885"/>
          </a:xfrm>
        </p:spPr>
        <p:txBody>
          <a:bodyPr/>
          <a:lstStyle/>
          <a:p>
            <a:r>
              <a:rPr lang="fr-CH" dirty="0"/>
              <a:t>4. </a:t>
            </a:r>
            <a:r>
              <a:rPr lang="fr-CH" cap="all" dirty="0"/>
              <a:t>R</a:t>
            </a:r>
            <a:r>
              <a:rPr lang="fr-CH" dirty="0"/>
              <a:t>epenser le processus d’élaboration d’une loi </a:t>
            </a:r>
          </a:p>
        </p:txBody>
      </p:sp>
      <p:sp>
        <p:nvSpPr>
          <p:cNvPr id="4" name="Espace réservé du numéro de diapositive 3">
            <a:extLst>
              <a:ext uri="{FF2B5EF4-FFF2-40B4-BE49-F238E27FC236}">
                <a16:creationId xmlns:a16="http://schemas.microsoft.com/office/drawing/2014/main" id="{4790C13E-6F7F-4BE6-B304-6C594C6BD090}"/>
              </a:ext>
            </a:extLst>
          </p:cNvPr>
          <p:cNvSpPr>
            <a:spLocks noGrp="1"/>
          </p:cNvSpPr>
          <p:nvPr>
            <p:ph type="sldNum" sz="quarter" idx="10"/>
          </p:nvPr>
        </p:nvSpPr>
        <p:spPr/>
        <p:txBody>
          <a:bodyPr/>
          <a:lstStyle/>
          <a:p>
            <a:pPr>
              <a:defRPr/>
            </a:pPr>
            <a:fld id="{14AF4092-9978-41CC-9AEB-88010A92632F}" type="slidenum">
              <a:rPr lang="de-CH" smtClean="0"/>
              <a:pPr>
                <a:defRPr/>
              </a:pPr>
              <a:t>7</a:t>
            </a:fld>
            <a:endParaRPr lang="de-CH"/>
          </a:p>
        </p:txBody>
      </p:sp>
      <p:sp>
        <p:nvSpPr>
          <p:cNvPr id="5" name="Rectangle : coins arrondis 4">
            <a:extLst>
              <a:ext uri="{FF2B5EF4-FFF2-40B4-BE49-F238E27FC236}">
                <a16:creationId xmlns:a16="http://schemas.microsoft.com/office/drawing/2014/main" id="{44D7ADBB-59D6-4616-B122-9E169A4C0BDF}"/>
              </a:ext>
            </a:extLst>
          </p:cNvPr>
          <p:cNvSpPr/>
          <p:nvPr/>
        </p:nvSpPr>
        <p:spPr>
          <a:xfrm>
            <a:off x="110442" y="1922057"/>
            <a:ext cx="1413557" cy="1046430"/>
          </a:xfrm>
          <a:prstGeom prst="roundRect">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b="1" dirty="0"/>
              <a:t>Une impulsion</a:t>
            </a:r>
          </a:p>
        </p:txBody>
      </p:sp>
      <p:sp>
        <p:nvSpPr>
          <p:cNvPr id="6" name="Rectangle : coins arrondis 5">
            <a:extLst>
              <a:ext uri="{FF2B5EF4-FFF2-40B4-BE49-F238E27FC236}">
                <a16:creationId xmlns:a16="http://schemas.microsoft.com/office/drawing/2014/main" id="{0A093F8C-C831-4E07-B356-32F44AF350B3}"/>
              </a:ext>
            </a:extLst>
          </p:cNvPr>
          <p:cNvSpPr/>
          <p:nvPr/>
        </p:nvSpPr>
        <p:spPr>
          <a:xfrm>
            <a:off x="7490032" y="1940870"/>
            <a:ext cx="1512168" cy="1014735"/>
          </a:xfrm>
          <a:prstGeom prst="roundRect">
            <a:avLst/>
          </a:prstGeom>
          <a:solidFill>
            <a:schemeClr val="accent1">
              <a:lumMod val="90000"/>
            </a:scheme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b="1" dirty="0"/>
              <a:t>Un avant-projet</a:t>
            </a:r>
          </a:p>
        </p:txBody>
      </p:sp>
      <p:sp>
        <p:nvSpPr>
          <p:cNvPr id="7" name="Rectangle : coins arrondis 6">
            <a:extLst>
              <a:ext uri="{FF2B5EF4-FFF2-40B4-BE49-F238E27FC236}">
                <a16:creationId xmlns:a16="http://schemas.microsoft.com/office/drawing/2014/main" id="{FBB8F4C3-3A4E-4C5D-B7B5-740429B48B2F}"/>
              </a:ext>
            </a:extLst>
          </p:cNvPr>
          <p:cNvSpPr/>
          <p:nvPr/>
        </p:nvSpPr>
        <p:spPr>
          <a:xfrm>
            <a:off x="4793733" y="3910803"/>
            <a:ext cx="1526110" cy="1014735"/>
          </a:xfrm>
          <a:prstGeom prst="roundRect">
            <a:avLst/>
          </a:prstGeom>
          <a:solidFill>
            <a:schemeClr val="accent1">
              <a:lumMod val="50000"/>
            </a:scheme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b="1" dirty="0"/>
              <a:t>Un projet</a:t>
            </a:r>
          </a:p>
        </p:txBody>
      </p:sp>
      <p:sp>
        <p:nvSpPr>
          <p:cNvPr id="8" name="Rectangle : coins arrondis 7">
            <a:extLst>
              <a:ext uri="{FF2B5EF4-FFF2-40B4-BE49-F238E27FC236}">
                <a16:creationId xmlns:a16="http://schemas.microsoft.com/office/drawing/2014/main" id="{96AAE581-5F79-4098-B25E-CF9B434491FE}"/>
              </a:ext>
            </a:extLst>
          </p:cNvPr>
          <p:cNvSpPr/>
          <p:nvPr/>
        </p:nvSpPr>
        <p:spPr>
          <a:xfrm>
            <a:off x="7272601" y="3954182"/>
            <a:ext cx="1746165" cy="1014735"/>
          </a:xfrm>
          <a:prstGeom prst="roundRect">
            <a:avLst/>
          </a:prstGeom>
          <a:solidFill>
            <a:schemeClr val="accent1">
              <a:lumMod val="75000"/>
            </a:scheme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b="1" dirty="0"/>
              <a:t>Une consultation</a:t>
            </a:r>
          </a:p>
        </p:txBody>
      </p:sp>
      <p:sp>
        <p:nvSpPr>
          <p:cNvPr id="9" name="Rectangle : coins arrondis 8">
            <a:extLst>
              <a:ext uri="{FF2B5EF4-FFF2-40B4-BE49-F238E27FC236}">
                <a16:creationId xmlns:a16="http://schemas.microsoft.com/office/drawing/2014/main" id="{C62A731A-2144-4872-BD85-5D515DE3617D}"/>
              </a:ext>
            </a:extLst>
          </p:cNvPr>
          <p:cNvSpPr/>
          <p:nvPr/>
        </p:nvSpPr>
        <p:spPr>
          <a:xfrm>
            <a:off x="2224064" y="3850235"/>
            <a:ext cx="1670855" cy="1014735"/>
          </a:xfrm>
          <a:prstGeom prst="roundRect">
            <a:avLst/>
          </a:prstGeom>
          <a:solidFill>
            <a:schemeClr val="accent1">
              <a:lumMod val="25000"/>
            </a:scheme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b="1" dirty="0"/>
              <a:t>Une loi</a:t>
            </a:r>
          </a:p>
        </p:txBody>
      </p:sp>
      <p:sp>
        <p:nvSpPr>
          <p:cNvPr id="10" name="Flèche : droite 9">
            <a:extLst>
              <a:ext uri="{FF2B5EF4-FFF2-40B4-BE49-F238E27FC236}">
                <a16:creationId xmlns:a16="http://schemas.microsoft.com/office/drawing/2014/main" id="{97A35020-52FA-4727-9D41-B7F693D83E9E}"/>
              </a:ext>
            </a:extLst>
          </p:cNvPr>
          <p:cNvSpPr/>
          <p:nvPr/>
        </p:nvSpPr>
        <p:spPr>
          <a:xfrm>
            <a:off x="1584581" y="2148477"/>
            <a:ext cx="611155" cy="576064"/>
          </a:xfrm>
          <a:prstGeom prst="rightArrow">
            <a:avLst/>
          </a:prstGeom>
          <a:solidFill>
            <a:srgbClr val="FFC000"/>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3" name="Flèche : gauche 12">
            <a:extLst>
              <a:ext uri="{FF2B5EF4-FFF2-40B4-BE49-F238E27FC236}">
                <a16:creationId xmlns:a16="http://schemas.microsoft.com/office/drawing/2014/main" id="{0A5ED595-2AEC-4FD1-8253-27E59C6AE22A}"/>
              </a:ext>
            </a:extLst>
          </p:cNvPr>
          <p:cNvSpPr/>
          <p:nvPr/>
        </p:nvSpPr>
        <p:spPr>
          <a:xfrm>
            <a:off x="3993348" y="4130549"/>
            <a:ext cx="611155" cy="476436"/>
          </a:xfrm>
          <a:prstGeom prst="leftArrow">
            <a:avLst/>
          </a:prstGeom>
          <a:solidFill>
            <a:srgbClr val="FFC000"/>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4" name="Flèche : bas 13">
            <a:extLst>
              <a:ext uri="{FF2B5EF4-FFF2-40B4-BE49-F238E27FC236}">
                <a16:creationId xmlns:a16="http://schemas.microsoft.com/office/drawing/2014/main" id="{0D65AF20-A613-4620-9682-2C31C2E0764F}"/>
              </a:ext>
            </a:extLst>
          </p:cNvPr>
          <p:cNvSpPr/>
          <p:nvPr/>
        </p:nvSpPr>
        <p:spPr>
          <a:xfrm>
            <a:off x="7975507" y="3105070"/>
            <a:ext cx="541218" cy="719946"/>
          </a:xfrm>
          <a:prstGeom prst="downArrow">
            <a:avLst/>
          </a:prstGeom>
          <a:solidFill>
            <a:srgbClr val="FFC000"/>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5" name="ZoneTexte 14">
            <a:extLst>
              <a:ext uri="{FF2B5EF4-FFF2-40B4-BE49-F238E27FC236}">
                <a16:creationId xmlns:a16="http://schemas.microsoft.com/office/drawing/2014/main" id="{2F15739F-7595-4E3D-BB56-259FA721CEA8}"/>
              </a:ext>
            </a:extLst>
          </p:cNvPr>
          <p:cNvSpPr txBox="1"/>
          <p:nvPr/>
        </p:nvSpPr>
        <p:spPr>
          <a:xfrm>
            <a:off x="320016" y="3151458"/>
            <a:ext cx="1746166" cy="2911053"/>
          </a:xfrm>
          <a:prstGeom prst="rect">
            <a:avLst/>
          </a:prstGeom>
        </p:spPr>
        <p:txBody>
          <a:bodyPr vert="horz" wrap="square" lIns="0" tIns="0" rIns="0" bIns="0" rtlCol="0">
            <a:spAutoFit/>
          </a:bodyPr>
          <a:lstStyle/>
          <a:p>
            <a:pPr>
              <a:lnSpc>
                <a:spcPts val="1900"/>
              </a:lnSpc>
              <a:spcAft>
                <a:spcPts val="600"/>
              </a:spcAft>
              <a:buClr>
                <a:srgbClr val="074EA1"/>
              </a:buClr>
            </a:pPr>
            <a:r>
              <a:rPr lang="fr-CH" sz="1600" b="1" dirty="0">
                <a:solidFill>
                  <a:schemeClr val="accent2">
                    <a:lumMod val="50000"/>
                  </a:schemeClr>
                </a:solidFill>
              </a:rPr>
              <a:t>&gt; Processus agile (Bottom-Up)</a:t>
            </a:r>
          </a:p>
          <a:p>
            <a:pPr>
              <a:lnSpc>
                <a:spcPts val="1900"/>
              </a:lnSpc>
              <a:spcAft>
                <a:spcPts val="600"/>
              </a:spcAft>
              <a:buClr>
                <a:srgbClr val="074EA1"/>
              </a:buClr>
            </a:pPr>
            <a:r>
              <a:rPr lang="fr-CH" sz="1600" b="1" dirty="0">
                <a:solidFill>
                  <a:schemeClr val="accent2">
                    <a:lumMod val="50000"/>
                  </a:schemeClr>
                </a:solidFill>
              </a:rPr>
              <a:t>&gt; Processus pratique et empirique </a:t>
            </a:r>
          </a:p>
          <a:p>
            <a:pPr>
              <a:lnSpc>
                <a:spcPts val="1900"/>
              </a:lnSpc>
              <a:spcAft>
                <a:spcPts val="600"/>
              </a:spcAft>
              <a:buClr>
                <a:srgbClr val="074EA1"/>
              </a:buClr>
            </a:pPr>
            <a:r>
              <a:rPr lang="fr-CH" sz="1600" b="1" dirty="0">
                <a:solidFill>
                  <a:schemeClr val="accent2">
                    <a:lumMod val="50000"/>
                  </a:schemeClr>
                </a:solidFill>
              </a:rPr>
              <a:t>&gt; Analyse prospective puis rétrospective</a:t>
            </a:r>
          </a:p>
          <a:p>
            <a:pPr>
              <a:lnSpc>
                <a:spcPts val="1900"/>
              </a:lnSpc>
              <a:spcAft>
                <a:spcPts val="600"/>
              </a:spcAft>
              <a:buClr>
                <a:srgbClr val="074EA1"/>
              </a:buClr>
            </a:pPr>
            <a:r>
              <a:rPr lang="fr-CH" sz="1600" b="1" dirty="0">
                <a:solidFill>
                  <a:schemeClr val="accent2">
                    <a:lumMod val="50000"/>
                  </a:schemeClr>
                </a:solidFill>
              </a:rPr>
              <a:t>&gt; Phénomène de co-construction (processus / loi)</a:t>
            </a:r>
          </a:p>
        </p:txBody>
      </p:sp>
      <p:sp>
        <p:nvSpPr>
          <p:cNvPr id="16" name="Rectangle : coins arrondis 15">
            <a:extLst>
              <a:ext uri="{FF2B5EF4-FFF2-40B4-BE49-F238E27FC236}">
                <a16:creationId xmlns:a16="http://schemas.microsoft.com/office/drawing/2014/main" id="{159CA218-720B-4AD3-B457-9C5BCCCDED71}"/>
              </a:ext>
            </a:extLst>
          </p:cNvPr>
          <p:cNvSpPr/>
          <p:nvPr/>
        </p:nvSpPr>
        <p:spPr>
          <a:xfrm>
            <a:off x="2339752" y="1956044"/>
            <a:ext cx="1670855" cy="1014735"/>
          </a:xfrm>
          <a:prstGeom prst="roundRect">
            <a:avLst/>
          </a:prstGeom>
          <a:solidFill>
            <a:srgbClr val="C9EC9A"/>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b="1" dirty="0"/>
              <a:t>Un acte de planification</a:t>
            </a:r>
          </a:p>
        </p:txBody>
      </p:sp>
      <p:sp>
        <p:nvSpPr>
          <p:cNvPr id="17" name="Rectangle : coins arrondis 16">
            <a:extLst>
              <a:ext uri="{FF2B5EF4-FFF2-40B4-BE49-F238E27FC236}">
                <a16:creationId xmlns:a16="http://schemas.microsoft.com/office/drawing/2014/main" id="{EA237BB9-56F2-4EAA-B2F7-7C24F3F256B0}"/>
              </a:ext>
            </a:extLst>
          </p:cNvPr>
          <p:cNvSpPr/>
          <p:nvPr/>
        </p:nvSpPr>
        <p:spPr>
          <a:xfrm>
            <a:off x="4788024" y="2014416"/>
            <a:ext cx="1872207" cy="1014735"/>
          </a:xfrm>
          <a:prstGeom prst="roundRect">
            <a:avLst/>
          </a:prstGeom>
          <a:solidFill>
            <a:srgbClr val="92D050"/>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b="1" dirty="0"/>
              <a:t>Un projet pilote / Une ordonnance expérimentale</a:t>
            </a:r>
          </a:p>
        </p:txBody>
      </p:sp>
      <p:sp>
        <p:nvSpPr>
          <p:cNvPr id="18" name="Flèche : droite 17">
            <a:extLst>
              <a:ext uri="{FF2B5EF4-FFF2-40B4-BE49-F238E27FC236}">
                <a16:creationId xmlns:a16="http://schemas.microsoft.com/office/drawing/2014/main" id="{18A6C77C-CD50-498C-AC3B-FAE17A480AAC}"/>
              </a:ext>
            </a:extLst>
          </p:cNvPr>
          <p:cNvSpPr/>
          <p:nvPr/>
        </p:nvSpPr>
        <p:spPr>
          <a:xfrm>
            <a:off x="4067944" y="2141393"/>
            <a:ext cx="628401" cy="576064"/>
          </a:xfrm>
          <a:prstGeom prst="rightArrow">
            <a:avLst/>
          </a:prstGeom>
          <a:solidFill>
            <a:srgbClr val="FFC000"/>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9" name="Flèche : droite 18">
            <a:extLst>
              <a:ext uri="{FF2B5EF4-FFF2-40B4-BE49-F238E27FC236}">
                <a16:creationId xmlns:a16="http://schemas.microsoft.com/office/drawing/2014/main" id="{83264824-2F43-4A94-949E-785D939E610C}"/>
              </a:ext>
            </a:extLst>
          </p:cNvPr>
          <p:cNvSpPr/>
          <p:nvPr/>
        </p:nvSpPr>
        <p:spPr>
          <a:xfrm>
            <a:off x="6841165" y="2215361"/>
            <a:ext cx="611155" cy="576064"/>
          </a:xfrm>
          <a:prstGeom prst="rightArrow">
            <a:avLst/>
          </a:prstGeom>
          <a:solidFill>
            <a:srgbClr val="FFC000"/>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0" name="Flèche : gauche 19">
            <a:extLst>
              <a:ext uri="{FF2B5EF4-FFF2-40B4-BE49-F238E27FC236}">
                <a16:creationId xmlns:a16="http://schemas.microsoft.com/office/drawing/2014/main" id="{E56D0F61-4F0A-4BC0-B9FB-2633D619948F}"/>
              </a:ext>
            </a:extLst>
          </p:cNvPr>
          <p:cNvSpPr/>
          <p:nvPr/>
        </p:nvSpPr>
        <p:spPr>
          <a:xfrm>
            <a:off x="6419856" y="4194696"/>
            <a:ext cx="611155" cy="476436"/>
          </a:xfrm>
          <a:prstGeom prst="leftArrow">
            <a:avLst/>
          </a:prstGeom>
          <a:solidFill>
            <a:srgbClr val="FFC000"/>
          </a:solidFill>
          <a:ln w="127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11" name="Parenthèses 10">
            <a:extLst>
              <a:ext uri="{FF2B5EF4-FFF2-40B4-BE49-F238E27FC236}">
                <a16:creationId xmlns:a16="http://schemas.microsoft.com/office/drawing/2014/main" id="{70CF4154-223D-4850-A410-1EBE0DD7FA66}"/>
              </a:ext>
            </a:extLst>
          </p:cNvPr>
          <p:cNvSpPr/>
          <p:nvPr/>
        </p:nvSpPr>
        <p:spPr>
          <a:xfrm>
            <a:off x="2267744" y="1844824"/>
            <a:ext cx="4484166" cy="1346353"/>
          </a:xfrm>
          <a:prstGeom prst="bracketPair">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spTree>
    <p:extLst>
      <p:ext uri="{BB962C8B-B14F-4D97-AF65-F5344CB8AC3E}">
        <p14:creationId xmlns:p14="http://schemas.microsoft.com/office/powerpoint/2010/main" val="47779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529221-066E-41F6-1D1B-1D53ABBDFD2C}"/>
              </a:ext>
            </a:extLst>
          </p:cNvPr>
          <p:cNvSpPr>
            <a:spLocks noGrp="1"/>
          </p:cNvSpPr>
          <p:nvPr>
            <p:ph type="title"/>
          </p:nvPr>
        </p:nvSpPr>
        <p:spPr>
          <a:xfrm>
            <a:off x="457200" y="188640"/>
            <a:ext cx="8242300" cy="984885"/>
          </a:xfrm>
        </p:spPr>
        <p:txBody>
          <a:bodyPr/>
          <a:lstStyle/>
          <a:p>
            <a:r>
              <a:rPr lang="fr-CH" dirty="0"/>
              <a:t>5. La législation expérimentale</a:t>
            </a:r>
            <a:br>
              <a:rPr lang="fr-CH" dirty="0"/>
            </a:br>
            <a:r>
              <a:rPr lang="fr-CH" dirty="0">
                <a:solidFill>
                  <a:schemeClr val="tx2"/>
                </a:solidFill>
              </a:rPr>
              <a:t>5.1 Du neuf avec du vieux</a:t>
            </a:r>
          </a:p>
        </p:txBody>
      </p:sp>
      <p:sp>
        <p:nvSpPr>
          <p:cNvPr id="4" name="Espace réservé du numéro de diapositive 3">
            <a:extLst>
              <a:ext uri="{FF2B5EF4-FFF2-40B4-BE49-F238E27FC236}">
                <a16:creationId xmlns:a16="http://schemas.microsoft.com/office/drawing/2014/main" id="{BEE7C668-6F26-0FB1-ED5A-120E8553F330}"/>
              </a:ext>
            </a:extLst>
          </p:cNvPr>
          <p:cNvSpPr>
            <a:spLocks noGrp="1"/>
          </p:cNvSpPr>
          <p:nvPr>
            <p:ph type="sldNum" sz="quarter" idx="10"/>
          </p:nvPr>
        </p:nvSpPr>
        <p:spPr/>
        <p:txBody>
          <a:bodyPr/>
          <a:lstStyle/>
          <a:p>
            <a:pPr>
              <a:defRPr/>
            </a:pPr>
            <a:fld id="{14AF4092-9978-41CC-9AEB-88010A92632F}" type="slidenum">
              <a:rPr lang="de-CH" smtClean="0"/>
              <a:pPr>
                <a:defRPr/>
              </a:pPr>
              <a:t>8</a:t>
            </a:fld>
            <a:endParaRPr lang="de-CH"/>
          </a:p>
        </p:txBody>
      </p:sp>
      <p:pic>
        <p:nvPicPr>
          <p:cNvPr id="6" name="Image 5">
            <a:extLst>
              <a:ext uri="{FF2B5EF4-FFF2-40B4-BE49-F238E27FC236}">
                <a16:creationId xmlns:a16="http://schemas.microsoft.com/office/drawing/2014/main" id="{0B8A1FBE-4BB6-A01B-1396-778B047918F2}"/>
              </a:ext>
            </a:extLst>
          </p:cNvPr>
          <p:cNvPicPr>
            <a:picLocks noChangeAspect="1"/>
          </p:cNvPicPr>
          <p:nvPr/>
        </p:nvPicPr>
        <p:blipFill>
          <a:blip r:embed="rId2"/>
          <a:stretch>
            <a:fillRect/>
          </a:stretch>
        </p:blipFill>
        <p:spPr>
          <a:xfrm>
            <a:off x="444500" y="1233805"/>
            <a:ext cx="4002778" cy="4954111"/>
          </a:xfrm>
          <a:prstGeom prst="rect">
            <a:avLst/>
          </a:prstGeom>
        </p:spPr>
      </p:pic>
    </p:spTree>
    <p:extLst>
      <p:ext uri="{BB962C8B-B14F-4D97-AF65-F5344CB8AC3E}">
        <p14:creationId xmlns:p14="http://schemas.microsoft.com/office/powerpoint/2010/main" val="47905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B41A6D-7376-4CBD-A96C-C235C03966AD}"/>
              </a:ext>
            </a:extLst>
          </p:cNvPr>
          <p:cNvSpPr>
            <a:spLocks noGrp="1"/>
          </p:cNvSpPr>
          <p:nvPr>
            <p:ph type="title"/>
          </p:nvPr>
        </p:nvSpPr>
        <p:spPr>
          <a:xfrm>
            <a:off x="457200" y="304800"/>
            <a:ext cx="8242300" cy="1477328"/>
          </a:xfrm>
        </p:spPr>
        <p:txBody>
          <a:bodyPr/>
          <a:lstStyle/>
          <a:p>
            <a:r>
              <a:rPr lang="fr-CH" dirty="0"/>
              <a:t>5. </a:t>
            </a:r>
            <a:r>
              <a:rPr lang="fr-CH" sz="3200" b="1" dirty="0">
                <a:solidFill>
                  <a:schemeClr val="accent1">
                    <a:lumMod val="25000"/>
                  </a:schemeClr>
                </a:solidFill>
              </a:rPr>
              <a:t>La législation expérimentale</a:t>
            </a:r>
            <a:br>
              <a:rPr lang="fr-CH" sz="3200" b="1" dirty="0">
                <a:solidFill>
                  <a:schemeClr val="accent1">
                    <a:lumMod val="25000"/>
                  </a:schemeClr>
                </a:solidFill>
              </a:rPr>
            </a:br>
            <a:r>
              <a:rPr lang="fr-CH" sz="3200" b="1" dirty="0">
                <a:solidFill>
                  <a:schemeClr val="tx2"/>
                </a:solidFill>
              </a:rPr>
              <a:t>5.2 Base légale dans le canton de Fribourg</a:t>
            </a:r>
            <a:br>
              <a:rPr lang="fr-CH" sz="3200" b="1" dirty="0">
                <a:solidFill>
                  <a:schemeClr val="accent1">
                    <a:lumMod val="25000"/>
                  </a:schemeClr>
                </a:solidFill>
              </a:rPr>
            </a:br>
            <a:endParaRPr lang="fr-CH" dirty="0"/>
          </a:p>
        </p:txBody>
      </p:sp>
      <p:sp>
        <p:nvSpPr>
          <p:cNvPr id="3" name="Espace réservé du contenu 2">
            <a:extLst>
              <a:ext uri="{FF2B5EF4-FFF2-40B4-BE49-F238E27FC236}">
                <a16:creationId xmlns:a16="http://schemas.microsoft.com/office/drawing/2014/main" id="{4004445F-EAB4-439D-9745-A95002536FA9}"/>
              </a:ext>
            </a:extLst>
          </p:cNvPr>
          <p:cNvSpPr>
            <a:spLocks noGrp="1"/>
          </p:cNvSpPr>
          <p:nvPr>
            <p:ph idx="1"/>
          </p:nvPr>
        </p:nvSpPr>
        <p:spPr>
          <a:xfrm>
            <a:off x="179512" y="1418721"/>
            <a:ext cx="8242300" cy="1323439"/>
          </a:xfrm>
        </p:spPr>
        <p:txBody>
          <a:bodyPr/>
          <a:lstStyle/>
          <a:p>
            <a:pPr marL="563562" lvl="2" indent="-285750">
              <a:buFont typeface="Wingdings" panose="05000000000000000000" pitchFamily="2" charset="2"/>
              <a:buChar char="§"/>
            </a:pPr>
            <a:r>
              <a:rPr lang="fr-CH" sz="1800" dirty="0">
                <a:solidFill>
                  <a:schemeClr val="accent2">
                    <a:lumMod val="50000"/>
                  </a:schemeClr>
                </a:solidFill>
              </a:rPr>
              <a:t>Article 12f de la loi cantonale sur la protection des données (</a:t>
            </a:r>
            <a:r>
              <a:rPr lang="fr-CH" sz="1800" dirty="0" err="1">
                <a:solidFill>
                  <a:schemeClr val="accent2">
                    <a:lumMod val="50000"/>
                  </a:schemeClr>
                </a:solidFill>
              </a:rPr>
              <a:t>LPrD</a:t>
            </a:r>
            <a:r>
              <a:rPr lang="fr-CH" sz="1800" dirty="0">
                <a:solidFill>
                  <a:schemeClr val="accent2">
                    <a:lumMod val="50000"/>
                  </a:schemeClr>
                </a:solidFill>
              </a:rPr>
              <a:t> ; RSF 17.1)</a:t>
            </a:r>
            <a:endParaRPr lang="fr-CH" dirty="0">
              <a:solidFill>
                <a:schemeClr val="accent2">
                  <a:lumMod val="50000"/>
                </a:schemeClr>
              </a:solidFill>
            </a:endParaRPr>
          </a:p>
          <a:p>
            <a:pPr>
              <a:buFont typeface="Wingdings" panose="05000000000000000000" pitchFamily="2" charset="2"/>
              <a:buChar char="Ø"/>
            </a:pPr>
            <a:endParaRPr lang="fr-CH" dirty="0"/>
          </a:p>
          <a:p>
            <a:pPr>
              <a:buFont typeface="Wingdings" panose="05000000000000000000" pitchFamily="2" charset="2"/>
              <a:buChar char="Ø"/>
            </a:pPr>
            <a:endParaRPr lang="fr-CH" dirty="0"/>
          </a:p>
        </p:txBody>
      </p:sp>
      <p:sp>
        <p:nvSpPr>
          <p:cNvPr id="4" name="Espace réservé du numéro de diapositive 3">
            <a:extLst>
              <a:ext uri="{FF2B5EF4-FFF2-40B4-BE49-F238E27FC236}">
                <a16:creationId xmlns:a16="http://schemas.microsoft.com/office/drawing/2014/main" id="{AC5BCCCE-330D-46DF-8D49-E9AA02204F04}"/>
              </a:ext>
            </a:extLst>
          </p:cNvPr>
          <p:cNvSpPr>
            <a:spLocks noGrp="1"/>
          </p:cNvSpPr>
          <p:nvPr>
            <p:ph type="sldNum" sz="quarter" idx="10"/>
          </p:nvPr>
        </p:nvSpPr>
        <p:spPr/>
        <p:txBody>
          <a:bodyPr/>
          <a:lstStyle/>
          <a:p>
            <a:pPr>
              <a:defRPr/>
            </a:pPr>
            <a:fld id="{14AF4092-9978-41CC-9AEB-88010A92632F}" type="slidenum">
              <a:rPr lang="de-CH" smtClean="0"/>
              <a:pPr>
                <a:defRPr/>
              </a:pPr>
              <a:t>9</a:t>
            </a:fld>
            <a:endParaRPr lang="de-CH"/>
          </a:p>
        </p:txBody>
      </p:sp>
      <p:pic>
        <p:nvPicPr>
          <p:cNvPr id="6" name="Image 5">
            <a:extLst>
              <a:ext uri="{FF2B5EF4-FFF2-40B4-BE49-F238E27FC236}">
                <a16:creationId xmlns:a16="http://schemas.microsoft.com/office/drawing/2014/main" id="{BCFF5E27-9368-4CEF-B247-DB693F8EAF33}"/>
              </a:ext>
            </a:extLst>
          </p:cNvPr>
          <p:cNvPicPr>
            <a:picLocks noChangeAspect="1"/>
          </p:cNvPicPr>
          <p:nvPr/>
        </p:nvPicPr>
        <p:blipFill>
          <a:blip r:embed="rId2"/>
          <a:stretch>
            <a:fillRect/>
          </a:stretch>
        </p:blipFill>
        <p:spPr>
          <a:xfrm>
            <a:off x="395536" y="2080441"/>
            <a:ext cx="7692568" cy="2860728"/>
          </a:xfrm>
          <a:prstGeom prst="rect">
            <a:avLst/>
          </a:prstGeom>
        </p:spPr>
      </p:pic>
      <p:sp>
        <p:nvSpPr>
          <p:cNvPr id="7" name="Espace réservé du contenu 2">
            <a:extLst>
              <a:ext uri="{FF2B5EF4-FFF2-40B4-BE49-F238E27FC236}">
                <a16:creationId xmlns:a16="http://schemas.microsoft.com/office/drawing/2014/main" id="{0ACAF7D9-8653-475C-B918-FDA08FD61669}"/>
              </a:ext>
            </a:extLst>
          </p:cNvPr>
          <p:cNvSpPr txBox="1">
            <a:spLocks/>
          </p:cNvSpPr>
          <p:nvPr/>
        </p:nvSpPr>
        <p:spPr bwMode="auto">
          <a:xfrm>
            <a:off x="179512" y="5156815"/>
            <a:ext cx="8242300" cy="1600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457200" rtl="0" eaLnBrk="0" fontAlgn="base" hangingPunct="0">
              <a:spcBef>
                <a:spcPct val="0"/>
              </a:spcBef>
              <a:spcAft>
                <a:spcPts val="600"/>
              </a:spcAft>
              <a:buClr>
                <a:srgbClr val="074EA1"/>
              </a:buClr>
              <a:buFont typeface="Lucida Grande"/>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0" fontAlgn="base" hangingPunct="0">
              <a:spcBef>
                <a:spcPct val="0"/>
              </a:spcBef>
              <a:spcAft>
                <a:spcPts val="600"/>
              </a:spcAft>
              <a:buClr>
                <a:schemeClr val="tx1"/>
              </a:buClr>
              <a:buSzPct val="100000"/>
              <a:buFont typeface="Arial" pitchFamily="34" charset="0"/>
              <a:buChar char="&gt;"/>
              <a:defRPr sz="2000" kern="1200">
                <a:solidFill>
                  <a:schemeClr val="tx1"/>
                </a:solidFill>
                <a:latin typeface="Arial"/>
                <a:ea typeface="ＭＳ Ｐゴシック" pitchFamily="-112" charset="-128"/>
                <a:cs typeface="ＭＳ Ｐゴシック"/>
              </a:defRPr>
            </a:lvl2pPr>
            <a:lvl3pPr marL="539750" indent="-265113" algn="l" defTabSz="457200" rtl="0" eaLnBrk="0" fontAlgn="base" hangingPunct="0">
              <a:spcBef>
                <a:spcPct val="0"/>
              </a:spcBef>
              <a:spcAft>
                <a:spcPts val="600"/>
              </a:spcAft>
              <a:buSzPct val="100000"/>
              <a:buFont typeface="Arial" pitchFamily="34" charset="0"/>
              <a:buChar char="&gt;"/>
              <a:defRPr sz="2000" kern="1200">
                <a:solidFill>
                  <a:schemeClr val="tx1"/>
                </a:solidFill>
                <a:latin typeface="Arial"/>
                <a:ea typeface="ＭＳ Ｐゴシック" pitchFamily="-112" charset="-128"/>
                <a:cs typeface="ＭＳ Ｐゴシック"/>
              </a:defRPr>
            </a:lvl3pPr>
            <a:lvl4pPr marL="803275" indent="-261938" algn="l" defTabSz="457200" rtl="0" eaLnBrk="0" fontAlgn="base" hangingPunct="0">
              <a:spcBef>
                <a:spcPct val="0"/>
              </a:spcBef>
              <a:spcAft>
                <a:spcPts val="600"/>
              </a:spcAft>
              <a:buClr>
                <a:srgbClr val="7F7F7F"/>
              </a:buClr>
              <a:buSzPct val="100000"/>
              <a:buFont typeface="Arial" pitchFamily="34" charset="0"/>
              <a:buChar char="&gt;"/>
              <a:defRPr sz="2000" kern="1200">
                <a:solidFill>
                  <a:schemeClr val="tx1"/>
                </a:solidFill>
                <a:latin typeface="Arial"/>
                <a:ea typeface="ＭＳ Ｐゴシック" pitchFamily="-112" charset="-128"/>
                <a:cs typeface="ＭＳ Ｐゴシック"/>
              </a:defRPr>
            </a:lvl4pPr>
            <a:lvl5pPr marL="1076325" indent="-271463" algn="l" defTabSz="457200" rtl="0" eaLnBrk="0" fontAlgn="base" hangingPunct="0">
              <a:spcBef>
                <a:spcPct val="0"/>
              </a:spcBef>
              <a:spcAft>
                <a:spcPts val="600"/>
              </a:spcAft>
              <a:buClr>
                <a:srgbClr val="7F7F7F"/>
              </a:buClr>
              <a:buSzPct val="100000"/>
              <a:buFont typeface="Arial" pitchFamily="34" charset="0"/>
              <a:buChar char="&gt;"/>
              <a:defRPr sz="2000" kern="1200">
                <a:solidFill>
                  <a:schemeClr val="tx1"/>
                </a:solidFill>
                <a:latin typeface="Arial"/>
                <a:ea typeface="ＭＳ Ｐゴシック" pitchFamily="-11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63562" lvl="2" indent="-285750">
              <a:buFont typeface="Wingdings" panose="05000000000000000000" pitchFamily="2" charset="2"/>
              <a:buChar char="§"/>
            </a:pPr>
            <a:r>
              <a:rPr lang="fr-CH" sz="1800" dirty="0">
                <a:solidFill>
                  <a:schemeClr val="accent2">
                    <a:lumMod val="50000"/>
                  </a:schemeClr>
                </a:solidFill>
              </a:rPr>
              <a:t>Préparation d’une nouvelle base légale dans la loi sur la cyberadministration (</a:t>
            </a:r>
            <a:r>
              <a:rPr lang="fr-CH" sz="1800" dirty="0" err="1">
                <a:solidFill>
                  <a:schemeClr val="accent2">
                    <a:lumMod val="50000"/>
                  </a:schemeClr>
                </a:solidFill>
              </a:rPr>
              <a:t>LCyb</a:t>
            </a:r>
            <a:r>
              <a:rPr lang="fr-CH" sz="1800" dirty="0">
                <a:solidFill>
                  <a:schemeClr val="accent2">
                    <a:lumMod val="50000"/>
                  </a:schemeClr>
                </a:solidFill>
              </a:rPr>
              <a:t> ; RSF 184.1) avec une portée allant au-delà de la protection des données</a:t>
            </a:r>
            <a:endParaRPr lang="fr-CH" dirty="0">
              <a:solidFill>
                <a:schemeClr val="accent2">
                  <a:lumMod val="50000"/>
                </a:schemeClr>
              </a:solidFill>
            </a:endParaRPr>
          </a:p>
          <a:p>
            <a:pPr>
              <a:buFont typeface="Wingdings" panose="05000000000000000000" pitchFamily="2" charset="2"/>
              <a:buChar char="Ø"/>
            </a:pPr>
            <a:endParaRPr lang="fr-CH" dirty="0"/>
          </a:p>
          <a:p>
            <a:pPr>
              <a:buFont typeface="Wingdings" panose="05000000000000000000" pitchFamily="2" charset="2"/>
              <a:buChar char="Ø"/>
            </a:pPr>
            <a:endParaRPr lang="fr-CH" dirty="0"/>
          </a:p>
        </p:txBody>
      </p:sp>
    </p:spTree>
    <p:extLst>
      <p:ext uri="{BB962C8B-B14F-4D97-AF65-F5344CB8AC3E}">
        <p14:creationId xmlns:p14="http://schemas.microsoft.com/office/powerpoint/2010/main" val="1348280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78"/>
  <p:tag name="WR_METADATA_KEY" val="cda7f64b-50cb-4da9-b928-5e24f506cfa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jr2fczChEKK.CI.oth8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KL87aGZWIUCaaeiV22HR4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nDiLt0FaEuftrz9WwK_s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JKjvHJV7UK1sfll4.D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8K5ZLzVdUa6ykFftSKG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JKjvHJV7UK1sfll4.DE.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aQ.Az.I0ESh0OFazT.qk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pqHzLabt0OJp5YqsvL3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KcMQ5VtN0OaU7sBKhdT7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jr2fczChEKK.CI.oth8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iHv0fBMaUuxa74eRa4j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TBSDtWNGUeyxIGroy_96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y5BIxwxAEefCy4UnCA5_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8Np4XZlUkmv42PBCZlam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lg.GGhqoUCwXSH9u6l9kA"/>
</p:tagLst>
</file>

<file path=ppt/theme/theme1.xml><?xml version="1.0" encoding="utf-8"?>
<a:theme xmlns:a="http://schemas.openxmlformats.org/drawingml/2006/main" name="pp_etat_de_fribourg">
  <a:themeElements>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pp_etat_de_fribourg</Template>
  <TotalTime>0</TotalTime>
  <Words>1497</Words>
  <Application>Microsoft Office PowerPoint</Application>
  <PresentationFormat>Affichage à l'écran (4:3)</PresentationFormat>
  <Paragraphs>139</Paragraphs>
  <Slides>15</Slides>
  <Notes>2</Notes>
  <HiddenSlides>0</HiddenSlides>
  <MMClips>0</MMClips>
  <ScaleCrop>false</ScaleCrop>
  <HeadingPairs>
    <vt:vector size="8" baseType="variant">
      <vt:variant>
        <vt:lpstr>Polices utilisées</vt:lpstr>
      </vt:variant>
      <vt:variant>
        <vt:i4>6</vt:i4>
      </vt:variant>
      <vt:variant>
        <vt:lpstr>Thème</vt:lpstr>
      </vt:variant>
      <vt:variant>
        <vt:i4>2</vt:i4>
      </vt:variant>
      <vt:variant>
        <vt:lpstr>Serveurs OLE incorporés</vt:lpstr>
      </vt:variant>
      <vt:variant>
        <vt:i4>1</vt:i4>
      </vt:variant>
      <vt:variant>
        <vt:lpstr>Titres des diapositives</vt:lpstr>
      </vt:variant>
      <vt:variant>
        <vt:i4>15</vt:i4>
      </vt:variant>
    </vt:vector>
  </HeadingPairs>
  <TitlesOfParts>
    <vt:vector size="24" baseType="lpstr">
      <vt:lpstr>ＭＳ Ｐゴシック</vt:lpstr>
      <vt:lpstr>Arial</vt:lpstr>
      <vt:lpstr>Calibri</vt:lpstr>
      <vt:lpstr>Lucida Grande</vt:lpstr>
      <vt:lpstr>Times New Roman</vt:lpstr>
      <vt:lpstr>Wingdings</vt:lpstr>
      <vt:lpstr>pp_etat_de_fribourg</vt:lpstr>
      <vt:lpstr>Conception personnalisée</vt:lpstr>
      <vt:lpstr>think-cell Slide</vt:lpstr>
      <vt:lpstr>La législation expérimentale comme soutien au développement de la cyberadministration — </vt:lpstr>
      <vt:lpstr>1. La cyberadministration</vt:lpstr>
      <vt:lpstr>2. Le processus traditionnel d’élaboration d’une loi</vt:lpstr>
      <vt:lpstr>Présentation PowerPoint</vt:lpstr>
      <vt:lpstr>3. Le Référentiel cantonal 3.2 Le projet</vt:lpstr>
      <vt:lpstr>3. Le Référentiel cantonal 3.2 Constat avant le début des travaux</vt:lpstr>
      <vt:lpstr>4. Repenser le processus d’élaboration d’une loi </vt:lpstr>
      <vt:lpstr>5. La législation expérimentale 5.1 Du neuf avec du vieux</vt:lpstr>
      <vt:lpstr>5. La législation expérimentale 5.2 Base légale dans le canton de Fribourg </vt:lpstr>
      <vt:lpstr>5. La législation expérimentale 5.3 Les conditions-cadre </vt:lpstr>
      <vt:lpstr>5. La législation expérimentale 5.4 Les types de normes</vt:lpstr>
      <vt:lpstr>6. Le projet pilote Référentiel cantonal 6.1 Le texte</vt:lpstr>
      <vt:lpstr>6. Le projet pilote Référentiel cantonal 6.2 Le contenu</vt:lpstr>
      <vt:lpstr>6. Le projet pilote Référentiel cantonal 6.3 Les enseignements</vt:lpstr>
      <vt:lpstr>Pour approfondir</vt:lpstr>
    </vt:vector>
  </TitlesOfParts>
  <Company>Sitel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Dossiers d’autorisations et d’approbations en Aménagement du Territoire, Environnement et Constructions »</dc:title>
  <dc:creator>haeusslerm</dc:creator>
  <cp:lastModifiedBy>ZADORY Patrick Olivier</cp:lastModifiedBy>
  <cp:revision>1764</cp:revision>
  <cp:lastPrinted>2018-04-18T16:59:50Z</cp:lastPrinted>
  <dcterms:created xsi:type="dcterms:W3CDTF">2010-10-12T06:30:54Z</dcterms:created>
  <dcterms:modified xsi:type="dcterms:W3CDTF">2023-09-05T09:05:03Z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