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6" r:id="rId2"/>
    <p:sldId id="271" r:id="rId3"/>
    <p:sldId id="263" r:id="rId4"/>
    <p:sldId id="264" r:id="rId5"/>
    <p:sldId id="266" r:id="rId6"/>
    <p:sldId id="265" r:id="rId7"/>
    <p:sldId id="278" r:id="rId8"/>
    <p:sldId id="282" r:id="rId9"/>
    <p:sldId id="283" r:id="rId10"/>
    <p:sldId id="286" r:id="rId11"/>
    <p:sldId id="281" r:id="rId12"/>
    <p:sldId id="284" r:id="rId13"/>
    <p:sldId id="285" r:id="rId14"/>
    <p:sldId id="272" r:id="rId15"/>
    <p:sldId id="279" r:id="rId16"/>
    <p:sldId id="280" r:id="rId17"/>
    <p:sldId id="287" r:id="rId18"/>
    <p:sldId id="273" r:id="rId19"/>
    <p:sldId id="268" r:id="rId20"/>
    <p:sldId id="275" r:id="rId21"/>
    <p:sldId id="276" r:id="rId22"/>
    <p:sldId id="277" r:id="rId2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052" autoAdjust="0"/>
  </p:normalViewPr>
  <p:slideViewPr>
    <p:cSldViewPr snapToGrid="0" snapToObjects="1">
      <p:cViewPr varScale="1">
        <p:scale>
          <a:sx n="73" d="100"/>
          <a:sy n="73" d="100"/>
        </p:scale>
        <p:origin x="19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75F7A1D-4DB0-5A40-8EF1-618E85D8F5A7}" type="datetimeFigureOut">
              <a:rPr lang="de-DE" smtClean="0"/>
              <a:t>07.09.2023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F389DB-66D2-BD4D-80D5-A94979CD291F}" type="slidenum">
              <a:rPr lang="de-DE" smtClean="0"/>
              <a:t>‹N°›</a:t>
            </a:fld>
            <a:endParaRPr lang="de-DE"/>
          </a:p>
        </p:txBody>
      </p:sp>
    </p:spTree>
    <p:extLst>
      <p:ext uri="{BB962C8B-B14F-4D97-AF65-F5344CB8AC3E}">
        <p14:creationId xmlns:p14="http://schemas.microsoft.com/office/powerpoint/2010/main" val="196111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F389DB-66D2-BD4D-80D5-A94979CD291F}" type="slidenum">
              <a:rPr lang="de-DE" smtClean="0"/>
              <a:t>1</a:t>
            </a:fld>
            <a:endParaRPr lang="de-DE"/>
          </a:p>
        </p:txBody>
      </p:sp>
    </p:spTree>
    <p:extLst>
      <p:ext uri="{BB962C8B-B14F-4D97-AF65-F5344CB8AC3E}">
        <p14:creationId xmlns:p14="http://schemas.microsoft.com/office/powerpoint/2010/main" val="624528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begrenzt die Länge und Detailtiefe der Analysen oder Texte, die es generieren kann.</a:t>
            </a:r>
            <a:br>
              <a:rPr lang="de-DE" dirty="0"/>
            </a:br>
            <a:br>
              <a:rPr lang="de-DE" dirty="0"/>
            </a:br>
            <a:r>
              <a:rPr lang="de-DE" dirty="0"/>
              <a:t>Das bedeutet, sie könnten Stereotypen oder Vorurteile verstärken, was bei der Interpretation der Ergebnisse berücksichtigt werden muss.</a:t>
            </a:r>
            <a:br>
              <a:rPr lang="de-DE" dirty="0"/>
            </a:br>
            <a:endParaRPr lang="de-DE" dirty="0"/>
          </a:p>
          <a:p>
            <a:r>
              <a:rPr lang="de-DE" dirty="0"/>
              <a:t>Die erzeugten Ergebnisse müssen von </a:t>
            </a:r>
            <a:r>
              <a:rPr lang="de-DE" dirty="0" err="1"/>
              <a:t>Expert:innen</a:t>
            </a:r>
            <a:r>
              <a:rPr lang="de-DE" dirty="0"/>
              <a:t> validiert werden.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ist besonders relevant, wenn es darum geht, genaue und verlässliche Daten oder Interpretationen zu generieren.</a:t>
            </a:r>
          </a:p>
          <a:p>
            <a:br>
              <a:rPr lang="de-DE" dirty="0"/>
            </a:br>
            <a:r>
              <a:rPr lang="de-DE" dirty="0"/>
              <a:t>Als </a:t>
            </a:r>
            <a:r>
              <a:rPr lang="de-DE" dirty="0" err="1"/>
              <a:t>Machine</a:t>
            </a:r>
            <a:r>
              <a:rPr lang="de-DE" dirty="0"/>
              <a:t>-Learning-Modell verwendet GPT Tokens, um Text zu verstehen und zu generieren. In diesem Fall werden die Wörter, Phrasen und sogar Teile von Wörtern in der Trainingsdatenbank von GPT in eine Reihe von Tokens zerlegt. Diese Tokens werden dann in Vektoren umgewandelt, die von der neuronalen Netzwerkstruktur, welche die Basis von </a:t>
            </a:r>
            <a:r>
              <a:rPr lang="de-DE" dirty="0" err="1"/>
              <a:t>ChatGPT</a:t>
            </a:r>
            <a:r>
              <a:rPr lang="de-DE" dirty="0"/>
              <a:t> bildet, interpretiert werden können. Nach einer Reihe von Transformationen generiert das Netzwerk eine Ausgabe, die dann wieder in menschenlesbaren Text umgewandelt wird.</a:t>
            </a:r>
          </a:p>
          <a:p>
            <a:r>
              <a:rPr lang="de-CH" sz="1800" dirty="0" err="1">
                <a:effectLst/>
                <a:latin typeface="Times New Roman" panose="02020603050405020304" pitchFamily="18" charset="0"/>
                <a:ea typeface="Calibri" panose="020F0502020204030204" pitchFamily="34" charset="0"/>
              </a:rPr>
              <a:t>ChatGPT</a:t>
            </a:r>
            <a:r>
              <a:rPr lang="de-CH" sz="1800" dirty="0">
                <a:effectLst/>
                <a:latin typeface="Times New Roman" panose="02020603050405020304" pitchFamily="18" charset="0"/>
                <a:ea typeface="Calibri" panose="020F0502020204030204" pitchFamily="34" charset="0"/>
              </a:rPr>
              <a:t> 3 hat beispielsweise ein Limit von 4096 Token, GPT4 (8K) hat ein Limit von 8000 Token und GPT4 (32K) hat ein Limit von 32000 Token. </a:t>
            </a:r>
            <a:r>
              <a:rPr lang="de-DE" dirty="0"/>
              <a:t>Es ist wichtig zu beachten, dass sowohl die Eingabe als auch die Ausgabe in diese Token-Beschränkungen fallen. Das bedeutet, wenn wir eine sehr lange Frage stellen, wird der verfügbare Raum für die Antwort reduziert. Ebenso, wenn die Antwort selbst sehr lang ist, könnte sie abgeschnitten werden, um innerhalb des Token-Limits zu bleiben.</a:t>
            </a:r>
            <a:endParaRPr lang="de-CH" dirty="0"/>
          </a:p>
        </p:txBody>
      </p:sp>
      <p:sp>
        <p:nvSpPr>
          <p:cNvPr id="4" name="Foliennummernplatzhalter 3"/>
          <p:cNvSpPr>
            <a:spLocks noGrp="1"/>
          </p:cNvSpPr>
          <p:nvPr>
            <p:ph type="sldNum" sz="quarter" idx="5"/>
          </p:nvPr>
        </p:nvSpPr>
        <p:spPr/>
        <p:txBody>
          <a:bodyPr/>
          <a:lstStyle/>
          <a:p>
            <a:fld id="{D6F389DB-66D2-BD4D-80D5-A94979CD291F}" type="slidenum">
              <a:rPr lang="de-DE" smtClean="0"/>
              <a:t>18</a:t>
            </a:fld>
            <a:endParaRPr lang="de-DE"/>
          </a:p>
        </p:txBody>
      </p:sp>
    </p:spTree>
    <p:extLst>
      <p:ext uri="{BB962C8B-B14F-4D97-AF65-F5344CB8AC3E}">
        <p14:creationId xmlns:p14="http://schemas.microsoft.com/office/powerpoint/2010/main" val="410471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KI</a:t>
            </a:r>
          </a:p>
          <a:p>
            <a:r>
              <a:rPr lang="de-DE" dirty="0"/>
              <a:t>Künstliche Intelligenz, kurz KI, ist ein Bereich der Informatik, der sich mit der Schaffung von Computern und Software beschäftigt, die denken, lernen und Probleme lösen können. Einfach ausgedrückt, geht es darum, Maschinen so zu programmieren, dass sie Aufgaben erfüllen können, die normalerweise menschliche Intelligenz erfordern. Beispiele sind Bild- und Spracherkennung, Entscheidungsfindung und sogar komplexe Aufgaben wie das Autofahren. Die KI-Technologie hat enorme Fortschritte gemacht und ist heute in vielen Bereichen wie Medizin, Finanzwesen und natürlich Technologie allgegenwärtig.</a:t>
            </a:r>
          </a:p>
          <a:p>
            <a:endParaRPr lang="de-DE" dirty="0"/>
          </a:p>
          <a:p>
            <a:r>
              <a:rPr lang="de-DE" u="sng" dirty="0">
                <a:solidFill>
                  <a:schemeClr val="tx1"/>
                </a:solidFill>
              </a:rPr>
              <a:t>Algorithmen</a:t>
            </a:r>
          </a:p>
          <a:p>
            <a:r>
              <a:rPr lang="de-DE" dirty="0"/>
              <a:t>Man kann sich einen Algorithmus wie ein Rezept vorstellen: Es gibt bestimmte Zutaten (Daten) und Schritte (Anweisungen), die man befolgen muss, um ein gewünschtes Ergebnis (Lösung) zu erhalten. Algorithmen sind das Herzstück jeder Software und sie ermöglichen es, dass Computer komplexe Aufgaben schnell und effizient ausführen können. Von der einfachen Berechnung bis zur KI: Algorithmen sind die Bausteine, die dies ermöglichen.</a:t>
            </a:r>
            <a:endParaRPr lang="de-CH" dirty="0"/>
          </a:p>
        </p:txBody>
      </p:sp>
      <p:sp>
        <p:nvSpPr>
          <p:cNvPr id="4" name="Foliennummernplatzhalter 3"/>
          <p:cNvSpPr>
            <a:spLocks noGrp="1"/>
          </p:cNvSpPr>
          <p:nvPr>
            <p:ph type="sldNum" sz="quarter" idx="5"/>
          </p:nvPr>
        </p:nvSpPr>
        <p:spPr/>
        <p:txBody>
          <a:bodyPr/>
          <a:lstStyle/>
          <a:p>
            <a:fld id="{D6F389DB-66D2-BD4D-80D5-A94979CD291F}" type="slidenum">
              <a:rPr lang="de-DE" smtClean="0"/>
              <a:t>3</a:t>
            </a:fld>
            <a:endParaRPr lang="de-DE"/>
          </a:p>
        </p:txBody>
      </p:sp>
    </p:spTree>
    <p:extLst>
      <p:ext uri="{BB962C8B-B14F-4D97-AF65-F5344CB8AC3E}">
        <p14:creationId xmlns:p14="http://schemas.microsoft.com/office/powerpoint/2010/main" val="227777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Sentimentanalyse</a:t>
            </a:r>
            <a:r>
              <a:rPr lang="de-DE" dirty="0"/>
              <a:t>, auch Meinungsmining genannt, ist ein Bereich des Maschinenlernens und der Textanalyse, der darauf abzielt, die Stimmung oder die Meinung in einem Text zu identifizieren und zu kategorisieren. Das Hauptziel ist es, herauszufinden, ob der Text eine positive, neutrale oder negative Meinung über ein bestimmtes Thema oder Produkt ausdrückt.</a:t>
            </a:r>
          </a:p>
          <a:p>
            <a:endParaRPr lang="de-DE" dirty="0"/>
          </a:p>
          <a:p>
            <a:r>
              <a:rPr lang="de-DE" dirty="0"/>
              <a:t>Die Analyse kann auf verschiedenen Ebenen durchgeführt werden:</a:t>
            </a:r>
          </a:p>
          <a:p>
            <a:pPr>
              <a:buFont typeface="+mj-lt"/>
              <a:buAutoNum type="arabicPeriod"/>
            </a:pPr>
            <a:r>
              <a:rPr lang="de-DE" dirty="0"/>
              <a:t> Dokumentebene: Die allgemeine Meinung eines gesamten Dokuments wird bewertet.</a:t>
            </a:r>
          </a:p>
          <a:p>
            <a:pPr>
              <a:buFont typeface="+mj-lt"/>
              <a:buAutoNum type="arabicPeriod"/>
            </a:pPr>
            <a:r>
              <a:rPr lang="de-DE" dirty="0"/>
              <a:t> Satzebene: Jeder Satz wird individuell bewertet.</a:t>
            </a:r>
          </a:p>
          <a:p>
            <a:pPr>
              <a:buFont typeface="+mj-lt"/>
              <a:buAutoNum type="arabicPeriod"/>
            </a:pPr>
            <a:r>
              <a:rPr lang="de-DE" dirty="0"/>
              <a:t> </a:t>
            </a:r>
            <a:r>
              <a:rPr lang="de-DE" dirty="0" err="1"/>
              <a:t>Aspektebene</a:t>
            </a:r>
            <a:r>
              <a:rPr lang="de-DE" dirty="0"/>
              <a:t>: Hier wird nicht nur die allgemeine Meinung bewertet, sondern auch, wie verschiedene Aspekte oder Eigenschaften eines Produkts oder einer Dienstleistung bewertet werden.</a:t>
            </a:r>
          </a:p>
          <a:p>
            <a:endParaRPr lang="de-CH" dirty="0"/>
          </a:p>
        </p:txBody>
      </p:sp>
      <p:sp>
        <p:nvSpPr>
          <p:cNvPr id="4" name="Foliennummernplatzhalter 3"/>
          <p:cNvSpPr>
            <a:spLocks noGrp="1"/>
          </p:cNvSpPr>
          <p:nvPr>
            <p:ph type="sldNum" sz="quarter" idx="5"/>
          </p:nvPr>
        </p:nvSpPr>
        <p:spPr/>
        <p:txBody>
          <a:bodyPr/>
          <a:lstStyle/>
          <a:p>
            <a:fld id="{D6F389DB-66D2-BD4D-80D5-A94979CD291F}" type="slidenum">
              <a:rPr lang="de-DE" smtClean="0"/>
              <a:t>5</a:t>
            </a:fld>
            <a:endParaRPr lang="de-DE"/>
          </a:p>
        </p:txBody>
      </p:sp>
    </p:spTree>
    <p:extLst>
      <p:ext uri="{BB962C8B-B14F-4D97-AF65-F5344CB8AC3E}">
        <p14:creationId xmlns:p14="http://schemas.microsoft.com/office/powerpoint/2010/main" val="421208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Kommerziell</a:t>
            </a:r>
            <a:r>
              <a:rPr lang="en-GB" dirty="0"/>
              <a:t> </a:t>
            </a:r>
            <a:r>
              <a:rPr lang="en-GB" dirty="0" err="1"/>
              <a:t>orientierte</a:t>
            </a:r>
            <a:r>
              <a:rPr lang="en-GB" dirty="0"/>
              <a:t> Organisation; </a:t>
            </a:r>
            <a:r>
              <a:rPr lang="en-GB" dirty="0" err="1"/>
              <a:t>Kooperation</a:t>
            </a:r>
            <a:r>
              <a:rPr lang="en-GB" dirty="0"/>
              <a:t> </a:t>
            </a:r>
            <a:r>
              <a:rPr lang="en-GB" dirty="0" err="1"/>
              <a:t>mit</a:t>
            </a:r>
            <a:r>
              <a:rPr lang="en-GB" dirty="0"/>
              <a:t> Microsoft </a:t>
            </a:r>
            <a:r>
              <a:rPr lang="en-GB" dirty="0" err="1"/>
              <a:t>seit</a:t>
            </a:r>
            <a:r>
              <a:rPr lang="en-GB" dirty="0"/>
              <a:t> 2019.</a:t>
            </a:r>
          </a:p>
          <a:p>
            <a:endParaRPr lang="en-GB" dirty="0"/>
          </a:p>
          <a:p>
            <a:r>
              <a:rPr lang="en-GB" dirty="0"/>
              <a:t>GPT 4: </a:t>
            </a:r>
            <a:r>
              <a:rPr lang="en-GB" dirty="0" err="1"/>
              <a:t>Korpus</a:t>
            </a:r>
            <a:r>
              <a:rPr lang="en-GB" dirty="0"/>
              <a:t> bis und </a:t>
            </a:r>
            <a:r>
              <a:rPr lang="en-GB" dirty="0" err="1"/>
              <a:t>mit</a:t>
            </a:r>
            <a:r>
              <a:rPr lang="en-GB" dirty="0"/>
              <a:t> September 2021</a:t>
            </a:r>
          </a:p>
        </p:txBody>
      </p:sp>
      <p:sp>
        <p:nvSpPr>
          <p:cNvPr id="4" name="Slide Number Placeholder 3"/>
          <p:cNvSpPr>
            <a:spLocks noGrp="1"/>
          </p:cNvSpPr>
          <p:nvPr>
            <p:ph type="sldNum" sz="quarter" idx="5"/>
          </p:nvPr>
        </p:nvSpPr>
        <p:spPr/>
        <p:txBody>
          <a:bodyPr/>
          <a:lstStyle/>
          <a:p>
            <a:fld id="{D6F389DB-66D2-BD4D-80D5-A94979CD291F}" type="slidenum">
              <a:rPr lang="de-DE" smtClean="0"/>
              <a:t>6</a:t>
            </a:fld>
            <a:endParaRPr lang="de-DE"/>
          </a:p>
        </p:txBody>
      </p:sp>
    </p:spTree>
    <p:extLst>
      <p:ext uri="{BB962C8B-B14F-4D97-AF65-F5344CB8AC3E}">
        <p14:creationId xmlns:p14="http://schemas.microsoft.com/office/powerpoint/2010/main" val="214455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6F389DB-66D2-BD4D-80D5-A94979CD291F}" type="slidenum">
              <a:rPr lang="de-DE" smtClean="0"/>
              <a:t>7</a:t>
            </a:fld>
            <a:endParaRPr lang="de-DE"/>
          </a:p>
        </p:txBody>
      </p:sp>
    </p:spTree>
    <p:extLst>
      <p:ext uri="{BB962C8B-B14F-4D97-AF65-F5344CB8AC3E}">
        <p14:creationId xmlns:p14="http://schemas.microsoft.com/office/powerpoint/2010/main" val="77044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6F389DB-66D2-BD4D-80D5-A94979CD291F}" type="slidenum">
              <a:rPr lang="de-DE" smtClean="0"/>
              <a:t>11</a:t>
            </a:fld>
            <a:endParaRPr lang="de-DE"/>
          </a:p>
        </p:txBody>
      </p:sp>
    </p:spTree>
    <p:extLst>
      <p:ext uri="{BB962C8B-B14F-4D97-AF65-F5344CB8AC3E}">
        <p14:creationId xmlns:p14="http://schemas.microsoft.com/office/powerpoint/2010/main" val="64573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6F389DB-66D2-BD4D-80D5-A94979CD291F}" type="slidenum">
              <a:rPr lang="de-DE" smtClean="0"/>
              <a:t>12</a:t>
            </a:fld>
            <a:endParaRPr lang="de-DE"/>
          </a:p>
        </p:txBody>
      </p:sp>
    </p:spTree>
    <p:extLst>
      <p:ext uri="{BB962C8B-B14F-4D97-AF65-F5344CB8AC3E}">
        <p14:creationId xmlns:p14="http://schemas.microsoft.com/office/powerpoint/2010/main" val="336598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6F389DB-66D2-BD4D-80D5-A94979CD291F}" type="slidenum">
              <a:rPr lang="de-DE" smtClean="0"/>
              <a:t>14</a:t>
            </a:fld>
            <a:endParaRPr lang="de-DE"/>
          </a:p>
        </p:txBody>
      </p:sp>
    </p:spTree>
    <p:extLst>
      <p:ext uri="{BB962C8B-B14F-4D97-AF65-F5344CB8AC3E}">
        <p14:creationId xmlns:p14="http://schemas.microsoft.com/office/powerpoint/2010/main" val="422368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Texte "neutraler" gestalten, um möglichst keinen Bias durch die Fragestellung zu erzeugen.</a:t>
            </a:r>
          </a:p>
          <a:p>
            <a:endParaRPr lang="de-DE" dirty="0"/>
          </a:p>
          <a:p>
            <a:r>
              <a:rPr lang="de-DE" dirty="0"/>
              <a:t>Natürlich gibt es auch noch weitere potenzielle Anwendungsbereiche, sei dies im Bereich der Erarbeitung von Offerten oder Evaluationsdesigns (von Wirkungsmodellen bis hin zu Fragestellungen), bis hin zum Erstellen von Workshopdesigns (für die Vorbereitung des heutigen Workshops haben wir ebenfalls auf </a:t>
            </a:r>
            <a:r>
              <a:rPr lang="de-DE" dirty="0" err="1"/>
              <a:t>ChatGPT</a:t>
            </a:r>
            <a:r>
              <a:rPr lang="de-DE" dirty="0"/>
              <a:t> zurückgegriffen). Dies hier sind ein paar der aus unserer Sicht zentralsten Beispiele. Aus Zeitgründen gehen wir nun auf die weiteren nicht auch noch ein, können diese aber gerne im Anschluss an die Präsentation gemeinsam diskutieren.</a:t>
            </a:r>
            <a:endParaRPr lang="de-CH" dirty="0"/>
          </a:p>
        </p:txBody>
      </p:sp>
      <p:sp>
        <p:nvSpPr>
          <p:cNvPr id="4" name="Foliennummernplatzhalter 3"/>
          <p:cNvSpPr>
            <a:spLocks noGrp="1"/>
          </p:cNvSpPr>
          <p:nvPr>
            <p:ph type="sldNum" sz="quarter" idx="5"/>
          </p:nvPr>
        </p:nvSpPr>
        <p:spPr/>
        <p:txBody>
          <a:bodyPr/>
          <a:lstStyle/>
          <a:p>
            <a:fld id="{D6F389DB-66D2-BD4D-80D5-A94979CD291F}" type="slidenum">
              <a:rPr lang="de-DE" smtClean="0"/>
              <a:t>17</a:t>
            </a:fld>
            <a:endParaRPr lang="de-DE"/>
          </a:p>
        </p:txBody>
      </p:sp>
    </p:spTree>
    <p:extLst>
      <p:ext uri="{BB962C8B-B14F-4D97-AF65-F5344CB8AC3E}">
        <p14:creationId xmlns:p14="http://schemas.microsoft.com/office/powerpoint/2010/main" val="1949071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10DE9525-38B9-4C46-96E8-B731AEB464A5}"/>
              </a:ext>
            </a:extLst>
          </p:cNvPr>
          <p:cNvPicPr>
            <a:picLocks noChangeAspect="1"/>
          </p:cNvPicPr>
          <p:nvPr userDrawn="1"/>
        </p:nvPicPr>
        <p:blipFill>
          <a:blip r:embed="rId2"/>
          <a:stretch>
            <a:fillRect/>
          </a:stretch>
        </p:blipFill>
        <p:spPr>
          <a:xfrm>
            <a:off x="-2761" y="7994"/>
            <a:ext cx="12192000" cy="6858000"/>
          </a:xfrm>
          <a:prstGeom prst="rect">
            <a:avLst/>
          </a:prstGeom>
        </p:spPr>
      </p:pic>
      <p:sp useBgFill="1">
        <p:nvSpPr>
          <p:cNvPr id="21" name="Rechteck 20">
            <a:extLst>
              <a:ext uri="{FF2B5EF4-FFF2-40B4-BE49-F238E27FC236}">
                <a16:creationId xmlns:a16="http://schemas.microsoft.com/office/drawing/2014/main" id="{FB3C8B38-E97A-CB4F-A162-84D8E7E8DF67}"/>
              </a:ext>
            </a:extLst>
          </p:cNvPr>
          <p:cNvSpPr/>
          <p:nvPr userDrawn="1"/>
        </p:nvSpPr>
        <p:spPr>
          <a:xfrm>
            <a:off x="10100733" y="20320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37798059-76ED-4B46-8137-9139ACB2ED17}"/>
              </a:ext>
            </a:extLst>
          </p:cNvPr>
          <p:cNvSpPr>
            <a:spLocks noGrp="1"/>
          </p:cNvSpPr>
          <p:nvPr>
            <p:ph type="ctrTitle"/>
          </p:nvPr>
        </p:nvSpPr>
        <p:spPr>
          <a:xfrm>
            <a:off x="2330606" y="2353899"/>
            <a:ext cx="9425214" cy="864292"/>
          </a:xfrm>
        </p:spPr>
        <p:txBody>
          <a:bodyPr anchor="t" anchorCtr="0">
            <a:normAutofit/>
          </a:bodyPr>
          <a:lstStyle>
            <a:lvl1pPr algn="l">
              <a:defRPr sz="2000">
                <a:solidFill>
                  <a:schemeClr val="tx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8B49D1A7-6B2C-C84A-998C-A555BF1EA470}"/>
              </a:ext>
            </a:extLst>
          </p:cNvPr>
          <p:cNvSpPr>
            <a:spLocks noGrp="1"/>
          </p:cNvSpPr>
          <p:nvPr>
            <p:ph type="subTitle" idx="1"/>
          </p:nvPr>
        </p:nvSpPr>
        <p:spPr>
          <a:xfrm>
            <a:off x="2330606" y="3238602"/>
            <a:ext cx="9425214" cy="1449145"/>
          </a:xfrm>
        </p:spPr>
        <p:txBody>
          <a:bodyPr lIns="0" tIns="0" rIns="0" bIns="0" anchor="t" anchorCtr="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5" name="Fußzeilenplatzhalter 4">
            <a:extLst>
              <a:ext uri="{FF2B5EF4-FFF2-40B4-BE49-F238E27FC236}">
                <a16:creationId xmlns:a16="http://schemas.microsoft.com/office/drawing/2014/main" id="{88BBA216-D935-6C46-AA01-1C62FE57046C}"/>
              </a:ext>
            </a:extLst>
          </p:cNvPr>
          <p:cNvSpPr>
            <a:spLocks noGrp="1"/>
          </p:cNvSpPr>
          <p:nvPr>
            <p:ph type="ftr" sz="quarter" idx="11"/>
          </p:nvPr>
        </p:nvSpPr>
        <p:spPr>
          <a:xfrm>
            <a:off x="914400" y="6552239"/>
            <a:ext cx="4038600" cy="236311"/>
          </a:xfrm>
        </p:spPr>
        <p:txBody>
          <a:bodyPr/>
          <a:lstStyle/>
          <a:p>
            <a:r>
              <a:rPr lang="de-DE"/>
              <a:t>Evaluationsforschung 2.0</a:t>
            </a:r>
            <a:endParaRPr lang="de-DE" dirty="0"/>
          </a:p>
        </p:txBody>
      </p:sp>
      <p:pic>
        <p:nvPicPr>
          <p:cNvPr id="20" name="Grafik 19">
            <a:extLst>
              <a:ext uri="{FF2B5EF4-FFF2-40B4-BE49-F238E27FC236}">
                <a16:creationId xmlns:a16="http://schemas.microsoft.com/office/drawing/2014/main" id="{BF04841E-8CD2-4749-9104-E02CF5D12368}"/>
              </a:ext>
            </a:extLst>
          </p:cNvPr>
          <p:cNvPicPr>
            <a:picLocks noChangeAspect="1"/>
          </p:cNvPicPr>
          <p:nvPr userDrawn="1"/>
        </p:nvPicPr>
        <p:blipFill>
          <a:blip r:embed="rId3"/>
          <a:stretch>
            <a:fillRect/>
          </a:stretch>
        </p:blipFill>
        <p:spPr>
          <a:xfrm>
            <a:off x="10247420" y="304933"/>
            <a:ext cx="1508400" cy="115885"/>
          </a:xfrm>
          <a:prstGeom prst="rect">
            <a:avLst/>
          </a:prstGeom>
        </p:spPr>
      </p:pic>
      <p:pic>
        <p:nvPicPr>
          <p:cNvPr id="6" name="Grafik 5">
            <a:extLst>
              <a:ext uri="{FF2B5EF4-FFF2-40B4-BE49-F238E27FC236}">
                <a16:creationId xmlns:a16="http://schemas.microsoft.com/office/drawing/2014/main" id="{614B09FA-8C24-0B4E-9402-76EC2492CE75}"/>
              </a:ext>
            </a:extLst>
          </p:cNvPr>
          <p:cNvPicPr>
            <a:picLocks noChangeAspect="1"/>
          </p:cNvPicPr>
          <p:nvPr userDrawn="1"/>
        </p:nvPicPr>
        <p:blipFill rotWithShape="1">
          <a:blip r:embed="rId4"/>
          <a:srcRect l="1666" t="28643" r="1" b="24386"/>
          <a:stretch/>
        </p:blipFill>
        <p:spPr>
          <a:xfrm>
            <a:off x="9417049" y="6566400"/>
            <a:ext cx="2435225" cy="113338"/>
          </a:xfrm>
          <a:prstGeom prst="rect">
            <a:avLst/>
          </a:prstGeom>
        </p:spPr>
      </p:pic>
    </p:spTree>
    <p:extLst>
      <p:ext uri="{BB962C8B-B14F-4D97-AF65-F5344CB8AC3E}">
        <p14:creationId xmlns:p14="http://schemas.microsoft.com/office/powerpoint/2010/main" val="101604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9064D-FDC6-8A44-8A6A-7C264C481948}"/>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F2C4CE24-C519-E84D-B6D6-D7B4990924CC}"/>
              </a:ext>
            </a:extLst>
          </p:cNvPr>
          <p:cNvSpPr>
            <a:spLocks noGrp="1"/>
          </p:cNvSpPr>
          <p:nvPr>
            <p:ph idx="1"/>
          </p:nvPr>
        </p:nvSpPr>
        <p:spPr/>
        <p:txBody>
          <a:bodyPr lIns="0" tIns="0" rIns="0" bIns="0"/>
          <a:lstStyle/>
          <a:p>
            <a:pPr lvl="0"/>
            <a:r>
              <a:rPr lang="de-DE"/>
              <a:t>Mastertextformat bearbeiten</a:t>
            </a:r>
          </a:p>
        </p:txBody>
      </p:sp>
      <p:sp>
        <p:nvSpPr>
          <p:cNvPr id="5" name="Fußzeilenplatzhalter 4">
            <a:extLst>
              <a:ext uri="{FF2B5EF4-FFF2-40B4-BE49-F238E27FC236}">
                <a16:creationId xmlns:a16="http://schemas.microsoft.com/office/drawing/2014/main" id="{42D282A9-47AB-7D46-85D6-6B31CDC7F138}"/>
              </a:ext>
            </a:extLst>
          </p:cNvPr>
          <p:cNvSpPr>
            <a:spLocks noGrp="1"/>
          </p:cNvSpPr>
          <p:nvPr>
            <p:ph type="ftr" sz="quarter" idx="11"/>
          </p:nvPr>
        </p:nvSpPr>
        <p:spPr/>
        <p:txBody>
          <a:bodyPr/>
          <a:lstStyle>
            <a:lvl1pPr>
              <a:defRPr/>
            </a:lvl1pPr>
          </a:lstStyle>
          <a:p>
            <a:r>
              <a:rPr lang="de-DE"/>
              <a:t>Evaluationsforschung 2.0</a:t>
            </a:r>
            <a:endParaRPr lang="de-DE" dirty="0"/>
          </a:p>
        </p:txBody>
      </p:sp>
      <p:sp>
        <p:nvSpPr>
          <p:cNvPr id="6" name="Foliennummernplatzhalter 5">
            <a:extLst>
              <a:ext uri="{FF2B5EF4-FFF2-40B4-BE49-F238E27FC236}">
                <a16:creationId xmlns:a16="http://schemas.microsoft.com/office/drawing/2014/main" id="{023A0949-A62F-C34C-80A0-D574E1BBE5B8}"/>
              </a:ext>
            </a:extLst>
          </p:cNvPr>
          <p:cNvSpPr>
            <a:spLocks noGrp="1"/>
          </p:cNvSpPr>
          <p:nvPr>
            <p:ph type="sldNum" sz="quarter" idx="12"/>
          </p:nvPr>
        </p:nvSpPr>
        <p:spPr/>
        <p:txBody>
          <a:bodyPr/>
          <a:lstStyle/>
          <a:p>
            <a:fld id="{1B57FFCC-E7C8-8546-9BDB-D93706DF8834}" type="slidenum">
              <a:rPr lang="de-DE" smtClean="0"/>
              <a:t>‹N°›</a:t>
            </a:fld>
            <a:endParaRPr lang="de-DE"/>
          </a:p>
        </p:txBody>
      </p:sp>
    </p:spTree>
    <p:extLst>
      <p:ext uri="{BB962C8B-B14F-4D97-AF65-F5344CB8AC3E}">
        <p14:creationId xmlns:p14="http://schemas.microsoft.com/office/powerpoint/2010/main" val="134788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B2119-65AF-214A-8194-DA542E855BF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0127AB8-E3DA-1648-8D89-6FD5717E00F5}"/>
              </a:ext>
            </a:extLst>
          </p:cNvPr>
          <p:cNvSpPr>
            <a:spLocks noGrp="1"/>
          </p:cNvSpPr>
          <p:nvPr>
            <p:ph sz="half" idx="1"/>
          </p:nvPr>
        </p:nvSpPr>
        <p:spPr>
          <a:xfrm>
            <a:off x="914400" y="1380900"/>
            <a:ext cx="5289630" cy="4796063"/>
          </a:xfrm>
        </p:spPr>
        <p:txBody>
          <a:bodyPr lIns="0" tIns="0" rIns="0" bIns="0"/>
          <a:lstStyle/>
          <a:p>
            <a:pPr lvl="0"/>
            <a:r>
              <a:rPr lang="de-DE"/>
              <a:t>Mastertextformat bearbeiten</a:t>
            </a:r>
          </a:p>
        </p:txBody>
      </p:sp>
      <p:sp>
        <p:nvSpPr>
          <p:cNvPr id="4" name="Inhaltsplatzhalter 3">
            <a:extLst>
              <a:ext uri="{FF2B5EF4-FFF2-40B4-BE49-F238E27FC236}">
                <a16:creationId xmlns:a16="http://schemas.microsoft.com/office/drawing/2014/main" id="{2468B1F4-F5A9-CB44-9C51-63E27B9FA808}"/>
              </a:ext>
            </a:extLst>
          </p:cNvPr>
          <p:cNvSpPr>
            <a:spLocks noGrp="1"/>
          </p:cNvSpPr>
          <p:nvPr>
            <p:ph sz="half" idx="2"/>
          </p:nvPr>
        </p:nvSpPr>
        <p:spPr>
          <a:xfrm>
            <a:off x="6501442" y="1380900"/>
            <a:ext cx="5334000" cy="4796063"/>
          </a:xfrm>
        </p:spPr>
        <p:txBody>
          <a:bodyPr lIns="0" tIns="0" rIns="0" bIns="0"/>
          <a:lstStyle/>
          <a:p>
            <a:pPr lvl="0"/>
            <a:r>
              <a:rPr lang="de-DE"/>
              <a:t>Mastertextformat bearbeiten</a:t>
            </a:r>
          </a:p>
        </p:txBody>
      </p:sp>
      <p:sp>
        <p:nvSpPr>
          <p:cNvPr id="6" name="Fußzeilenplatzhalter 5">
            <a:extLst>
              <a:ext uri="{FF2B5EF4-FFF2-40B4-BE49-F238E27FC236}">
                <a16:creationId xmlns:a16="http://schemas.microsoft.com/office/drawing/2014/main" id="{957835EB-F55B-1B4A-99A9-7CF810BA074F}"/>
              </a:ext>
            </a:extLst>
          </p:cNvPr>
          <p:cNvSpPr>
            <a:spLocks noGrp="1"/>
          </p:cNvSpPr>
          <p:nvPr>
            <p:ph type="ftr" sz="quarter" idx="11"/>
          </p:nvPr>
        </p:nvSpPr>
        <p:spPr/>
        <p:txBody>
          <a:bodyPr/>
          <a:lstStyle/>
          <a:p>
            <a:r>
              <a:rPr lang="de-DE"/>
              <a:t>Evaluationsforschung 2.0</a:t>
            </a:r>
            <a:endParaRPr lang="de-DE" dirty="0"/>
          </a:p>
        </p:txBody>
      </p:sp>
      <p:sp>
        <p:nvSpPr>
          <p:cNvPr id="7" name="Foliennummernplatzhalter 6">
            <a:extLst>
              <a:ext uri="{FF2B5EF4-FFF2-40B4-BE49-F238E27FC236}">
                <a16:creationId xmlns:a16="http://schemas.microsoft.com/office/drawing/2014/main" id="{8699BE76-E0C9-1C4A-9F34-6422A8B6CA35}"/>
              </a:ext>
            </a:extLst>
          </p:cNvPr>
          <p:cNvSpPr>
            <a:spLocks noGrp="1"/>
          </p:cNvSpPr>
          <p:nvPr>
            <p:ph type="sldNum" sz="quarter" idx="12"/>
          </p:nvPr>
        </p:nvSpPr>
        <p:spPr/>
        <p:txBody>
          <a:bodyPr/>
          <a:lstStyle/>
          <a:p>
            <a:fld id="{1B57FFCC-E7C8-8546-9BDB-D93706DF8834}" type="slidenum">
              <a:rPr lang="de-DE" smtClean="0"/>
              <a:t>‹N°›</a:t>
            </a:fld>
            <a:endParaRPr lang="de-DE"/>
          </a:p>
        </p:txBody>
      </p:sp>
    </p:spTree>
    <p:extLst>
      <p:ext uri="{BB962C8B-B14F-4D97-AF65-F5344CB8AC3E}">
        <p14:creationId xmlns:p14="http://schemas.microsoft.com/office/powerpoint/2010/main" val="50491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3AC3C-5615-2043-8642-A24E17E88DE6}"/>
              </a:ext>
            </a:extLst>
          </p:cNvPr>
          <p:cNvSpPr>
            <a:spLocks noGrp="1"/>
          </p:cNvSpPr>
          <p:nvPr>
            <p:ph type="title"/>
          </p:nvPr>
        </p:nvSpPr>
        <p:spPr/>
        <p:txBody>
          <a:bodyPr/>
          <a:lstStyle/>
          <a:p>
            <a:r>
              <a:rPr lang="de-DE"/>
              <a:t>Mastertitelformat bearbeiten</a:t>
            </a:r>
            <a:endParaRPr lang="de-DE" dirty="0"/>
          </a:p>
        </p:txBody>
      </p:sp>
      <p:sp>
        <p:nvSpPr>
          <p:cNvPr id="4" name="Fußzeilenplatzhalter 3">
            <a:extLst>
              <a:ext uri="{FF2B5EF4-FFF2-40B4-BE49-F238E27FC236}">
                <a16:creationId xmlns:a16="http://schemas.microsoft.com/office/drawing/2014/main" id="{92AFEA9B-D829-924A-89E4-9B73E8FFD483}"/>
              </a:ext>
            </a:extLst>
          </p:cNvPr>
          <p:cNvSpPr>
            <a:spLocks noGrp="1"/>
          </p:cNvSpPr>
          <p:nvPr>
            <p:ph type="ftr" sz="quarter" idx="11"/>
          </p:nvPr>
        </p:nvSpPr>
        <p:spPr/>
        <p:txBody>
          <a:bodyPr/>
          <a:lstStyle/>
          <a:p>
            <a:r>
              <a:rPr lang="de-DE"/>
              <a:t>Evaluationsforschung 2.0</a:t>
            </a:r>
            <a:endParaRPr lang="de-DE" dirty="0"/>
          </a:p>
        </p:txBody>
      </p:sp>
      <p:sp>
        <p:nvSpPr>
          <p:cNvPr id="5" name="Foliennummernplatzhalter 4">
            <a:extLst>
              <a:ext uri="{FF2B5EF4-FFF2-40B4-BE49-F238E27FC236}">
                <a16:creationId xmlns:a16="http://schemas.microsoft.com/office/drawing/2014/main" id="{DAE25B46-2E8B-4145-887C-E55C94486733}"/>
              </a:ext>
            </a:extLst>
          </p:cNvPr>
          <p:cNvSpPr>
            <a:spLocks noGrp="1"/>
          </p:cNvSpPr>
          <p:nvPr>
            <p:ph type="sldNum" sz="quarter" idx="12"/>
          </p:nvPr>
        </p:nvSpPr>
        <p:spPr/>
        <p:txBody>
          <a:bodyPr/>
          <a:lstStyle/>
          <a:p>
            <a:fld id="{1B57FFCC-E7C8-8546-9BDB-D93706DF8834}" type="slidenum">
              <a:rPr lang="de-DE" smtClean="0"/>
              <a:t>‹N°›</a:t>
            </a:fld>
            <a:endParaRPr lang="de-DE"/>
          </a:p>
        </p:txBody>
      </p:sp>
    </p:spTree>
    <p:extLst>
      <p:ext uri="{BB962C8B-B14F-4D97-AF65-F5344CB8AC3E}">
        <p14:creationId xmlns:p14="http://schemas.microsoft.com/office/powerpoint/2010/main" val="167709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E9F09F2-ADA4-B94F-B7B5-CE2E87525D53}"/>
              </a:ext>
            </a:extLst>
          </p:cNvPr>
          <p:cNvSpPr>
            <a:spLocks noGrp="1"/>
          </p:cNvSpPr>
          <p:nvPr>
            <p:ph type="ftr" sz="quarter" idx="11"/>
          </p:nvPr>
        </p:nvSpPr>
        <p:spPr/>
        <p:txBody>
          <a:bodyPr/>
          <a:lstStyle/>
          <a:p>
            <a:r>
              <a:rPr lang="de-DE"/>
              <a:t>Evaluationsforschung 2.0</a:t>
            </a:r>
            <a:endParaRPr lang="de-DE" dirty="0"/>
          </a:p>
        </p:txBody>
      </p:sp>
      <p:sp>
        <p:nvSpPr>
          <p:cNvPr id="4" name="Foliennummernplatzhalter 3">
            <a:extLst>
              <a:ext uri="{FF2B5EF4-FFF2-40B4-BE49-F238E27FC236}">
                <a16:creationId xmlns:a16="http://schemas.microsoft.com/office/drawing/2014/main" id="{DA863C87-576A-FF46-94C4-9E09F424B9C7}"/>
              </a:ext>
            </a:extLst>
          </p:cNvPr>
          <p:cNvSpPr>
            <a:spLocks noGrp="1"/>
          </p:cNvSpPr>
          <p:nvPr>
            <p:ph type="sldNum" sz="quarter" idx="12"/>
          </p:nvPr>
        </p:nvSpPr>
        <p:spPr/>
        <p:txBody>
          <a:bodyPr/>
          <a:lstStyle/>
          <a:p>
            <a:fld id="{1B57FFCC-E7C8-8546-9BDB-D93706DF8834}" type="slidenum">
              <a:rPr lang="de-DE" smtClean="0"/>
              <a:t>‹N°›</a:t>
            </a:fld>
            <a:endParaRPr lang="de-DE"/>
          </a:p>
        </p:txBody>
      </p:sp>
    </p:spTree>
    <p:extLst>
      <p:ext uri="{BB962C8B-B14F-4D97-AF65-F5344CB8AC3E}">
        <p14:creationId xmlns:p14="http://schemas.microsoft.com/office/powerpoint/2010/main" val="1962702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BDFFC2-8DA7-E54E-B18C-FFE2660CFCB6}"/>
              </a:ext>
            </a:extLst>
          </p:cNvPr>
          <p:cNvSpPr>
            <a:spLocks noGrp="1"/>
          </p:cNvSpPr>
          <p:nvPr>
            <p:ph type="title"/>
          </p:nvPr>
        </p:nvSpPr>
        <p:spPr>
          <a:xfrm>
            <a:off x="914400" y="593726"/>
            <a:ext cx="10841420" cy="787174"/>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E12D0508-4189-E14B-80CA-E70D746512D6}"/>
              </a:ext>
            </a:extLst>
          </p:cNvPr>
          <p:cNvSpPr>
            <a:spLocks noGrp="1"/>
          </p:cNvSpPr>
          <p:nvPr>
            <p:ph type="body" idx="1"/>
          </p:nvPr>
        </p:nvSpPr>
        <p:spPr>
          <a:xfrm>
            <a:off x="914400" y="1380900"/>
            <a:ext cx="10841420" cy="4796063"/>
          </a:xfrm>
          <a:prstGeom prst="rect">
            <a:avLst/>
          </a:prstGeom>
        </p:spPr>
        <p:txBody>
          <a:bodyPr vert="horz" lIns="0" tIns="0" rIns="0" bIns="0" rtlCol="0">
            <a:normAutofit/>
          </a:bodyPr>
          <a:lstStyle/>
          <a:p>
            <a:pPr lvl="1"/>
            <a:r>
              <a:rPr lang="de-DE" dirty="0"/>
              <a:t>Erste Ebene</a:t>
            </a:r>
          </a:p>
          <a:p>
            <a:pPr lvl="2"/>
            <a:r>
              <a:rPr lang="de-DE" dirty="0"/>
              <a:t>Zweite Ebene</a:t>
            </a:r>
          </a:p>
          <a:p>
            <a:endParaRPr lang="de-DE" dirty="0"/>
          </a:p>
        </p:txBody>
      </p:sp>
      <p:sp>
        <p:nvSpPr>
          <p:cNvPr id="5" name="Fußzeilenplatzhalter 4">
            <a:extLst>
              <a:ext uri="{FF2B5EF4-FFF2-40B4-BE49-F238E27FC236}">
                <a16:creationId xmlns:a16="http://schemas.microsoft.com/office/drawing/2014/main" id="{7DC45DDA-4D51-224E-B213-AC9012C5908C}"/>
              </a:ext>
            </a:extLst>
          </p:cNvPr>
          <p:cNvSpPr>
            <a:spLocks noGrp="1"/>
          </p:cNvSpPr>
          <p:nvPr>
            <p:ph type="ftr" sz="quarter" idx="3"/>
          </p:nvPr>
        </p:nvSpPr>
        <p:spPr>
          <a:xfrm>
            <a:off x="914400" y="6552239"/>
            <a:ext cx="4114800" cy="236311"/>
          </a:xfrm>
          <a:prstGeom prst="rect">
            <a:avLst/>
          </a:prstGeom>
        </p:spPr>
        <p:txBody>
          <a:bodyPr vert="horz" lIns="0" tIns="0" rIns="0" bIns="0" rtlCol="0" anchor="t" anchorCtr="0"/>
          <a:lstStyle>
            <a:lvl1pPr algn="l">
              <a:defRPr sz="800">
                <a:solidFill>
                  <a:schemeClr val="tx1">
                    <a:tint val="75000"/>
                  </a:schemeClr>
                </a:solidFill>
              </a:defRPr>
            </a:lvl1pPr>
          </a:lstStyle>
          <a:p>
            <a:r>
              <a:rPr lang="de-DE"/>
              <a:t>Evaluationsforschung 2.0</a:t>
            </a:r>
            <a:endParaRPr lang="de-DE" dirty="0"/>
          </a:p>
        </p:txBody>
      </p:sp>
      <p:sp>
        <p:nvSpPr>
          <p:cNvPr id="6" name="Foliennummernplatzhalter 5">
            <a:extLst>
              <a:ext uri="{FF2B5EF4-FFF2-40B4-BE49-F238E27FC236}">
                <a16:creationId xmlns:a16="http://schemas.microsoft.com/office/drawing/2014/main" id="{C6D470EC-0993-3A41-9B08-5CF17D7D9BD7}"/>
              </a:ext>
            </a:extLst>
          </p:cNvPr>
          <p:cNvSpPr>
            <a:spLocks noGrp="1"/>
          </p:cNvSpPr>
          <p:nvPr>
            <p:ph type="sldNum" sz="quarter" idx="4"/>
          </p:nvPr>
        </p:nvSpPr>
        <p:spPr>
          <a:xfrm>
            <a:off x="8801832" y="6552239"/>
            <a:ext cx="2953987" cy="236311"/>
          </a:xfrm>
          <a:prstGeom prst="rect">
            <a:avLst/>
          </a:prstGeom>
        </p:spPr>
        <p:txBody>
          <a:bodyPr vert="horz" lIns="0" tIns="0" rIns="0" bIns="0" rtlCol="0" anchor="t" anchorCtr="0"/>
          <a:lstStyle>
            <a:lvl1pPr algn="r">
              <a:defRPr sz="800">
                <a:solidFill>
                  <a:schemeClr val="tx1">
                    <a:tint val="75000"/>
                  </a:schemeClr>
                </a:solidFill>
              </a:defRPr>
            </a:lvl1pPr>
          </a:lstStyle>
          <a:p>
            <a:fld id="{1B57FFCC-E7C8-8546-9BDB-D93706DF8834}" type="slidenum">
              <a:rPr lang="de-DE" smtClean="0"/>
              <a:pPr/>
              <a:t>‹N°›</a:t>
            </a:fld>
            <a:endParaRPr lang="de-DE" dirty="0"/>
          </a:p>
        </p:txBody>
      </p:sp>
      <p:pic>
        <p:nvPicPr>
          <p:cNvPr id="10" name="Grafik 9">
            <a:extLst>
              <a:ext uri="{FF2B5EF4-FFF2-40B4-BE49-F238E27FC236}">
                <a16:creationId xmlns:a16="http://schemas.microsoft.com/office/drawing/2014/main" id="{728E79CB-96B7-F94C-9F56-A9E6A95CF49B}"/>
              </a:ext>
            </a:extLst>
          </p:cNvPr>
          <p:cNvPicPr>
            <a:picLocks noChangeAspect="1"/>
          </p:cNvPicPr>
          <p:nvPr userDrawn="1"/>
        </p:nvPicPr>
        <p:blipFill>
          <a:blip r:embed="rId7"/>
          <a:stretch>
            <a:fillRect/>
          </a:stretch>
        </p:blipFill>
        <p:spPr>
          <a:xfrm>
            <a:off x="10891819" y="354440"/>
            <a:ext cx="864000" cy="66378"/>
          </a:xfrm>
          <a:prstGeom prst="rect">
            <a:avLst/>
          </a:prstGeom>
        </p:spPr>
      </p:pic>
    </p:spTree>
    <p:extLst>
      <p:ext uri="{BB962C8B-B14F-4D97-AF65-F5344CB8AC3E}">
        <p14:creationId xmlns:p14="http://schemas.microsoft.com/office/powerpoint/2010/main" val="327383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dt="0"/>
  <p:txStyles>
    <p:titleStyle>
      <a:lvl1pPr algn="l" defTabSz="914400" rtl="0" eaLnBrk="1" latinLnBrk="0" hangingPunct="1">
        <a:lnSpc>
          <a:spcPct val="90000"/>
        </a:lnSpc>
        <a:spcBef>
          <a:spcPct val="0"/>
        </a:spcBef>
        <a:buNone/>
        <a:defRPr sz="2000" b="1" kern="1200">
          <a:solidFill>
            <a:schemeClr val="accent6"/>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198438" indent="-1984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96875" indent="-1920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you.com/" TargetMode="External"/><Relationship Id="rId3" Type="http://schemas.openxmlformats.org/officeDocument/2006/relationships/hyperlink" Target="https://openfuture.ai/" TargetMode="External"/><Relationship Id="rId7" Type="http://schemas.openxmlformats.org/officeDocument/2006/relationships/hyperlink" Target="https://www.chatpdf.com/" TargetMode="External"/><Relationship Id="rId2" Type="http://schemas.openxmlformats.org/officeDocument/2006/relationships/hyperlink" Target="https://www.aicyclopedia.com/" TargetMode="External"/><Relationship Id="rId1" Type="http://schemas.openxmlformats.org/officeDocument/2006/relationships/slideLayout" Target="../slideLayouts/slideLayout2.xml"/><Relationship Id="rId6" Type="http://schemas.openxmlformats.org/officeDocument/2006/relationships/hyperlink" Target="https://chat.openai.com/" TargetMode="External"/><Relationship Id="rId11" Type="http://schemas.openxmlformats.org/officeDocument/2006/relationships/hyperlink" Target="https://gpt4all.io/" TargetMode="External"/><Relationship Id="rId5" Type="http://schemas.openxmlformats.org/officeDocument/2006/relationships/hyperlink" Target="https://zapier.com/blog/best-ai-chatbot/" TargetMode="External"/><Relationship Id="rId10" Type="http://schemas.openxmlformats.org/officeDocument/2006/relationships/hyperlink" Target="https://neeva.com/" TargetMode="External"/><Relationship Id="rId4" Type="http://schemas.openxmlformats.org/officeDocument/2006/relationships/hyperlink" Target="https://ki-orientierung.de/erkunden/" TargetMode="External"/><Relationship Id="rId9" Type="http://schemas.openxmlformats.org/officeDocument/2006/relationships/hyperlink" Target="https://perplexity.ai/"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godmode.space/" TargetMode="External"/><Relationship Id="rId7" Type="http://schemas.openxmlformats.org/officeDocument/2006/relationships/hyperlink" Target="https://www.coloop.ai/" TargetMode="External"/><Relationship Id="rId2" Type="http://schemas.openxmlformats.org/officeDocument/2006/relationships/hyperlink" Target="https://agentgpt.reworkd.ai/" TargetMode="External"/><Relationship Id="rId1" Type="http://schemas.openxmlformats.org/officeDocument/2006/relationships/slideLayout" Target="../slideLayouts/slideLayout2.xml"/><Relationship Id="rId6" Type="http://schemas.openxmlformats.org/officeDocument/2006/relationships/hyperlink" Target="https://beta.character.ai/" TargetMode="External"/><Relationship Id="rId5" Type="http://schemas.openxmlformats.org/officeDocument/2006/relationships/hyperlink" Target="https://snackprompt.com/" TargetMode="External"/><Relationship Id="rId4" Type="http://schemas.openxmlformats.org/officeDocument/2006/relationships/hyperlink" Target="https://github.com/f/awesome-chatgpt-promp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uperpowerdaily.com/" TargetMode="External"/><Relationship Id="rId2" Type="http://schemas.openxmlformats.org/officeDocument/2006/relationships/hyperlink" Target="https://zapier.com/blog/best-ai-chatbot/" TargetMode="External"/><Relationship Id="rId1" Type="http://schemas.openxmlformats.org/officeDocument/2006/relationships/slideLayout" Target="../slideLayouts/slideLayout2.xml"/><Relationship Id="rId4" Type="http://schemas.openxmlformats.org/officeDocument/2006/relationships/hyperlink" Target="https://www.unilu.ch/universitaet/dienste/lehre/zentrum-lehre/kuenstliche-intelligenz-in-der-lehre/#section=c14788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A64BA-2FC6-F04D-B3D4-1829A082E3F5}"/>
              </a:ext>
            </a:extLst>
          </p:cNvPr>
          <p:cNvSpPr>
            <a:spLocks noGrp="1"/>
          </p:cNvSpPr>
          <p:nvPr>
            <p:ph type="ctrTitle"/>
          </p:nvPr>
        </p:nvSpPr>
        <p:spPr/>
        <p:txBody>
          <a:bodyPr/>
          <a:lstStyle/>
          <a:p>
            <a:r>
              <a:rPr lang="de-DE" dirty="0"/>
              <a:t>Evaluationsforschung 2.0</a:t>
            </a:r>
            <a:br>
              <a:rPr lang="de-DE" dirty="0"/>
            </a:br>
            <a:r>
              <a:rPr lang="de-DE" dirty="0"/>
              <a:t>Wie </a:t>
            </a:r>
            <a:r>
              <a:rPr lang="de-DE" dirty="0" err="1"/>
              <a:t>ChatGPT</a:t>
            </a:r>
            <a:r>
              <a:rPr lang="de-DE" dirty="0"/>
              <a:t> und weitere KI-Programme unsere Arbeit bereichern können</a:t>
            </a:r>
          </a:p>
        </p:txBody>
      </p:sp>
      <p:sp>
        <p:nvSpPr>
          <p:cNvPr id="3" name="Untertitel 2">
            <a:extLst>
              <a:ext uri="{FF2B5EF4-FFF2-40B4-BE49-F238E27FC236}">
                <a16:creationId xmlns:a16="http://schemas.microsoft.com/office/drawing/2014/main" id="{A2A15606-48C9-B64C-A16C-D8696A46E991}"/>
              </a:ext>
            </a:extLst>
          </p:cNvPr>
          <p:cNvSpPr>
            <a:spLocks noGrp="1"/>
          </p:cNvSpPr>
          <p:nvPr>
            <p:ph type="subTitle" idx="1"/>
          </p:nvPr>
        </p:nvSpPr>
        <p:spPr/>
        <p:txBody>
          <a:bodyPr>
            <a:normAutofit fontScale="92500" lnSpcReduction="20000"/>
          </a:bodyPr>
          <a:lstStyle/>
          <a:p>
            <a:r>
              <a:rPr lang="de-DE" dirty="0"/>
              <a:t>SEVAL-Kongress, 31. August 2023</a:t>
            </a:r>
          </a:p>
          <a:p>
            <a:endParaRPr lang="de-DE" dirty="0"/>
          </a:p>
          <a:p>
            <a:r>
              <a:rPr lang="de-DE" dirty="0"/>
              <a:t>Lukas Oechslin, INTERFACE </a:t>
            </a:r>
          </a:p>
          <a:p>
            <a:r>
              <a:rPr lang="de-DE" dirty="0"/>
              <a:t>Stefan Schütz, ETH Zürich</a:t>
            </a:r>
          </a:p>
        </p:txBody>
      </p:sp>
    </p:spTree>
    <p:extLst>
      <p:ext uri="{BB962C8B-B14F-4D97-AF65-F5344CB8AC3E}">
        <p14:creationId xmlns:p14="http://schemas.microsoft.com/office/powerpoint/2010/main" val="1287734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027E-588B-1D65-DB9B-BA4516294D2C}"/>
              </a:ext>
            </a:extLst>
          </p:cNvPr>
          <p:cNvSpPr>
            <a:spLocks noGrp="1"/>
          </p:cNvSpPr>
          <p:nvPr>
            <p:ph type="title"/>
          </p:nvPr>
        </p:nvSpPr>
        <p:spPr/>
        <p:txBody>
          <a:bodyPr/>
          <a:lstStyle/>
          <a:p>
            <a:r>
              <a:rPr lang="en-GB" dirty="0" err="1"/>
              <a:t>Relationale</a:t>
            </a:r>
            <a:r>
              <a:rPr lang="en-GB" dirty="0"/>
              <a:t> Muster </a:t>
            </a:r>
            <a:r>
              <a:rPr lang="en-GB" dirty="0" err="1"/>
              <a:t>erkennen</a:t>
            </a:r>
            <a:endParaRPr lang="en-GB" dirty="0"/>
          </a:p>
        </p:txBody>
      </p:sp>
      <p:pic>
        <p:nvPicPr>
          <p:cNvPr id="7" name="Content Placeholder 6">
            <a:extLst>
              <a:ext uri="{FF2B5EF4-FFF2-40B4-BE49-F238E27FC236}">
                <a16:creationId xmlns:a16="http://schemas.microsoft.com/office/drawing/2014/main" id="{8D875481-FA9A-1EDA-7B61-E8F99A6936EF}"/>
              </a:ext>
            </a:extLst>
          </p:cNvPr>
          <p:cNvPicPr>
            <a:picLocks noGrp="1" noChangeAspect="1"/>
          </p:cNvPicPr>
          <p:nvPr>
            <p:ph idx="1"/>
          </p:nvPr>
        </p:nvPicPr>
        <p:blipFill>
          <a:blip r:embed="rId2"/>
          <a:stretch>
            <a:fillRect/>
          </a:stretch>
        </p:blipFill>
        <p:spPr>
          <a:xfrm>
            <a:off x="2214551" y="1381125"/>
            <a:ext cx="8240735" cy="4795838"/>
          </a:xfrm>
        </p:spPr>
      </p:pic>
      <p:sp>
        <p:nvSpPr>
          <p:cNvPr id="4" name="Footer Placeholder 3">
            <a:extLst>
              <a:ext uri="{FF2B5EF4-FFF2-40B4-BE49-F238E27FC236}">
                <a16:creationId xmlns:a16="http://schemas.microsoft.com/office/drawing/2014/main" id="{1FFAB7DC-F416-2442-C296-D8D960BC81FD}"/>
              </a:ext>
            </a:extLst>
          </p:cNvPr>
          <p:cNvSpPr>
            <a:spLocks noGrp="1"/>
          </p:cNvSpPr>
          <p:nvPr>
            <p:ph type="ftr" sz="quarter" idx="11"/>
          </p:nvPr>
        </p:nvSpPr>
        <p:spPr/>
        <p:txBody>
          <a:bodyPr/>
          <a:lstStyle/>
          <a:p>
            <a:r>
              <a:rPr lang="de-DE"/>
              <a:t>Evaluationsforschung 2.0</a:t>
            </a:r>
            <a:endParaRPr lang="de-DE" dirty="0"/>
          </a:p>
        </p:txBody>
      </p:sp>
      <p:sp>
        <p:nvSpPr>
          <p:cNvPr id="5" name="Slide Number Placeholder 4">
            <a:extLst>
              <a:ext uri="{FF2B5EF4-FFF2-40B4-BE49-F238E27FC236}">
                <a16:creationId xmlns:a16="http://schemas.microsoft.com/office/drawing/2014/main" id="{58E2D2F4-8D16-BB2F-DA08-C06009BF1AF2}"/>
              </a:ext>
            </a:extLst>
          </p:cNvPr>
          <p:cNvSpPr>
            <a:spLocks noGrp="1"/>
          </p:cNvSpPr>
          <p:nvPr>
            <p:ph type="sldNum" sz="quarter" idx="12"/>
          </p:nvPr>
        </p:nvSpPr>
        <p:spPr/>
        <p:txBody>
          <a:bodyPr/>
          <a:lstStyle/>
          <a:p>
            <a:fld id="{1B57FFCC-E7C8-8546-9BDB-D93706DF8834}" type="slidenum">
              <a:rPr lang="de-DE" smtClean="0"/>
              <a:t>10</a:t>
            </a:fld>
            <a:endParaRPr lang="de-DE"/>
          </a:p>
        </p:txBody>
      </p:sp>
    </p:spTree>
    <p:extLst>
      <p:ext uri="{BB962C8B-B14F-4D97-AF65-F5344CB8AC3E}">
        <p14:creationId xmlns:p14="http://schemas.microsoft.com/office/powerpoint/2010/main" val="2503526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CH" sz="1800" i="1" dirty="0"/>
              <a:t>Datenanalyse</a:t>
            </a:r>
          </a:p>
          <a:p>
            <a:pPr lvl="1"/>
            <a:r>
              <a:rPr lang="de-DE" dirty="0"/>
              <a:t>Auswertung von unbekannten Textdaten kann automatisiert werden, um Muster, Schlüsselbegriffe und Themen zu identifizieren (Mining). </a:t>
            </a:r>
          </a:p>
          <a:p>
            <a:pPr lvl="2"/>
            <a:r>
              <a:rPr lang="de-DE" dirty="0"/>
              <a:t>Zum Beispiel könnte ein Umfragebericht mit tausenden von offenen Antworten durch ein Skript laufen, das </a:t>
            </a:r>
            <a:r>
              <a:rPr lang="de-DE" dirty="0" err="1"/>
              <a:t>ChatGPT</a:t>
            </a:r>
            <a:r>
              <a:rPr lang="de-DE" dirty="0"/>
              <a:t> nutzt, um diese Antworten in verschiedene Kategorien einzuteilen. </a:t>
            </a:r>
          </a:p>
          <a:p>
            <a:pPr lvl="2"/>
            <a:r>
              <a:rPr lang="de-DE" dirty="0" err="1"/>
              <a:t>Ausserdem</a:t>
            </a:r>
            <a:r>
              <a:rPr lang="de-DE" dirty="0"/>
              <a:t> kann eine </a:t>
            </a:r>
            <a:r>
              <a:rPr lang="de-DE" dirty="0" err="1"/>
              <a:t>Sentimentanalyse</a:t>
            </a:r>
            <a:r>
              <a:rPr lang="de-DE" dirty="0"/>
              <a:t> durchgeführt werden, um die allgemeine Stimmung in den Antworten zu erfassen.</a:t>
            </a:r>
          </a:p>
          <a:p>
            <a:pPr lvl="1"/>
            <a:r>
              <a:rPr lang="de-DE" dirty="0"/>
              <a:t>Ein Gerüst für einen Analysecode kann in verschiedenen Programmiersprachen erstellt werden, auch aufbauend auf deskriptivem Text.</a:t>
            </a:r>
          </a:p>
          <a:p>
            <a:pPr lvl="2"/>
            <a:endParaRPr lang="de-DE" dirty="0"/>
          </a:p>
          <a:p>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11</a:t>
            </a:fld>
            <a:endParaRPr lang="de-DE"/>
          </a:p>
        </p:txBody>
      </p:sp>
      <p:sp>
        <p:nvSpPr>
          <p:cNvPr id="6" name="Titel 1"/>
          <p:cNvSpPr>
            <a:spLocks noGrp="1"/>
          </p:cNvSpPr>
          <p:nvPr>
            <p:ph type="title"/>
          </p:nvPr>
        </p:nvSpPr>
        <p:spPr/>
        <p:txBody>
          <a:bodyPr/>
          <a:lstStyle/>
          <a:p>
            <a:r>
              <a:rPr lang="de-CH" dirty="0"/>
              <a:t>2.4.1 </a:t>
            </a:r>
            <a:r>
              <a:rPr lang="de-CH" dirty="0" err="1"/>
              <a:t>ChatGPT</a:t>
            </a:r>
            <a:r>
              <a:rPr lang="de-CH" dirty="0"/>
              <a:t>: Anwendungsbeispiele in der Evaluationsforschung</a:t>
            </a:r>
          </a:p>
        </p:txBody>
      </p:sp>
    </p:spTree>
    <p:extLst>
      <p:ext uri="{BB962C8B-B14F-4D97-AF65-F5344CB8AC3E}">
        <p14:creationId xmlns:p14="http://schemas.microsoft.com/office/powerpoint/2010/main" val="173484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lvl="2" indent="0">
              <a:lnSpc>
                <a:spcPct val="120000"/>
              </a:lnSpc>
              <a:spcBef>
                <a:spcPts val="1000"/>
              </a:spcBef>
              <a:buNone/>
            </a:pPr>
            <a:r>
              <a:rPr lang="de-DE" i="1" dirty="0"/>
              <a:t>Literaturrecherche</a:t>
            </a:r>
          </a:p>
          <a:p>
            <a:pPr lvl="1">
              <a:lnSpc>
                <a:spcPct val="100000"/>
              </a:lnSpc>
            </a:pPr>
            <a:r>
              <a:rPr lang="de-DE" dirty="0" err="1"/>
              <a:t>ChatGPT</a:t>
            </a:r>
            <a:r>
              <a:rPr lang="de-DE" dirty="0"/>
              <a:t> kann diesen Prozess durch die automatische Zusammenfassung von Fachartikeln und durch das Auffinden von relevanten Informationen erheblich beschleunigen.</a:t>
            </a:r>
          </a:p>
          <a:p>
            <a:pPr lvl="1">
              <a:lnSpc>
                <a:spcPct val="100000"/>
              </a:lnSpc>
            </a:pPr>
            <a:r>
              <a:rPr lang="de-DE" dirty="0"/>
              <a:t>Darüber hinaus kann das Modell auch dazu verwendet werden, Forschungslücken zu identifizieren und eine Prioritätenliste für weitere Forschungen zu erstellen. </a:t>
            </a:r>
          </a:p>
          <a:p>
            <a:pPr lvl="1">
              <a:lnSpc>
                <a:spcPct val="100000"/>
              </a:lnSpc>
            </a:pPr>
            <a:r>
              <a:rPr lang="de-DE" dirty="0"/>
              <a:t>Für das </a:t>
            </a:r>
            <a:r>
              <a:rPr lang="de-DE" dirty="0">
                <a:solidFill>
                  <a:schemeClr val="accent6"/>
                </a:solidFill>
              </a:rPr>
              <a:t>Auffinden</a:t>
            </a:r>
            <a:r>
              <a:rPr lang="de-DE" dirty="0"/>
              <a:t> der Literatur ist </a:t>
            </a:r>
            <a:r>
              <a:rPr lang="de-DE" dirty="0" err="1"/>
              <a:t>ChatGPT</a:t>
            </a:r>
            <a:r>
              <a:rPr lang="de-DE" dirty="0"/>
              <a:t> derzeit noch </a:t>
            </a:r>
            <a:r>
              <a:rPr lang="de-DE" dirty="0">
                <a:solidFill>
                  <a:schemeClr val="accent6"/>
                </a:solidFill>
              </a:rPr>
              <a:t>ungeeignet</a:t>
            </a:r>
            <a:r>
              <a:rPr lang="de-DE" dirty="0"/>
              <a:t>. Alternative: </a:t>
            </a:r>
            <a:r>
              <a:rPr lang="de-DE" dirty="0" err="1"/>
              <a:t>ConnectedPapers</a:t>
            </a:r>
            <a:endParaRPr lang="de-CH" dirty="0"/>
          </a:p>
          <a:p>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12</a:t>
            </a:fld>
            <a:endParaRPr lang="de-DE"/>
          </a:p>
        </p:txBody>
      </p:sp>
      <p:sp>
        <p:nvSpPr>
          <p:cNvPr id="6" name="Titel 1"/>
          <p:cNvSpPr>
            <a:spLocks noGrp="1"/>
          </p:cNvSpPr>
          <p:nvPr>
            <p:ph type="title"/>
          </p:nvPr>
        </p:nvSpPr>
        <p:spPr/>
        <p:txBody>
          <a:bodyPr/>
          <a:lstStyle/>
          <a:p>
            <a:r>
              <a:rPr lang="de-CH" dirty="0"/>
              <a:t>2.4.1 </a:t>
            </a:r>
            <a:r>
              <a:rPr lang="de-CH" dirty="0" err="1"/>
              <a:t>ChatGPT</a:t>
            </a:r>
            <a:r>
              <a:rPr lang="de-CH" dirty="0"/>
              <a:t>: Anwendungsbeispiele in der Evaluationsforschung</a:t>
            </a:r>
          </a:p>
        </p:txBody>
      </p:sp>
    </p:spTree>
    <p:extLst>
      <p:ext uri="{BB962C8B-B14F-4D97-AF65-F5344CB8AC3E}">
        <p14:creationId xmlns:p14="http://schemas.microsoft.com/office/powerpoint/2010/main" val="232473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3E4F-E3C3-5FCA-68B3-0CDAC8F4809C}"/>
              </a:ext>
            </a:extLst>
          </p:cNvPr>
          <p:cNvSpPr>
            <a:spLocks noGrp="1"/>
          </p:cNvSpPr>
          <p:nvPr>
            <p:ph type="title"/>
          </p:nvPr>
        </p:nvSpPr>
        <p:spPr/>
        <p:txBody>
          <a:bodyPr/>
          <a:lstStyle/>
          <a:p>
            <a:r>
              <a:rPr lang="en-GB" dirty="0" err="1"/>
              <a:t>Literaturrecherche</a:t>
            </a:r>
            <a:r>
              <a:rPr lang="en-GB" dirty="0"/>
              <a:t> </a:t>
            </a:r>
            <a:r>
              <a:rPr lang="en-GB" dirty="0" err="1"/>
              <a:t>mit</a:t>
            </a:r>
            <a:r>
              <a:rPr lang="en-GB" dirty="0"/>
              <a:t> Connected Papers</a:t>
            </a:r>
            <a:br>
              <a:rPr lang="en-GB" dirty="0"/>
            </a:br>
            <a:r>
              <a:rPr lang="en-GB" dirty="0"/>
              <a:t>Jennifer C. Greene (1989): Qualitative Data Analysis and Interpretation</a:t>
            </a:r>
          </a:p>
        </p:txBody>
      </p:sp>
      <p:pic>
        <p:nvPicPr>
          <p:cNvPr id="7" name="Content Placeholder 6">
            <a:extLst>
              <a:ext uri="{FF2B5EF4-FFF2-40B4-BE49-F238E27FC236}">
                <a16:creationId xmlns:a16="http://schemas.microsoft.com/office/drawing/2014/main" id="{9D305BF6-297F-C52A-195F-B3BD7C08E7BE}"/>
              </a:ext>
            </a:extLst>
          </p:cNvPr>
          <p:cNvPicPr>
            <a:picLocks noGrp="1" noChangeAspect="1"/>
          </p:cNvPicPr>
          <p:nvPr>
            <p:ph idx="1"/>
          </p:nvPr>
        </p:nvPicPr>
        <p:blipFill>
          <a:blip r:embed="rId2"/>
          <a:stretch>
            <a:fillRect/>
          </a:stretch>
        </p:blipFill>
        <p:spPr>
          <a:xfrm>
            <a:off x="3264857" y="1437140"/>
            <a:ext cx="6685968" cy="5222177"/>
          </a:xfrm>
        </p:spPr>
      </p:pic>
      <p:sp>
        <p:nvSpPr>
          <p:cNvPr id="4" name="Footer Placeholder 3">
            <a:extLst>
              <a:ext uri="{FF2B5EF4-FFF2-40B4-BE49-F238E27FC236}">
                <a16:creationId xmlns:a16="http://schemas.microsoft.com/office/drawing/2014/main" id="{CCF22A82-B42B-98DB-A76F-8004322865A8}"/>
              </a:ext>
            </a:extLst>
          </p:cNvPr>
          <p:cNvSpPr>
            <a:spLocks noGrp="1"/>
          </p:cNvSpPr>
          <p:nvPr>
            <p:ph type="ftr" sz="quarter" idx="11"/>
          </p:nvPr>
        </p:nvSpPr>
        <p:spPr/>
        <p:txBody>
          <a:bodyPr/>
          <a:lstStyle/>
          <a:p>
            <a:r>
              <a:rPr lang="de-DE"/>
              <a:t>Evaluationsforschung 2.0</a:t>
            </a:r>
            <a:endParaRPr lang="de-DE" dirty="0"/>
          </a:p>
        </p:txBody>
      </p:sp>
      <p:sp>
        <p:nvSpPr>
          <p:cNvPr id="5" name="Slide Number Placeholder 4">
            <a:extLst>
              <a:ext uri="{FF2B5EF4-FFF2-40B4-BE49-F238E27FC236}">
                <a16:creationId xmlns:a16="http://schemas.microsoft.com/office/drawing/2014/main" id="{772A6EF1-D985-EA4E-7C98-6EBBB6C8071F}"/>
              </a:ext>
            </a:extLst>
          </p:cNvPr>
          <p:cNvSpPr>
            <a:spLocks noGrp="1"/>
          </p:cNvSpPr>
          <p:nvPr>
            <p:ph type="sldNum" sz="quarter" idx="12"/>
          </p:nvPr>
        </p:nvSpPr>
        <p:spPr/>
        <p:txBody>
          <a:bodyPr/>
          <a:lstStyle/>
          <a:p>
            <a:fld id="{1B57FFCC-E7C8-8546-9BDB-D93706DF8834}" type="slidenum">
              <a:rPr lang="de-DE" smtClean="0"/>
              <a:t>13</a:t>
            </a:fld>
            <a:endParaRPr lang="de-DE"/>
          </a:p>
        </p:txBody>
      </p:sp>
    </p:spTree>
    <p:extLst>
      <p:ext uri="{BB962C8B-B14F-4D97-AF65-F5344CB8AC3E}">
        <p14:creationId xmlns:p14="http://schemas.microsoft.com/office/powerpoint/2010/main" val="319105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CH" sz="1800" i="1" dirty="0"/>
              <a:t>Umfrageerstellung und –</a:t>
            </a:r>
            <a:r>
              <a:rPr lang="de-CH" sz="1800" i="1" dirty="0" err="1"/>
              <a:t>auswertung</a:t>
            </a:r>
            <a:endParaRPr lang="de-CH" sz="1800" i="1" dirty="0"/>
          </a:p>
          <a:p>
            <a:pPr lvl="1">
              <a:lnSpc>
                <a:spcPct val="100000"/>
              </a:lnSpc>
            </a:pPr>
            <a:r>
              <a:rPr lang="de-DE" dirty="0" err="1"/>
              <a:t>ChatGPT</a:t>
            </a:r>
            <a:r>
              <a:rPr lang="de-DE" dirty="0"/>
              <a:t> kann hier als kreatives Werkzeug dienen, um Fragestellungen zu generieren oder vorformulierte Fragen zu variieren. </a:t>
            </a:r>
          </a:p>
          <a:p>
            <a:pPr lvl="1">
              <a:lnSpc>
                <a:spcPct val="100000"/>
              </a:lnSpc>
            </a:pPr>
            <a:r>
              <a:rPr lang="de-DE" dirty="0"/>
              <a:t>Darüber hinaus kann es bei der Auswertung helfen, indem es etwa Freitextantworten voranalysiert, klassifiziert oder diese sogar in grafische Elemente wie Word-Clouds transformiert.</a:t>
            </a:r>
          </a:p>
          <a:p>
            <a:pPr marL="0" lvl="1" indent="0">
              <a:lnSpc>
                <a:spcPct val="100000"/>
              </a:lnSpc>
              <a:buNone/>
            </a:pPr>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14</a:t>
            </a:fld>
            <a:endParaRPr lang="de-DE"/>
          </a:p>
        </p:txBody>
      </p:sp>
      <p:sp>
        <p:nvSpPr>
          <p:cNvPr id="6" name="Titel 1"/>
          <p:cNvSpPr>
            <a:spLocks noGrp="1"/>
          </p:cNvSpPr>
          <p:nvPr>
            <p:ph type="title"/>
          </p:nvPr>
        </p:nvSpPr>
        <p:spPr/>
        <p:txBody>
          <a:bodyPr/>
          <a:lstStyle/>
          <a:p>
            <a:r>
              <a:rPr lang="de-CH" dirty="0"/>
              <a:t>2.4.2 </a:t>
            </a:r>
            <a:r>
              <a:rPr lang="de-CH" dirty="0" err="1"/>
              <a:t>ChatGPT</a:t>
            </a:r>
            <a:r>
              <a:rPr lang="de-CH" dirty="0"/>
              <a:t>: Anwendungsbeispiele in der Evaluationsforschung</a:t>
            </a:r>
          </a:p>
        </p:txBody>
      </p:sp>
    </p:spTree>
    <p:extLst>
      <p:ext uri="{BB962C8B-B14F-4D97-AF65-F5344CB8AC3E}">
        <p14:creationId xmlns:p14="http://schemas.microsoft.com/office/powerpoint/2010/main" val="412097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1173-AC30-850A-6D82-B4A1A329DE78}"/>
              </a:ext>
            </a:extLst>
          </p:cNvPr>
          <p:cNvSpPr>
            <a:spLocks noGrp="1"/>
          </p:cNvSpPr>
          <p:nvPr>
            <p:ph type="title"/>
          </p:nvPr>
        </p:nvSpPr>
        <p:spPr/>
        <p:txBody>
          <a:bodyPr/>
          <a:lstStyle/>
          <a:p>
            <a:r>
              <a:rPr lang="en-GB" dirty="0" err="1"/>
              <a:t>Klassifizieren</a:t>
            </a:r>
            <a:endParaRPr lang="en-GB" dirty="0"/>
          </a:p>
        </p:txBody>
      </p:sp>
      <p:pic>
        <p:nvPicPr>
          <p:cNvPr id="7" name="Content Placeholder 6">
            <a:extLst>
              <a:ext uri="{FF2B5EF4-FFF2-40B4-BE49-F238E27FC236}">
                <a16:creationId xmlns:a16="http://schemas.microsoft.com/office/drawing/2014/main" id="{CB9F1A08-3EF2-F63B-66D0-D94D45C7C9C1}"/>
              </a:ext>
            </a:extLst>
          </p:cNvPr>
          <p:cNvPicPr>
            <a:picLocks noGrp="1" noChangeAspect="1"/>
          </p:cNvPicPr>
          <p:nvPr>
            <p:ph idx="1"/>
          </p:nvPr>
        </p:nvPicPr>
        <p:blipFill>
          <a:blip r:embed="rId2"/>
          <a:stretch>
            <a:fillRect/>
          </a:stretch>
        </p:blipFill>
        <p:spPr>
          <a:xfrm>
            <a:off x="514861" y="2389976"/>
            <a:ext cx="11162278" cy="1576593"/>
          </a:xfrm>
        </p:spPr>
      </p:pic>
      <p:sp>
        <p:nvSpPr>
          <p:cNvPr id="4" name="Footer Placeholder 3">
            <a:extLst>
              <a:ext uri="{FF2B5EF4-FFF2-40B4-BE49-F238E27FC236}">
                <a16:creationId xmlns:a16="http://schemas.microsoft.com/office/drawing/2014/main" id="{BCF42C4A-9368-73BC-6135-8EFA40B2B36A}"/>
              </a:ext>
            </a:extLst>
          </p:cNvPr>
          <p:cNvSpPr>
            <a:spLocks noGrp="1"/>
          </p:cNvSpPr>
          <p:nvPr>
            <p:ph type="ftr" sz="quarter" idx="11"/>
          </p:nvPr>
        </p:nvSpPr>
        <p:spPr/>
        <p:txBody>
          <a:bodyPr/>
          <a:lstStyle/>
          <a:p>
            <a:r>
              <a:rPr lang="de-DE"/>
              <a:t>Evaluationsforschung 2.0</a:t>
            </a:r>
            <a:endParaRPr lang="de-DE" dirty="0"/>
          </a:p>
        </p:txBody>
      </p:sp>
      <p:sp>
        <p:nvSpPr>
          <p:cNvPr id="5" name="Slide Number Placeholder 4">
            <a:extLst>
              <a:ext uri="{FF2B5EF4-FFF2-40B4-BE49-F238E27FC236}">
                <a16:creationId xmlns:a16="http://schemas.microsoft.com/office/drawing/2014/main" id="{C0199D12-12A6-942D-17C2-D7C458FFB295}"/>
              </a:ext>
            </a:extLst>
          </p:cNvPr>
          <p:cNvSpPr>
            <a:spLocks noGrp="1"/>
          </p:cNvSpPr>
          <p:nvPr>
            <p:ph type="sldNum" sz="quarter" idx="12"/>
          </p:nvPr>
        </p:nvSpPr>
        <p:spPr/>
        <p:txBody>
          <a:bodyPr/>
          <a:lstStyle/>
          <a:p>
            <a:fld id="{1B57FFCC-E7C8-8546-9BDB-D93706DF8834}" type="slidenum">
              <a:rPr lang="de-DE" smtClean="0"/>
              <a:t>15</a:t>
            </a:fld>
            <a:endParaRPr lang="de-DE"/>
          </a:p>
        </p:txBody>
      </p:sp>
    </p:spTree>
    <p:extLst>
      <p:ext uri="{BB962C8B-B14F-4D97-AF65-F5344CB8AC3E}">
        <p14:creationId xmlns:p14="http://schemas.microsoft.com/office/powerpoint/2010/main" val="2677812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1173-AC30-850A-6D82-B4A1A329DE78}"/>
              </a:ext>
            </a:extLst>
          </p:cNvPr>
          <p:cNvSpPr>
            <a:spLocks noGrp="1"/>
          </p:cNvSpPr>
          <p:nvPr>
            <p:ph type="title"/>
          </p:nvPr>
        </p:nvSpPr>
        <p:spPr/>
        <p:txBody>
          <a:bodyPr/>
          <a:lstStyle/>
          <a:p>
            <a:r>
              <a:rPr lang="en-GB" dirty="0" err="1"/>
              <a:t>Klassifizieren</a:t>
            </a:r>
            <a:endParaRPr lang="en-GB" dirty="0"/>
          </a:p>
        </p:txBody>
      </p:sp>
      <p:sp>
        <p:nvSpPr>
          <p:cNvPr id="4" name="Footer Placeholder 3">
            <a:extLst>
              <a:ext uri="{FF2B5EF4-FFF2-40B4-BE49-F238E27FC236}">
                <a16:creationId xmlns:a16="http://schemas.microsoft.com/office/drawing/2014/main" id="{BCF42C4A-9368-73BC-6135-8EFA40B2B36A}"/>
              </a:ext>
            </a:extLst>
          </p:cNvPr>
          <p:cNvSpPr>
            <a:spLocks noGrp="1"/>
          </p:cNvSpPr>
          <p:nvPr>
            <p:ph type="ftr" sz="quarter" idx="11"/>
          </p:nvPr>
        </p:nvSpPr>
        <p:spPr/>
        <p:txBody>
          <a:bodyPr/>
          <a:lstStyle/>
          <a:p>
            <a:r>
              <a:rPr lang="de-DE"/>
              <a:t>Evaluationsforschung 2.0</a:t>
            </a:r>
            <a:endParaRPr lang="de-DE" dirty="0"/>
          </a:p>
        </p:txBody>
      </p:sp>
      <p:sp>
        <p:nvSpPr>
          <p:cNvPr id="5" name="Slide Number Placeholder 4">
            <a:extLst>
              <a:ext uri="{FF2B5EF4-FFF2-40B4-BE49-F238E27FC236}">
                <a16:creationId xmlns:a16="http://schemas.microsoft.com/office/drawing/2014/main" id="{C0199D12-12A6-942D-17C2-D7C458FFB295}"/>
              </a:ext>
            </a:extLst>
          </p:cNvPr>
          <p:cNvSpPr>
            <a:spLocks noGrp="1"/>
          </p:cNvSpPr>
          <p:nvPr>
            <p:ph type="sldNum" sz="quarter" idx="12"/>
          </p:nvPr>
        </p:nvSpPr>
        <p:spPr/>
        <p:txBody>
          <a:bodyPr/>
          <a:lstStyle/>
          <a:p>
            <a:fld id="{1B57FFCC-E7C8-8546-9BDB-D93706DF8834}" type="slidenum">
              <a:rPr lang="de-DE" smtClean="0"/>
              <a:t>16</a:t>
            </a:fld>
            <a:endParaRPr lang="de-DE"/>
          </a:p>
        </p:txBody>
      </p:sp>
      <p:pic>
        <p:nvPicPr>
          <p:cNvPr id="9" name="Content Placeholder 8">
            <a:extLst>
              <a:ext uri="{FF2B5EF4-FFF2-40B4-BE49-F238E27FC236}">
                <a16:creationId xmlns:a16="http://schemas.microsoft.com/office/drawing/2014/main" id="{C93E2766-4AE2-89A2-F573-25460F54AA03}"/>
              </a:ext>
            </a:extLst>
          </p:cNvPr>
          <p:cNvPicPr>
            <a:picLocks noGrp="1" noChangeAspect="1"/>
          </p:cNvPicPr>
          <p:nvPr>
            <p:ph idx="1"/>
          </p:nvPr>
        </p:nvPicPr>
        <p:blipFill>
          <a:blip r:embed="rId2"/>
          <a:stretch>
            <a:fillRect/>
          </a:stretch>
        </p:blipFill>
        <p:spPr>
          <a:xfrm>
            <a:off x="3475268" y="359147"/>
            <a:ext cx="7107764" cy="6193092"/>
          </a:xfrm>
        </p:spPr>
      </p:pic>
    </p:spTree>
    <p:extLst>
      <p:ext uri="{BB962C8B-B14F-4D97-AF65-F5344CB8AC3E}">
        <p14:creationId xmlns:p14="http://schemas.microsoft.com/office/powerpoint/2010/main" val="210224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lvl="2" indent="0">
              <a:lnSpc>
                <a:spcPct val="120000"/>
              </a:lnSpc>
              <a:spcBef>
                <a:spcPts val="1000"/>
              </a:spcBef>
              <a:buNone/>
            </a:pPr>
            <a:r>
              <a:rPr lang="de-DE" i="1"/>
              <a:t>Berichterstellung </a:t>
            </a:r>
            <a:r>
              <a:rPr lang="de-DE" i="1" dirty="0"/>
              <a:t>und Präsentation</a:t>
            </a:r>
          </a:p>
          <a:p>
            <a:pPr lvl="1">
              <a:lnSpc>
                <a:spcPct val="100000"/>
              </a:lnSpc>
            </a:pPr>
            <a:r>
              <a:rPr lang="de-DE" dirty="0" err="1"/>
              <a:t>ChatGPT</a:t>
            </a:r>
            <a:r>
              <a:rPr lang="de-DE" dirty="0"/>
              <a:t> kann dazu genutzt werden, Textbausteine für den Bericht zu generieren oder sogar eine vorläufige Version des gesamten Berichts zu erstellen.</a:t>
            </a:r>
          </a:p>
          <a:p>
            <a:pPr lvl="1">
              <a:lnSpc>
                <a:spcPct val="100000"/>
              </a:lnSpc>
            </a:pPr>
            <a:r>
              <a:rPr lang="de-DE" dirty="0"/>
              <a:t>Zur Generierung von Übersetzungen und/oder stilistisch angepassten Umformulierungen sind </a:t>
            </a:r>
            <a:r>
              <a:rPr lang="de-DE" dirty="0" err="1"/>
              <a:t>ChatGPT</a:t>
            </a:r>
            <a:r>
              <a:rPr lang="de-DE" dirty="0"/>
              <a:t> oder alternative Werkzeuge wie z.B. Grammarly oder </a:t>
            </a:r>
            <a:r>
              <a:rPr lang="de-DE" dirty="0" err="1"/>
              <a:t>DeepL</a:t>
            </a:r>
            <a:r>
              <a:rPr lang="de-DE" dirty="0"/>
              <a:t> wertvoll.</a:t>
            </a:r>
          </a:p>
          <a:p>
            <a:pPr lvl="1">
              <a:lnSpc>
                <a:spcPct val="100000"/>
              </a:lnSpc>
            </a:pPr>
            <a:r>
              <a:rPr lang="de-DE" dirty="0"/>
              <a:t>Auch bei der Präsentation der Ergebnisse kann </a:t>
            </a:r>
            <a:r>
              <a:rPr lang="de-DE" dirty="0" err="1"/>
              <a:t>ChatGPT</a:t>
            </a:r>
            <a:r>
              <a:rPr lang="de-DE" dirty="0"/>
              <a:t> unterstützen, indem es z.B. Visualisierungsideen vorschlägt oder eine Executive Summary automatisch generiert.</a:t>
            </a:r>
          </a:p>
          <a:p>
            <a:pPr lvl="1">
              <a:lnSpc>
                <a:spcPct val="100000"/>
              </a:lnSpc>
            </a:pPr>
            <a:endParaRPr lang="de-CH" dirty="0"/>
          </a:p>
          <a:p>
            <a:pPr marL="0" lvl="1" indent="0">
              <a:lnSpc>
                <a:spcPct val="100000"/>
              </a:lnSpc>
              <a:buNone/>
            </a:pPr>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17</a:t>
            </a:fld>
            <a:endParaRPr lang="de-DE"/>
          </a:p>
        </p:txBody>
      </p:sp>
      <p:sp>
        <p:nvSpPr>
          <p:cNvPr id="6" name="Titel 1"/>
          <p:cNvSpPr>
            <a:spLocks noGrp="1"/>
          </p:cNvSpPr>
          <p:nvPr>
            <p:ph type="title"/>
          </p:nvPr>
        </p:nvSpPr>
        <p:spPr/>
        <p:txBody>
          <a:bodyPr/>
          <a:lstStyle/>
          <a:p>
            <a:r>
              <a:rPr lang="de-CH" dirty="0"/>
              <a:t>2.4.2 </a:t>
            </a:r>
            <a:r>
              <a:rPr lang="de-CH" dirty="0" err="1"/>
              <a:t>ChatGPT</a:t>
            </a:r>
            <a:r>
              <a:rPr lang="de-CH" dirty="0"/>
              <a:t>: Anwendungsbeispiele in der Evaluationsforschung</a:t>
            </a:r>
          </a:p>
        </p:txBody>
      </p:sp>
    </p:spTree>
    <p:extLst>
      <p:ext uri="{BB962C8B-B14F-4D97-AF65-F5344CB8AC3E}">
        <p14:creationId xmlns:p14="http://schemas.microsoft.com/office/powerpoint/2010/main" val="176595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92500" lnSpcReduction="10000"/>
          </a:bodyPr>
          <a:lstStyle/>
          <a:p>
            <a:r>
              <a:rPr lang="de-DE" i="1" dirty="0"/>
              <a:t>Datenvertraulichkeit</a:t>
            </a:r>
            <a:r>
              <a:rPr lang="de-DE" dirty="0"/>
              <a:t>: Schutz von persönlichen und sensiblen Daten zu gewährleisten</a:t>
            </a:r>
            <a:br>
              <a:rPr lang="de-DE" dirty="0"/>
            </a:br>
            <a:r>
              <a:rPr lang="de-DE" dirty="0"/>
              <a:t>- Die meisten KI-Anwendungen sind nicht darauf ausgerichtet, vertrauliche Daten zu verarbeiten</a:t>
            </a:r>
            <a:br>
              <a:rPr lang="de-DE" dirty="0"/>
            </a:br>
            <a:r>
              <a:rPr lang="de-DE" dirty="0"/>
              <a:t>- keine sensiblen Informationen an das Modell weitergegeben werden.</a:t>
            </a:r>
          </a:p>
          <a:p>
            <a:r>
              <a:rPr lang="de-DE" i="1" dirty="0"/>
              <a:t>Verzerrungen und Voreingenommenheit</a:t>
            </a:r>
            <a:r>
              <a:rPr lang="de-DE" dirty="0"/>
              <a:t>: </a:t>
            </a:r>
            <a:br>
              <a:rPr lang="de-DE" dirty="0"/>
            </a:br>
            <a:r>
              <a:rPr lang="de-DE" dirty="0"/>
              <a:t>- Modelle basieren auf realen Textdaten </a:t>
            </a:r>
            <a:br>
              <a:rPr lang="de-DE" dirty="0"/>
            </a:br>
            <a:r>
              <a:rPr lang="de-DE" dirty="0"/>
              <a:t>- Verzerrungen in diesen Daten widerspiegeln sich in Output.</a:t>
            </a:r>
          </a:p>
          <a:p>
            <a:r>
              <a:rPr lang="de-DE" i="1" dirty="0"/>
              <a:t>Qualitätskontrolle</a:t>
            </a:r>
            <a:r>
              <a:rPr lang="de-DE" dirty="0"/>
              <a:t>: </a:t>
            </a:r>
            <a:br>
              <a:rPr lang="de-DE" dirty="0"/>
            </a:br>
            <a:r>
              <a:rPr lang="de-DE" dirty="0"/>
              <a:t>- Generierte Inhalte sorgfältig überprüfen</a:t>
            </a:r>
            <a:br>
              <a:rPr lang="de-DE" dirty="0"/>
            </a:br>
            <a:r>
              <a:rPr lang="de-DE" dirty="0"/>
              <a:t>- KI-Anwendungen sind Werkzeuge, keine autonome und saliente Einheit.</a:t>
            </a:r>
          </a:p>
          <a:p>
            <a:r>
              <a:rPr lang="de-DE" i="1" dirty="0"/>
              <a:t>Token-Limitierung</a:t>
            </a:r>
            <a:r>
              <a:rPr lang="de-DE" dirty="0"/>
              <a:t>: </a:t>
            </a:r>
            <a:br>
              <a:rPr lang="de-DE" dirty="0"/>
            </a:br>
            <a:r>
              <a:rPr lang="de-DE" dirty="0"/>
              <a:t>- Modell kann pro Anfrage eine begrenzte Anzahl Tokens verarbeiten (~3‘500 Wörter)</a:t>
            </a:r>
          </a:p>
          <a:p>
            <a:r>
              <a:rPr lang="de-DE" i="1" dirty="0"/>
              <a:t>Fantasieren oder Falschinformationen</a:t>
            </a:r>
            <a:r>
              <a:rPr lang="de-DE" dirty="0"/>
              <a:t>: </a:t>
            </a:r>
            <a:br>
              <a:rPr lang="de-DE" dirty="0"/>
            </a:br>
            <a:r>
              <a:rPr lang="de-DE" dirty="0"/>
              <a:t>- Modell neigt dazu, zu "fantasieren“</a:t>
            </a:r>
            <a:br>
              <a:rPr lang="de-DE" dirty="0"/>
            </a:br>
            <a:r>
              <a:rPr lang="de-DE" dirty="0"/>
              <a:t>- kann Informationen generieren, die nicht zutreffend sind</a:t>
            </a:r>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18</a:t>
            </a:fld>
            <a:endParaRPr lang="de-DE"/>
          </a:p>
        </p:txBody>
      </p:sp>
      <p:sp>
        <p:nvSpPr>
          <p:cNvPr id="6" name="Titel 1"/>
          <p:cNvSpPr>
            <a:spLocks noGrp="1"/>
          </p:cNvSpPr>
          <p:nvPr>
            <p:ph type="title"/>
          </p:nvPr>
        </p:nvSpPr>
        <p:spPr/>
        <p:txBody>
          <a:bodyPr/>
          <a:lstStyle/>
          <a:p>
            <a:r>
              <a:rPr lang="de-CH" dirty="0"/>
              <a:t>2.5 Ethische Überlegungen und Grenzen (Limitierungen)</a:t>
            </a:r>
            <a:br>
              <a:rPr lang="de-CH" dirty="0"/>
            </a:br>
            <a:endParaRPr lang="de-CH" dirty="0"/>
          </a:p>
        </p:txBody>
      </p:sp>
    </p:spTree>
    <p:extLst>
      <p:ext uri="{BB962C8B-B14F-4D97-AF65-F5344CB8AC3E}">
        <p14:creationId xmlns:p14="http://schemas.microsoft.com/office/powerpoint/2010/main" val="340771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lvl="1"/>
            <a:r>
              <a:rPr lang="de-DE" dirty="0"/>
              <a:t>Welche Erfahrungen habe ich bereits gesammelt mit KI (</a:t>
            </a:r>
            <a:r>
              <a:rPr lang="de-DE" dirty="0" err="1"/>
              <a:t>ChatGPT</a:t>
            </a:r>
            <a:r>
              <a:rPr lang="de-DE" dirty="0"/>
              <a:t> oder andere Anwendungen)?</a:t>
            </a:r>
          </a:p>
          <a:p>
            <a:pPr lvl="1"/>
            <a:endParaRPr lang="de-DE" dirty="0"/>
          </a:p>
          <a:p>
            <a:pPr lvl="1"/>
            <a:r>
              <a:rPr lang="de-DE" dirty="0"/>
              <a:t>Welche neuen Möglichkeiten und Herausforderungen ergeben sich in der Evaluationsforschung mit der Verbreitung dieser neuen KI-Applikationen?</a:t>
            </a:r>
          </a:p>
          <a:p>
            <a:endParaRPr lang="de-DE" dirty="0"/>
          </a:p>
          <a:p>
            <a:endParaRPr lang="de-CH" sz="1800" dirty="0"/>
          </a:p>
          <a:p>
            <a:pPr marL="0" lvl="1" indent="0">
              <a:buNone/>
            </a:pPr>
            <a:endParaRPr lang="de-CH" sz="1800" dirty="0">
              <a:solidFill>
                <a:schemeClr val="accent6"/>
              </a:solidFill>
            </a:endParaRPr>
          </a:p>
          <a:p>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19</a:t>
            </a:fld>
            <a:endParaRPr lang="de-DE"/>
          </a:p>
        </p:txBody>
      </p:sp>
      <p:sp>
        <p:nvSpPr>
          <p:cNvPr id="6" name="Titel 1"/>
          <p:cNvSpPr>
            <a:spLocks noGrp="1"/>
          </p:cNvSpPr>
          <p:nvPr>
            <p:ph type="title"/>
          </p:nvPr>
        </p:nvSpPr>
        <p:spPr/>
        <p:txBody>
          <a:bodyPr/>
          <a:lstStyle/>
          <a:p>
            <a:r>
              <a:rPr lang="de-CH" dirty="0"/>
              <a:t>3. Diskussion</a:t>
            </a:r>
          </a:p>
        </p:txBody>
      </p:sp>
      <p:pic>
        <p:nvPicPr>
          <p:cNvPr id="2" name="Grafik 1">
            <a:extLst>
              <a:ext uri="{FF2B5EF4-FFF2-40B4-BE49-F238E27FC236}">
                <a16:creationId xmlns:a16="http://schemas.microsoft.com/office/drawing/2014/main" id="{0C325985-FEAC-EEF9-62A1-0565E458135C}"/>
              </a:ext>
            </a:extLst>
          </p:cNvPr>
          <p:cNvPicPr>
            <a:picLocks noChangeAspect="1"/>
          </p:cNvPicPr>
          <p:nvPr/>
        </p:nvPicPr>
        <p:blipFill>
          <a:blip r:embed="rId2"/>
          <a:stretch>
            <a:fillRect/>
          </a:stretch>
        </p:blipFill>
        <p:spPr>
          <a:xfrm rot="3652370">
            <a:off x="10231427" y="3906201"/>
            <a:ext cx="452216" cy="2527300"/>
          </a:xfrm>
          <a:prstGeom prst="rect">
            <a:avLst/>
          </a:prstGeom>
        </p:spPr>
      </p:pic>
    </p:spTree>
    <p:extLst>
      <p:ext uri="{BB962C8B-B14F-4D97-AF65-F5344CB8AC3E}">
        <p14:creationId xmlns:p14="http://schemas.microsoft.com/office/powerpoint/2010/main" val="190752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342900" indent="-342900">
              <a:buFont typeface="+mj-lt"/>
              <a:buAutoNum type="arabicPeriod"/>
            </a:pPr>
            <a:r>
              <a:rPr lang="de-CH" dirty="0"/>
              <a:t>Kurze Vorstellung (2’)</a:t>
            </a:r>
          </a:p>
          <a:p>
            <a:pPr marL="342900" indent="-342900">
              <a:buFont typeface="+mj-lt"/>
              <a:buAutoNum type="arabicPeriod"/>
            </a:pPr>
            <a:endParaRPr lang="de-CH" dirty="0"/>
          </a:p>
          <a:p>
            <a:pPr marL="342900" indent="-342900">
              <a:buFont typeface="+mj-lt"/>
              <a:buAutoNum type="arabicPeriod"/>
            </a:pPr>
            <a:r>
              <a:rPr lang="de-CH" dirty="0"/>
              <a:t>Einführung (18’)</a:t>
            </a:r>
          </a:p>
          <a:p>
            <a:pPr marL="541338" lvl="1" indent="-342900">
              <a:buFont typeface="+mj-lt"/>
              <a:buAutoNum type="arabicPeriod"/>
            </a:pPr>
            <a:r>
              <a:rPr lang="de-CH" dirty="0"/>
              <a:t>Was sind KI und Algorithmen</a:t>
            </a:r>
          </a:p>
          <a:p>
            <a:pPr marL="541338" lvl="1" indent="-342900">
              <a:buFont typeface="+mj-lt"/>
              <a:buAutoNum type="arabicPeriod"/>
            </a:pPr>
            <a:r>
              <a:rPr lang="de-CH" dirty="0"/>
              <a:t>Was ist ein Language Model und wie wird es angewandt</a:t>
            </a:r>
          </a:p>
          <a:p>
            <a:pPr marL="541338" lvl="1" indent="-342900">
              <a:buFont typeface="+mj-lt"/>
              <a:buAutoNum type="arabicPeriod"/>
            </a:pPr>
            <a:r>
              <a:rPr lang="de-CH" dirty="0"/>
              <a:t>Funktionsweise von GPT (Generative </a:t>
            </a:r>
            <a:r>
              <a:rPr lang="de-CH" dirty="0" err="1"/>
              <a:t>Pre-trained</a:t>
            </a:r>
            <a:r>
              <a:rPr lang="de-CH" dirty="0"/>
              <a:t> Transformer)</a:t>
            </a:r>
            <a:endParaRPr lang="de-DE" dirty="0"/>
          </a:p>
          <a:p>
            <a:pPr marL="541338" lvl="1" indent="-342900">
              <a:buFont typeface="+mj-lt"/>
              <a:buAutoNum type="arabicPeriod"/>
            </a:pPr>
            <a:r>
              <a:rPr lang="de-CH" dirty="0" err="1"/>
              <a:t>ChatGPT</a:t>
            </a:r>
            <a:r>
              <a:rPr lang="de-CH" dirty="0"/>
              <a:t>: Anwendungsbeispiele (Datenanalyse, Literaturrecherche, Umfrageerstellung und Auswertung, Berichtserstellung und Präsentation)</a:t>
            </a:r>
          </a:p>
          <a:p>
            <a:pPr marL="541338" lvl="1" indent="-342900">
              <a:buFont typeface="+mj-lt"/>
              <a:buAutoNum type="arabicPeriod"/>
            </a:pPr>
            <a:r>
              <a:rPr lang="de-CH" dirty="0"/>
              <a:t>Ethische Überlegungen und Grenzen (Limitierungen)</a:t>
            </a:r>
          </a:p>
          <a:p>
            <a:pPr lvl="1" indent="0">
              <a:buNone/>
            </a:pPr>
            <a:endParaRPr lang="de-CH" dirty="0"/>
          </a:p>
          <a:p>
            <a:pPr marL="342900" indent="-342900">
              <a:buFont typeface="+mj-lt"/>
              <a:buAutoNum type="arabicPeriod"/>
            </a:pPr>
            <a:r>
              <a:rPr lang="de-CH" dirty="0"/>
              <a:t>Diskussion (20’)</a:t>
            </a:r>
          </a:p>
          <a:p>
            <a:pPr marL="0" lvl="1" indent="0">
              <a:buNone/>
            </a:pPr>
            <a:endParaRPr lang="de-CH" sz="1800" dirty="0">
              <a:solidFill>
                <a:schemeClr val="accent6"/>
              </a:solidFill>
            </a:endParaRPr>
          </a:p>
          <a:p>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2</a:t>
            </a:fld>
            <a:endParaRPr lang="de-DE"/>
          </a:p>
        </p:txBody>
      </p:sp>
      <p:sp>
        <p:nvSpPr>
          <p:cNvPr id="6" name="Titel 1"/>
          <p:cNvSpPr>
            <a:spLocks noGrp="1"/>
          </p:cNvSpPr>
          <p:nvPr>
            <p:ph type="title"/>
          </p:nvPr>
        </p:nvSpPr>
        <p:spPr/>
        <p:txBody>
          <a:bodyPr/>
          <a:lstStyle/>
          <a:p>
            <a:r>
              <a:rPr lang="de-CH" dirty="0"/>
              <a:t>Ablauf</a:t>
            </a:r>
          </a:p>
        </p:txBody>
      </p:sp>
    </p:spTree>
    <p:extLst>
      <p:ext uri="{BB962C8B-B14F-4D97-AF65-F5344CB8AC3E}">
        <p14:creationId xmlns:p14="http://schemas.microsoft.com/office/powerpoint/2010/main" val="207268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4400" y="1380900"/>
            <a:ext cx="10841420" cy="5171339"/>
          </a:xfrm>
        </p:spPr>
        <p:txBody>
          <a:bodyPr>
            <a:normAutofit fontScale="77500" lnSpcReduction="20000"/>
          </a:bodyPr>
          <a:lstStyle/>
          <a:p>
            <a:r>
              <a:rPr lang="de-CH" sz="2300" i="1" dirty="0"/>
              <a:t>Thematische Seiten, Datenbanken</a:t>
            </a:r>
          </a:p>
          <a:p>
            <a:pPr lvl="1">
              <a:lnSpc>
                <a:spcPct val="120000"/>
              </a:lnSpc>
            </a:pPr>
            <a:r>
              <a:rPr lang="de-CH" sz="2300" dirty="0"/>
              <a:t>Datenbank mit AI-Tools: </a:t>
            </a:r>
            <a:r>
              <a:rPr lang="de-CH" sz="2300" dirty="0">
                <a:hlinkClick r:id="rId2"/>
              </a:rPr>
              <a:t>https://www.aicyclopedia.com/</a:t>
            </a:r>
            <a:r>
              <a:rPr lang="de-CH" sz="2300" dirty="0"/>
              <a:t> (will zu Beginn eine Mailadresse haben, in das Feld lässt sich aber irgendetwas Beliebiges eintragen)</a:t>
            </a:r>
          </a:p>
          <a:p>
            <a:pPr lvl="1">
              <a:lnSpc>
                <a:spcPct val="120000"/>
              </a:lnSpc>
            </a:pPr>
            <a:r>
              <a:rPr lang="de-CH" sz="2300" dirty="0"/>
              <a:t>Datenbank mit AI-Tools: </a:t>
            </a:r>
            <a:r>
              <a:rPr lang="de-CH" sz="2300" dirty="0">
                <a:hlinkClick r:id="rId3"/>
              </a:rPr>
              <a:t>https://openfuture.ai/</a:t>
            </a:r>
            <a:r>
              <a:rPr lang="de-CH" sz="2300" dirty="0"/>
              <a:t>  </a:t>
            </a:r>
          </a:p>
          <a:p>
            <a:pPr lvl="1">
              <a:lnSpc>
                <a:spcPct val="120000"/>
              </a:lnSpc>
            </a:pPr>
            <a:r>
              <a:rPr lang="de-CH" sz="2300" dirty="0"/>
              <a:t>KI in der Pädagogik mit vielen Links: </a:t>
            </a:r>
            <a:r>
              <a:rPr lang="de-CH" sz="2300" dirty="0">
                <a:hlinkClick r:id="rId4"/>
              </a:rPr>
              <a:t>https://ki-orientierung.de/erkunden/</a:t>
            </a:r>
            <a:r>
              <a:rPr lang="de-CH" sz="2300" dirty="0"/>
              <a:t>  </a:t>
            </a:r>
          </a:p>
          <a:p>
            <a:endParaRPr lang="de-CH" dirty="0"/>
          </a:p>
          <a:p>
            <a:r>
              <a:rPr lang="de-CH" sz="2300" i="1" dirty="0" err="1"/>
              <a:t>ChatBots</a:t>
            </a:r>
            <a:endParaRPr lang="de-CH" sz="2300" i="1" dirty="0"/>
          </a:p>
          <a:p>
            <a:pPr lvl="1">
              <a:lnSpc>
                <a:spcPct val="120000"/>
              </a:lnSpc>
            </a:pPr>
            <a:r>
              <a:rPr lang="de-CH" sz="2300" dirty="0"/>
              <a:t>Auflistung vieler </a:t>
            </a:r>
            <a:r>
              <a:rPr lang="de-CH" sz="2300" dirty="0" err="1"/>
              <a:t>ChatBots</a:t>
            </a:r>
            <a:r>
              <a:rPr lang="de-CH" sz="2300" dirty="0"/>
              <a:t>: </a:t>
            </a:r>
            <a:r>
              <a:rPr lang="de-CH" sz="2300" dirty="0">
                <a:hlinkClick r:id="rId5"/>
              </a:rPr>
              <a:t>https://zapier.com/blog/best-ai-chatbot/</a:t>
            </a:r>
            <a:r>
              <a:rPr lang="de-CH" sz="2300" dirty="0"/>
              <a:t>  </a:t>
            </a:r>
          </a:p>
          <a:p>
            <a:pPr lvl="1">
              <a:lnSpc>
                <a:spcPct val="120000"/>
              </a:lnSpc>
            </a:pPr>
            <a:r>
              <a:rPr lang="de-CH" sz="2300" dirty="0" err="1"/>
              <a:t>ChatGPT</a:t>
            </a:r>
            <a:r>
              <a:rPr lang="de-CH" sz="2300" dirty="0"/>
              <a:t>: </a:t>
            </a:r>
            <a:r>
              <a:rPr lang="de-CH" sz="2300" dirty="0">
                <a:hlinkClick r:id="rId6"/>
              </a:rPr>
              <a:t>https://chat.openai.com/</a:t>
            </a:r>
            <a:r>
              <a:rPr lang="de-CH" sz="2300" dirty="0"/>
              <a:t>  </a:t>
            </a:r>
          </a:p>
          <a:p>
            <a:pPr lvl="1">
              <a:lnSpc>
                <a:spcPct val="120000"/>
              </a:lnSpc>
            </a:pPr>
            <a:r>
              <a:rPr lang="de-CH" sz="2300" dirty="0" err="1"/>
              <a:t>ChatPDF</a:t>
            </a:r>
            <a:r>
              <a:rPr lang="de-CH" sz="2300" dirty="0"/>
              <a:t>: </a:t>
            </a:r>
            <a:r>
              <a:rPr lang="de-CH" sz="2300" dirty="0">
                <a:hlinkClick r:id="rId7"/>
              </a:rPr>
              <a:t>https://www.chatpdf.com/</a:t>
            </a:r>
            <a:r>
              <a:rPr lang="de-CH" sz="2300" dirty="0"/>
              <a:t>  </a:t>
            </a:r>
          </a:p>
          <a:p>
            <a:pPr lvl="1">
              <a:lnSpc>
                <a:spcPct val="120000"/>
              </a:lnSpc>
            </a:pPr>
            <a:r>
              <a:rPr lang="de-CH" sz="2300" dirty="0" err="1"/>
              <a:t>SuchmaschinenBot</a:t>
            </a:r>
            <a:r>
              <a:rPr lang="de-CH" sz="2300" dirty="0"/>
              <a:t> - You.com: </a:t>
            </a:r>
            <a:r>
              <a:rPr lang="de-CH" sz="2300" dirty="0">
                <a:hlinkClick r:id="rId8"/>
              </a:rPr>
              <a:t>https://you.com</a:t>
            </a:r>
            <a:r>
              <a:rPr lang="de-CH" sz="2300" dirty="0"/>
              <a:t>   </a:t>
            </a:r>
          </a:p>
          <a:p>
            <a:pPr lvl="1">
              <a:lnSpc>
                <a:spcPct val="120000"/>
              </a:lnSpc>
            </a:pPr>
            <a:r>
              <a:rPr lang="de-CH" sz="2300" dirty="0" err="1"/>
              <a:t>SuchmaschinenBot</a:t>
            </a:r>
            <a:r>
              <a:rPr lang="de-CH" sz="2300" dirty="0"/>
              <a:t> - </a:t>
            </a:r>
            <a:r>
              <a:rPr lang="de-CH" sz="2300" dirty="0" err="1"/>
              <a:t>Perplexity</a:t>
            </a:r>
            <a:r>
              <a:rPr lang="de-CH" sz="2300" dirty="0"/>
              <a:t>: </a:t>
            </a:r>
            <a:r>
              <a:rPr lang="de-CH" sz="2300" dirty="0">
                <a:hlinkClick r:id="rId9"/>
              </a:rPr>
              <a:t>https://perplexity.ai</a:t>
            </a:r>
            <a:r>
              <a:rPr lang="de-CH" sz="2300" dirty="0"/>
              <a:t>  </a:t>
            </a:r>
          </a:p>
          <a:p>
            <a:pPr lvl="1">
              <a:lnSpc>
                <a:spcPct val="120000"/>
              </a:lnSpc>
            </a:pPr>
            <a:r>
              <a:rPr lang="de-CH" sz="2300" dirty="0"/>
              <a:t>Suchmaschine mit automatischen Zusammenfassung am Anfang der Suchergebnisse: </a:t>
            </a:r>
            <a:r>
              <a:rPr lang="de-CH" sz="2300" dirty="0">
                <a:hlinkClick r:id="rId10"/>
              </a:rPr>
              <a:t>https://neeva.com/</a:t>
            </a:r>
            <a:r>
              <a:rPr lang="de-CH" sz="2300" dirty="0"/>
              <a:t>  </a:t>
            </a:r>
          </a:p>
          <a:p>
            <a:pPr lvl="1">
              <a:lnSpc>
                <a:spcPct val="120000"/>
              </a:lnSpc>
            </a:pPr>
            <a:r>
              <a:rPr lang="de-CH" sz="2300" dirty="0"/>
              <a:t>GPT4ALL - </a:t>
            </a:r>
            <a:r>
              <a:rPr lang="de-CH" sz="2300" dirty="0" err="1"/>
              <a:t>OpenSource</a:t>
            </a:r>
            <a:r>
              <a:rPr lang="de-CH" sz="2300" dirty="0"/>
              <a:t> und lokal installierbar: </a:t>
            </a:r>
            <a:r>
              <a:rPr lang="de-CH" sz="2300" dirty="0">
                <a:hlinkClick r:id="rId11"/>
              </a:rPr>
              <a:t>https://gpt4all.io</a:t>
            </a:r>
            <a:r>
              <a:rPr lang="de-CH" sz="2300" dirty="0"/>
              <a:t> </a:t>
            </a:r>
          </a:p>
          <a:p>
            <a:pPr marL="0" lvl="1" indent="0">
              <a:buNone/>
            </a:pPr>
            <a:endParaRPr lang="de-CH" sz="1800" dirty="0">
              <a:solidFill>
                <a:schemeClr val="accent6"/>
              </a:solidFill>
            </a:endParaRPr>
          </a:p>
          <a:p>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20</a:t>
            </a:fld>
            <a:endParaRPr lang="de-DE"/>
          </a:p>
        </p:txBody>
      </p:sp>
      <p:sp>
        <p:nvSpPr>
          <p:cNvPr id="6" name="Titel 1"/>
          <p:cNvSpPr>
            <a:spLocks noGrp="1"/>
          </p:cNvSpPr>
          <p:nvPr>
            <p:ph type="title"/>
          </p:nvPr>
        </p:nvSpPr>
        <p:spPr/>
        <p:txBody>
          <a:bodyPr/>
          <a:lstStyle/>
          <a:p>
            <a:r>
              <a:rPr lang="de-CH" dirty="0"/>
              <a:t>Eine kleine Auswahl an interessanten Tools und Webseiten (1)</a:t>
            </a:r>
          </a:p>
        </p:txBody>
      </p:sp>
    </p:spTree>
    <p:extLst>
      <p:ext uri="{BB962C8B-B14F-4D97-AF65-F5344CB8AC3E}">
        <p14:creationId xmlns:p14="http://schemas.microsoft.com/office/powerpoint/2010/main" val="4212517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4400" y="1325480"/>
            <a:ext cx="10841420" cy="5033755"/>
          </a:xfrm>
        </p:spPr>
        <p:txBody>
          <a:bodyPr>
            <a:normAutofit fontScale="92500" lnSpcReduction="10000"/>
          </a:bodyPr>
          <a:lstStyle/>
          <a:p>
            <a:r>
              <a:rPr lang="de-DE" sz="1900" i="1" dirty="0" err="1"/>
              <a:t>Agents</a:t>
            </a:r>
            <a:endParaRPr lang="de-DE" sz="1900" i="1" dirty="0"/>
          </a:p>
          <a:p>
            <a:pPr lvl="1">
              <a:lnSpc>
                <a:spcPct val="120000"/>
              </a:lnSpc>
            </a:pPr>
            <a:r>
              <a:rPr lang="de-DE" sz="1900" dirty="0"/>
              <a:t>Gebe der KI eine Aufgabe, die sie versucht, eigenständig zu lösen (in der Regel wird ein </a:t>
            </a:r>
            <a:r>
              <a:rPr lang="de-DE" sz="1900" dirty="0" err="1"/>
              <a:t>OpenAI</a:t>
            </a:r>
            <a:r>
              <a:rPr lang="de-DE" sz="1900" dirty="0"/>
              <a:t>-API-Schlüssel zur Abrechnung benötigt): </a:t>
            </a:r>
            <a:r>
              <a:rPr lang="de-DE" sz="1900" dirty="0">
                <a:hlinkClick r:id="rId2"/>
              </a:rPr>
              <a:t>https://agentgpt.reworkd.ai</a:t>
            </a:r>
            <a:r>
              <a:rPr lang="de-DE" sz="1900" dirty="0"/>
              <a:t> </a:t>
            </a:r>
          </a:p>
          <a:p>
            <a:pPr lvl="1">
              <a:lnSpc>
                <a:spcPct val="120000"/>
              </a:lnSpc>
            </a:pPr>
            <a:r>
              <a:rPr lang="de-DE" sz="1900" dirty="0"/>
              <a:t>Gebe der KI eine Aufgabe, die sie versucht, eigenständig zu lösen (mit Interaktion): </a:t>
            </a:r>
            <a:r>
              <a:rPr lang="de-DE" sz="1900" dirty="0">
                <a:hlinkClick r:id="rId3"/>
              </a:rPr>
              <a:t>https://godmode.space</a:t>
            </a:r>
            <a:r>
              <a:rPr lang="de-DE" sz="1900" dirty="0"/>
              <a:t>  </a:t>
            </a:r>
          </a:p>
          <a:p>
            <a:pPr lvl="1">
              <a:lnSpc>
                <a:spcPct val="120000"/>
              </a:lnSpc>
            </a:pPr>
            <a:endParaRPr lang="de-DE" sz="1900" dirty="0"/>
          </a:p>
          <a:p>
            <a:r>
              <a:rPr lang="de-DE" sz="1900" i="1" dirty="0"/>
              <a:t>Prompts </a:t>
            </a:r>
          </a:p>
          <a:p>
            <a:pPr lvl="1">
              <a:lnSpc>
                <a:spcPct val="120000"/>
              </a:lnSpc>
            </a:pPr>
            <a:r>
              <a:rPr lang="de-DE" sz="1900" dirty="0" err="1"/>
              <a:t>Awesome</a:t>
            </a:r>
            <a:r>
              <a:rPr lang="de-DE" sz="1900" dirty="0"/>
              <a:t> </a:t>
            </a:r>
            <a:r>
              <a:rPr lang="de-DE" sz="1900" dirty="0" err="1"/>
              <a:t>ChatGPT</a:t>
            </a:r>
            <a:r>
              <a:rPr lang="de-DE" sz="1900" dirty="0"/>
              <a:t> </a:t>
            </a:r>
            <a:r>
              <a:rPr lang="de-DE" sz="1900" dirty="0" err="1"/>
              <a:t>prompts</a:t>
            </a:r>
            <a:r>
              <a:rPr lang="de-DE" sz="1900" dirty="0"/>
              <a:t>: </a:t>
            </a:r>
            <a:r>
              <a:rPr lang="de-DE" sz="1900" dirty="0">
                <a:hlinkClick r:id="rId4"/>
              </a:rPr>
              <a:t>https://github.com/f/awesome-chatgpt-prompts</a:t>
            </a:r>
            <a:r>
              <a:rPr lang="de-DE" sz="1900" dirty="0"/>
              <a:t>  </a:t>
            </a:r>
          </a:p>
          <a:p>
            <a:pPr lvl="1">
              <a:lnSpc>
                <a:spcPct val="120000"/>
              </a:lnSpc>
            </a:pPr>
            <a:r>
              <a:rPr lang="de-DE" sz="1900" dirty="0"/>
              <a:t>Snackprompt: </a:t>
            </a:r>
            <a:r>
              <a:rPr lang="de-DE" sz="1900" dirty="0">
                <a:hlinkClick r:id="rId5"/>
              </a:rPr>
              <a:t>https://snackprompt.com/</a:t>
            </a:r>
            <a:r>
              <a:rPr lang="de-DE" sz="1900" dirty="0"/>
              <a:t>  </a:t>
            </a:r>
          </a:p>
          <a:p>
            <a:pPr lvl="1">
              <a:lnSpc>
                <a:spcPct val="120000"/>
              </a:lnSpc>
            </a:pPr>
            <a:endParaRPr lang="de-DE" sz="1900" dirty="0"/>
          </a:p>
          <a:p>
            <a:pPr marL="0" lvl="1" indent="0">
              <a:lnSpc>
                <a:spcPct val="130000"/>
              </a:lnSpc>
              <a:spcBef>
                <a:spcPts val="1000"/>
              </a:spcBef>
              <a:buNone/>
            </a:pPr>
            <a:r>
              <a:rPr lang="de-DE" sz="1900" i="1" dirty="0"/>
              <a:t>Spezialisierte Tools </a:t>
            </a:r>
          </a:p>
          <a:p>
            <a:pPr lvl="1">
              <a:lnSpc>
                <a:spcPct val="120000"/>
              </a:lnSpc>
            </a:pPr>
            <a:r>
              <a:rPr lang="de-DE" sz="1900" dirty="0"/>
              <a:t>Character.ai - Chatte mit einem Character, der eine bekannte Person oder einen fiktiven Charakter repräsentiert: </a:t>
            </a:r>
            <a:r>
              <a:rPr lang="de-DE" sz="1900" dirty="0">
                <a:hlinkClick r:id="rId6">
                  <a:extLst>
                    <a:ext uri="{A12FA001-AC4F-418D-AE19-62706E023703}">
                      <ahyp:hlinkClr xmlns:ahyp="http://schemas.microsoft.com/office/drawing/2018/hyperlinkcolor" val="tx"/>
                    </a:ext>
                  </a:extLst>
                </a:hlinkClick>
              </a:rPr>
              <a:t>https://beta.character.ai</a:t>
            </a:r>
            <a:endParaRPr lang="de-DE" sz="1900" dirty="0"/>
          </a:p>
          <a:p>
            <a:pPr lvl="1">
              <a:lnSpc>
                <a:spcPct val="120000"/>
              </a:lnSpc>
            </a:pPr>
            <a:r>
              <a:rPr lang="de-DE" sz="1900" dirty="0" err="1"/>
              <a:t>CoLoop</a:t>
            </a:r>
            <a:r>
              <a:rPr lang="de-DE" sz="1900" dirty="0"/>
              <a:t> - Analysetool für qualitative Daten: </a:t>
            </a:r>
            <a:r>
              <a:rPr lang="de-DE" sz="1900" dirty="0">
                <a:hlinkClick r:id="rId7"/>
              </a:rPr>
              <a:t>https://www.coloop.ai</a:t>
            </a:r>
            <a:r>
              <a:rPr lang="de-DE" sz="1900" dirty="0"/>
              <a:t> </a:t>
            </a:r>
            <a:endParaRPr lang="de-CH" sz="1900" dirty="0"/>
          </a:p>
          <a:p>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21</a:t>
            </a:fld>
            <a:endParaRPr lang="de-DE"/>
          </a:p>
        </p:txBody>
      </p:sp>
      <p:sp>
        <p:nvSpPr>
          <p:cNvPr id="6" name="Titel 1"/>
          <p:cNvSpPr>
            <a:spLocks noGrp="1"/>
          </p:cNvSpPr>
          <p:nvPr>
            <p:ph type="title"/>
          </p:nvPr>
        </p:nvSpPr>
        <p:spPr/>
        <p:txBody>
          <a:bodyPr/>
          <a:lstStyle/>
          <a:p>
            <a:r>
              <a:rPr lang="de-CH" dirty="0"/>
              <a:t>Eine kleine Auswahl an interessanten Tools und Webseiten (2)</a:t>
            </a:r>
          </a:p>
        </p:txBody>
      </p:sp>
    </p:spTree>
    <p:extLst>
      <p:ext uri="{BB962C8B-B14F-4D97-AF65-F5344CB8AC3E}">
        <p14:creationId xmlns:p14="http://schemas.microsoft.com/office/powerpoint/2010/main" val="4054353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CH" i="1" dirty="0"/>
              <a:t>Erstellung und Bearbeitung von Bildern und Videos </a:t>
            </a:r>
          </a:p>
          <a:p>
            <a:pPr lvl="1">
              <a:lnSpc>
                <a:spcPct val="120000"/>
              </a:lnSpc>
            </a:pPr>
            <a:r>
              <a:rPr lang="de-CH" dirty="0"/>
              <a:t>Auflistung vieler Bildgeneratoren: </a:t>
            </a:r>
            <a:r>
              <a:rPr lang="de-CH" dirty="0">
                <a:hlinkClick r:id="rId2">
                  <a:extLst>
                    <a:ext uri="{A12FA001-AC4F-418D-AE19-62706E023703}">
                      <ahyp:hlinkClr xmlns:ahyp="http://schemas.microsoft.com/office/drawing/2018/hyperlinkcolor" val="tx"/>
                    </a:ext>
                  </a:extLst>
                </a:hlinkClick>
              </a:rPr>
              <a:t>https://zapier.com/blog/best-ai-chatbot/</a:t>
            </a:r>
            <a:endParaRPr lang="de-CH" dirty="0"/>
          </a:p>
          <a:p>
            <a:pPr lvl="1">
              <a:lnSpc>
                <a:spcPct val="120000"/>
              </a:lnSpc>
            </a:pPr>
            <a:r>
              <a:rPr lang="de-CH" dirty="0"/>
              <a:t>Videobearbeitung als würde man Text bearbeiten: https://www.descript.com/ </a:t>
            </a:r>
          </a:p>
          <a:p>
            <a:pPr lvl="1">
              <a:lnSpc>
                <a:spcPct val="120000"/>
              </a:lnSpc>
            </a:pPr>
            <a:r>
              <a:rPr lang="de-CH" dirty="0"/>
              <a:t>Generator: https://runwayml.com/ </a:t>
            </a:r>
          </a:p>
          <a:p>
            <a:pPr lvl="1">
              <a:lnSpc>
                <a:spcPct val="120000"/>
              </a:lnSpc>
            </a:pPr>
            <a:endParaRPr lang="de-CH" dirty="0"/>
          </a:p>
          <a:p>
            <a:r>
              <a:rPr lang="de-CH" i="1" dirty="0"/>
              <a:t>Newsletter/Blog </a:t>
            </a:r>
          </a:p>
          <a:p>
            <a:pPr lvl="1">
              <a:lnSpc>
                <a:spcPct val="120000"/>
              </a:lnSpc>
            </a:pPr>
            <a:r>
              <a:rPr lang="de-CH" dirty="0"/>
              <a:t>Täglich das Neueste, per E-Mail </a:t>
            </a:r>
            <a:r>
              <a:rPr lang="de-CH" dirty="0" err="1"/>
              <a:t>abonierbar</a:t>
            </a:r>
            <a:r>
              <a:rPr lang="de-CH" dirty="0"/>
              <a:t>: </a:t>
            </a:r>
            <a:r>
              <a:rPr lang="de-CH" dirty="0">
                <a:hlinkClick r:id="rId3">
                  <a:extLst>
                    <a:ext uri="{A12FA001-AC4F-418D-AE19-62706E023703}">
                      <ahyp:hlinkClr xmlns:ahyp="http://schemas.microsoft.com/office/drawing/2018/hyperlinkcolor" val="tx"/>
                    </a:ext>
                  </a:extLst>
                </a:hlinkClick>
              </a:rPr>
              <a:t>https://www.superpowerdaily.com</a:t>
            </a:r>
            <a:endParaRPr lang="de-CH" dirty="0"/>
          </a:p>
          <a:p>
            <a:pPr lvl="1">
              <a:lnSpc>
                <a:spcPct val="120000"/>
              </a:lnSpc>
            </a:pPr>
            <a:endParaRPr lang="de-CH" dirty="0"/>
          </a:p>
          <a:p>
            <a:r>
              <a:rPr lang="de-CH" i="1" dirty="0"/>
              <a:t>KI in der universitären Lehre und Forschung</a:t>
            </a:r>
          </a:p>
          <a:p>
            <a:pPr lvl="1">
              <a:lnSpc>
                <a:spcPct val="120000"/>
              </a:lnSpc>
            </a:pPr>
            <a:r>
              <a:rPr lang="de-CH" dirty="0">
                <a:hlinkClick r:id="rId4">
                  <a:extLst>
                    <a:ext uri="{A12FA001-AC4F-418D-AE19-62706E023703}">
                      <ahyp:hlinkClr xmlns:ahyp="http://schemas.microsoft.com/office/drawing/2018/hyperlinkcolor" val="tx"/>
                    </a:ext>
                  </a:extLst>
                </a:hlinkClick>
              </a:rPr>
              <a:t>https://www.unilu.ch/universitaet/dienste/lehre/zentrum-lehre/kuenstliche-intelligenz-in-der-lehre/#section=c147880</a:t>
            </a:r>
            <a:r>
              <a:rPr lang="de-CH" dirty="0"/>
              <a:t> </a:t>
            </a:r>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22</a:t>
            </a:fld>
            <a:endParaRPr lang="de-DE"/>
          </a:p>
        </p:txBody>
      </p:sp>
      <p:sp>
        <p:nvSpPr>
          <p:cNvPr id="6" name="Titel 1"/>
          <p:cNvSpPr>
            <a:spLocks noGrp="1"/>
          </p:cNvSpPr>
          <p:nvPr>
            <p:ph type="title"/>
          </p:nvPr>
        </p:nvSpPr>
        <p:spPr/>
        <p:txBody>
          <a:bodyPr/>
          <a:lstStyle/>
          <a:p>
            <a:r>
              <a:rPr lang="de-CH" dirty="0"/>
              <a:t>Eine kleine Auswahl an interessanten Tools und Webseiten (3)</a:t>
            </a:r>
          </a:p>
        </p:txBody>
      </p:sp>
    </p:spTree>
    <p:extLst>
      <p:ext uri="{BB962C8B-B14F-4D97-AF65-F5344CB8AC3E}">
        <p14:creationId xmlns:p14="http://schemas.microsoft.com/office/powerpoint/2010/main" val="42381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CH" i="1" dirty="0"/>
              <a:t>KI</a:t>
            </a:r>
            <a:r>
              <a:rPr lang="de-CH" dirty="0"/>
              <a:t> </a:t>
            </a:r>
            <a:r>
              <a:rPr lang="de-DE" dirty="0"/>
              <a:t>ist ein Bereich der Informatik, der sich mit der Schaffung von </a:t>
            </a:r>
          </a:p>
          <a:p>
            <a:r>
              <a:rPr lang="de-DE" dirty="0"/>
              <a:t>Computern und Software beschäftigt, die denken, </a:t>
            </a:r>
          </a:p>
          <a:p>
            <a:r>
              <a:rPr lang="de-DE" dirty="0"/>
              <a:t>lernen und Probleme lösen können.</a:t>
            </a:r>
          </a:p>
          <a:p>
            <a:endParaRPr lang="de-DE" dirty="0"/>
          </a:p>
          <a:p>
            <a:r>
              <a:rPr lang="de-DE" dirty="0"/>
              <a:t>Ein </a:t>
            </a:r>
            <a:r>
              <a:rPr lang="de-DE" i="1" dirty="0"/>
              <a:t>Algorithmus </a:t>
            </a:r>
            <a:r>
              <a:rPr lang="de-DE" dirty="0"/>
              <a:t>ist eine klar definierte Reihe von Anweisungen </a:t>
            </a:r>
          </a:p>
          <a:p>
            <a:r>
              <a:rPr lang="de-DE" dirty="0"/>
              <a:t>oder Regeln, die ausgeführt werden, um eine bestimmte </a:t>
            </a:r>
          </a:p>
          <a:p>
            <a:r>
              <a:rPr lang="de-DE" dirty="0"/>
              <a:t>Aufgabe zu erfüllen oder ein spezielles Problem zu lösen.</a:t>
            </a:r>
            <a:endParaRPr lang="de-CH" dirty="0"/>
          </a:p>
          <a:p>
            <a:endParaRPr lang="de-CH" dirty="0"/>
          </a:p>
          <a:p>
            <a:pPr marL="0" lvl="1" indent="0">
              <a:buNone/>
            </a:pPr>
            <a:endParaRPr lang="de-CH" sz="1800" dirty="0">
              <a:solidFill>
                <a:schemeClr val="accent6"/>
              </a:solidFill>
            </a:endParaRPr>
          </a:p>
          <a:p>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3</a:t>
            </a:fld>
            <a:endParaRPr lang="de-DE"/>
          </a:p>
        </p:txBody>
      </p:sp>
      <p:sp>
        <p:nvSpPr>
          <p:cNvPr id="6" name="Titel 1"/>
          <p:cNvSpPr>
            <a:spLocks noGrp="1"/>
          </p:cNvSpPr>
          <p:nvPr>
            <p:ph type="title"/>
          </p:nvPr>
        </p:nvSpPr>
        <p:spPr/>
        <p:txBody>
          <a:bodyPr/>
          <a:lstStyle/>
          <a:p>
            <a:r>
              <a:rPr lang="de-CH" dirty="0"/>
              <a:t>2.1 Was sind KI und Algorithmen</a:t>
            </a:r>
          </a:p>
        </p:txBody>
      </p:sp>
      <p:pic>
        <p:nvPicPr>
          <p:cNvPr id="7" name="Grafik 6" descr="Ein Bild, das Bild, Kunst enthält.&#10;&#10;Automatisch generierte Beschreibung">
            <a:extLst>
              <a:ext uri="{FF2B5EF4-FFF2-40B4-BE49-F238E27FC236}">
                <a16:creationId xmlns:a16="http://schemas.microsoft.com/office/drawing/2014/main" id="{1B144634-3C7B-3EAB-D3E4-48DEB9E33BDC}"/>
              </a:ext>
            </a:extLst>
          </p:cNvPr>
          <p:cNvPicPr>
            <a:picLocks noChangeAspect="1"/>
          </p:cNvPicPr>
          <p:nvPr/>
        </p:nvPicPr>
        <p:blipFill>
          <a:blip r:embed="rId3"/>
          <a:stretch>
            <a:fillRect/>
          </a:stretch>
        </p:blipFill>
        <p:spPr>
          <a:xfrm>
            <a:off x="7467600" y="1005624"/>
            <a:ext cx="4541456" cy="4137870"/>
          </a:xfrm>
          <a:prstGeom prst="rect">
            <a:avLst/>
          </a:prstGeom>
        </p:spPr>
      </p:pic>
    </p:spTree>
    <p:extLst>
      <p:ext uri="{BB962C8B-B14F-4D97-AF65-F5344CB8AC3E}">
        <p14:creationId xmlns:p14="http://schemas.microsoft.com/office/powerpoint/2010/main" val="304619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1"/>
            <a:r>
              <a:rPr lang="de-DE" dirty="0"/>
              <a:t>Ein Language Model ist ein Computerprogramm, das darauf trainiert ist, menschliche Sprache zu  ‟</a:t>
            </a:r>
            <a:r>
              <a:rPr lang="de-DE" dirty="0">
                <a:solidFill>
                  <a:schemeClr val="accent6"/>
                </a:solidFill>
              </a:rPr>
              <a:t>verstehen</a:t>
            </a:r>
            <a:r>
              <a:rPr lang="de-DE" dirty="0"/>
              <a:t>” und zu generieren. </a:t>
            </a:r>
          </a:p>
          <a:p>
            <a:pPr lvl="1"/>
            <a:endParaRPr lang="de-DE" dirty="0"/>
          </a:p>
          <a:p>
            <a:pPr lvl="1"/>
            <a:r>
              <a:rPr lang="de-DE" dirty="0"/>
              <a:t>Es verwendet statistische Methoden, um vorherzusagen, welches Wort als nächstes in einem Text kommt, basierend auf den vorhergehenden Wörtern. </a:t>
            </a:r>
          </a:p>
          <a:p>
            <a:pPr lvl="1"/>
            <a:endParaRPr lang="de-DE" dirty="0"/>
          </a:p>
          <a:p>
            <a:pPr lvl="1"/>
            <a:r>
              <a:rPr lang="de-DE" dirty="0"/>
              <a:t>Diese Modelle werden in einer Vielzahl von Anwendungen eingesetzt, von Textverarbeitung und automatischer Übersetzung bis hin zur Spracherkennung und- </a:t>
            </a:r>
            <a:r>
              <a:rPr lang="de-DE" dirty="0" err="1"/>
              <a:t>generierung</a:t>
            </a:r>
            <a:r>
              <a:rPr lang="de-DE" dirty="0"/>
              <a:t>.</a:t>
            </a:r>
            <a:r>
              <a:rPr lang="de-CH" dirty="0"/>
              <a:t> </a:t>
            </a:r>
          </a:p>
          <a:p>
            <a:pPr marL="0" lvl="1" indent="0">
              <a:buNone/>
            </a:pPr>
            <a:endParaRPr lang="de-CH" sz="1800" dirty="0">
              <a:solidFill>
                <a:schemeClr val="accent6"/>
              </a:solidFill>
            </a:endParaRPr>
          </a:p>
          <a:p>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4</a:t>
            </a:fld>
            <a:endParaRPr lang="de-DE"/>
          </a:p>
        </p:txBody>
      </p:sp>
      <p:sp>
        <p:nvSpPr>
          <p:cNvPr id="6" name="Titel 1"/>
          <p:cNvSpPr>
            <a:spLocks noGrp="1"/>
          </p:cNvSpPr>
          <p:nvPr>
            <p:ph type="title"/>
          </p:nvPr>
        </p:nvSpPr>
        <p:spPr/>
        <p:txBody>
          <a:bodyPr/>
          <a:lstStyle/>
          <a:p>
            <a:r>
              <a:rPr lang="de-CH" dirty="0"/>
              <a:t>2.2 Was ist ein Language Model</a:t>
            </a:r>
            <a:br>
              <a:rPr lang="de-CH" dirty="0"/>
            </a:br>
            <a:endParaRPr lang="de-CH" dirty="0"/>
          </a:p>
        </p:txBody>
      </p:sp>
    </p:spTree>
    <p:extLst>
      <p:ext uri="{BB962C8B-B14F-4D97-AF65-F5344CB8AC3E}">
        <p14:creationId xmlns:p14="http://schemas.microsoft.com/office/powerpoint/2010/main" val="383747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2"/>
            <a:r>
              <a:rPr lang="de-DE" dirty="0"/>
              <a:t>Natural Language Processing (NLP) ist das Fachgebiet, in dem Language Models angewandt </a:t>
            </a:r>
            <a:r>
              <a:rPr lang="de-DE" dirty="0" err="1"/>
              <a:t>weden</a:t>
            </a:r>
            <a:r>
              <a:rPr lang="de-DE" dirty="0"/>
              <a:t>.</a:t>
            </a:r>
          </a:p>
          <a:p>
            <a:pPr lvl="2"/>
            <a:endParaRPr lang="de-DE" dirty="0"/>
          </a:p>
          <a:p>
            <a:pPr lvl="2"/>
            <a:r>
              <a:rPr lang="de-DE" dirty="0"/>
              <a:t>Es umfasst eine breite Palette von Anwendungen, von Text- und Spracherkennung bis zur maschinellen Übersetzung und </a:t>
            </a:r>
            <a:r>
              <a:rPr lang="de-DE" dirty="0" err="1"/>
              <a:t>Sentimentanalyse</a:t>
            </a:r>
            <a:r>
              <a:rPr lang="de-DE" dirty="0"/>
              <a:t>.</a:t>
            </a:r>
          </a:p>
          <a:p>
            <a:pPr lvl="2"/>
            <a:endParaRPr lang="de-DE" dirty="0"/>
          </a:p>
          <a:p>
            <a:pPr lvl="2"/>
            <a:r>
              <a:rPr lang="de-DE" dirty="0"/>
              <a:t>In der Evaluationsforschung können NLP-Tools zur Analyse von qualitativen Daten (Textanalyse), zur automatischen Kategorisierung von Antworten sowie zur Identifizierung von Trends und Mustern in </a:t>
            </a:r>
            <a:r>
              <a:rPr lang="de-DE" dirty="0" err="1"/>
              <a:t>grossen</a:t>
            </a:r>
            <a:r>
              <a:rPr lang="de-DE" dirty="0"/>
              <a:t> Datensätzen verwendet werden.</a:t>
            </a:r>
            <a:endParaRPr lang="de-CH" dirty="0"/>
          </a:p>
          <a:p>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5</a:t>
            </a:fld>
            <a:endParaRPr lang="de-DE"/>
          </a:p>
        </p:txBody>
      </p:sp>
      <p:sp>
        <p:nvSpPr>
          <p:cNvPr id="6" name="Titel 1"/>
          <p:cNvSpPr>
            <a:spLocks noGrp="1"/>
          </p:cNvSpPr>
          <p:nvPr>
            <p:ph type="title"/>
          </p:nvPr>
        </p:nvSpPr>
        <p:spPr/>
        <p:txBody>
          <a:bodyPr/>
          <a:lstStyle/>
          <a:p>
            <a:r>
              <a:rPr lang="de-CH" dirty="0"/>
              <a:t>2.3 Wie wird es angewandt: </a:t>
            </a:r>
            <a:r>
              <a:rPr lang="de-DE" b="1" dirty="0"/>
              <a:t>Natural Language Processing (NLP)</a:t>
            </a:r>
            <a:br>
              <a:rPr lang="de-DE" b="1" dirty="0"/>
            </a:br>
            <a:endParaRPr lang="de-CH" dirty="0"/>
          </a:p>
        </p:txBody>
      </p:sp>
    </p:spTree>
    <p:extLst>
      <p:ext uri="{BB962C8B-B14F-4D97-AF65-F5344CB8AC3E}">
        <p14:creationId xmlns:p14="http://schemas.microsoft.com/office/powerpoint/2010/main" val="332399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1"/>
            <a:r>
              <a:rPr lang="de-DE" dirty="0"/>
              <a:t>GPT, oder Generative </a:t>
            </a:r>
            <a:r>
              <a:rPr lang="de-DE" dirty="0" err="1"/>
              <a:t>Pre-trained</a:t>
            </a:r>
            <a:r>
              <a:rPr lang="de-DE" dirty="0"/>
              <a:t> Transformer, ist eine spezielle Art von Language Model. </a:t>
            </a:r>
          </a:p>
          <a:p>
            <a:pPr lvl="1"/>
            <a:endParaRPr lang="de-DE" dirty="0"/>
          </a:p>
          <a:p>
            <a:pPr lvl="1"/>
            <a:r>
              <a:rPr lang="de-DE" dirty="0"/>
              <a:t>Es kann Text generieren, der sehr menschenähnlich erscheint, und ist in der Lage, eine breite Palette von sprachlichen Fähigkeiten zu zeigen, von der Beantwortung von Fragen bis zur Erstellung von Texten.</a:t>
            </a:r>
            <a:endParaRPr lang="de-CH" dirty="0"/>
          </a:p>
          <a:p>
            <a:pPr lvl="1"/>
            <a:endParaRPr lang="de-DE" dirty="0"/>
          </a:p>
          <a:p>
            <a:pPr lvl="1"/>
            <a:r>
              <a:rPr lang="de-DE" dirty="0"/>
              <a:t>Das Modell ist „</a:t>
            </a:r>
            <a:r>
              <a:rPr lang="de-DE" dirty="0">
                <a:solidFill>
                  <a:schemeClr val="accent6"/>
                </a:solidFill>
              </a:rPr>
              <a:t>vortrainiert</a:t>
            </a:r>
            <a:r>
              <a:rPr lang="de-DE" dirty="0"/>
              <a:t>“.</a:t>
            </a:r>
          </a:p>
          <a:p>
            <a:pPr lvl="2"/>
            <a:r>
              <a:rPr lang="de-DE" dirty="0"/>
              <a:t>Dies bedeutet, dass es auf einer </a:t>
            </a:r>
            <a:r>
              <a:rPr lang="de-DE" dirty="0" err="1"/>
              <a:t>grossen</a:t>
            </a:r>
            <a:r>
              <a:rPr lang="de-DE" dirty="0"/>
              <a:t> Menge von Textdaten trainiert wurde, bevor es für spezifische Aufgaben weiter angepasst wird. </a:t>
            </a:r>
          </a:p>
          <a:p>
            <a:pPr lvl="1"/>
            <a:endParaRPr lang="de-DE" dirty="0"/>
          </a:p>
          <a:p>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6</a:t>
            </a:fld>
            <a:endParaRPr lang="de-DE"/>
          </a:p>
        </p:txBody>
      </p:sp>
      <p:sp>
        <p:nvSpPr>
          <p:cNvPr id="6" name="Titel 1"/>
          <p:cNvSpPr>
            <a:spLocks noGrp="1"/>
          </p:cNvSpPr>
          <p:nvPr>
            <p:ph type="title"/>
          </p:nvPr>
        </p:nvSpPr>
        <p:spPr/>
        <p:txBody>
          <a:bodyPr/>
          <a:lstStyle/>
          <a:p>
            <a:r>
              <a:rPr lang="de-CH" dirty="0"/>
              <a:t>2.4 </a:t>
            </a:r>
            <a:r>
              <a:rPr lang="de-DE" b="1" dirty="0"/>
              <a:t>Funktionsweise von GPT (Generative </a:t>
            </a:r>
            <a:r>
              <a:rPr lang="de-DE" b="1" dirty="0" err="1"/>
              <a:t>Pre-trained</a:t>
            </a:r>
            <a:r>
              <a:rPr lang="de-DE" b="1" dirty="0"/>
              <a:t> Transformer)</a:t>
            </a:r>
            <a:br>
              <a:rPr lang="de-DE" b="1" dirty="0"/>
            </a:br>
            <a:endParaRPr lang="de-CH" dirty="0"/>
          </a:p>
        </p:txBody>
      </p:sp>
    </p:spTree>
    <p:extLst>
      <p:ext uri="{BB962C8B-B14F-4D97-AF65-F5344CB8AC3E}">
        <p14:creationId xmlns:p14="http://schemas.microsoft.com/office/powerpoint/2010/main" val="102030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CH" sz="1800" i="1" dirty="0"/>
              <a:t>Datenanalyse</a:t>
            </a:r>
          </a:p>
          <a:p>
            <a:pPr lvl="1"/>
            <a:r>
              <a:rPr lang="de-DE" dirty="0"/>
              <a:t>Auswertung von unbekannten Textdaten kann automatisiert werden, um Muster, Schlüsselbegriffe und Themen zu identifizieren (Mining). </a:t>
            </a:r>
          </a:p>
          <a:p>
            <a:pPr lvl="2"/>
            <a:r>
              <a:rPr lang="de-DE" dirty="0"/>
              <a:t>Zum Beispiel könnte ein Umfragebericht mit tausenden von offenen Antworten durch ein Skript laufen, das </a:t>
            </a:r>
            <a:r>
              <a:rPr lang="de-DE" dirty="0" err="1"/>
              <a:t>ChatGPT</a:t>
            </a:r>
            <a:r>
              <a:rPr lang="de-DE" dirty="0"/>
              <a:t> nutzt, um diese Antworten in verschiedene Kategorien einzuteilen. </a:t>
            </a:r>
          </a:p>
          <a:p>
            <a:pPr lvl="2"/>
            <a:r>
              <a:rPr lang="de-DE" dirty="0" err="1"/>
              <a:t>Ausserdem</a:t>
            </a:r>
            <a:r>
              <a:rPr lang="de-DE" dirty="0"/>
              <a:t> kann eine </a:t>
            </a:r>
            <a:r>
              <a:rPr lang="de-DE" dirty="0" err="1"/>
              <a:t>Sentimentanalyse</a:t>
            </a:r>
            <a:r>
              <a:rPr lang="de-DE" dirty="0"/>
              <a:t> durchgeführt werden, um die allgemeine Stimmung in den Antworten zu erfassen.</a:t>
            </a:r>
          </a:p>
          <a:p>
            <a:endParaRPr lang="de-CH" dirty="0"/>
          </a:p>
        </p:txBody>
      </p:sp>
      <p:sp>
        <p:nvSpPr>
          <p:cNvPr id="4" name="Fußzeilenplatzhalter 3"/>
          <p:cNvSpPr>
            <a:spLocks noGrp="1"/>
          </p:cNvSpPr>
          <p:nvPr>
            <p:ph type="ftr" sz="quarter" idx="11"/>
          </p:nvPr>
        </p:nvSpPr>
        <p:spPr>
          <a:xfrm>
            <a:off x="914400" y="6552239"/>
            <a:ext cx="6700058" cy="236311"/>
          </a:xfrm>
        </p:spPr>
        <p:txBody>
          <a:bodyPr/>
          <a:lstStyle/>
          <a:p>
            <a:r>
              <a:rPr lang="de-CH"/>
              <a:t>Evaluationsforschung 2.0</a:t>
            </a:r>
            <a:endParaRPr lang="de-DE" dirty="0"/>
          </a:p>
        </p:txBody>
      </p:sp>
      <p:sp>
        <p:nvSpPr>
          <p:cNvPr id="5" name="Foliennummernplatzhalter 4"/>
          <p:cNvSpPr>
            <a:spLocks noGrp="1"/>
          </p:cNvSpPr>
          <p:nvPr>
            <p:ph type="sldNum" sz="quarter" idx="12"/>
          </p:nvPr>
        </p:nvSpPr>
        <p:spPr/>
        <p:txBody>
          <a:bodyPr/>
          <a:lstStyle/>
          <a:p>
            <a:fld id="{1B57FFCC-E7C8-8546-9BDB-D93706DF8834}" type="slidenum">
              <a:rPr lang="de-DE" smtClean="0"/>
              <a:t>7</a:t>
            </a:fld>
            <a:endParaRPr lang="de-DE"/>
          </a:p>
        </p:txBody>
      </p:sp>
      <p:sp>
        <p:nvSpPr>
          <p:cNvPr id="6" name="Titel 1"/>
          <p:cNvSpPr>
            <a:spLocks noGrp="1"/>
          </p:cNvSpPr>
          <p:nvPr>
            <p:ph type="title"/>
          </p:nvPr>
        </p:nvSpPr>
        <p:spPr/>
        <p:txBody>
          <a:bodyPr/>
          <a:lstStyle/>
          <a:p>
            <a:r>
              <a:rPr lang="de-CH" dirty="0"/>
              <a:t>2.4.1 </a:t>
            </a:r>
            <a:r>
              <a:rPr lang="de-CH" dirty="0" err="1"/>
              <a:t>ChatGPT</a:t>
            </a:r>
            <a:r>
              <a:rPr lang="de-CH" dirty="0"/>
              <a:t>: Anwendungsbeispiele in der Evaluationsforschung</a:t>
            </a:r>
          </a:p>
        </p:txBody>
      </p:sp>
    </p:spTree>
    <p:extLst>
      <p:ext uri="{BB962C8B-B14F-4D97-AF65-F5344CB8AC3E}">
        <p14:creationId xmlns:p14="http://schemas.microsoft.com/office/powerpoint/2010/main" val="206696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ED6C-574F-0CEC-86B1-A0C93094A9DB}"/>
              </a:ext>
            </a:extLst>
          </p:cNvPr>
          <p:cNvSpPr>
            <a:spLocks noGrp="1"/>
          </p:cNvSpPr>
          <p:nvPr>
            <p:ph type="title"/>
          </p:nvPr>
        </p:nvSpPr>
        <p:spPr/>
        <p:txBody>
          <a:bodyPr/>
          <a:lstStyle/>
          <a:p>
            <a:r>
              <a:rPr lang="en-GB" dirty="0" err="1"/>
              <a:t>Sentimentanalyse</a:t>
            </a:r>
            <a:endParaRPr lang="en-GB" dirty="0"/>
          </a:p>
        </p:txBody>
      </p:sp>
      <p:sp>
        <p:nvSpPr>
          <p:cNvPr id="4" name="Footer Placeholder 3">
            <a:extLst>
              <a:ext uri="{FF2B5EF4-FFF2-40B4-BE49-F238E27FC236}">
                <a16:creationId xmlns:a16="http://schemas.microsoft.com/office/drawing/2014/main" id="{4FF1D4EB-26B0-757F-22EC-449E48DBB418}"/>
              </a:ext>
            </a:extLst>
          </p:cNvPr>
          <p:cNvSpPr>
            <a:spLocks noGrp="1"/>
          </p:cNvSpPr>
          <p:nvPr>
            <p:ph type="ftr" sz="quarter" idx="11"/>
          </p:nvPr>
        </p:nvSpPr>
        <p:spPr/>
        <p:txBody>
          <a:bodyPr/>
          <a:lstStyle/>
          <a:p>
            <a:r>
              <a:rPr lang="de-DE"/>
              <a:t>Evaluationsforschung 2.0</a:t>
            </a:r>
            <a:endParaRPr lang="de-DE" dirty="0"/>
          </a:p>
        </p:txBody>
      </p:sp>
      <p:sp>
        <p:nvSpPr>
          <p:cNvPr id="5" name="Slide Number Placeholder 4">
            <a:extLst>
              <a:ext uri="{FF2B5EF4-FFF2-40B4-BE49-F238E27FC236}">
                <a16:creationId xmlns:a16="http://schemas.microsoft.com/office/drawing/2014/main" id="{DD49A8F4-8ADA-FB33-0696-11B05CF1A52D}"/>
              </a:ext>
            </a:extLst>
          </p:cNvPr>
          <p:cNvSpPr>
            <a:spLocks noGrp="1"/>
          </p:cNvSpPr>
          <p:nvPr>
            <p:ph type="sldNum" sz="quarter" idx="12"/>
          </p:nvPr>
        </p:nvSpPr>
        <p:spPr/>
        <p:txBody>
          <a:bodyPr/>
          <a:lstStyle/>
          <a:p>
            <a:fld id="{1B57FFCC-E7C8-8546-9BDB-D93706DF8834}" type="slidenum">
              <a:rPr lang="de-DE" smtClean="0"/>
              <a:t>8</a:t>
            </a:fld>
            <a:endParaRPr lang="de-DE"/>
          </a:p>
        </p:txBody>
      </p:sp>
      <p:pic>
        <p:nvPicPr>
          <p:cNvPr id="11" name="Content Placeholder 10">
            <a:extLst>
              <a:ext uri="{FF2B5EF4-FFF2-40B4-BE49-F238E27FC236}">
                <a16:creationId xmlns:a16="http://schemas.microsoft.com/office/drawing/2014/main" id="{D83833DB-15AE-4B36-3475-646E393D528D}"/>
              </a:ext>
            </a:extLst>
          </p:cNvPr>
          <p:cNvPicPr>
            <a:picLocks noGrp="1" noChangeAspect="1"/>
          </p:cNvPicPr>
          <p:nvPr>
            <p:ph idx="1"/>
          </p:nvPr>
        </p:nvPicPr>
        <p:blipFill>
          <a:blip r:embed="rId2"/>
          <a:stretch>
            <a:fillRect/>
          </a:stretch>
        </p:blipFill>
        <p:spPr>
          <a:xfrm>
            <a:off x="659853" y="3191435"/>
            <a:ext cx="10909104" cy="1129553"/>
          </a:xfrm>
        </p:spPr>
      </p:pic>
    </p:spTree>
    <p:extLst>
      <p:ext uri="{BB962C8B-B14F-4D97-AF65-F5344CB8AC3E}">
        <p14:creationId xmlns:p14="http://schemas.microsoft.com/office/powerpoint/2010/main" val="79708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ED6C-574F-0CEC-86B1-A0C93094A9DB}"/>
              </a:ext>
            </a:extLst>
          </p:cNvPr>
          <p:cNvSpPr>
            <a:spLocks noGrp="1"/>
          </p:cNvSpPr>
          <p:nvPr>
            <p:ph type="title"/>
          </p:nvPr>
        </p:nvSpPr>
        <p:spPr/>
        <p:txBody>
          <a:bodyPr/>
          <a:lstStyle/>
          <a:p>
            <a:r>
              <a:rPr lang="en-GB" dirty="0" err="1"/>
              <a:t>Sentimentanalyse</a:t>
            </a:r>
            <a:endParaRPr lang="en-GB" dirty="0"/>
          </a:p>
        </p:txBody>
      </p:sp>
      <p:sp>
        <p:nvSpPr>
          <p:cNvPr id="4" name="Footer Placeholder 3">
            <a:extLst>
              <a:ext uri="{FF2B5EF4-FFF2-40B4-BE49-F238E27FC236}">
                <a16:creationId xmlns:a16="http://schemas.microsoft.com/office/drawing/2014/main" id="{4FF1D4EB-26B0-757F-22EC-449E48DBB418}"/>
              </a:ext>
            </a:extLst>
          </p:cNvPr>
          <p:cNvSpPr>
            <a:spLocks noGrp="1"/>
          </p:cNvSpPr>
          <p:nvPr>
            <p:ph type="ftr" sz="quarter" idx="11"/>
          </p:nvPr>
        </p:nvSpPr>
        <p:spPr/>
        <p:txBody>
          <a:bodyPr/>
          <a:lstStyle/>
          <a:p>
            <a:r>
              <a:rPr lang="de-DE"/>
              <a:t>Evaluationsforschung 2.0</a:t>
            </a:r>
            <a:endParaRPr lang="de-DE" dirty="0"/>
          </a:p>
        </p:txBody>
      </p:sp>
      <p:sp>
        <p:nvSpPr>
          <p:cNvPr id="5" name="Slide Number Placeholder 4">
            <a:extLst>
              <a:ext uri="{FF2B5EF4-FFF2-40B4-BE49-F238E27FC236}">
                <a16:creationId xmlns:a16="http://schemas.microsoft.com/office/drawing/2014/main" id="{DD49A8F4-8ADA-FB33-0696-11B05CF1A52D}"/>
              </a:ext>
            </a:extLst>
          </p:cNvPr>
          <p:cNvSpPr>
            <a:spLocks noGrp="1"/>
          </p:cNvSpPr>
          <p:nvPr>
            <p:ph type="sldNum" sz="quarter" idx="12"/>
          </p:nvPr>
        </p:nvSpPr>
        <p:spPr/>
        <p:txBody>
          <a:bodyPr/>
          <a:lstStyle/>
          <a:p>
            <a:fld id="{1B57FFCC-E7C8-8546-9BDB-D93706DF8834}" type="slidenum">
              <a:rPr lang="de-DE" smtClean="0"/>
              <a:t>9</a:t>
            </a:fld>
            <a:endParaRPr lang="de-DE"/>
          </a:p>
        </p:txBody>
      </p:sp>
      <p:pic>
        <p:nvPicPr>
          <p:cNvPr id="13" name="Content Placeholder 12">
            <a:extLst>
              <a:ext uri="{FF2B5EF4-FFF2-40B4-BE49-F238E27FC236}">
                <a16:creationId xmlns:a16="http://schemas.microsoft.com/office/drawing/2014/main" id="{7888EBBA-3161-BD96-6160-4D18E854C30F}"/>
              </a:ext>
            </a:extLst>
          </p:cNvPr>
          <p:cNvPicPr>
            <a:picLocks noGrp="1" noChangeAspect="1"/>
          </p:cNvPicPr>
          <p:nvPr>
            <p:ph idx="1"/>
          </p:nvPr>
        </p:nvPicPr>
        <p:blipFill>
          <a:blip r:embed="rId2"/>
          <a:stretch>
            <a:fillRect/>
          </a:stretch>
        </p:blipFill>
        <p:spPr>
          <a:xfrm>
            <a:off x="2149460" y="1381125"/>
            <a:ext cx="8370917" cy="4795838"/>
          </a:xfrm>
        </p:spPr>
      </p:pic>
    </p:spTree>
    <p:extLst>
      <p:ext uri="{BB962C8B-B14F-4D97-AF65-F5344CB8AC3E}">
        <p14:creationId xmlns:p14="http://schemas.microsoft.com/office/powerpoint/2010/main" val="2486325188"/>
      </p:ext>
    </p:extLst>
  </p:cSld>
  <p:clrMapOvr>
    <a:masterClrMapping/>
  </p:clrMapOvr>
</p:sld>
</file>

<file path=ppt/theme/theme1.xml><?xml version="1.0" encoding="utf-8"?>
<a:theme xmlns:a="http://schemas.openxmlformats.org/drawingml/2006/main" name="Office">
  <a:themeElements>
    <a:clrScheme name="INE 2018 - PPT">
      <a:dk1>
        <a:srgbClr val="000000"/>
      </a:dk1>
      <a:lt1>
        <a:srgbClr val="FFFFFF"/>
      </a:lt1>
      <a:dk2>
        <a:srgbClr val="879CA6"/>
      </a:dk2>
      <a:lt2>
        <a:srgbClr val="FFFFFF"/>
      </a:lt2>
      <a:accent1>
        <a:srgbClr val="879CA6"/>
      </a:accent1>
      <a:accent2>
        <a:srgbClr val="9DB093"/>
      </a:accent2>
      <a:accent3>
        <a:srgbClr val="CF7053"/>
      </a:accent3>
      <a:accent4>
        <a:srgbClr val="D8C800"/>
      </a:accent4>
      <a:accent5>
        <a:srgbClr val="D6CD81"/>
      </a:accent5>
      <a:accent6>
        <a:srgbClr val="D8475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_Präsentation_Interface_2018" id="{85433866-139A-6A46-9E24-15092209E1A5}" vid="{7E54AE50-58D7-0944-97EC-7E9932E957B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A_Präsentation_Interface_2020</Template>
  <TotalTime>0</TotalTime>
  <Words>2047</Words>
  <Application>Microsoft Office PowerPoint</Application>
  <PresentationFormat>Grand écran</PresentationFormat>
  <Paragraphs>199</Paragraphs>
  <Slides>22</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Times New Roman</vt:lpstr>
      <vt:lpstr>Office</vt:lpstr>
      <vt:lpstr>Evaluationsforschung 2.0 Wie ChatGPT und weitere KI-Programme unsere Arbeit bereichern können</vt:lpstr>
      <vt:lpstr>Ablauf</vt:lpstr>
      <vt:lpstr>2.1 Was sind KI und Algorithmen</vt:lpstr>
      <vt:lpstr>2.2 Was ist ein Language Model </vt:lpstr>
      <vt:lpstr>2.3 Wie wird es angewandt: Natural Language Processing (NLP) </vt:lpstr>
      <vt:lpstr>2.4 Funktionsweise von GPT (Generative Pre-trained Transformer) </vt:lpstr>
      <vt:lpstr>2.4.1 ChatGPT: Anwendungsbeispiele in der Evaluationsforschung</vt:lpstr>
      <vt:lpstr>Sentimentanalyse</vt:lpstr>
      <vt:lpstr>Sentimentanalyse</vt:lpstr>
      <vt:lpstr>Relationale Muster erkennen</vt:lpstr>
      <vt:lpstr>2.4.1 ChatGPT: Anwendungsbeispiele in der Evaluationsforschung</vt:lpstr>
      <vt:lpstr>2.4.1 ChatGPT: Anwendungsbeispiele in der Evaluationsforschung</vt:lpstr>
      <vt:lpstr>Literaturrecherche mit Connected Papers Jennifer C. Greene (1989): Qualitative Data Analysis and Interpretation</vt:lpstr>
      <vt:lpstr>2.4.2 ChatGPT: Anwendungsbeispiele in der Evaluationsforschung</vt:lpstr>
      <vt:lpstr>Klassifizieren</vt:lpstr>
      <vt:lpstr>Klassifizieren</vt:lpstr>
      <vt:lpstr>2.4.2 ChatGPT: Anwendungsbeispiele in der Evaluationsforschung</vt:lpstr>
      <vt:lpstr>2.5 Ethische Überlegungen und Grenzen (Limitierungen) </vt:lpstr>
      <vt:lpstr>3. Diskussion</vt:lpstr>
      <vt:lpstr>Eine kleine Auswahl an interessanten Tools und Webseiten (1)</vt:lpstr>
      <vt:lpstr>Eine kleine Auswahl an interessanten Tools und Webseiten (2)</vt:lpstr>
      <vt:lpstr>Eine kleine Auswahl an interessanten Tools und Webseiten (3)</vt:lpstr>
    </vt:vector>
  </TitlesOfParts>
  <Company>Interface Politikstudien Forschung Beratung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Evaluationsforschung 2.0 Wie ChatGPT und weitere KI-Programme unsere Arbeit bereichern können</dc:title>
  <dc:creator>Oechslin Lukas</dc:creator>
  <cp:lastModifiedBy>ZADORY Patrick Olivier</cp:lastModifiedBy>
  <cp:revision>15</cp:revision>
  <dcterms:created xsi:type="dcterms:W3CDTF">2023-08-23T07:13:12Z</dcterms:created>
  <dcterms:modified xsi:type="dcterms:W3CDTF">2023-09-07T06:45:03Z</dcterms:modified>
</cp:coreProperties>
</file>