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4"/>
  </p:notesMasterIdLst>
  <p:handoutMasterIdLst>
    <p:handoutMasterId r:id="rId35"/>
  </p:handoutMasterIdLst>
  <p:sldIdLst>
    <p:sldId id="467" r:id="rId3"/>
    <p:sldId id="512" r:id="rId4"/>
    <p:sldId id="508" r:id="rId5"/>
    <p:sldId id="537" r:id="rId6"/>
    <p:sldId id="509" r:id="rId7"/>
    <p:sldId id="517" r:id="rId8"/>
    <p:sldId id="518" r:id="rId9"/>
    <p:sldId id="519" r:id="rId10"/>
    <p:sldId id="520" r:id="rId11"/>
    <p:sldId id="430" r:id="rId12"/>
    <p:sldId id="528" r:id="rId13"/>
    <p:sldId id="529" r:id="rId14"/>
    <p:sldId id="530" r:id="rId15"/>
    <p:sldId id="511" r:id="rId16"/>
    <p:sldId id="536" r:id="rId17"/>
    <p:sldId id="531" r:id="rId18"/>
    <p:sldId id="510" r:id="rId19"/>
    <p:sldId id="521" r:id="rId20"/>
    <p:sldId id="522" r:id="rId21"/>
    <p:sldId id="513" r:id="rId22"/>
    <p:sldId id="538" r:id="rId23"/>
    <p:sldId id="532" r:id="rId24"/>
    <p:sldId id="533" r:id="rId25"/>
    <p:sldId id="534" r:id="rId26"/>
    <p:sldId id="535" r:id="rId27"/>
    <p:sldId id="514" r:id="rId28"/>
    <p:sldId id="523" r:id="rId29"/>
    <p:sldId id="525" r:id="rId30"/>
    <p:sldId id="527" r:id="rId31"/>
    <p:sldId id="526" r:id="rId32"/>
    <p:sldId id="516" r:id="rId33"/>
  </p:sldIdLst>
  <p:sldSz cx="9144000" cy="6858000" type="screen4x3"/>
  <p:notesSz cx="6797675" cy="9926638"/>
  <p:defaultTextStyle>
    <a:defPPr>
      <a:defRPr lang="de-CH"/>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999"/>
    <a:srgbClr val="FF0000"/>
    <a:srgbClr val="FFFFFF"/>
    <a:srgbClr val="FFFF00"/>
    <a:srgbClr val="FFCC99"/>
    <a:srgbClr val="FFCC66"/>
    <a:srgbClr val="FFCCFF"/>
    <a:srgbClr val="FF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9617" autoAdjust="0"/>
  </p:normalViewPr>
  <p:slideViewPr>
    <p:cSldViewPr>
      <p:cViewPr varScale="1">
        <p:scale>
          <a:sx n="92" d="100"/>
          <a:sy n="92" d="100"/>
        </p:scale>
        <p:origin x="21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330"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2" y="4"/>
            <a:ext cx="2944414" cy="496673"/>
          </a:xfrm>
          <a:prstGeom prst="rect">
            <a:avLst/>
          </a:prstGeom>
          <a:noFill/>
          <a:ln w="9525">
            <a:noFill/>
            <a:miter lim="800000"/>
            <a:headEnd/>
            <a:tailEnd/>
          </a:ln>
          <a:effectLst/>
        </p:spPr>
        <p:txBody>
          <a:bodyPr vert="horz" wrap="square" lIns="92772" tIns="46387" rIns="92772" bIns="46387" numCol="1" anchor="t" anchorCtr="0" compatLnSpc="1">
            <a:prstTxWarp prst="textNoShape">
              <a:avLst/>
            </a:prstTxWarp>
          </a:bodyPr>
          <a:lstStyle>
            <a:lvl1pPr defTabSz="927177">
              <a:defRPr sz="1200" smtClean="0"/>
            </a:lvl1pPr>
          </a:lstStyle>
          <a:p>
            <a:pPr>
              <a:defRPr/>
            </a:pPr>
            <a:endParaRPr lang="de-CH"/>
          </a:p>
        </p:txBody>
      </p:sp>
      <p:sp>
        <p:nvSpPr>
          <p:cNvPr id="4099" name="Rectangle 1027"/>
          <p:cNvSpPr>
            <a:spLocks noGrp="1" noChangeArrowheads="1"/>
          </p:cNvSpPr>
          <p:nvPr>
            <p:ph type="dt" sz="quarter" idx="1"/>
          </p:nvPr>
        </p:nvSpPr>
        <p:spPr bwMode="auto">
          <a:xfrm>
            <a:off x="3853263" y="4"/>
            <a:ext cx="2944414" cy="496673"/>
          </a:xfrm>
          <a:prstGeom prst="rect">
            <a:avLst/>
          </a:prstGeom>
          <a:noFill/>
          <a:ln w="9525">
            <a:noFill/>
            <a:miter lim="800000"/>
            <a:headEnd/>
            <a:tailEnd/>
          </a:ln>
          <a:effectLst/>
        </p:spPr>
        <p:txBody>
          <a:bodyPr vert="horz" wrap="square" lIns="92772" tIns="46387" rIns="92772" bIns="46387" numCol="1" anchor="t" anchorCtr="0" compatLnSpc="1">
            <a:prstTxWarp prst="textNoShape">
              <a:avLst/>
            </a:prstTxWarp>
          </a:bodyPr>
          <a:lstStyle>
            <a:lvl1pPr algn="r" defTabSz="927177">
              <a:defRPr sz="1200" smtClean="0"/>
            </a:lvl1pPr>
          </a:lstStyle>
          <a:p>
            <a:pPr>
              <a:defRPr/>
            </a:pPr>
            <a:endParaRPr lang="de-CH"/>
          </a:p>
        </p:txBody>
      </p:sp>
      <p:sp>
        <p:nvSpPr>
          <p:cNvPr id="4100" name="Rectangle 1028"/>
          <p:cNvSpPr>
            <a:spLocks noGrp="1" noChangeArrowheads="1"/>
          </p:cNvSpPr>
          <p:nvPr>
            <p:ph type="ftr" sz="quarter" idx="2"/>
          </p:nvPr>
        </p:nvSpPr>
        <p:spPr bwMode="auto">
          <a:xfrm>
            <a:off x="2" y="9429967"/>
            <a:ext cx="2944414" cy="496672"/>
          </a:xfrm>
          <a:prstGeom prst="rect">
            <a:avLst/>
          </a:prstGeom>
          <a:noFill/>
          <a:ln w="9525">
            <a:noFill/>
            <a:miter lim="800000"/>
            <a:headEnd/>
            <a:tailEnd/>
          </a:ln>
          <a:effectLst/>
        </p:spPr>
        <p:txBody>
          <a:bodyPr vert="horz" wrap="square" lIns="92772" tIns="46387" rIns="92772" bIns="46387" numCol="1" anchor="b" anchorCtr="0" compatLnSpc="1">
            <a:prstTxWarp prst="textNoShape">
              <a:avLst/>
            </a:prstTxWarp>
          </a:bodyPr>
          <a:lstStyle>
            <a:lvl1pPr defTabSz="927177">
              <a:defRPr sz="1200" smtClean="0"/>
            </a:lvl1pPr>
          </a:lstStyle>
          <a:p>
            <a:pPr>
              <a:defRPr/>
            </a:pPr>
            <a:endParaRPr lang="de-CH"/>
          </a:p>
        </p:txBody>
      </p:sp>
      <p:sp>
        <p:nvSpPr>
          <p:cNvPr id="4101" name="Rectangle 1029"/>
          <p:cNvSpPr>
            <a:spLocks noGrp="1" noChangeArrowheads="1"/>
          </p:cNvSpPr>
          <p:nvPr>
            <p:ph type="sldNum" sz="quarter" idx="3"/>
          </p:nvPr>
        </p:nvSpPr>
        <p:spPr bwMode="auto">
          <a:xfrm>
            <a:off x="3853263" y="9429967"/>
            <a:ext cx="2944414" cy="496672"/>
          </a:xfrm>
          <a:prstGeom prst="rect">
            <a:avLst/>
          </a:prstGeom>
          <a:noFill/>
          <a:ln w="9525">
            <a:noFill/>
            <a:miter lim="800000"/>
            <a:headEnd/>
            <a:tailEnd/>
          </a:ln>
          <a:effectLst/>
        </p:spPr>
        <p:txBody>
          <a:bodyPr vert="horz" wrap="square" lIns="92772" tIns="46387" rIns="92772" bIns="46387" numCol="1" anchor="b" anchorCtr="0" compatLnSpc="1">
            <a:prstTxWarp prst="textNoShape">
              <a:avLst/>
            </a:prstTxWarp>
          </a:bodyPr>
          <a:lstStyle>
            <a:lvl1pPr algn="r" defTabSz="927177">
              <a:defRPr sz="1200" smtClean="0"/>
            </a:lvl1pPr>
          </a:lstStyle>
          <a:p>
            <a:pPr>
              <a:defRPr/>
            </a:pPr>
            <a:fld id="{B3C3920F-CEE2-40EF-B0E4-A5BD7E9A5A67}" type="slidenum">
              <a:rPr lang="de-CH"/>
              <a:pPr>
                <a:defRPr/>
              </a:pPr>
              <a:t>‹N°›</a:t>
            </a:fld>
            <a:endParaRPr lang="de-CH"/>
          </a:p>
        </p:txBody>
      </p:sp>
    </p:spTree>
    <p:extLst>
      <p:ext uri="{BB962C8B-B14F-4D97-AF65-F5344CB8AC3E}">
        <p14:creationId xmlns:p14="http://schemas.microsoft.com/office/powerpoint/2010/main" val="4086033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4"/>
            <a:ext cx="2944414" cy="496673"/>
          </a:xfrm>
          <a:prstGeom prst="rect">
            <a:avLst/>
          </a:prstGeom>
          <a:noFill/>
          <a:ln w="9525">
            <a:noFill/>
            <a:miter lim="800000"/>
            <a:headEnd/>
            <a:tailEnd/>
          </a:ln>
          <a:effectLst/>
        </p:spPr>
        <p:txBody>
          <a:bodyPr vert="horz" wrap="square" lIns="92772" tIns="46387" rIns="92772" bIns="46387" numCol="1" anchor="t" anchorCtr="0" compatLnSpc="1">
            <a:prstTxWarp prst="textNoShape">
              <a:avLst/>
            </a:prstTxWarp>
          </a:bodyPr>
          <a:lstStyle>
            <a:lvl1pPr defTabSz="927177">
              <a:defRPr sz="1200" smtClean="0"/>
            </a:lvl1pPr>
          </a:lstStyle>
          <a:p>
            <a:pPr>
              <a:defRPr/>
            </a:pPr>
            <a:endParaRPr lang="de-CH"/>
          </a:p>
        </p:txBody>
      </p:sp>
      <p:sp>
        <p:nvSpPr>
          <p:cNvPr id="13315" name="Rectangle 3"/>
          <p:cNvSpPr>
            <a:spLocks noGrp="1" noChangeArrowheads="1"/>
          </p:cNvSpPr>
          <p:nvPr>
            <p:ph type="dt" idx="1"/>
          </p:nvPr>
        </p:nvSpPr>
        <p:spPr bwMode="auto">
          <a:xfrm>
            <a:off x="3851707" y="4"/>
            <a:ext cx="2944414" cy="496673"/>
          </a:xfrm>
          <a:prstGeom prst="rect">
            <a:avLst/>
          </a:prstGeom>
          <a:noFill/>
          <a:ln w="9525">
            <a:noFill/>
            <a:miter lim="800000"/>
            <a:headEnd/>
            <a:tailEnd/>
          </a:ln>
          <a:effectLst/>
        </p:spPr>
        <p:txBody>
          <a:bodyPr vert="horz" wrap="square" lIns="92772" tIns="46387" rIns="92772" bIns="46387" numCol="1" anchor="t" anchorCtr="0" compatLnSpc="1">
            <a:prstTxWarp prst="textNoShape">
              <a:avLst/>
            </a:prstTxWarp>
          </a:bodyPr>
          <a:lstStyle>
            <a:lvl1pPr algn="r" defTabSz="927177">
              <a:defRPr sz="1200" smtClean="0"/>
            </a:lvl1pPr>
          </a:lstStyle>
          <a:p>
            <a:pPr>
              <a:defRPr/>
            </a:pPr>
            <a:endParaRPr lang="de-CH"/>
          </a:p>
        </p:txBody>
      </p:sp>
      <p:sp>
        <p:nvSpPr>
          <p:cNvPr id="409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1636" y="4715837"/>
            <a:ext cx="5434406" cy="4466646"/>
          </a:xfrm>
          <a:prstGeom prst="rect">
            <a:avLst/>
          </a:prstGeom>
          <a:noFill/>
          <a:ln w="9525">
            <a:noFill/>
            <a:miter lim="800000"/>
            <a:headEnd/>
            <a:tailEnd/>
          </a:ln>
          <a:effectLst/>
        </p:spPr>
        <p:txBody>
          <a:bodyPr vert="horz" wrap="square" lIns="92772" tIns="46387" rIns="92772" bIns="46387"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3318" name="Rectangle 6"/>
          <p:cNvSpPr>
            <a:spLocks noGrp="1" noChangeArrowheads="1"/>
          </p:cNvSpPr>
          <p:nvPr>
            <p:ph type="ftr" sz="quarter" idx="4"/>
          </p:nvPr>
        </p:nvSpPr>
        <p:spPr bwMode="auto">
          <a:xfrm>
            <a:off x="2" y="9428260"/>
            <a:ext cx="2944414" cy="496673"/>
          </a:xfrm>
          <a:prstGeom prst="rect">
            <a:avLst/>
          </a:prstGeom>
          <a:noFill/>
          <a:ln w="9525">
            <a:noFill/>
            <a:miter lim="800000"/>
            <a:headEnd/>
            <a:tailEnd/>
          </a:ln>
          <a:effectLst/>
        </p:spPr>
        <p:txBody>
          <a:bodyPr vert="horz" wrap="square" lIns="92772" tIns="46387" rIns="92772" bIns="46387" numCol="1" anchor="b" anchorCtr="0" compatLnSpc="1">
            <a:prstTxWarp prst="textNoShape">
              <a:avLst/>
            </a:prstTxWarp>
          </a:bodyPr>
          <a:lstStyle>
            <a:lvl1pPr defTabSz="927177">
              <a:defRPr sz="1200" smtClean="0"/>
            </a:lvl1pPr>
          </a:lstStyle>
          <a:p>
            <a:pPr>
              <a:defRPr/>
            </a:pPr>
            <a:endParaRPr lang="de-CH"/>
          </a:p>
        </p:txBody>
      </p:sp>
      <p:sp>
        <p:nvSpPr>
          <p:cNvPr id="13319" name="Rectangle 7"/>
          <p:cNvSpPr>
            <a:spLocks noGrp="1" noChangeArrowheads="1"/>
          </p:cNvSpPr>
          <p:nvPr>
            <p:ph type="sldNum" sz="quarter" idx="5"/>
          </p:nvPr>
        </p:nvSpPr>
        <p:spPr bwMode="auto">
          <a:xfrm>
            <a:off x="3851707" y="9428260"/>
            <a:ext cx="2944414" cy="496673"/>
          </a:xfrm>
          <a:prstGeom prst="rect">
            <a:avLst/>
          </a:prstGeom>
          <a:noFill/>
          <a:ln w="9525">
            <a:noFill/>
            <a:miter lim="800000"/>
            <a:headEnd/>
            <a:tailEnd/>
          </a:ln>
          <a:effectLst/>
        </p:spPr>
        <p:txBody>
          <a:bodyPr vert="horz" wrap="square" lIns="92772" tIns="46387" rIns="92772" bIns="46387" numCol="1" anchor="b" anchorCtr="0" compatLnSpc="1">
            <a:prstTxWarp prst="textNoShape">
              <a:avLst/>
            </a:prstTxWarp>
          </a:bodyPr>
          <a:lstStyle>
            <a:lvl1pPr algn="r" defTabSz="927177">
              <a:defRPr sz="1200" smtClean="0"/>
            </a:lvl1pPr>
          </a:lstStyle>
          <a:p>
            <a:pPr>
              <a:defRPr/>
            </a:pPr>
            <a:fld id="{6956AD6B-DF2B-4540-B463-A2CA89AA3B1C}" type="slidenum">
              <a:rPr lang="de-CH"/>
              <a:pPr>
                <a:defRPr/>
              </a:pPr>
              <a:t>‹N°›</a:t>
            </a:fld>
            <a:endParaRPr lang="de-CH"/>
          </a:p>
        </p:txBody>
      </p:sp>
    </p:spTree>
    <p:extLst>
      <p:ext uri="{BB962C8B-B14F-4D97-AF65-F5344CB8AC3E}">
        <p14:creationId xmlns:p14="http://schemas.microsoft.com/office/powerpoint/2010/main" val="1200522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F73D869-11A5-4450-9BC6-99F5F70871F6}" type="slidenum">
              <a:rPr lang="de-CH"/>
              <a:pPr/>
              <a:t>1</a:t>
            </a:fld>
            <a:endParaRPr lang="de-CH"/>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buFontTx/>
              <a:buChar char="-"/>
            </a:pPr>
            <a:endParaRPr lang="fr-CH" dirty="0"/>
          </a:p>
        </p:txBody>
      </p:sp>
    </p:spTree>
    <p:extLst>
      <p:ext uri="{BB962C8B-B14F-4D97-AF65-F5344CB8AC3E}">
        <p14:creationId xmlns:p14="http://schemas.microsoft.com/office/powerpoint/2010/main" val="396739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956AD6B-DF2B-4540-B463-A2CA89AA3B1C}" type="slidenum">
              <a:rPr lang="de-CH" smtClean="0"/>
              <a:pPr>
                <a:defRPr/>
              </a:pPr>
              <a:t>13</a:t>
            </a:fld>
            <a:endParaRPr lang="de-CH"/>
          </a:p>
        </p:txBody>
      </p:sp>
    </p:spTree>
    <p:extLst>
      <p:ext uri="{BB962C8B-B14F-4D97-AF65-F5344CB8AC3E}">
        <p14:creationId xmlns:p14="http://schemas.microsoft.com/office/powerpoint/2010/main" val="3041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14</a:t>
            </a:fld>
            <a:endParaRPr lang="de-CH"/>
          </a:p>
        </p:txBody>
      </p:sp>
    </p:spTree>
    <p:extLst>
      <p:ext uri="{BB962C8B-B14F-4D97-AF65-F5344CB8AC3E}">
        <p14:creationId xmlns:p14="http://schemas.microsoft.com/office/powerpoint/2010/main" val="144241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15</a:t>
            </a:fld>
            <a:endParaRPr lang="de-CH"/>
          </a:p>
        </p:txBody>
      </p:sp>
    </p:spTree>
    <p:extLst>
      <p:ext uri="{BB962C8B-B14F-4D97-AF65-F5344CB8AC3E}">
        <p14:creationId xmlns:p14="http://schemas.microsoft.com/office/powerpoint/2010/main" val="318936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19</a:t>
            </a:fld>
            <a:endParaRPr lang="de-CH"/>
          </a:p>
        </p:txBody>
      </p:sp>
    </p:spTree>
    <p:extLst>
      <p:ext uri="{BB962C8B-B14F-4D97-AF65-F5344CB8AC3E}">
        <p14:creationId xmlns:p14="http://schemas.microsoft.com/office/powerpoint/2010/main" val="29477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956AD6B-DF2B-4540-B463-A2CA89AA3B1C}" type="slidenum">
              <a:rPr lang="de-CH" smtClean="0"/>
              <a:pPr>
                <a:defRPr/>
              </a:pPr>
              <a:t>22</a:t>
            </a:fld>
            <a:endParaRPr lang="de-CH"/>
          </a:p>
        </p:txBody>
      </p:sp>
    </p:spTree>
    <p:extLst>
      <p:ext uri="{BB962C8B-B14F-4D97-AF65-F5344CB8AC3E}">
        <p14:creationId xmlns:p14="http://schemas.microsoft.com/office/powerpoint/2010/main" val="243364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956AD6B-DF2B-4540-B463-A2CA89AA3B1C}" type="slidenum">
              <a:rPr lang="de-CH" smtClean="0"/>
              <a:pPr>
                <a:defRPr/>
              </a:pPr>
              <a:t>23</a:t>
            </a:fld>
            <a:endParaRPr lang="de-CH"/>
          </a:p>
        </p:txBody>
      </p:sp>
    </p:spTree>
    <p:extLst>
      <p:ext uri="{BB962C8B-B14F-4D97-AF65-F5344CB8AC3E}">
        <p14:creationId xmlns:p14="http://schemas.microsoft.com/office/powerpoint/2010/main" val="343519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956AD6B-DF2B-4540-B463-A2CA89AA3B1C}" type="slidenum">
              <a:rPr lang="de-CH" smtClean="0"/>
              <a:pPr>
                <a:defRPr/>
              </a:pPr>
              <a:t>24</a:t>
            </a:fld>
            <a:endParaRPr lang="de-CH"/>
          </a:p>
        </p:txBody>
      </p:sp>
    </p:spTree>
    <p:extLst>
      <p:ext uri="{BB962C8B-B14F-4D97-AF65-F5344CB8AC3E}">
        <p14:creationId xmlns:p14="http://schemas.microsoft.com/office/powerpoint/2010/main" val="304191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956AD6B-DF2B-4540-B463-A2CA89AA3B1C}" type="slidenum">
              <a:rPr lang="de-CH" smtClean="0"/>
              <a:pPr>
                <a:defRPr/>
              </a:pPr>
              <a:t>25</a:t>
            </a:fld>
            <a:endParaRPr lang="de-CH"/>
          </a:p>
        </p:txBody>
      </p:sp>
    </p:spTree>
    <p:extLst>
      <p:ext uri="{BB962C8B-B14F-4D97-AF65-F5344CB8AC3E}">
        <p14:creationId xmlns:p14="http://schemas.microsoft.com/office/powerpoint/2010/main" val="344534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28</a:t>
            </a:fld>
            <a:endParaRPr lang="de-CH"/>
          </a:p>
        </p:txBody>
      </p:sp>
    </p:spTree>
    <p:extLst>
      <p:ext uri="{BB962C8B-B14F-4D97-AF65-F5344CB8AC3E}">
        <p14:creationId xmlns:p14="http://schemas.microsoft.com/office/powerpoint/2010/main" val="240216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29</a:t>
            </a:fld>
            <a:endParaRPr lang="de-CH"/>
          </a:p>
        </p:txBody>
      </p:sp>
    </p:spTree>
    <p:extLst>
      <p:ext uri="{BB962C8B-B14F-4D97-AF65-F5344CB8AC3E}">
        <p14:creationId xmlns:p14="http://schemas.microsoft.com/office/powerpoint/2010/main" val="119347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CP</a:t>
            </a:r>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2</a:t>
            </a:fld>
            <a:endParaRPr lang="de-CH"/>
          </a:p>
        </p:txBody>
      </p:sp>
    </p:spTree>
    <p:extLst>
      <p:ext uri="{BB962C8B-B14F-4D97-AF65-F5344CB8AC3E}">
        <p14:creationId xmlns:p14="http://schemas.microsoft.com/office/powerpoint/2010/main" val="132133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CP</a:t>
            </a:r>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3</a:t>
            </a:fld>
            <a:endParaRPr lang="de-CH"/>
          </a:p>
        </p:txBody>
      </p:sp>
    </p:spTree>
    <p:extLst>
      <p:ext uri="{BB962C8B-B14F-4D97-AF65-F5344CB8AC3E}">
        <p14:creationId xmlns:p14="http://schemas.microsoft.com/office/powerpoint/2010/main" val="321811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Franziska 4-9</a:t>
            </a:r>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4</a:t>
            </a:fld>
            <a:endParaRPr lang="de-CH"/>
          </a:p>
        </p:txBody>
      </p:sp>
    </p:spTree>
    <p:extLst>
      <p:ext uri="{BB962C8B-B14F-4D97-AF65-F5344CB8AC3E}">
        <p14:creationId xmlns:p14="http://schemas.microsoft.com/office/powerpoint/2010/main" val="223977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Franziska 4-9</a:t>
            </a:r>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5</a:t>
            </a:fld>
            <a:endParaRPr lang="de-CH"/>
          </a:p>
        </p:txBody>
      </p:sp>
    </p:spTree>
    <p:extLst>
      <p:ext uri="{BB962C8B-B14F-4D97-AF65-F5344CB8AC3E}">
        <p14:creationId xmlns:p14="http://schemas.microsoft.com/office/powerpoint/2010/main" val="4412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6</a:t>
            </a:fld>
            <a:endParaRPr lang="de-CH"/>
          </a:p>
        </p:txBody>
      </p:sp>
    </p:spTree>
    <p:extLst>
      <p:ext uri="{BB962C8B-B14F-4D97-AF65-F5344CB8AC3E}">
        <p14:creationId xmlns:p14="http://schemas.microsoft.com/office/powerpoint/2010/main" val="271235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9</a:t>
            </a:fld>
            <a:endParaRPr lang="de-CH"/>
          </a:p>
        </p:txBody>
      </p:sp>
    </p:spTree>
    <p:extLst>
      <p:ext uri="{BB962C8B-B14F-4D97-AF65-F5344CB8AC3E}">
        <p14:creationId xmlns:p14="http://schemas.microsoft.com/office/powerpoint/2010/main" val="299787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Lilith 9-</a:t>
            </a:r>
          </a:p>
        </p:txBody>
      </p:sp>
      <p:sp>
        <p:nvSpPr>
          <p:cNvPr id="4" name="Foliennummernplatzhalter 3"/>
          <p:cNvSpPr>
            <a:spLocks noGrp="1"/>
          </p:cNvSpPr>
          <p:nvPr>
            <p:ph type="sldNum" sz="quarter" idx="5"/>
          </p:nvPr>
        </p:nvSpPr>
        <p:spPr/>
        <p:txBody>
          <a:bodyPr/>
          <a:lstStyle/>
          <a:p>
            <a:pPr>
              <a:defRPr/>
            </a:pPr>
            <a:fld id="{6956AD6B-DF2B-4540-B463-A2CA89AA3B1C}" type="slidenum">
              <a:rPr lang="de-CH" smtClean="0"/>
              <a:pPr>
                <a:defRPr/>
              </a:pPr>
              <a:t>10</a:t>
            </a:fld>
            <a:endParaRPr lang="de-CH"/>
          </a:p>
        </p:txBody>
      </p:sp>
    </p:spTree>
    <p:extLst>
      <p:ext uri="{BB962C8B-B14F-4D97-AF65-F5344CB8AC3E}">
        <p14:creationId xmlns:p14="http://schemas.microsoft.com/office/powerpoint/2010/main" val="360608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6956AD6B-DF2B-4540-B463-A2CA89AA3B1C}" type="slidenum">
              <a:rPr lang="de-CH" smtClean="0"/>
              <a:pPr>
                <a:defRPr/>
              </a:pPr>
              <a:t>12</a:t>
            </a:fld>
            <a:endParaRPr lang="de-CH"/>
          </a:p>
        </p:txBody>
      </p:sp>
    </p:spTree>
    <p:extLst>
      <p:ext uri="{BB962C8B-B14F-4D97-AF65-F5344CB8AC3E}">
        <p14:creationId xmlns:p14="http://schemas.microsoft.com/office/powerpoint/2010/main" val="38406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A774528-1C87-4FAB-9630-C8BB94373D01}" type="slidenum">
              <a:rPr lang="de-CH"/>
              <a:pPr>
                <a:defRPr/>
              </a:pPr>
              <a:t>‹N°›</a:t>
            </a:fld>
            <a:endParaRPr lang="de-CH" dirty="0"/>
          </a:p>
        </p:txBody>
      </p:sp>
      <p:sp>
        <p:nvSpPr>
          <p:cNvPr id="6" name="Espace réservé du contenu 2"/>
          <p:cNvSpPr>
            <a:spLocks noGrp="1"/>
          </p:cNvSpPr>
          <p:nvPr>
            <p:ph idx="1" hasCustomPrompt="1"/>
          </p:nvPr>
        </p:nvSpPr>
        <p:spPr>
          <a:xfrm>
            <a:off x="755576" y="1988840"/>
            <a:ext cx="7772400" cy="4114800"/>
          </a:xfrm>
        </p:spPr>
        <p:txBody>
          <a:bodyPr/>
          <a:lstStyle>
            <a:lvl1pPr>
              <a:defRPr/>
            </a:lvl1p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Titre 1"/>
          <p:cNvSpPr>
            <a:spLocks noGrp="1"/>
          </p:cNvSpPr>
          <p:nvPr>
            <p:ph type="title" hasCustomPrompt="1"/>
          </p:nvPr>
        </p:nvSpPr>
        <p:spPr>
          <a:xfrm>
            <a:off x="2567519" y="0"/>
            <a:ext cx="6572264" cy="1340768"/>
          </a:xfrm>
          <a:prstGeom prst="rect">
            <a:avLst/>
          </a:prstGeom>
        </p:spPr>
        <p:txBody>
          <a:bodyPr anchor="ctr" anchorCtr="0"/>
          <a:lstStyle>
            <a:lvl1pPr>
              <a:defRPr sz="3600">
                <a:solidFill>
                  <a:schemeClr val="tx1"/>
                </a:solidFill>
              </a:defRPr>
            </a:lvl1pPr>
          </a:lstStyle>
          <a:p>
            <a:r>
              <a:rPr lang="fr-FR" dirty="0"/>
              <a:t>Cliquez pour modifier</a:t>
            </a:r>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D51476E-664F-4762-A481-55D5A045960D}" type="slidenum">
              <a:rPr lang="de-CH"/>
              <a:pPr>
                <a:defRPr/>
              </a:pPr>
              <a:t>‹N°›</a:t>
            </a:fld>
            <a:endParaRPr lang="de-CH"/>
          </a:p>
        </p:txBody>
      </p:sp>
      <p:sp>
        <p:nvSpPr>
          <p:cNvPr id="3"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4"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endParaRPr lang="de-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1324F091-0BC3-414F-8CAE-4C557A400718}" type="slidenum">
              <a:rPr lang="de-CH"/>
              <a:pPr>
                <a:defRPr/>
              </a:pPr>
              <a:t>‹N°›</a:t>
            </a:fld>
            <a:endParaRPr lang="de-CH"/>
          </a:p>
        </p:txBody>
      </p:sp>
      <p:sp>
        <p:nvSpPr>
          <p:cNvPr id="6"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endParaRPr lang="de-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3E05E302-C425-493B-A2BB-ED5EAD5FDFF6}" type="slidenum">
              <a:rPr lang="de-CH"/>
              <a:pPr>
                <a:defRPr/>
              </a:pPr>
              <a:t>‹N°›</a:t>
            </a:fld>
            <a:endParaRPr lang="de-CH"/>
          </a:p>
        </p:txBody>
      </p:sp>
      <p:sp>
        <p:nvSpPr>
          <p:cNvPr id="6"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72400" cy="990600"/>
          </a:xfrm>
          <a:prstGeom prst="rect">
            <a:avLst/>
          </a:prstGeom>
        </p:spPr>
        <p:txBody>
          <a:bodyPr/>
          <a:lstStyle/>
          <a:p>
            <a:r>
              <a:rPr lang="fr-FR" dirty="0"/>
              <a:t>Cliquez pour modifier le style du titre</a:t>
            </a:r>
            <a:endParaRPr lang="de-CH"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D64C7EE2-1E99-4C48-B34F-5AE4350A68B9}" type="slidenum">
              <a:rPr lang="de-CH"/>
              <a:pPr>
                <a:defRPr/>
              </a:pPr>
              <a:t>‹N°›</a:t>
            </a:fld>
            <a:endParaRPr lang="de-CH"/>
          </a:p>
        </p:txBody>
      </p:sp>
      <p:sp>
        <p:nvSpPr>
          <p:cNvPr id="5" name="Espace réservé de la dat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6" name="Espace réservé du pied de pag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343650" y="0"/>
            <a:ext cx="2112963" cy="6103938"/>
          </a:xfrm>
          <a:prstGeom prst="rect">
            <a:avLst/>
          </a:prstGeom>
        </p:spPr>
        <p:txBody>
          <a:bodyPr vert="eaVert"/>
          <a:lstStyle/>
          <a:p>
            <a:r>
              <a:rPr lang="fr-FR"/>
              <a:t>Cliquez pour modifier le style du titre</a:t>
            </a:r>
            <a:endParaRPr lang="de-CH"/>
          </a:p>
        </p:txBody>
      </p:sp>
      <p:sp>
        <p:nvSpPr>
          <p:cNvPr id="3" name="Espace réservé du texte vertical 2"/>
          <p:cNvSpPr>
            <a:spLocks noGrp="1"/>
          </p:cNvSpPr>
          <p:nvPr>
            <p:ph type="body" orient="vert" idx="1"/>
          </p:nvPr>
        </p:nvSpPr>
        <p:spPr>
          <a:xfrm>
            <a:off x="0" y="0"/>
            <a:ext cx="6191250" cy="61039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8D22E53F-F4DA-4860-81FD-7CF455409B2B}" type="slidenum">
              <a:rPr lang="de-CH"/>
              <a:pPr>
                <a:defRPr/>
              </a:pPr>
              <a:t>‹N°›</a:t>
            </a:fld>
            <a:endParaRPr lang="de-CH"/>
          </a:p>
        </p:txBody>
      </p:sp>
      <p:sp>
        <p:nvSpPr>
          <p:cNvPr id="5" name="Espace réservé de la dat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6" name="Espace réservé du pied de pag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1560" y="1340768"/>
            <a:ext cx="7772400" cy="990600"/>
          </a:xfrm>
          <a:prstGeom prst="rect">
            <a:avLst/>
          </a:prstGeom>
        </p:spPr>
        <p:txBody>
          <a:bodyPr/>
          <a:lstStyle/>
          <a:p>
            <a:r>
              <a:rPr lang="fr-FR" dirty="0"/>
              <a:t>Cliquez pour modifier le style du titre</a:t>
            </a:r>
            <a:endParaRPr lang="de-CH" dirty="0"/>
          </a:p>
        </p:txBody>
      </p:sp>
      <p:sp>
        <p:nvSpPr>
          <p:cNvPr id="3" name="Espace réservé du texte 2"/>
          <p:cNvSpPr>
            <a:spLocks noGrp="1"/>
          </p:cNvSpPr>
          <p:nvPr>
            <p:ph type="body" sz="half" idx="1"/>
          </p:nvPr>
        </p:nvSpPr>
        <p:spPr>
          <a:xfrm>
            <a:off x="684213" y="1989138"/>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u contenu 3"/>
          <p:cNvSpPr>
            <a:spLocks noGrp="1"/>
          </p:cNvSpPr>
          <p:nvPr>
            <p:ph sz="half" idx="2"/>
          </p:nvPr>
        </p:nvSpPr>
        <p:spPr>
          <a:xfrm>
            <a:off x="4646613" y="1989138"/>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fld id="{3DA5BC13-608D-498C-B873-C9306334AED8}" type="slidenum">
              <a:rPr lang="de-CH"/>
              <a:pPr>
                <a:defRPr/>
              </a:pPr>
              <a:t>‹N°›</a:t>
            </a:fld>
            <a:endParaRPr lang="de-CH"/>
          </a:p>
        </p:txBody>
      </p:sp>
      <p:sp>
        <p:nvSpPr>
          <p:cNvPr id="6"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de-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de-CH"/>
          </a:p>
        </p:txBody>
      </p:sp>
      <p:sp>
        <p:nvSpPr>
          <p:cNvPr id="4" name="Espace réservé de la date 3"/>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5" name="Espace réservé du pied de page 4"/>
          <p:cNvSpPr>
            <a:spLocks noGrp="1"/>
          </p:cNvSpPr>
          <p:nvPr>
            <p:ph type="ftr" sz="quarter" idx="11"/>
          </p:nvPr>
        </p:nvSpPr>
        <p:spPr/>
        <p:txBody>
          <a:bodyPr/>
          <a:lstStyle/>
          <a:p>
            <a:endParaRPr lang="de-CH"/>
          </a:p>
        </p:txBody>
      </p:sp>
      <p:sp>
        <p:nvSpPr>
          <p:cNvPr id="6" name="Espace réservé du numéro de diapositive 5"/>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e la date 3"/>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5" name="Espace réservé du pied de page 4"/>
          <p:cNvSpPr>
            <a:spLocks noGrp="1"/>
          </p:cNvSpPr>
          <p:nvPr>
            <p:ph type="ftr" sz="quarter" idx="11"/>
          </p:nvPr>
        </p:nvSpPr>
        <p:spPr/>
        <p:txBody>
          <a:bodyPr/>
          <a:lstStyle/>
          <a:p>
            <a:endParaRPr lang="de-CH"/>
          </a:p>
        </p:txBody>
      </p:sp>
      <p:sp>
        <p:nvSpPr>
          <p:cNvPr id="6" name="Espace réservé du numéro de diapositive 5"/>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de-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5" name="Espace réservé du pied de page 4"/>
          <p:cNvSpPr>
            <a:spLocks noGrp="1"/>
          </p:cNvSpPr>
          <p:nvPr>
            <p:ph type="ftr" sz="quarter" idx="11"/>
          </p:nvPr>
        </p:nvSpPr>
        <p:spPr/>
        <p:txBody>
          <a:bodyPr/>
          <a:lstStyle/>
          <a:p>
            <a:endParaRPr lang="de-CH"/>
          </a:p>
        </p:txBody>
      </p:sp>
      <p:sp>
        <p:nvSpPr>
          <p:cNvPr id="6" name="Espace réservé du numéro de diapositive 5"/>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5" name="Espace réservé de la date 4"/>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6" name="Espace réservé du pied de page 5"/>
          <p:cNvSpPr>
            <a:spLocks noGrp="1"/>
          </p:cNvSpPr>
          <p:nvPr>
            <p:ph type="ftr" sz="quarter" idx="11"/>
          </p:nvPr>
        </p:nvSpPr>
        <p:spPr/>
        <p:txBody>
          <a:bodyPr/>
          <a:lstStyle/>
          <a:p>
            <a:endParaRPr lang="de-CH"/>
          </a:p>
        </p:txBody>
      </p:sp>
      <p:sp>
        <p:nvSpPr>
          <p:cNvPr id="7" name="Espace réservé du numéro de diapositive 6"/>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772400" cy="990600"/>
          </a:xfrm>
          <a:prstGeom prst="rect">
            <a:avLst/>
          </a:prstGeom>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de-CH"/>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de-CH"/>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A774528-1C87-4FAB-9630-C8BB94373D01}" type="slidenum">
              <a:rPr lang="de-CH"/>
              <a:pPr>
                <a:defRPr/>
              </a:pPr>
              <a:t>‹N°›</a:t>
            </a:fld>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de-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7" name="Espace réservé de la date 6"/>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8" name="Espace réservé du pied de page 7"/>
          <p:cNvSpPr>
            <a:spLocks noGrp="1"/>
          </p:cNvSpPr>
          <p:nvPr>
            <p:ph type="ftr" sz="quarter" idx="11"/>
          </p:nvPr>
        </p:nvSpPr>
        <p:spPr/>
        <p:txBody>
          <a:bodyPr/>
          <a:lstStyle/>
          <a:p>
            <a:endParaRPr lang="de-CH"/>
          </a:p>
        </p:txBody>
      </p:sp>
      <p:sp>
        <p:nvSpPr>
          <p:cNvPr id="9" name="Espace réservé du numéro de diapositive 8"/>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CH"/>
          </a:p>
        </p:txBody>
      </p:sp>
      <p:sp>
        <p:nvSpPr>
          <p:cNvPr id="3" name="Espace réservé de la date 2"/>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4" name="Espace réservé du pied de page 3"/>
          <p:cNvSpPr>
            <a:spLocks noGrp="1"/>
          </p:cNvSpPr>
          <p:nvPr>
            <p:ph type="ftr" sz="quarter" idx="11"/>
          </p:nvPr>
        </p:nvSpPr>
        <p:spPr/>
        <p:txBody>
          <a:bodyPr/>
          <a:lstStyle/>
          <a:p>
            <a:endParaRPr lang="de-CH"/>
          </a:p>
        </p:txBody>
      </p:sp>
      <p:sp>
        <p:nvSpPr>
          <p:cNvPr id="5" name="Espace réservé du numéro de diapositive 4"/>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3" name="Espace réservé du pied de page 2"/>
          <p:cNvSpPr>
            <a:spLocks noGrp="1"/>
          </p:cNvSpPr>
          <p:nvPr>
            <p:ph type="ftr" sz="quarter" idx="11"/>
          </p:nvPr>
        </p:nvSpPr>
        <p:spPr/>
        <p:txBody>
          <a:bodyPr/>
          <a:lstStyle/>
          <a:p>
            <a:endParaRPr lang="de-CH"/>
          </a:p>
        </p:txBody>
      </p:sp>
      <p:sp>
        <p:nvSpPr>
          <p:cNvPr id="4" name="Espace réservé du numéro de diapositive 3"/>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de-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6" name="Espace réservé du pied de page 5"/>
          <p:cNvSpPr>
            <a:spLocks noGrp="1"/>
          </p:cNvSpPr>
          <p:nvPr>
            <p:ph type="ftr" sz="quarter" idx="11"/>
          </p:nvPr>
        </p:nvSpPr>
        <p:spPr/>
        <p:txBody>
          <a:bodyPr/>
          <a:lstStyle/>
          <a:p>
            <a:endParaRPr lang="de-CH"/>
          </a:p>
        </p:txBody>
      </p:sp>
      <p:sp>
        <p:nvSpPr>
          <p:cNvPr id="7" name="Espace réservé du numéro de diapositive 6"/>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de-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6" name="Espace réservé du pied de page 5"/>
          <p:cNvSpPr>
            <a:spLocks noGrp="1"/>
          </p:cNvSpPr>
          <p:nvPr>
            <p:ph type="ftr" sz="quarter" idx="11"/>
          </p:nvPr>
        </p:nvSpPr>
        <p:spPr/>
        <p:txBody>
          <a:bodyPr/>
          <a:lstStyle/>
          <a:p>
            <a:endParaRPr lang="de-CH"/>
          </a:p>
        </p:txBody>
      </p:sp>
      <p:sp>
        <p:nvSpPr>
          <p:cNvPr id="7" name="Espace réservé du numéro de diapositive 6"/>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de-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e la date 3"/>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5" name="Espace réservé du pied de page 4"/>
          <p:cNvSpPr>
            <a:spLocks noGrp="1"/>
          </p:cNvSpPr>
          <p:nvPr>
            <p:ph type="ftr" sz="quarter" idx="11"/>
          </p:nvPr>
        </p:nvSpPr>
        <p:spPr/>
        <p:txBody>
          <a:bodyPr/>
          <a:lstStyle/>
          <a:p>
            <a:endParaRPr lang="de-CH"/>
          </a:p>
        </p:txBody>
      </p:sp>
      <p:sp>
        <p:nvSpPr>
          <p:cNvPr id="6" name="Espace réservé du numéro de diapositive 5"/>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de-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e la date 3"/>
          <p:cNvSpPr>
            <a:spLocks noGrp="1"/>
          </p:cNvSpPr>
          <p:nvPr>
            <p:ph type="dt" sz="half" idx="10"/>
          </p:nvPr>
        </p:nvSpPr>
        <p:spPr/>
        <p:txBody>
          <a:bodyPr/>
          <a:lstStyle/>
          <a:p>
            <a:fld id="{C7A7839B-770B-42F6-A847-BAA53681B753}" type="datetimeFigureOut">
              <a:rPr lang="de-DE" smtClean="0"/>
              <a:pPr/>
              <a:t>21.09.2022</a:t>
            </a:fld>
            <a:endParaRPr lang="de-CH"/>
          </a:p>
        </p:txBody>
      </p:sp>
      <p:sp>
        <p:nvSpPr>
          <p:cNvPr id="5" name="Espace réservé du pied de page 4"/>
          <p:cNvSpPr>
            <a:spLocks noGrp="1"/>
          </p:cNvSpPr>
          <p:nvPr>
            <p:ph type="ftr" sz="quarter" idx="11"/>
          </p:nvPr>
        </p:nvSpPr>
        <p:spPr/>
        <p:txBody>
          <a:bodyPr/>
          <a:lstStyle/>
          <a:p>
            <a:endParaRPr lang="de-CH"/>
          </a:p>
        </p:txBody>
      </p:sp>
      <p:sp>
        <p:nvSpPr>
          <p:cNvPr id="6" name="Espace réservé du numéro de diapositive 5"/>
          <p:cNvSpPr>
            <a:spLocks noGrp="1"/>
          </p:cNvSpPr>
          <p:nvPr>
            <p:ph type="sldNum" sz="quarter" idx="12"/>
          </p:nvPr>
        </p:nvSpPr>
        <p:spPr/>
        <p:txBody>
          <a:bodyPr/>
          <a:lstStyle/>
          <a:p>
            <a:fld id="{02C22C2A-695E-4F83-9F95-304668B51B23}" type="slidenum">
              <a:rPr lang="de-CH" smtClean="0"/>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772400" cy="990600"/>
          </a:xfrm>
          <a:prstGeom prst="rect">
            <a:avLst/>
          </a:prstGeom>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de-CH"/>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de-CH"/>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A774528-1C87-4FAB-9630-C8BB94373D01}" type="slidenum">
              <a:rPr lang="de-CH"/>
              <a:pPr>
                <a:defRPr/>
              </a:pPr>
              <a:t>‹N°›</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67519" y="0"/>
            <a:ext cx="6572264" cy="1340768"/>
          </a:xfrm>
          <a:prstGeom prst="rect">
            <a:avLst/>
          </a:prstGeom>
        </p:spPr>
        <p:txBody>
          <a:bodyPr anchor="ctr" anchorCtr="0"/>
          <a:lstStyle>
            <a:lvl1pPr>
              <a:defRPr sz="2800">
                <a:solidFill>
                  <a:schemeClr val="tx1"/>
                </a:solidFill>
              </a:defRPr>
            </a:lvl1pPr>
          </a:lstStyle>
          <a:p>
            <a:r>
              <a:rPr lang="fr-FR" dirty="0"/>
              <a:t>Cliquez pour modifier le style du titre</a:t>
            </a:r>
            <a:endParaRPr lang="de-CH" dirty="0"/>
          </a:p>
        </p:txBody>
      </p:sp>
      <p:sp>
        <p:nvSpPr>
          <p:cNvPr id="3" name="Espace réservé du contenu 2"/>
          <p:cNvSpPr>
            <a:spLocks noGrp="1"/>
          </p:cNvSpPr>
          <p:nvPr>
            <p:ph idx="1" hasCustomPrompt="1"/>
          </p:nvPr>
        </p:nvSpPr>
        <p:spPr>
          <a:xfrm>
            <a:off x="683568" y="1988840"/>
            <a:ext cx="7772400" cy="4114800"/>
          </a:xfrm>
        </p:spPr>
        <p:txBody>
          <a:bodyPr/>
          <a:lstStyle>
            <a:lvl1pPr>
              <a:defRPr/>
            </a:lvl1p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30D7BFDE-D3AB-4D66-9975-8F01E65381EB}" type="slidenum">
              <a:rPr lang="de-CH"/>
              <a:pPr>
                <a:defRPr/>
              </a:pPr>
              <a:t>‹N°›</a:t>
            </a:fld>
            <a:endParaRPr lang="de-CH"/>
          </a:p>
        </p:txBody>
      </p:sp>
      <p:sp>
        <p:nvSpPr>
          <p:cNvPr id="5" name="Espace réservé de la dat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6" name="Espace réservé du pied de pag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endParaRPr lang="de-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9F0C0811-9FC9-4966-9721-74AF1E1F6A03}" type="slidenum">
              <a:rPr lang="de-CH"/>
              <a:pPr>
                <a:defRPr/>
              </a:pPr>
              <a:t>‹N°›</a:t>
            </a:fld>
            <a:endParaRPr lang="de-CH"/>
          </a:p>
        </p:txBody>
      </p:sp>
      <p:sp>
        <p:nvSpPr>
          <p:cNvPr id="5" name="Espace réservé de la dat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6" name="Espace réservé du pied de pag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endParaRPr lang="de-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0FDF59E8-A51C-4311-96BF-A14579AFC7A8}" type="slidenum">
              <a:rPr lang="de-CH"/>
              <a:pPr>
                <a:defRPr/>
              </a:pPr>
              <a:t>‹N°›</a:t>
            </a:fld>
            <a:endParaRPr lang="de-CH"/>
          </a:p>
        </p:txBody>
      </p:sp>
      <p:sp>
        <p:nvSpPr>
          <p:cNvPr id="5" name="Espace réservé de la dat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6" name="Espace réservé du pied de pag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72400" cy="990600"/>
          </a:xfrm>
          <a:prstGeom prst="rect">
            <a:avLst/>
          </a:prstGeom>
        </p:spPr>
        <p:txBody>
          <a:bodyPr/>
          <a:lstStyle/>
          <a:p>
            <a:r>
              <a:rPr lang="fr-FR" dirty="0"/>
              <a:t>Cliquez pour modifier le style du titre</a:t>
            </a:r>
            <a:endParaRPr lang="de-CH" dirty="0"/>
          </a:p>
        </p:txBody>
      </p:sp>
      <p:sp>
        <p:nvSpPr>
          <p:cNvPr id="3" name="Espace réservé du contenu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u contenu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fld id="{0FA98912-3736-4C38-8D96-2924CF03A386}" type="slidenum">
              <a:rPr lang="de-CH"/>
              <a:pPr>
                <a:defRPr/>
              </a:pPr>
              <a:t>‹N°›</a:t>
            </a:fld>
            <a:endParaRPr lang="de-CH"/>
          </a:p>
        </p:txBody>
      </p:sp>
      <p:sp>
        <p:nvSpPr>
          <p:cNvPr id="6"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7"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dirty="0"/>
              <a:t>Cliquez pour modifier le style du titre</a:t>
            </a:r>
            <a:endParaRPr lang="de-CH"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7" name="Rectangle 6"/>
          <p:cNvSpPr>
            <a:spLocks noGrp="1" noChangeArrowheads="1"/>
          </p:cNvSpPr>
          <p:nvPr>
            <p:ph type="sldNum" sz="quarter" idx="10"/>
          </p:nvPr>
        </p:nvSpPr>
        <p:spPr>
          <a:ln/>
        </p:spPr>
        <p:txBody>
          <a:bodyPr/>
          <a:lstStyle>
            <a:lvl1pPr>
              <a:defRPr/>
            </a:lvl1pPr>
          </a:lstStyle>
          <a:p>
            <a:pPr>
              <a:defRPr/>
            </a:pPr>
            <a:fld id="{80E37DCD-DEBD-44B2-826C-76AEBEB1E1FC}" type="slidenum">
              <a:rPr lang="de-CH"/>
              <a:pPr>
                <a:defRPr/>
              </a:pPr>
              <a:t>‹N°›</a:t>
            </a:fld>
            <a:endParaRPr lang="de-CH"/>
          </a:p>
        </p:txBody>
      </p:sp>
      <p:sp>
        <p:nvSpPr>
          <p:cNvPr id="8"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9"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00298" y="0"/>
            <a:ext cx="6643702" cy="1142984"/>
          </a:xfrm>
          <a:prstGeom prst="rect">
            <a:avLst/>
          </a:prstGeom>
        </p:spPr>
        <p:txBody>
          <a:bodyPr/>
          <a:lstStyle>
            <a:lvl1pPr>
              <a:defRPr>
                <a:solidFill>
                  <a:schemeClr val="tx1"/>
                </a:solidFill>
              </a:defRPr>
            </a:lvl1pPr>
          </a:lstStyle>
          <a:p>
            <a:r>
              <a:rPr lang="fr-FR" dirty="0"/>
              <a:t>Cliquez pour modifier le style du titre</a:t>
            </a:r>
            <a:endParaRPr lang="de-CH" dirty="0"/>
          </a:p>
        </p:txBody>
      </p:sp>
      <p:sp>
        <p:nvSpPr>
          <p:cNvPr id="3" name="Rectangle 6"/>
          <p:cNvSpPr>
            <a:spLocks noGrp="1" noChangeArrowheads="1"/>
          </p:cNvSpPr>
          <p:nvPr>
            <p:ph type="sldNum" sz="quarter" idx="10"/>
          </p:nvPr>
        </p:nvSpPr>
        <p:spPr>
          <a:ln/>
        </p:spPr>
        <p:txBody>
          <a:bodyPr/>
          <a:lstStyle>
            <a:lvl1pPr>
              <a:defRPr/>
            </a:lvl1pPr>
          </a:lstStyle>
          <a:p>
            <a:pPr>
              <a:defRPr/>
            </a:pPr>
            <a:fld id="{729DD888-446A-4914-A0DD-73F13432DF50}" type="slidenum">
              <a:rPr lang="de-CH"/>
              <a:pPr>
                <a:defRPr/>
              </a:pPr>
              <a:t>‹N°›</a:t>
            </a:fld>
            <a:endParaRPr lang="de-CH"/>
          </a:p>
        </p:txBody>
      </p:sp>
      <p:sp>
        <p:nvSpPr>
          <p:cNvPr id="4"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de-CH"/>
          </a:p>
        </p:txBody>
      </p:sp>
      <p:sp>
        <p:nvSpPr>
          <p:cNvPr id="5"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072330" y="621508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smtClean="0">
                <a:solidFill>
                  <a:srgbClr val="C00000"/>
                </a:solidFill>
                <a:latin typeface="+mn-lt"/>
              </a:defRPr>
            </a:lvl1pPr>
          </a:lstStyle>
          <a:p>
            <a:pPr>
              <a:defRPr/>
            </a:pPr>
            <a:fld id="{75E6D548-A7DE-41EA-AAA6-F8F8AA474A06}" type="slidenum">
              <a:rPr lang="de-CH" smtClean="0"/>
              <a:pPr>
                <a:defRPr/>
              </a:pPr>
              <a:t>‹N°›</a:t>
            </a:fld>
            <a:endParaRPr lang="de-CH" dirty="0"/>
          </a:p>
        </p:txBody>
      </p:sp>
      <p:sp>
        <p:nvSpPr>
          <p:cNvPr id="3077" name="Rectangle 3"/>
          <p:cNvSpPr>
            <a:spLocks noGrp="1" noChangeArrowheads="1"/>
          </p:cNvSpPr>
          <p:nvPr>
            <p:ph type="body" idx="1"/>
          </p:nvPr>
        </p:nvSpPr>
        <p:spPr bwMode="auto">
          <a:xfrm>
            <a:off x="684213" y="19891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a:t>Klicken Sie, um die Formate des Vorlagentextes zu bearbeiten</a:t>
            </a:r>
          </a:p>
          <a:p>
            <a:pPr lvl="1"/>
            <a:r>
              <a:rPr lang="de-CH" dirty="0"/>
              <a:t>Zweite Ebene</a:t>
            </a:r>
          </a:p>
          <a:p>
            <a:pPr lvl="2"/>
            <a:r>
              <a:rPr lang="de-CH" dirty="0"/>
              <a:t>Dritte Ebene</a:t>
            </a:r>
          </a:p>
          <a:p>
            <a:pPr lvl="3"/>
            <a:endParaRPr lang="de-CH" dirty="0"/>
          </a:p>
        </p:txBody>
      </p:sp>
      <p:pic>
        <p:nvPicPr>
          <p:cNvPr id="9" name="Image 8"/>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00336" y="188640"/>
            <a:ext cx="2048510" cy="1078865"/>
          </a:xfrm>
          <a:prstGeom prst="rect">
            <a:avLst/>
          </a:prstGeom>
          <a:noFill/>
        </p:spPr>
      </p:pic>
      <p:cxnSp>
        <p:nvCxnSpPr>
          <p:cNvPr id="10" name="Connecteur droit 9"/>
          <p:cNvCxnSpPr/>
          <p:nvPr userDrawn="1"/>
        </p:nvCxnSpPr>
        <p:spPr>
          <a:xfrm>
            <a:off x="107504" y="1412776"/>
            <a:ext cx="9001000" cy="0"/>
          </a:xfrm>
          <a:prstGeom prst="line">
            <a:avLst/>
          </a:prstGeom>
          <a:ln w="88900" cap="rnd">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50" r:id="rId4"/>
    <p:sldLayoutId id="2147483649"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hdr="0" ftr="0" dt="0"/>
  <p:txStyles>
    <p:titleStyle>
      <a:lvl1pPr marL="762000" indent="-762000" algn="ctr" rtl="0" eaLnBrk="0" fontAlgn="base" hangingPunct="0">
        <a:spcBef>
          <a:spcPct val="0"/>
        </a:spcBef>
        <a:spcAft>
          <a:spcPct val="0"/>
        </a:spcAft>
        <a:defRPr sz="3600" b="1">
          <a:solidFill>
            <a:schemeClr val="bg1"/>
          </a:solidFill>
          <a:latin typeface="+mj-lt"/>
          <a:ea typeface="+mj-ea"/>
          <a:cs typeface="+mj-cs"/>
        </a:defRPr>
      </a:lvl1pPr>
      <a:lvl2pPr marL="762000" indent="-762000" algn="ctr" rtl="0" eaLnBrk="0" fontAlgn="base" hangingPunct="0">
        <a:spcBef>
          <a:spcPct val="0"/>
        </a:spcBef>
        <a:spcAft>
          <a:spcPct val="0"/>
        </a:spcAft>
        <a:defRPr sz="3600" b="1">
          <a:solidFill>
            <a:schemeClr val="bg1"/>
          </a:solidFill>
          <a:latin typeface="Arial" charset="0"/>
        </a:defRPr>
      </a:lvl2pPr>
      <a:lvl3pPr marL="762000" indent="-762000" algn="ctr" rtl="0" eaLnBrk="0" fontAlgn="base" hangingPunct="0">
        <a:spcBef>
          <a:spcPct val="0"/>
        </a:spcBef>
        <a:spcAft>
          <a:spcPct val="0"/>
        </a:spcAft>
        <a:defRPr sz="3600" b="1">
          <a:solidFill>
            <a:schemeClr val="bg1"/>
          </a:solidFill>
          <a:latin typeface="Arial" charset="0"/>
        </a:defRPr>
      </a:lvl3pPr>
      <a:lvl4pPr marL="762000" indent="-762000" algn="ctr" rtl="0" eaLnBrk="0" fontAlgn="base" hangingPunct="0">
        <a:spcBef>
          <a:spcPct val="0"/>
        </a:spcBef>
        <a:spcAft>
          <a:spcPct val="0"/>
        </a:spcAft>
        <a:defRPr sz="3600" b="1">
          <a:solidFill>
            <a:schemeClr val="bg1"/>
          </a:solidFill>
          <a:latin typeface="Arial" charset="0"/>
        </a:defRPr>
      </a:lvl4pPr>
      <a:lvl5pPr marL="762000" indent="-762000" algn="ctr" rtl="0" eaLnBrk="0" fontAlgn="base" hangingPunct="0">
        <a:spcBef>
          <a:spcPct val="0"/>
        </a:spcBef>
        <a:spcAft>
          <a:spcPct val="0"/>
        </a:spcAft>
        <a:defRPr sz="3600" b="1">
          <a:solidFill>
            <a:schemeClr val="bg1"/>
          </a:solidFill>
          <a:latin typeface="Arial" charset="0"/>
        </a:defRPr>
      </a:lvl5pPr>
      <a:lvl6pPr marL="1219200" indent="-762000" algn="ctr" rtl="0" fontAlgn="base">
        <a:spcBef>
          <a:spcPct val="0"/>
        </a:spcBef>
        <a:spcAft>
          <a:spcPct val="0"/>
        </a:spcAft>
        <a:defRPr sz="3600" b="1">
          <a:solidFill>
            <a:schemeClr val="bg1"/>
          </a:solidFill>
          <a:latin typeface="Arial" charset="0"/>
        </a:defRPr>
      </a:lvl6pPr>
      <a:lvl7pPr marL="1676400" indent="-762000" algn="ctr" rtl="0" fontAlgn="base">
        <a:spcBef>
          <a:spcPct val="0"/>
        </a:spcBef>
        <a:spcAft>
          <a:spcPct val="0"/>
        </a:spcAft>
        <a:defRPr sz="3600" b="1">
          <a:solidFill>
            <a:schemeClr val="bg1"/>
          </a:solidFill>
          <a:latin typeface="Arial" charset="0"/>
        </a:defRPr>
      </a:lvl7pPr>
      <a:lvl8pPr marL="2133600" indent="-762000" algn="ctr" rtl="0" fontAlgn="base">
        <a:spcBef>
          <a:spcPct val="0"/>
        </a:spcBef>
        <a:spcAft>
          <a:spcPct val="0"/>
        </a:spcAft>
        <a:defRPr sz="3600" b="1">
          <a:solidFill>
            <a:schemeClr val="bg1"/>
          </a:solidFill>
          <a:latin typeface="Arial" charset="0"/>
        </a:defRPr>
      </a:lvl8pPr>
      <a:lvl9pPr marL="2590800" indent="-762000" algn="ctr" rtl="0" fontAlgn="base">
        <a:spcBef>
          <a:spcPct val="0"/>
        </a:spcBef>
        <a:spcAft>
          <a:spcPct val="0"/>
        </a:spcAft>
        <a:defRPr sz="3600" b="1">
          <a:solidFill>
            <a:schemeClr val="bg1"/>
          </a:solidFill>
          <a:latin typeface="Arial" charset="0"/>
        </a:defRPr>
      </a:lvl9pPr>
    </p:titleStyle>
    <p:bodyStyle>
      <a:lvl1pPr marL="0" indent="0" algn="l" rtl="0" eaLnBrk="0" fontAlgn="base" hangingPunct="0">
        <a:spcBef>
          <a:spcPct val="50000"/>
        </a:spcBef>
        <a:spcAft>
          <a:spcPct val="0"/>
        </a:spcAft>
        <a:buNone/>
        <a:defRPr sz="2800" b="1">
          <a:solidFill>
            <a:schemeClr val="tx1"/>
          </a:solidFill>
          <a:latin typeface="+mn-lt"/>
          <a:ea typeface="+mn-ea"/>
          <a:cs typeface="+mn-cs"/>
        </a:defRPr>
      </a:lvl1pPr>
      <a:lvl2pPr marL="361950" indent="-361950" algn="l" rtl="0" eaLnBrk="0" fontAlgn="base" hangingPunct="0">
        <a:spcBef>
          <a:spcPct val="50000"/>
        </a:spcBef>
        <a:spcAft>
          <a:spcPct val="0"/>
        </a:spcAft>
        <a:buClr>
          <a:srgbClr val="C00000"/>
        </a:buClr>
        <a:buSzPct val="115000"/>
        <a:buFont typeface="Arial" panose="020B0604020202020204" pitchFamily="34" charset="0"/>
        <a:buChar char="•"/>
        <a:defRPr sz="2400">
          <a:solidFill>
            <a:schemeClr val="tx1"/>
          </a:solidFill>
          <a:latin typeface="+mn-lt"/>
        </a:defRPr>
      </a:lvl2pPr>
      <a:lvl3pPr marL="628650" indent="-266700" algn="l" rtl="0" eaLnBrk="0" fontAlgn="base" hangingPunct="0">
        <a:spcBef>
          <a:spcPct val="50000"/>
        </a:spcBef>
        <a:spcAft>
          <a:spcPct val="0"/>
        </a:spcAft>
        <a:buFont typeface="Symbol" panose="05050102010706020507" pitchFamily="18" charset="2"/>
        <a:buChar char="-"/>
        <a:defRPr sz="2400">
          <a:solidFill>
            <a:schemeClr val="tx1"/>
          </a:solidFill>
          <a:latin typeface="+mn-lt"/>
        </a:defRPr>
      </a:lvl3pPr>
      <a:lvl4pPr marL="1371600" indent="0" algn="l" rtl="0" eaLnBrk="0" fontAlgn="base" hangingPunct="0">
        <a:spcBef>
          <a:spcPct val="50000"/>
        </a:spcBef>
        <a:spcAft>
          <a:spcPct val="0"/>
        </a:spcAft>
        <a:buNone/>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de-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7839B-770B-42F6-A847-BAA53681B753}" type="datetimeFigureOut">
              <a:rPr lang="de-DE" smtClean="0"/>
              <a:pPr/>
              <a:t>21.09.2022</a:t>
            </a:fld>
            <a:endParaRPr lang="de-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22C2A-695E-4F83-9F95-304668B51B23}" type="slidenum">
              <a:rPr lang="de-CH" smtClean="0"/>
              <a:pPr/>
              <a:t>‹N°›</a:t>
            </a:fld>
            <a:endParaRPr lang="de-CH"/>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4EF1C36-37C6-C9B4-3166-390FDB8BAB01}"/>
              </a:ext>
            </a:extLst>
          </p:cNvPr>
          <p:cNvSpPr txBox="1"/>
          <p:nvPr/>
        </p:nvSpPr>
        <p:spPr>
          <a:xfrm>
            <a:off x="755576" y="2420888"/>
            <a:ext cx="7056784" cy="2554545"/>
          </a:xfrm>
          <a:prstGeom prst="rect">
            <a:avLst/>
          </a:prstGeom>
          <a:noFill/>
        </p:spPr>
        <p:txBody>
          <a:bodyPr wrap="square" rtlCol="0">
            <a:spAutoFit/>
          </a:bodyPr>
          <a:lstStyle/>
          <a:p>
            <a:r>
              <a:rPr lang="de-CH" sz="4000" b="1" kern="1600" dirty="0">
                <a:effectLst/>
                <a:latin typeface="Arial" panose="020B0604020202020204" pitchFamily="34" charset="0"/>
                <a:ea typeface="Times New Roman" panose="02020603050405020304" pitchFamily="18" charset="0"/>
              </a:rPr>
              <a:t>Wirkung bewerten: Herausforderungen und Lösungsansätze </a:t>
            </a:r>
          </a:p>
          <a:p>
            <a:endParaRPr lang="de-CH" sz="4000" dirty="0"/>
          </a:p>
        </p:txBody>
      </p:sp>
      <p:sp>
        <p:nvSpPr>
          <p:cNvPr id="4" name="Textfeld 3">
            <a:extLst>
              <a:ext uri="{FF2B5EF4-FFF2-40B4-BE49-F238E27FC236}">
                <a16:creationId xmlns:a16="http://schemas.microsoft.com/office/drawing/2014/main" id="{35164F02-F18B-C8FF-BADF-A3C844195331}"/>
              </a:ext>
            </a:extLst>
          </p:cNvPr>
          <p:cNvSpPr txBox="1"/>
          <p:nvPr/>
        </p:nvSpPr>
        <p:spPr>
          <a:xfrm>
            <a:off x="539552" y="4965731"/>
            <a:ext cx="7056784" cy="1015663"/>
          </a:xfrm>
          <a:prstGeom prst="rect">
            <a:avLst/>
          </a:prstGeom>
          <a:noFill/>
        </p:spPr>
        <p:txBody>
          <a:bodyPr wrap="square" rtlCol="0">
            <a:spAutoFit/>
          </a:bodyPr>
          <a:lstStyle/>
          <a:p>
            <a:r>
              <a:rPr lang="de-CH" sz="2000" b="1" kern="1600">
                <a:latin typeface="Arial" panose="020B0604020202020204" pitchFamily="34" charset="0"/>
                <a:ea typeface="Times New Roman" panose="02020603050405020304" pitchFamily="18" charset="0"/>
              </a:rPr>
              <a:t>SEVAL-Kongress vom 2.September 2022 </a:t>
            </a:r>
            <a:endParaRPr lang="de-CH" sz="2000" b="1" kern="1600" dirty="0">
              <a:effectLst/>
              <a:latin typeface="Arial" panose="020B0604020202020204" pitchFamily="34" charset="0"/>
              <a:ea typeface="Times New Roman" panose="02020603050405020304" pitchFamily="18" charset="0"/>
            </a:endParaRPr>
          </a:p>
          <a:p>
            <a:endParaRPr lang="de-CH" sz="4000" dirty="0"/>
          </a:p>
        </p:txBody>
      </p:sp>
    </p:spTree>
    <p:extLst>
      <p:ext uri="{BB962C8B-B14F-4D97-AF65-F5344CB8AC3E}">
        <p14:creationId xmlns:p14="http://schemas.microsoft.com/office/powerpoint/2010/main" val="235395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1 Wirkungslogik</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10</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6406321" cy="3139321"/>
          </a:xfrm>
          <a:prstGeom prst="rect">
            <a:avLst/>
          </a:prstGeom>
          <a:noFill/>
        </p:spPr>
        <p:txBody>
          <a:bodyPr wrap="square">
            <a:spAutoFit/>
          </a:bodyPr>
          <a:lstStyle/>
          <a:p>
            <a:pPr lvl="0">
              <a:buClr>
                <a:srgbClr val="C00000"/>
              </a:buClr>
            </a:pPr>
            <a:r>
              <a:rPr lang="de-CH" b="1" dirty="0">
                <a:latin typeface="+mn-lt"/>
              </a:rPr>
              <a:t>Herausforderungen: </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Ziele nur bis und mit Output-Ebene formuliert</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(noch) keine Wirkungsmodelle entwickelt</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Unklar, ob alle Datengrundlagen vorhanden sind</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Umfassender Massnahmenplan; Bündelung bzw. Priorisierung erforderlich</a:t>
            </a: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27637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1 Wirkungslogik</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11</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7920880" cy="4524315"/>
          </a:xfrm>
          <a:prstGeom prst="rect">
            <a:avLst/>
          </a:prstGeom>
          <a:noFill/>
        </p:spPr>
        <p:txBody>
          <a:bodyPr wrap="square">
            <a:spAutoFit/>
          </a:bodyPr>
          <a:lstStyle/>
          <a:p>
            <a:pPr lvl="0">
              <a:buClr>
                <a:srgbClr val="C00000"/>
              </a:buClr>
            </a:pPr>
            <a:r>
              <a:rPr lang="de-CH" b="1" dirty="0">
                <a:latin typeface="+mn-lt"/>
              </a:rPr>
              <a:t>Lösungsansätze: </a:t>
            </a:r>
          </a:p>
          <a:p>
            <a:pPr lvl="0">
              <a:buClr>
                <a:srgbClr val="C00000"/>
              </a:buClr>
            </a:pPr>
            <a:endParaRPr lang="de-CH" b="1" dirty="0">
              <a:latin typeface="+mn-lt"/>
            </a:endParaRPr>
          </a:p>
          <a:p>
            <a:pPr marL="285750" indent="-285750">
              <a:buClr>
                <a:srgbClr val="C00000"/>
              </a:buClr>
              <a:buFont typeface="Wingdings" panose="05000000000000000000" pitchFamily="2" charset="2"/>
              <a:buChar char="§"/>
            </a:pPr>
            <a:r>
              <a:rPr lang="de-CH" dirty="0">
                <a:latin typeface="+mn-lt"/>
              </a:rPr>
              <a:t>Definition von Kriterien für die </a:t>
            </a:r>
            <a:r>
              <a:rPr lang="de-CH" dirty="0" err="1">
                <a:latin typeface="+mn-lt"/>
              </a:rPr>
              <a:t>Evaluierbarkeit</a:t>
            </a:r>
            <a:r>
              <a:rPr lang="de-CH" dirty="0">
                <a:latin typeface="+mn-lt"/>
              </a:rPr>
              <a:t>: Fortschritt der Massnahmen, Verfügbarkeit empirischer Grundlagen, Wirkungsbezug und Kausalität</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Klärung relevanter Ebenen für die Wirkungsanalyse / Erwartungsmanagement (Evaluation möglich bis und mit welche Ebene in Wirkungslogik) und Definition geeigneter Indikatoren </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Entwicklung von Wirkungsmodellen als Grundlage für die Ausschreibung (falls noch keines vorhanden)</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Bündelung der Massnahmen orientiert an Wirkungslogik mit Fokus auf Outcome-Ebene (Zielgruppe) </a:t>
            </a: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204905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1 Wirkungslogik</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12</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7632848" cy="3139321"/>
          </a:xfrm>
          <a:prstGeom prst="rect">
            <a:avLst/>
          </a:prstGeom>
          <a:noFill/>
        </p:spPr>
        <p:txBody>
          <a:bodyPr wrap="square">
            <a:spAutoFit/>
          </a:bodyPr>
          <a:lstStyle/>
          <a:p>
            <a:pPr lvl="0">
              <a:buClr>
                <a:srgbClr val="C00000"/>
              </a:buClr>
            </a:pPr>
            <a:r>
              <a:rPr lang="de-CH" b="1" dirty="0">
                <a:latin typeface="+mn-lt"/>
              </a:rPr>
              <a:t>Erkenntnisse: </a:t>
            </a:r>
          </a:p>
          <a:p>
            <a:pPr lvl="0">
              <a:buClr>
                <a:srgbClr val="C00000"/>
              </a:buClr>
            </a:pPr>
            <a:endParaRPr lang="de-CH" b="1" dirty="0">
              <a:latin typeface="+mn-lt"/>
            </a:endParaRPr>
          </a:p>
          <a:p>
            <a:pPr marL="285750" indent="-285750">
              <a:buClr>
                <a:srgbClr val="C00000"/>
              </a:buClr>
              <a:buFont typeface="Wingdings" panose="05000000000000000000" pitchFamily="2" charset="2"/>
              <a:buChar char="§"/>
            </a:pPr>
            <a:r>
              <a:rPr lang="de-CH" dirty="0">
                <a:latin typeface="+mn-lt"/>
              </a:rPr>
              <a:t>Denken in Wirkungslogik bereits zu Beginn des Politikzyklus: </a:t>
            </a:r>
            <a:r>
              <a:rPr lang="de-CH" dirty="0" err="1">
                <a:latin typeface="+mn-lt"/>
              </a:rPr>
              <a:t>SMARTe</a:t>
            </a:r>
            <a:r>
              <a:rPr lang="de-CH" dirty="0">
                <a:latin typeface="+mn-lt"/>
              </a:rPr>
              <a:t>-Zielformulierung und Entwicklung von Wirkungsmodellen </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Stärkere Berücksichtigung der Outcome-Ebene bei der Zieldefinition</a:t>
            </a:r>
          </a:p>
          <a:p>
            <a:pPr>
              <a:buClr>
                <a:srgbClr val="C00000"/>
              </a:buClr>
            </a:pPr>
            <a:endParaRPr lang="de-CH" dirty="0">
              <a:latin typeface="+mn-lt"/>
            </a:endParaRPr>
          </a:p>
          <a:p>
            <a:pPr marL="285750" indent="-285750">
              <a:buClr>
                <a:srgbClr val="C00000"/>
              </a:buClr>
              <a:buFont typeface="Wingdings" panose="05000000000000000000" pitchFamily="2" charset="2"/>
              <a:buChar char="§"/>
            </a:pPr>
            <a:r>
              <a:rPr lang="de-CH" dirty="0">
                <a:latin typeface="+mn-lt"/>
              </a:rPr>
              <a:t>Möglichkeit einer Ex-Post Evaluation bereits bei der Planung eines Projektes bzw. zum Zeitpunkt des Projektbeginns mitdenken</a:t>
            </a:r>
          </a:p>
          <a:p>
            <a:pPr marL="28575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205924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1 Wirkungslogik</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13</a:t>
            </a:fld>
            <a:endParaRPr lang="de-CH"/>
          </a:p>
        </p:txBody>
      </p:sp>
      <p:pic>
        <p:nvPicPr>
          <p:cNvPr id="3" name="Grafik 2"/>
          <p:cNvPicPr>
            <a:picLocks noChangeAspect="1"/>
          </p:cNvPicPr>
          <p:nvPr/>
        </p:nvPicPr>
        <p:blipFill>
          <a:blip r:embed="rId3"/>
          <a:stretch>
            <a:fillRect/>
          </a:stretch>
        </p:blipFill>
        <p:spPr>
          <a:xfrm>
            <a:off x="539552" y="1865189"/>
            <a:ext cx="8260796" cy="4578493"/>
          </a:xfrm>
          <a:prstGeom prst="rect">
            <a:avLst/>
          </a:prstGeom>
        </p:spPr>
      </p:pic>
    </p:spTree>
    <p:extLst>
      <p:ext uri="{BB962C8B-B14F-4D97-AF65-F5344CB8AC3E}">
        <p14:creationId xmlns:p14="http://schemas.microsoft.com/office/powerpoint/2010/main" val="368193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988840"/>
            <a:ext cx="6572264" cy="1340768"/>
          </a:xfrm>
        </p:spPr>
        <p:txBody>
          <a:bodyPr/>
          <a:lstStyle/>
          <a:p>
            <a:pPr marL="0" indent="0" algn="l"/>
            <a:r>
              <a:rPr lang="de-CH" sz="3600" dirty="0">
                <a:solidFill>
                  <a:srgbClr val="C00000"/>
                </a:solidFill>
              </a:rPr>
              <a:t>Herausforderung 2 Zeithorizont</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14</a:t>
            </a:fld>
            <a:endParaRPr lang="de-CH"/>
          </a:p>
        </p:txBody>
      </p:sp>
    </p:spTree>
    <p:extLst>
      <p:ext uri="{BB962C8B-B14F-4D97-AF65-F5344CB8AC3E}">
        <p14:creationId xmlns:p14="http://schemas.microsoft.com/office/powerpoint/2010/main" val="213533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2 Zeithorizont</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15</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8064896" cy="3139321"/>
          </a:xfrm>
          <a:prstGeom prst="rect">
            <a:avLst/>
          </a:prstGeom>
          <a:noFill/>
        </p:spPr>
        <p:txBody>
          <a:bodyPr wrap="square">
            <a:spAutoFit/>
          </a:bodyPr>
          <a:lstStyle/>
          <a:p>
            <a:pPr lvl="0">
              <a:buClr>
                <a:srgbClr val="C00000"/>
              </a:buClr>
            </a:pPr>
            <a:r>
              <a:rPr lang="de-CH" b="1" dirty="0">
                <a:latin typeface="+mn-lt"/>
              </a:rPr>
              <a:t>Herausforderungen: </a:t>
            </a:r>
          </a:p>
          <a:p>
            <a:pPr lvl="0">
              <a:buClr>
                <a:srgbClr val="C00000"/>
              </a:buClr>
            </a:pPr>
            <a:endParaRPr lang="de-CH" b="1" dirty="0">
              <a:latin typeface="+mn-lt"/>
            </a:endParaRPr>
          </a:p>
          <a:p>
            <a:pPr marL="285750" lvl="0" indent="-285750">
              <a:buClr>
                <a:srgbClr val="C00000"/>
              </a:buClr>
              <a:buFont typeface="Wingdings" panose="05000000000000000000" pitchFamily="2" charset="2"/>
              <a:buChar char="§"/>
            </a:pPr>
            <a:r>
              <a:rPr lang="de-CH" dirty="0">
                <a:latin typeface="+mn-lt"/>
              </a:rPr>
              <a:t>Zeitpunkt Evaluation gemäss Bundesratsbeschluss (kürzerer Zeithorizont) vs. </a:t>
            </a:r>
          </a:p>
          <a:p>
            <a:pPr marL="285750" lvl="0" indent="-285750">
              <a:buClr>
                <a:srgbClr val="C00000"/>
              </a:buClr>
              <a:buFont typeface="Wingdings" panose="05000000000000000000" pitchFamily="2" charset="2"/>
              <a:buChar char="§"/>
            </a:pPr>
            <a:r>
              <a:rPr lang="de-CH" dirty="0">
                <a:latin typeface="+mn-lt"/>
              </a:rPr>
              <a:t>Fortschritt der Massnahmen bzw. Wirkungslogik des Evaluationsgegenstandes (längerer Zeithorizont) </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Anforderungen: Sicherstellung einer guten Qualität der Evaluation sowie Sicherstellung der Verwendung der Ergebnisse</a:t>
            </a:r>
          </a:p>
          <a:p>
            <a:pPr marL="285750" lvl="0" indent="-285750">
              <a:buClr>
                <a:srgbClr val="C00000"/>
              </a:buClr>
              <a:buFont typeface="Wingdings" panose="05000000000000000000" pitchFamily="2" charset="2"/>
              <a:buChar char="§"/>
            </a:pPr>
            <a:endParaRPr lang="de-CH" dirty="0">
              <a:highlight>
                <a:srgbClr val="FFFF00"/>
              </a:highlight>
              <a:latin typeface="+mn-lt"/>
            </a:endParaRP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257267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2 Zeithorizont</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16</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8064896" cy="4801314"/>
          </a:xfrm>
          <a:prstGeom prst="rect">
            <a:avLst/>
          </a:prstGeom>
          <a:noFill/>
        </p:spPr>
        <p:txBody>
          <a:bodyPr wrap="square">
            <a:spAutoFit/>
          </a:bodyPr>
          <a:lstStyle/>
          <a:p>
            <a:pPr lvl="0">
              <a:buClr>
                <a:srgbClr val="C00000"/>
              </a:buClr>
            </a:pPr>
            <a:r>
              <a:rPr lang="de-CH" b="1" dirty="0">
                <a:latin typeface="+mn-lt"/>
              </a:rPr>
              <a:t>Lösungsansätze: </a:t>
            </a:r>
          </a:p>
          <a:p>
            <a:pPr lvl="0">
              <a:buClr>
                <a:srgbClr val="C00000"/>
              </a:buClr>
            </a:pPr>
            <a:endParaRPr lang="de-CH" b="1" dirty="0">
              <a:latin typeface="+mn-lt"/>
            </a:endParaRPr>
          </a:p>
          <a:p>
            <a:pPr marL="285750" lvl="0" indent="-285750">
              <a:buClr>
                <a:srgbClr val="C00000"/>
              </a:buClr>
              <a:buFont typeface="Wingdings" panose="05000000000000000000" pitchFamily="2" charset="2"/>
              <a:buChar char="§"/>
            </a:pPr>
            <a:r>
              <a:rPr lang="de-CH" dirty="0">
                <a:latin typeface="+mn-lt"/>
              </a:rPr>
              <a:t>Zentral im Sinne eines Erwartungsmanagements: Klärung Zweck der Evaluation und Nutzung der Resultate</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Frühzeitige Klärung des Stands der Umsetzung der zu evaluierenden Massnahmen</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Reflektierte Begriffsverwendung: u.a. «Gesamtevaluation» vs. «Zwischenevaluation»</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Klare, transparente Kommunikation: z.B. nur bei wenigen Massnahmen können Aussagen bis und mit Outcome-Ebene gemacht werden </a:t>
            </a:r>
          </a:p>
          <a:p>
            <a:pPr marL="285750" lvl="0" indent="-285750">
              <a:buClr>
                <a:srgbClr val="C00000"/>
              </a:buClr>
              <a:buFont typeface="Wingdings" panose="05000000000000000000" pitchFamily="2" charset="2"/>
              <a:buChar cha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Bei Bedarf: vorbereitende Machbarkeitsstudie </a:t>
            </a:r>
          </a:p>
          <a:p>
            <a:pPr marL="285750" lvl="0" indent="-285750">
              <a:buClr>
                <a:srgbClr val="C00000"/>
              </a:buClr>
              <a:buFont typeface="Wingdings" panose="05000000000000000000" pitchFamily="2" charset="2"/>
              <a:buChar char="§"/>
            </a:pPr>
            <a:endParaRPr lang="de-CH" dirty="0">
              <a:highlight>
                <a:srgbClr val="FFFF00"/>
              </a:highlight>
              <a:latin typeface="+mn-lt"/>
            </a:endParaRP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352834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2 Zeithorizont</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17</a:t>
            </a:fld>
            <a:endParaRPr lang="de-CH"/>
          </a:p>
        </p:txBody>
      </p:sp>
      <p:sp>
        <p:nvSpPr>
          <p:cNvPr id="3" name="Textfeld 2">
            <a:extLst>
              <a:ext uri="{FF2B5EF4-FFF2-40B4-BE49-F238E27FC236}">
                <a16:creationId xmlns:a16="http://schemas.microsoft.com/office/drawing/2014/main" id="{88024BC7-283A-AA27-703B-A2C3AC636F53}"/>
              </a:ext>
            </a:extLst>
          </p:cNvPr>
          <p:cNvSpPr txBox="1"/>
          <p:nvPr/>
        </p:nvSpPr>
        <p:spPr>
          <a:xfrm>
            <a:off x="971600" y="1951672"/>
            <a:ext cx="7416824" cy="3416320"/>
          </a:xfrm>
          <a:prstGeom prst="rect">
            <a:avLst/>
          </a:prstGeom>
          <a:noFill/>
        </p:spPr>
        <p:txBody>
          <a:bodyPr wrap="square">
            <a:spAutoFit/>
          </a:bodyPr>
          <a:lstStyle/>
          <a:p>
            <a:pPr lvl="0">
              <a:buClr>
                <a:srgbClr val="C00000"/>
              </a:buClr>
            </a:pPr>
            <a:r>
              <a:rPr lang="de-CH" b="1" dirty="0">
                <a:latin typeface="+mn-lt"/>
              </a:rPr>
              <a:t>Herausforderungen: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Evaluation ist nicht von Projektbeginn an im Boot. Retrospektive Erhebungen notwendig.</a:t>
            </a:r>
          </a:p>
          <a:p>
            <a:pPr lvl="0">
              <a:buClr>
                <a:srgbClr val="C00000"/>
              </a:buCl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ea typeface="Times New Roman" panose="02020603050405020304" pitchFamily="18" charset="0"/>
                <a:cs typeface="Times New Roman" panose="02020603050405020304" pitchFamily="18" charset="0"/>
              </a:rPr>
              <a:t>Evaluationsergebnisse/Schlussbericht wird von Auftraggeber*innen oft zu spät eingeplant. Resultate für Entscheid über eine Verlängerung/Implementierung müssten viel früher vorliegen. </a:t>
            </a:r>
          </a:p>
          <a:p>
            <a:pPr marL="285750" lvl="0" indent="-285750">
              <a:buClr>
                <a:srgbClr val="C00000"/>
              </a:buClr>
              <a:buFont typeface="Wingdings" panose="05000000000000000000" pitchFamily="2" charset="2"/>
              <a:buChar char="§"/>
            </a:pPr>
            <a:endParaRPr lang="de-CH" sz="1800" b="0" dirty="0">
              <a:latin typeface="Arial" panose="020B0604020202020204" pitchFamily="34"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cs typeface="Times New Roman" panose="02020603050405020304" pitchFamily="18" charset="0"/>
              </a:rPr>
              <a:t>Evaluation der (längerfristigen) Wirkungen kaum möglich, weil Berichterstattung spätestens nach Abschluss Projekt vorliegen muss.</a:t>
            </a:r>
            <a:endParaRPr lang="de-CH" sz="1800" b="0" dirty="0"/>
          </a:p>
        </p:txBody>
      </p:sp>
    </p:spTree>
    <p:extLst>
      <p:ext uri="{BB962C8B-B14F-4D97-AF65-F5344CB8AC3E}">
        <p14:creationId xmlns:p14="http://schemas.microsoft.com/office/powerpoint/2010/main" val="111557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2 Zeithorizont</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18</a:t>
            </a:fld>
            <a:endParaRPr lang="de-CH"/>
          </a:p>
        </p:txBody>
      </p:sp>
      <p:sp>
        <p:nvSpPr>
          <p:cNvPr id="5" name="Textfeld 4">
            <a:extLst>
              <a:ext uri="{FF2B5EF4-FFF2-40B4-BE49-F238E27FC236}">
                <a16:creationId xmlns:a16="http://schemas.microsoft.com/office/drawing/2014/main" id="{F3099630-2A8D-BD99-C001-C77A7162BC4F}"/>
              </a:ext>
            </a:extLst>
          </p:cNvPr>
          <p:cNvSpPr txBox="1"/>
          <p:nvPr/>
        </p:nvSpPr>
        <p:spPr>
          <a:xfrm>
            <a:off x="1043608" y="1952102"/>
            <a:ext cx="7272808" cy="4247317"/>
          </a:xfrm>
          <a:prstGeom prst="rect">
            <a:avLst/>
          </a:prstGeom>
          <a:noFill/>
        </p:spPr>
        <p:txBody>
          <a:bodyPr wrap="square">
            <a:spAutoFit/>
          </a:bodyPr>
          <a:lstStyle/>
          <a:p>
            <a:pPr lvl="0">
              <a:buClr>
                <a:srgbClr val="C00000"/>
              </a:buClr>
            </a:pPr>
            <a:r>
              <a:rPr lang="de-CH" b="1" dirty="0">
                <a:latin typeface="+mn-lt"/>
              </a:rPr>
              <a:t>Lösungsansätze: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Schon bei Erstellun</a:t>
            </a:r>
            <a:r>
              <a:rPr lang="de-CH" dirty="0">
                <a:latin typeface="Arial" panose="020B0604020202020204" pitchFamily="34" charset="0"/>
                <a:ea typeface="Times New Roman" panose="02020603050405020304" pitchFamily="18" charset="0"/>
                <a:cs typeface="Times New Roman" panose="02020603050405020304" pitchFamily="18" charset="0"/>
              </a:rPr>
              <a:t>g Offerte auf Problematik hinweisen. Nutzen der Berichterstattung zu den Unterschiedlichen Zeitpunkten deutlich aufzeigen.</a:t>
            </a:r>
          </a:p>
          <a:p>
            <a:pPr marL="285750" lvl="0" indent="-285750">
              <a:buClr>
                <a:srgbClr val="C00000"/>
              </a:buClr>
              <a:buFont typeface="Wingdings" panose="05000000000000000000" pitchFamily="2" charset="2"/>
              <a:buChar cha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Von Beginn an mit Auftraggeber/in klären, welches die entscheidenden Kriterien für eine Verlängerung sind (Fokus primär auf Umsetzung und Output liegen).</a:t>
            </a:r>
          </a:p>
          <a:p>
            <a:pPr marL="285750" lvl="0" indent="-285750">
              <a:buClr>
                <a:srgbClr val="C00000"/>
              </a:buClr>
              <a:buFont typeface="Wingdings" panose="05000000000000000000" pitchFamily="2" charset="2"/>
              <a:buChar char="§"/>
            </a:pPr>
            <a:endParaRPr lang="de-CH"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Aufzeigen, welches Wissen zur Kausalität zwischen den Massnahmen (Output) und den Wirkungen bekannt ist. Längerfristiges Wirkungspotential aufzeigen (falls Output wie geplant erfolgt). Fokus nicht auf Wirkungen sondern Wirkungspotential und die dafür benötigten Erfolgsfaktoren legen.</a:t>
            </a:r>
            <a:endParaRPr lang="de-CH" sz="1800" b="0" dirty="0"/>
          </a:p>
        </p:txBody>
      </p:sp>
    </p:spTree>
    <p:extLst>
      <p:ext uri="{BB962C8B-B14F-4D97-AF65-F5344CB8AC3E}">
        <p14:creationId xmlns:p14="http://schemas.microsoft.com/office/powerpoint/2010/main" val="91294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2 Zeithorizont</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19</a:t>
            </a:fld>
            <a:endParaRPr lang="de-CH"/>
          </a:p>
        </p:txBody>
      </p:sp>
      <p:sp>
        <p:nvSpPr>
          <p:cNvPr id="5" name="Textfeld 4">
            <a:extLst>
              <a:ext uri="{FF2B5EF4-FFF2-40B4-BE49-F238E27FC236}">
                <a16:creationId xmlns:a16="http://schemas.microsoft.com/office/drawing/2014/main" id="{F3099630-2A8D-BD99-C001-C77A7162BC4F}"/>
              </a:ext>
            </a:extLst>
          </p:cNvPr>
          <p:cNvSpPr txBox="1"/>
          <p:nvPr/>
        </p:nvSpPr>
        <p:spPr>
          <a:xfrm>
            <a:off x="1008361" y="1683899"/>
            <a:ext cx="7272808" cy="369332"/>
          </a:xfrm>
          <a:prstGeom prst="rect">
            <a:avLst/>
          </a:prstGeom>
          <a:noFill/>
        </p:spPr>
        <p:txBody>
          <a:bodyPr wrap="square">
            <a:spAutoFit/>
          </a:bodyPr>
          <a:lstStyle/>
          <a:p>
            <a:pPr lvl="0">
              <a:buClr>
                <a:srgbClr val="C00000"/>
              </a:buClr>
            </a:pPr>
            <a:r>
              <a:rPr lang="de-CH" b="1" dirty="0">
                <a:latin typeface="+mn-lt"/>
              </a:rPr>
              <a:t>Beispiel (Auszug aus einer aktuellen Offerte)</a:t>
            </a:r>
            <a:endParaRPr lang="de-CH" sz="1800" b="0" dirty="0"/>
          </a:p>
        </p:txBody>
      </p:sp>
      <p:sp>
        <p:nvSpPr>
          <p:cNvPr id="3" name="Rectangle 1">
            <a:extLst>
              <a:ext uri="{FF2B5EF4-FFF2-40B4-BE49-F238E27FC236}">
                <a16:creationId xmlns:a16="http://schemas.microsoft.com/office/drawing/2014/main" id="{4E37EE4A-1A31-E6D8-2F31-92DEA6F98920}"/>
              </a:ext>
            </a:extLst>
          </p:cNvPr>
          <p:cNvSpPr>
            <a:spLocks noChangeArrowheads="1"/>
          </p:cNvSpPr>
          <p:nvPr/>
        </p:nvSpPr>
        <p:spPr bwMode="auto">
          <a:xfrm flipH="1">
            <a:off x="1008361" y="2256719"/>
            <a:ext cx="727280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CH"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Herausforderungen für die Evaluation sehen wir insbesondere in Bezug auf folgende Aspekte: </a:t>
            </a:r>
            <a:endParaRPr kumimoji="0" lang="de-DE" altLang="de-DE" sz="1400" b="0" i="0" u="none" strike="noStrike" cap="none" normalizeH="0" baseline="0" dirty="0">
              <a:ln>
                <a:noFill/>
              </a:ln>
              <a:solidFill>
                <a:schemeClr val="tx1"/>
              </a:solidFill>
              <a:effectLst/>
              <a:latin typeface="Arial" panose="020B0604020202020204" pitchFamily="34" charset="0"/>
            </a:endParaRPr>
          </a:p>
          <a:p>
            <a:pPr lvl="1">
              <a:buFontTx/>
              <a:buChar char="•"/>
            </a:pPr>
            <a:r>
              <a:rPr kumimoji="0" lang="de-CH" altLang="de-DE" sz="1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Verzögerungen und kurze Projektlaufzeit bis zur Berichterstattung</a:t>
            </a:r>
            <a:r>
              <a:rPr kumimoji="0" lang="de-CH"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Das Pilotprojekt ist gemäss Ausschreibungsunterlagen pandemiebedingt verzögert gestartet. Gleichzeitig müssen Erkenntnisse aus dem Pilotprojekt frühzeitig – vor Ende der Pilotphase – vorliegen, um in die Planung des Versorgungsmodells im Anschluss an das Pilotprojekt einfliessen zu können. Dies bedeutet, dass der </a:t>
            </a:r>
            <a:r>
              <a:rPr kumimoji="0" lang="de-CH" altLang="de-DE" sz="1400" b="0" i="0" u="none" strike="noStrike" cap="none" normalizeH="0" baseline="0" dirty="0">
                <a:ln>
                  <a:noFill/>
                </a:ln>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Beobachtungszeitraum für die Evaluation kurz</a:t>
            </a:r>
            <a:r>
              <a:rPr kumimoji="0" lang="de-CH"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ist und Erkenntnisse aus der allerletzten Phase (2024) kaum in den Schlussbericht einfliessen können. Wir sehen daher vor, </a:t>
            </a:r>
            <a:r>
              <a:rPr kumimoji="0" lang="de-CH" altLang="de-DE" sz="1400" b="0" i="0" u="none" strike="noStrike" cap="none" normalizeH="0" baseline="0" dirty="0">
                <a:ln>
                  <a:noFill/>
                </a:ln>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Erkenntnisse aus der Evaluation bereits während der Begleitung den Beteiligten zu spiegeln</a:t>
            </a:r>
            <a:r>
              <a:rPr kumimoji="0" lang="de-CH"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Aussagen zur Umsetzung des Pilotprojekts wie zur Zusammenarbeit, Herausforderungen und Lösungsmöglichkeiten, und die Darstellung der Reporting-Daten sollten aus unserer Sicht bereits 2023 möglich sein. </a:t>
            </a:r>
            <a:r>
              <a:rPr kumimoji="0" lang="de-CH" altLang="de-DE" sz="1400" b="0" i="0" u="none" strike="noStrike" cap="none" normalizeH="0" baseline="0" dirty="0">
                <a:ln>
                  <a:noFill/>
                </a:ln>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Hinweise auf Wirkungen </a:t>
            </a:r>
            <a:r>
              <a:rPr kumimoji="0" lang="de-CH"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bei der Zielgruppe der Nichtkrankenversicherten sollten </a:t>
            </a:r>
            <a:r>
              <a:rPr kumimoji="0" lang="de-CH" altLang="de-DE" sz="1400" b="0" i="0" u="none" strike="noStrike" cap="none" normalizeH="0" baseline="0" dirty="0">
                <a:ln>
                  <a:noFill/>
                </a:ln>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möglichst spät (2024) erfasst </a:t>
            </a:r>
            <a:r>
              <a:rPr kumimoji="0" lang="de-CH" altLang="de-DE"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werden, </a:t>
            </a:r>
            <a:r>
              <a:rPr kumimoji="0" lang="de-CH" altLang="de-DE" sz="1400" b="0" i="0" u="none" strike="noStrike" cap="none" normalizeH="0" baseline="0" dirty="0">
                <a:ln>
                  <a:noFill/>
                </a:ln>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eine breite Abstützung und vertiefte Darstellung von Wirkungen – neben Nutzungszahlen und qualitativen Aussagen - wird im vorgegebenen Zeitrahmen vermutlich nicht möglich sein</a:t>
            </a:r>
            <a:r>
              <a:rPr kumimoji="0" lang="de-CH"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br>
              <a:rPr kumimoji="0" lang="de-CH"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de-CH" altLang="de-DE"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084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algn="r"/>
            <a:r>
              <a:rPr lang="de-DE" sz="3200" dirty="0" err="1">
                <a:solidFill>
                  <a:srgbClr val="C00000"/>
                </a:solidFill>
              </a:rPr>
              <a:t>Begrüssung</a:t>
            </a:r>
            <a:r>
              <a:rPr lang="de-DE" sz="3200" dirty="0">
                <a:solidFill>
                  <a:srgbClr val="C00000"/>
                </a:solidFill>
              </a:rPr>
              <a:t> und Einführung</a:t>
            </a:r>
            <a:endParaRPr lang="en-US" sz="3200" dirty="0">
              <a:solidFill>
                <a:srgbClr val="C00000"/>
              </a:solidFill>
            </a:endParaRPr>
          </a:p>
        </p:txBody>
      </p:sp>
      <p:sp>
        <p:nvSpPr>
          <p:cNvPr id="3" name="Espace réservé du contenu 2"/>
          <p:cNvSpPr>
            <a:spLocks noGrp="1"/>
          </p:cNvSpPr>
          <p:nvPr>
            <p:ph idx="1"/>
          </p:nvPr>
        </p:nvSpPr>
        <p:spPr>
          <a:xfrm>
            <a:off x="545607" y="1844824"/>
            <a:ext cx="8424936" cy="4114800"/>
          </a:xfrm>
        </p:spPr>
        <p:txBody>
          <a:bodyPr/>
          <a:lstStyle/>
          <a:p>
            <a:pPr marL="285750" lvl="0" indent="-285750">
              <a:buClr>
                <a:srgbClr val="C00000"/>
              </a:buClr>
              <a:buFont typeface="Wingdings" panose="05000000000000000000" pitchFamily="2" charset="2"/>
              <a:buChar char="§"/>
            </a:pPr>
            <a:r>
              <a:rPr lang="en-US" sz="1800" b="0" dirty="0" err="1"/>
              <a:t>Kongressthema</a:t>
            </a:r>
            <a:r>
              <a:rPr lang="en-US" sz="1800" b="0" dirty="0"/>
              <a:t> </a:t>
            </a:r>
            <a:r>
              <a:rPr lang="en-US" sz="1800" b="0" dirty="0" err="1"/>
              <a:t>dreht</a:t>
            </a:r>
            <a:r>
              <a:rPr lang="en-US" sz="1800" b="0" dirty="0"/>
              <a:t> </a:t>
            </a:r>
            <a:r>
              <a:rPr lang="en-US" sz="1800" b="0" dirty="0" err="1"/>
              <a:t>sich</a:t>
            </a:r>
            <a:r>
              <a:rPr lang="en-US" sz="1800" b="0" dirty="0"/>
              <a:t> um </a:t>
            </a:r>
            <a:r>
              <a:rPr lang="en-US" sz="1800" b="0" dirty="0" err="1"/>
              <a:t>Bewertung</a:t>
            </a:r>
            <a:r>
              <a:rPr lang="en-US" sz="1800" b="0" dirty="0"/>
              <a:t> und </a:t>
            </a:r>
            <a:r>
              <a:rPr lang="en-US" sz="1800" b="0" dirty="0" err="1"/>
              <a:t>Methoden</a:t>
            </a:r>
            <a:endParaRPr lang="en-US" sz="1800" b="0" dirty="0"/>
          </a:p>
          <a:p>
            <a:pPr marL="285750" lvl="0" indent="-285750">
              <a:buClr>
                <a:srgbClr val="C00000"/>
              </a:buClr>
              <a:buFont typeface="Wingdings" panose="05000000000000000000" pitchFamily="2" charset="2"/>
              <a:buChar char="§"/>
            </a:pPr>
            <a:r>
              <a:rPr lang="en-US" sz="1800" b="0" dirty="0" err="1"/>
              <a:t>Wirkung</a:t>
            </a:r>
            <a:r>
              <a:rPr lang="en-US" sz="1800" b="0" dirty="0"/>
              <a:t> </a:t>
            </a:r>
            <a:r>
              <a:rPr lang="en-US" sz="1800" b="0" dirty="0" err="1"/>
              <a:t>zu</a:t>
            </a:r>
            <a:r>
              <a:rPr lang="en-US" sz="1800" b="0" dirty="0"/>
              <a:t> </a:t>
            </a:r>
            <a:r>
              <a:rPr lang="en-US" sz="1800" b="0" dirty="0" err="1"/>
              <a:t>bewerten</a:t>
            </a:r>
            <a:r>
              <a:rPr lang="en-US" sz="1800" b="0" dirty="0"/>
              <a:t> </a:t>
            </a:r>
            <a:r>
              <a:rPr lang="en-US" sz="1800" b="0" dirty="0" err="1"/>
              <a:t>ist</a:t>
            </a:r>
            <a:r>
              <a:rPr lang="en-US" sz="1800" b="0" dirty="0"/>
              <a:t> </a:t>
            </a:r>
            <a:r>
              <a:rPr lang="en-US" sz="1800" b="0" dirty="0" err="1"/>
              <a:t>ein</a:t>
            </a:r>
            <a:r>
              <a:rPr lang="en-US" sz="1800" b="0" dirty="0"/>
              <a:t> </a:t>
            </a:r>
            <a:r>
              <a:rPr lang="en-US" sz="1800" b="0" dirty="0" err="1"/>
              <a:t>Kernelement</a:t>
            </a:r>
            <a:r>
              <a:rPr lang="en-US" sz="1800" b="0" dirty="0"/>
              <a:t> von </a:t>
            </a:r>
            <a:r>
              <a:rPr lang="en-US" sz="1800" b="0" dirty="0" err="1"/>
              <a:t>Evaluationen</a:t>
            </a:r>
            <a:r>
              <a:rPr lang="en-US" sz="1800" b="0" dirty="0"/>
              <a:t> </a:t>
            </a:r>
            <a:r>
              <a:rPr lang="en-US" sz="1800" b="0" dirty="0" err="1"/>
              <a:t>mit</a:t>
            </a:r>
            <a:r>
              <a:rPr lang="en-US" sz="1800" b="0" dirty="0"/>
              <a:t> </a:t>
            </a:r>
            <a:r>
              <a:rPr lang="en-US" sz="1800" b="0" dirty="0" err="1"/>
              <a:t>entsprechenden</a:t>
            </a:r>
            <a:r>
              <a:rPr lang="en-US" sz="1800" b="0" dirty="0"/>
              <a:t> </a:t>
            </a:r>
            <a:r>
              <a:rPr lang="en-US" sz="1800" b="0" dirty="0" err="1"/>
              <a:t>Herausforderungen</a:t>
            </a:r>
            <a:r>
              <a:rPr lang="en-US" sz="1800" b="0" dirty="0"/>
              <a:t>.</a:t>
            </a:r>
          </a:p>
          <a:p>
            <a:pPr marL="285750" lvl="0" indent="-285750">
              <a:buClr>
                <a:srgbClr val="C00000"/>
              </a:buClr>
              <a:buFont typeface="Wingdings" panose="05000000000000000000" pitchFamily="2" charset="2"/>
              <a:buChar char="§"/>
            </a:pPr>
            <a:r>
              <a:rPr lang="en-US" sz="1800" b="0" dirty="0" err="1"/>
              <a:t>Drei</a:t>
            </a:r>
            <a:r>
              <a:rPr lang="en-US" sz="1800" b="0" dirty="0"/>
              <a:t> </a:t>
            </a:r>
            <a:r>
              <a:rPr lang="en-US" sz="1800" b="0" dirty="0" err="1"/>
              <a:t>zentrale</a:t>
            </a:r>
            <a:r>
              <a:rPr lang="en-US" sz="1800" b="0" dirty="0"/>
              <a:t> </a:t>
            </a:r>
            <a:r>
              <a:rPr lang="en-US" sz="1800" b="0" dirty="0" err="1"/>
              <a:t>Herausforderungen</a:t>
            </a:r>
            <a:r>
              <a:rPr lang="en-US" sz="1800" b="0" dirty="0"/>
              <a:t> </a:t>
            </a:r>
            <a:r>
              <a:rPr lang="en-US" sz="1800" b="0" dirty="0" err="1"/>
              <a:t>dazu</a:t>
            </a:r>
            <a:r>
              <a:rPr lang="en-US" sz="1800" b="0" dirty="0"/>
              <a:t>:</a:t>
            </a:r>
          </a:p>
          <a:p>
            <a:pPr marL="647700" lvl="1" indent="-285750">
              <a:buFont typeface="Wingdings" panose="05000000000000000000" pitchFamily="2" charset="2"/>
              <a:buChar char="§"/>
            </a:pPr>
            <a:r>
              <a:rPr lang="en-US" sz="1400" b="0" dirty="0" err="1"/>
              <a:t>Wirkungslogik</a:t>
            </a:r>
            <a:r>
              <a:rPr lang="en-US" sz="1400" b="0" dirty="0"/>
              <a:t>: </a:t>
            </a:r>
            <a:r>
              <a:rPr lang="en-US" sz="1400" b="0" dirty="0" err="1"/>
              <a:t>Fehlendes</a:t>
            </a:r>
            <a:r>
              <a:rPr lang="en-US" sz="1400" b="0" dirty="0"/>
              <a:t> </a:t>
            </a:r>
            <a:r>
              <a:rPr lang="en-US" sz="1400" b="0" dirty="0" err="1"/>
              <a:t>Wirkungsmodell</a:t>
            </a:r>
            <a:r>
              <a:rPr lang="en-US" sz="1400" b="0" dirty="0"/>
              <a:t> / </a:t>
            </a:r>
            <a:r>
              <a:rPr lang="en-US" sz="1400" b="0" dirty="0" err="1"/>
              <a:t>fehlende</a:t>
            </a:r>
            <a:r>
              <a:rPr lang="en-US" sz="1400" b="0" dirty="0"/>
              <a:t> </a:t>
            </a:r>
            <a:r>
              <a:rPr lang="en-US" sz="1400" b="0" dirty="0" err="1"/>
              <a:t>Grundlagen</a:t>
            </a:r>
            <a:endParaRPr lang="en-US" sz="1400" b="0" dirty="0"/>
          </a:p>
          <a:p>
            <a:pPr marL="647700" lvl="1" indent="-285750">
              <a:buFont typeface="Wingdings" panose="05000000000000000000" pitchFamily="2" charset="2"/>
              <a:buChar char="§"/>
            </a:pPr>
            <a:r>
              <a:rPr lang="en-US" sz="1400" dirty="0" err="1"/>
              <a:t>Zeithorizont</a:t>
            </a:r>
            <a:r>
              <a:rPr lang="en-US" sz="1400" dirty="0"/>
              <a:t>: Evaluation </a:t>
            </a:r>
            <a:r>
              <a:rPr lang="en-US" sz="1400" dirty="0" err="1"/>
              <a:t>während</a:t>
            </a:r>
            <a:r>
              <a:rPr lang="en-US" sz="1400" dirty="0"/>
              <a:t> </a:t>
            </a:r>
            <a:r>
              <a:rPr lang="en-US" sz="1400" dirty="0" err="1"/>
              <a:t>Interventionsdauer</a:t>
            </a:r>
            <a:endParaRPr lang="en-US" sz="1400" dirty="0"/>
          </a:p>
          <a:p>
            <a:pPr marL="647700" lvl="1" indent="-285750">
              <a:buFont typeface="Wingdings" panose="05000000000000000000" pitchFamily="2" charset="2"/>
              <a:buChar char="§"/>
            </a:pPr>
            <a:r>
              <a:rPr lang="en-US" sz="1400" b="0" dirty="0" err="1"/>
              <a:t>Erwartungen</a:t>
            </a:r>
            <a:r>
              <a:rPr lang="en-US" sz="1400" b="0" dirty="0"/>
              <a:t> </a:t>
            </a:r>
            <a:r>
              <a:rPr lang="en-US" sz="1400" b="0" dirty="0" err="1"/>
              <a:t>zur</a:t>
            </a:r>
            <a:r>
              <a:rPr lang="en-US" sz="1400" b="0" dirty="0"/>
              <a:t> Impact-Ebene</a:t>
            </a:r>
          </a:p>
          <a:p>
            <a:pPr marL="647700" lvl="1" indent="-285750">
              <a:buFont typeface="Wingdings" panose="05000000000000000000" pitchFamily="2" charset="2"/>
              <a:buChar char="§"/>
            </a:pPr>
            <a:endParaRPr lang="en-US" sz="1400" dirty="0"/>
          </a:p>
          <a:p>
            <a:pPr lvl="1" indent="0">
              <a:buNone/>
            </a:pPr>
            <a:endParaRPr lang="en-US" sz="1400" dirty="0"/>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a:t>
            </a:fld>
            <a:endParaRPr lang="de-CH"/>
          </a:p>
        </p:txBody>
      </p:sp>
    </p:spTree>
    <p:extLst>
      <p:ext uri="{BB962C8B-B14F-4D97-AF65-F5344CB8AC3E}">
        <p14:creationId xmlns:p14="http://schemas.microsoft.com/office/powerpoint/2010/main" val="2404010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20</a:t>
            </a:fld>
            <a:endParaRPr lang="de-CH"/>
          </a:p>
        </p:txBody>
      </p:sp>
      <p:sp>
        <p:nvSpPr>
          <p:cNvPr id="5" name="Titre 1">
            <a:extLst>
              <a:ext uri="{FF2B5EF4-FFF2-40B4-BE49-F238E27FC236}">
                <a16:creationId xmlns:a16="http://schemas.microsoft.com/office/drawing/2014/main" id="{04F63F25-80D1-39BD-F30A-9EEB688E016D}"/>
              </a:ext>
            </a:extLst>
          </p:cNvPr>
          <p:cNvSpPr txBox="1">
            <a:spLocks/>
          </p:cNvSpPr>
          <p:nvPr/>
        </p:nvSpPr>
        <p:spPr>
          <a:xfrm>
            <a:off x="395536" y="1766773"/>
            <a:ext cx="7088063" cy="1340768"/>
          </a:xfrm>
          <a:prstGeom prst="rect">
            <a:avLst/>
          </a:prstGeom>
        </p:spPr>
        <p:txBody>
          <a:bodyPr anchor="ctr" anchorCtr="0"/>
          <a:lstStyle>
            <a:lvl1pPr marL="762000" indent="-762000" algn="ctr" rtl="0" eaLnBrk="0" fontAlgn="base" hangingPunct="0">
              <a:spcBef>
                <a:spcPct val="0"/>
              </a:spcBef>
              <a:spcAft>
                <a:spcPct val="0"/>
              </a:spcAft>
              <a:defRPr sz="2800" b="1">
                <a:solidFill>
                  <a:schemeClr val="tx1"/>
                </a:solidFill>
                <a:latin typeface="+mj-lt"/>
                <a:ea typeface="+mj-ea"/>
                <a:cs typeface="+mj-cs"/>
              </a:defRPr>
            </a:lvl1pPr>
            <a:lvl2pPr marL="762000" indent="-762000" algn="ctr" rtl="0" eaLnBrk="0" fontAlgn="base" hangingPunct="0">
              <a:spcBef>
                <a:spcPct val="0"/>
              </a:spcBef>
              <a:spcAft>
                <a:spcPct val="0"/>
              </a:spcAft>
              <a:defRPr sz="3600" b="1">
                <a:solidFill>
                  <a:schemeClr val="bg1"/>
                </a:solidFill>
                <a:latin typeface="Arial" charset="0"/>
              </a:defRPr>
            </a:lvl2pPr>
            <a:lvl3pPr marL="762000" indent="-762000" algn="ctr" rtl="0" eaLnBrk="0" fontAlgn="base" hangingPunct="0">
              <a:spcBef>
                <a:spcPct val="0"/>
              </a:spcBef>
              <a:spcAft>
                <a:spcPct val="0"/>
              </a:spcAft>
              <a:defRPr sz="3600" b="1">
                <a:solidFill>
                  <a:schemeClr val="bg1"/>
                </a:solidFill>
                <a:latin typeface="Arial" charset="0"/>
              </a:defRPr>
            </a:lvl3pPr>
            <a:lvl4pPr marL="762000" indent="-762000" algn="ctr" rtl="0" eaLnBrk="0" fontAlgn="base" hangingPunct="0">
              <a:spcBef>
                <a:spcPct val="0"/>
              </a:spcBef>
              <a:spcAft>
                <a:spcPct val="0"/>
              </a:spcAft>
              <a:defRPr sz="3600" b="1">
                <a:solidFill>
                  <a:schemeClr val="bg1"/>
                </a:solidFill>
                <a:latin typeface="Arial" charset="0"/>
              </a:defRPr>
            </a:lvl4pPr>
            <a:lvl5pPr marL="762000" indent="-762000" algn="ctr" rtl="0" eaLnBrk="0" fontAlgn="base" hangingPunct="0">
              <a:spcBef>
                <a:spcPct val="0"/>
              </a:spcBef>
              <a:spcAft>
                <a:spcPct val="0"/>
              </a:spcAft>
              <a:defRPr sz="3600" b="1">
                <a:solidFill>
                  <a:schemeClr val="bg1"/>
                </a:solidFill>
                <a:latin typeface="Arial" charset="0"/>
              </a:defRPr>
            </a:lvl5pPr>
            <a:lvl6pPr marL="1219200" indent="-762000" algn="ctr" rtl="0" fontAlgn="base">
              <a:spcBef>
                <a:spcPct val="0"/>
              </a:spcBef>
              <a:spcAft>
                <a:spcPct val="0"/>
              </a:spcAft>
              <a:defRPr sz="3600" b="1">
                <a:solidFill>
                  <a:schemeClr val="bg1"/>
                </a:solidFill>
                <a:latin typeface="Arial" charset="0"/>
              </a:defRPr>
            </a:lvl6pPr>
            <a:lvl7pPr marL="1676400" indent="-762000" algn="ctr" rtl="0" fontAlgn="base">
              <a:spcBef>
                <a:spcPct val="0"/>
              </a:spcBef>
              <a:spcAft>
                <a:spcPct val="0"/>
              </a:spcAft>
              <a:defRPr sz="3600" b="1">
                <a:solidFill>
                  <a:schemeClr val="bg1"/>
                </a:solidFill>
                <a:latin typeface="Arial" charset="0"/>
              </a:defRPr>
            </a:lvl7pPr>
            <a:lvl8pPr marL="2133600" indent="-762000" algn="ctr" rtl="0" fontAlgn="base">
              <a:spcBef>
                <a:spcPct val="0"/>
              </a:spcBef>
              <a:spcAft>
                <a:spcPct val="0"/>
              </a:spcAft>
              <a:defRPr sz="3600" b="1">
                <a:solidFill>
                  <a:schemeClr val="bg1"/>
                </a:solidFill>
                <a:latin typeface="Arial" charset="0"/>
              </a:defRPr>
            </a:lvl8pPr>
            <a:lvl9pPr marL="2590800" indent="-762000" algn="ctr" rtl="0" fontAlgn="base">
              <a:spcBef>
                <a:spcPct val="0"/>
              </a:spcBef>
              <a:spcAft>
                <a:spcPct val="0"/>
              </a:spcAft>
              <a:defRPr sz="3600" b="1">
                <a:solidFill>
                  <a:schemeClr val="bg1"/>
                </a:solidFill>
                <a:latin typeface="Arial" charset="0"/>
              </a:defRPr>
            </a:lvl9pPr>
          </a:lstStyle>
          <a:p>
            <a:pPr marL="0" indent="0" algn="l"/>
            <a:r>
              <a:rPr lang="de-CH" sz="3600" kern="0" dirty="0">
                <a:solidFill>
                  <a:srgbClr val="C00000"/>
                </a:solidFill>
              </a:rPr>
              <a:t>Herausforderung 3 Erwartungen zur Impact-Ebene</a:t>
            </a:r>
          </a:p>
        </p:txBody>
      </p:sp>
      <p:sp>
        <p:nvSpPr>
          <p:cNvPr id="6" name="Titel 5">
            <a:extLst>
              <a:ext uri="{FF2B5EF4-FFF2-40B4-BE49-F238E27FC236}">
                <a16:creationId xmlns:a16="http://schemas.microsoft.com/office/drawing/2014/main" id="{C9288470-5D69-990C-C2C6-F1294F56AE33}"/>
              </a:ext>
            </a:extLst>
          </p:cNvPr>
          <p:cNvSpPr>
            <a:spLocks noGrp="1"/>
          </p:cNvSpPr>
          <p:nvPr>
            <p:ph type="title"/>
          </p:nvPr>
        </p:nvSpPr>
        <p:spPr/>
        <p:txBody>
          <a:bodyPr/>
          <a:lstStyle/>
          <a:p>
            <a:endParaRPr lang="de-CH"/>
          </a:p>
        </p:txBody>
      </p:sp>
    </p:spTree>
    <p:extLst>
      <p:ext uri="{BB962C8B-B14F-4D97-AF65-F5344CB8AC3E}">
        <p14:creationId xmlns:p14="http://schemas.microsoft.com/office/powerpoint/2010/main" val="426698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7088063"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21</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7344816" cy="1754326"/>
          </a:xfrm>
          <a:prstGeom prst="rect">
            <a:avLst/>
          </a:prstGeom>
          <a:noFill/>
        </p:spPr>
        <p:txBody>
          <a:bodyPr wrap="square">
            <a:spAutoFit/>
          </a:bodyPr>
          <a:lstStyle/>
          <a:p>
            <a:pPr>
              <a:buClr>
                <a:srgbClr val="C00000"/>
              </a:buClr>
            </a:pPr>
            <a:r>
              <a:rPr lang="de-CH" b="1" dirty="0">
                <a:latin typeface="+mn-lt"/>
              </a:rPr>
              <a:t>Herausforderung: </a:t>
            </a:r>
          </a:p>
          <a:p>
            <a:pPr>
              <a:buClr>
                <a:srgbClr val="C00000"/>
              </a:buClr>
            </a:pPr>
            <a:endParaRPr lang="de-CH" b="1" dirty="0">
              <a:latin typeface="+mn-lt"/>
            </a:endParaRPr>
          </a:p>
          <a:p>
            <a:pPr marL="285750" indent="-285750">
              <a:buClr>
                <a:srgbClr val="C00000"/>
              </a:buClr>
              <a:buFont typeface="Wingdings" panose="05000000000000000000" pitchFamily="2" charset="2"/>
              <a:buChar char="§"/>
            </a:pPr>
            <a:r>
              <a:rPr lang="de-CH" dirty="0">
                <a:latin typeface="+mn-lt"/>
              </a:rPr>
              <a:t>Interesse politischer Entscheidungsträger an Wirksamkeit bzw. Frage, welchen Beitrag einzelne Massnahmen zur übergeordneten Zielsetzung (Impact-Ebene) effektiv leisten</a:t>
            </a: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187556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7088063"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22</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8352928" cy="4801314"/>
          </a:xfrm>
          <a:prstGeom prst="rect">
            <a:avLst/>
          </a:prstGeom>
          <a:noFill/>
        </p:spPr>
        <p:txBody>
          <a:bodyPr wrap="square">
            <a:spAutoFit/>
          </a:bodyPr>
          <a:lstStyle/>
          <a:p>
            <a:pPr>
              <a:buClr>
                <a:srgbClr val="C00000"/>
              </a:buClr>
            </a:pPr>
            <a:r>
              <a:rPr lang="de-CH" b="1" dirty="0">
                <a:latin typeface="+mn-lt"/>
              </a:rPr>
              <a:t>Lösungsansätze: </a:t>
            </a:r>
          </a:p>
          <a:p>
            <a:pPr>
              <a:buClr>
                <a:srgbClr val="C00000"/>
              </a:buClr>
            </a:pPr>
            <a:endParaRPr lang="de-CH" b="1" dirty="0">
              <a:latin typeface="+mn-lt"/>
            </a:endParaRPr>
          </a:p>
          <a:p>
            <a:pPr marL="285750" indent="-285750">
              <a:buClr>
                <a:srgbClr val="C00000"/>
              </a:buClr>
              <a:buFont typeface="Wingdings" panose="05000000000000000000" pitchFamily="2" charset="2"/>
              <a:buChar char="§"/>
            </a:pPr>
            <a:r>
              <a:rPr lang="de-CH" dirty="0">
                <a:latin typeface="+mn-lt"/>
              </a:rPr>
              <a:t>Frühzeitige Identifikation relevanter Ebenen für die Evaluation gemäss Wirkungslogik: hängt stark von Zeitpunkt der Evaluation bzw. Fortschritt der Massnahmen und vorhandenen Datengrundlagen ab</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Angepasstes Vorgehen pro Projekt; Einteilung in «Projekttypen», «Clustering» von Projekten und Verwendung unterschiedlicher Methoden</a:t>
            </a:r>
          </a:p>
          <a:p>
            <a:pPr>
              <a:buClr>
                <a:srgbClr val="C00000"/>
              </a:buClr>
            </a:pPr>
            <a:endParaRPr lang="de-CH" dirty="0">
              <a:latin typeface="+mn-lt"/>
            </a:endParaRPr>
          </a:p>
          <a:p>
            <a:pPr marL="285750" indent="-285750">
              <a:buClr>
                <a:srgbClr val="C00000"/>
              </a:buClr>
              <a:buFont typeface="Wingdings" panose="05000000000000000000" pitchFamily="2" charset="2"/>
              <a:buChar char="§"/>
            </a:pPr>
            <a:r>
              <a:rPr lang="de-CH" dirty="0">
                <a:latin typeface="+mn-lt"/>
              </a:rPr>
              <a:t>Ermittlung der Wirkung ausgewählter Projekte (Fallbeispiele)</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Nachvollziehbarer, transparenter Ausschluss von Massnahmen</a:t>
            </a:r>
          </a:p>
          <a:p>
            <a:pPr marL="285750" indent="-285750">
              <a:buClr>
                <a:srgbClr val="C00000"/>
              </a:buClr>
              <a:buFont typeface="Wingdings" panose="05000000000000000000" pitchFamily="2" charset="2"/>
              <a:buChar char="§"/>
            </a:pPr>
            <a:endParaRPr lang="de-CH" dirty="0">
              <a:latin typeface="+mn-lt"/>
            </a:endParaRPr>
          </a:p>
          <a:p>
            <a:pPr marL="285750" indent="-285750">
              <a:buClr>
                <a:srgbClr val="C00000"/>
              </a:buClr>
              <a:buFont typeface="Wingdings" panose="05000000000000000000" pitchFamily="2" charset="2"/>
              <a:buChar char="§"/>
            </a:pPr>
            <a:r>
              <a:rPr lang="de-CH" dirty="0">
                <a:latin typeface="+mn-lt"/>
              </a:rPr>
              <a:t>Durchführung von Expertengesprächen zur Plausibilisierung der Kausalität zwischen Massnahmen/ Aktivitäten und beobachteten Wirkungen sowie zur Validierung von Ergebnissen</a:t>
            </a: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244956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7088063"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23</a:t>
            </a:fld>
            <a:endParaRPr lang="de-CH"/>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523510" y="1628800"/>
            <a:ext cx="6564596" cy="4723130"/>
          </a:xfrm>
          <a:prstGeom prst="rect">
            <a:avLst/>
          </a:prstGeom>
          <a:noFill/>
        </p:spPr>
      </p:pic>
      <p:sp>
        <p:nvSpPr>
          <p:cNvPr id="6" name="Rechteck 5"/>
          <p:cNvSpPr/>
          <p:nvPr/>
        </p:nvSpPr>
        <p:spPr>
          <a:xfrm>
            <a:off x="6876256" y="6398114"/>
            <a:ext cx="1524776" cy="276999"/>
          </a:xfrm>
          <a:prstGeom prst="rect">
            <a:avLst/>
          </a:prstGeom>
        </p:spPr>
        <p:txBody>
          <a:bodyPr wrap="none">
            <a:spAutoFit/>
          </a:bodyPr>
          <a:lstStyle/>
          <a:p>
            <a:r>
              <a:rPr lang="de-CH" sz="1200" dirty="0">
                <a:latin typeface="+mn-lt"/>
              </a:rPr>
              <a:t>Quelle: </a:t>
            </a:r>
            <a:r>
              <a:rPr lang="de-CH" sz="1200" dirty="0" err="1">
                <a:latin typeface="+mn-lt"/>
              </a:rPr>
              <a:t>Infras</a:t>
            </a:r>
            <a:r>
              <a:rPr lang="de-CH" sz="1200" dirty="0">
                <a:latin typeface="+mn-lt"/>
              </a:rPr>
              <a:t> 2021 </a:t>
            </a:r>
          </a:p>
        </p:txBody>
      </p:sp>
    </p:spTree>
    <p:extLst>
      <p:ext uri="{BB962C8B-B14F-4D97-AF65-F5344CB8AC3E}">
        <p14:creationId xmlns:p14="http://schemas.microsoft.com/office/powerpoint/2010/main" val="155071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7088063"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24</a:t>
            </a:fld>
            <a:endParaRPr lang="de-CH"/>
          </a:p>
        </p:txBody>
      </p:sp>
      <p:sp>
        <p:nvSpPr>
          <p:cNvPr id="6" name="Rechteck 5"/>
          <p:cNvSpPr/>
          <p:nvPr/>
        </p:nvSpPr>
        <p:spPr>
          <a:xfrm>
            <a:off x="6876256" y="6398114"/>
            <a:ext cx="1524776" cy="276999"/>
          </a:xfrm>
          <a:prstGeom prst="rect">
            <a:avLst/>
          </a:prstGeom>
        </p:spPr>
        <p:txBody>
          <a:bodyPr wrap="none">
            <a:spAutoFit/>
          </a:bodyPr>
          <a:lstStyle/>
          <a:p>
            <a:r>
              <a:rPr lang="de-CH" sz="1200" dirty="0">
                <a:latin typeface="+mn-lt"/>
              </a:rPr>
              <a:t>Quelle: </a:t>
            </a:r>
            <a:r>
              <a:rPr lang="de-CH" sz="1200" dirty="0" err="1">
                <a:latin typeface="+mn-lt"/>
              </a:rPr>
              <a:t>Infras</a:t>
            </a:r>
            <a:r>
              <a:rPr lang="de-CH" sz="1200" dirty="0">
                <a:latin typeface="+mn-lt"/>
              </a:rPr>
              <a:t> 2021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23800"/>
            <a:ext cx="7174738" cy="4889133"/>
          </a:xfrm>
          <a:prstGeom prst="rect">
            <a:avLst/>
          </a:prstGeom>
        </p:spPr>
      </p:pic>
    </p:spTree>
    <p:extLst>
      <p:ext uri="{BB962C8B-B14F-4D97-AF65-F5344CB8AC3E}">
        <p14:creationId xmlns:p14="http://schemas.microsoft.com/office/powerpoint/2010/main" val="40500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0"/>
            <a:ext cx="7088063"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25</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88840"/>
            <a:ext cx="8352928" cy="2585323"/>
          </a:xfrm>
          <a:prstGeom prst="rect">
            <a:avLst/>
          </a:prstGeom>
          <a:noFill/>
        </p:spPr>
        <p:txBody>
          <a:bodyPr wrap="square">
            <a:spAutoFit/>
          </a:bodyPr>
          <a:lstStyle/>
          <a:p>
            <a:pPr>
              <a:buClr>
                <a:srgbClr val="C00000"/>
              </a:buClr>
            </a:pPr>
            <a:r>
              <a:rPr lang="de-CH" b="1" dirty="0">
                <a:latin typeface="+mn-lt"/>
              </a:rPr>
              <a:t>Erkenntnisse: </a:t>
            </a:r>
          </a:p>
          <a:p>
            <a:pPr>
              <a:buClr>
                <a:srgbClr val="C00000"/>
              </a:buClr>
            </a:pPr>
            <a:endParaRPr lang="de-CH" b="1" dirty="0">
              <a:latin typeface="+mn-lt"/>
            </a:endParaRPr>
          </a:p>
          <a:p>
            <a:pPr marL="285750" indent="-285750">
              <a:buClr>
                <a:srgbClr val="C00000"/>
              </a:buClr>
              <a:buFont typeface="Wingdings" panose="05000000000000000000" pitchFamily="2" charset="2"/>
              <a:buChar char="§"/>
              <a:defRPr/>
            </a:pPr>
            <a:r>
              <a:rPr lang="de-CH" dirty="0">
                <a:latin typeface="+mn-lt"/>
              </a:rPr>
              <a:t>Kommunikation im Sinne eines Erwartungsmanagements entscheidend: transparent, nachvollziehbar, rechtzeitig</a:t>
            </a:r>
          </a:p>
          <a:p>
            <a:pPr marL="285750" indent="-285750">
              <a:buClr>
                <a:srgbClr val="C00000"/>
              </a:buClr>
              <a:buFont typeface="Wingdings" panose="05000000000000000000" pitchFamily="2" charset="2"/>
              <a:buChar char="§"/>
              <a:defRPr/>
            </a:pPr>
            <a:endParaRPr lang="de-CH" dirty="0">
              <a:latin typeface="+mn-lt"/>
            </a:endParaRPr>
          </a:p>
          <a:p>
            <a:pPr marL="285750" indent="-285750">
              <a:buClr>
                <a:srgbClr val="C00000"/>
              </a:buClr>
              <a:buFont typeface="Wingdings" panose="05000000000000000000" pitchFamily="2" charset="2"/>
              <a:buChar char="§"/>
              <a:defRPr/>
            </a:pPr>
            <a:r>
              <a:rPr lang="de-CH" dirty="0">
                <a:latin typeface="+mn-lt"/>
              </a:rPr>
              <a:t>Einbezug von Kontextfaktoren </a:t>
            </a:r>
          </a:p>
          <a:p>
            <a:pPr marL="285750" indent="-285750">
              <a:buClr>
                <a:srgbClr val="C00000"/>
              </a:buClr>
              <a:buFont typeface="Wingdings" panose="05000000000000000000" pitchFamily="2" charset="2"/>
              <a:buChar char="§"/>
              <a:defRPr/>
            </a:pPr>
            <a:endParaRPr lang="de-CH" dirty="0">
              <a:latin typeface="+mn-lt"/>
            </a:endParaRPr>
          </a:p>
          <a:p>
            <a:pPr marL="285750" indent="-285750">
              <a:buClr>
                <a:srgbClr val="C00000"/>
              </a:buClr>
              <a:buFont typeface="Wingdings" panose="05000000000000000000" pitchFamily="2" charset="2"/>
              <a:buChar char="§"/>
              <a:defRPr/>
            </a:pPr>
            <a:r>
              <a:rPr lang="de-CH" dirty="0">
                <a:latin typeface="+mn-lt"/>
              </a:rPr>
              <a:t>Zu berücksichtigen: personelle und finanzielle Ressourcen</a:t>
            </a: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414490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26</a:t>
            </a:fld>
            <a:endParaRPr lang="de-CH"/>
          </a:p>
        </p:txBody>
      </p:sp>
      <p:sp>
        <p:nvSpPr>
          <p:cNvPr id="3" name="Textfeld 2">
            <a:extLst>
              <a:ext uri="{FF2B5EF4-FFF2-40B4-BE49-F238E27FC236}">
                <a16:creationId xmlns:a16="http://schemas.microsoft.com/office/drawing/2014/main" id="{5F2441CE-2A11-949D-1393-A014672F7BEE}"/>
              </a:ext>
            </a:extLst>
          </p:cNvPr>
          <p:cNvSpPr txBox="1"/>
          <p:nvPr/>
        </p:nvSpPr>
        <p:spPr>
          <a:xfrm>
            <a:off x="611560" y="1844824"/>
            <a:ext cx="7272808" cy="1754326"/>
          </a:xfrm>
          <a:prstGeom prst="rect">
            <a:avLst/>
          </a:prstGeom>
          <a:noFill/>
        </p:spPr>
        <p:txBody>
          <a:bodyPr wrap="square">
            <a:spAutoFit/>
          </a:bodyPr>
          <a:lstStyle/>
          <a:p>
            <a:pPr lvl="0">
              <a:buClr>
                <a:srgbClr val="C00000"/>
              </a:buClr>
            </a:pPr>
            <a:r>
              <a:rPr lang="de-CH" b="1" dirty="0">
                <a:latin typeface="+mn-lt"/>
              </a:rPr>
              <a:t>Herausforderungen: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Wirkungen schwierig zu operationalisieren</a:t>
            </a:r>
          </a:p>
          <a:p>
            <a:pPr marL="285750" lvl="0" indent="-285750">
              <a:buClr>
                <a:srgbClr val="C00000"/>
              </a:buClr>
              <a:buFont typeface="Wingdings" panose="05000000000000000000" pitchFamily="2" charset="2"/>
              <a:buChar char="§"/>
            </a:pPr>
            <a:endParaRPr lang="de-CH"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Beitrag einzelner Massnahmen zu übergeordneter Zielsetzung (Impact-Ebene)</a:t>
            </a:r>
            <a:r>
              <a:rPr lang="de-CH" dirty="0">
                <a:latin typeface="Arial" panose="020B0604020202020204" pitchFamily="34" charset="0"/>
                <a:ea typeface="Times New Roman" panose="02020603050405020304" pitchFamily="18" charset="0"/>
                <a:cs typeface="Times New Roman" panose="02020603050405020304" pitchFamily="18" charset="0"/>
              </a:rPr>
              <a:t> nicht/kaum messbar</a:t>
            </a:r>
            <a:endParaRPr lang="de-CH" sz="1800" b="0" dirty="0"/>
          </a:p>
        </p:txBody>
      </p:sp>
    </p:spTree>
    <p:extLst>
      <p:ext uri="{BB962C8B-B14F-4D97-AF65-F5344CB8AC3E}">
        <p14:creationId xmlns:p14="http://schemas.microsoft.com/office/powerpoint/2010/main" val="3510968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27</a:t>
            </a:fld>
            <a:endParaRPr lang="de-CH"/>
          </a:p>
        </p:txBody>
      </p:sp>
      <p:sp>
        <p:nvSpPr>
          <p:cNvPr id="3" name="Textfeld 2">
            <a:extLst>
              <a:ext uri="{FF2B5EF4-FFF2-40B4-BE49-F238E27FC236}">
                <a16:creationId xmlns:a16="http://schemas.microsoft.com/office/drawing/2014/main" id="{5F2441CE-2A11-949D-1393-A014672F7BEE}"/>
              </a:ext>
            </a:extLst>
          </p:cNvPr>
          <p:cNvSpPr txBox="1"/>
          <p:nvPr/>
        </p:nvSpPr>
        <p:spPr>
          <a:xfrm>
            <a:off x="935596" y="1772816"/>
            <a:ext cx="7272808" cy="5078313"/>
          </a:xfrm>
          <a:prstGeom prst="rect">
            <a:avLst/>
          </a:prstGeom>
          <a:noFill/>
        </p:spPr>
        <p:txBody>
          <a:bodyPr wrap="square">
            <a:spAutoFit/>
          </a:bodyPr>
          <a:lstStyle/>
          <a:p>
            <a:pPr lvl="0">
              <a:buClr>
                <a:srgbClr val="C00000"/>
              </a:buClr>
            </a:pPr>
            <a:r>
              <a:rPr lang="de-CH" b="1" dirty="0">
                <a:latin typeface="+mn-lt"/>
              </a:rPr>
              <a:t>Lösungsansätze: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Von Beginn an (bereits bei Offerte) gegenüber Auftraggeber*in ein Erwartungsmanagement betreiben (</a:t>
            </a:r>
            <a:r>
              <a:rPr lang="de-DE" dirty="0">
                <a:latin typeface="Arial" panose="020B0604020202020204" pitchFamily="34" charset="0"/>
                <a:ea typeface="Times New Roman" panose="02020603050405020304" pitchFamily="18" charset="0"/>
                <a:cs typeface="Times New Roman" panose="02020603050405020304" pitchFamily="18" charset="0"/>
              </a:rPr>
              <a:t>a</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ufzeigen was möglich /was nicht möglich ist).</a:t>
            </a:r>
          </a:p>
          <a:p>
            <a:pPr marL="285750" lvl="0" indent="-285750">
              <a:buClr>
                <a:srgbClr val="C00000"/>
              </a:buClr>
              <a:buFont typeface="Wingdings" panose="05000000000000000000" pitchFamily="2" charset="2"/>
              <a:buChar char="§"/>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de-DE" sz="1800" dirty="0">
                <a:latin typeface="Arial" panose="020B0604020202020204" pitchFamily="34" charset="0"/>
                <a:cs typeface="Times New Roman" panose="02020603050405020304" pitchFamily="18" charset="0"/>
              </a:rPr>
              <a:t>Falls Wirkungen nicht messbar, Wirkungspotenzial (aufgrund Literatur/Expert*</a:t>
            </a:r>
            <a:r>
              <a:rPr lang="de-DE" sz="1800" dirty="0" err="1">
                <a:latin typeface="Arial" panose="020B0604020202020204" pitchFamily="34" charset="0"/>
                <a:cs typeface="Times New Roman" panose="02020603050405020304" pitchFamily="18" charset="0"/>
              </a:rPr>
              <a:t>innenmeinung</a:t>
            </a:r>
            <a:r>
              <a:rPr lang="de-DE" sz="1800" dirty="0">
                <a:latin typeface="Arial" panose="020B0604020202020204" pitchFamily="34" charset="0"/>
                <a:cs typeface="Times New Roman" panose="02020603050405020304" pitchFamily="18" charset="0"/>
              </a:rPr>
              <a:t>) benennen.</a:t>
            </a:r>
            <a:endParaRPr lang="de-CH" sz="1800" b="0" dirty="0"/>
          </a:p>
          <a:p>
            <a:pPr marL="285750" lvl="0" indent="-285750">
              <a:buClr>
                <a:srgbClr val="C00000"/>
              </a:buClr>
              <a:buFont typeface="Wingdings" panose="05000000000000000000" pitchFamily="2" charset="2"/>
              <a:buChar char="§"/>
            </a:pPr>
            <a:endParaRPr lang="de-DE"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Methodenmix anwenden, quantitative und qualitative Ansätze kombinieren:</a:t>
            </a:r>
          </a:p>
          <a:p>
            <a:pPr marL="742950" lvl="1" indent="-285750">
              <a:buClr>
                <a:srgbClr val="C00000"/>
              </a:buClr>
              <a:buFont typeface="Wingdings" panose="05000000000000000000" pitchFamily="2" charset="2"/>
              <a:buChar char="§"/>
            </a:pPr>
            <a:r>
              <a:rPr lang="de-DE" dirty="0">
                <a:effectLst/>
                <a:latin typeface="Arial" panose="020B0604020202020204" pitchFamily="34" charset="0"/>
                <a:ea typeface="Times New Roman" panose="02020603050405020304" pitchFamily="18" charset="0"/>
                <a:cs typeface="Times New Roman" panose="02020603050405020304" pitchFamily="18" charset="0"/>
              </a:rPr>
              <a:t>«Mut» zu «pragmatischen» Kosten-Nutzenanalysen (Annahmen transparent aufzeigen, Annahmen aufgrund vorhandener Literatur und/oder Expert*</a:t>
            </a:r>
            <a:r>
              <a:rPr lang="de-DE" dirty="0" err="1">
                <a:effectLst/>
                <a:latin typeface="Arial" panose="020B0604020202020204" pitchFamily="34" charset="0"/>
                <a:ea typeface="Times New Roman" panose="02020603050405020304" pitchFamily="18" charset="0"/>
                <a:cs typeface="Times New Roman" panose="02020603050405020304" pitchFamily="18" charset="0"/>
              </a:rPr>
              <a:t>innengespräche</a:t>
            </a:r>
            <a:r>
              <a:rPr lang="de-DE" dirty="0">
                <a:effectLst/>
                <a:latin typeface="Arial" panose="020B0604020202020204" pitchFamily="34" charset="0"/>
                <a:ea typeface="Times New Roman" panose="02020603050405020304" pitchFamily="18" charset="0"/>
                <a:cs typeface="Times New Roman" panose="02020603050405020304" pitchFamily="18" charset="0"/>
              </a:rPr>
              <a:t> herleiten).</a:t>
            </a:r>
          </a:p>
          <a:p>
            <a:pPr marL="742950" lvl="1" indent="-285750">
              <a:buClr>
                <a:srgbClr val="C00000"/>
              </a:buClr>
              <a:buFont typeface="Wingdings" panose="05000000000000000000" pitchFamily="2" charset="2"/>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Fallstudien durchführen, welche Wirkungszusammenhänge vertieft illustrieren.</a:t>
            </a:r>
          </a:p>
          <a:p>
            <a:pPr marL="285750" lvl="0" indent="-285750">
              <a:buClr>
                <a:srgbClr val="C00000"/>
              </a:buClr>
              <a:buFont typeface="Wingdings" panose="05000000000000000000" pitchFamily="2" charset="2"/>
              <a:buChar char="§"/>
            </a:pPr>
            <a:endParaRPr lang="de-DE" b="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0845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28</a:t>
            </a:fld>
            <a:endParaRPr lang="de-CH"/>
          </a:p>
        </p:txBody>
      </p:sp>
      <p:sp>
        <p:nvSpPr>
          <p:cNvPr id="3" name="Textfeld 2">
            <a:extLst>
              <a:ext uri="{FF2B5EF4-FFF2-40B4-BE49-F238E27FC236}">
                <a16:creationId xmlns:a16="http://schemas.microsoft.com/office/drawing/2014/main" id="{5F2441CE-2A11-949D-1393-A014672F7BEE}"/>
              </a:ext>
            </a:extLst>
          </p:cNvPr>
          <p:cNvSpPr txBox="1"/>
          <p:nvPr/>
        </p:nvSpPr>
        <p:spPr>
          <a:xfrm>
            <a:off x="611560" y="1844824"/>
            <a:ext cx="7272808" cy="1077218"/>
          </a:xfrm>
          <a:prstGeom prst="rect">
            <a:avLst/>
          </a:prstGeom>
          <a:noFill/>
        </p:spPr>
        <p:txBody>
          <a:bodyPr wrap="square">
            <a:spAutoFit/>
          </a:bodyPr>
          <a:lstStyle/>
          <a:p>
            <a:pPr lvl="0">
              <a:buClr>
                <a:srgbClr val="C00000"/>
              </a:buClr>
            </a:pPr>
            <a:r>
              <a:rPr lang="de-CH" sz="1400" b="1" dirty="0">
                <a:latin typeface="+mn-lt"/>
              </a:rPr>
              <a:t>Beispiel: Wirkungen Gutscheine für selbstbestimmtes Wohnen (pragmatische Gegenüberstellung von Ausgaben und Einsparpotenzial)</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DE" sz="1800" dirty="0">
                <a:effectLst/>
                <a:latin typeface="Arial" panose="020B0604020202020204" pitchFamily="34" charset="0"/>
                <a:ea typeface="Times New Roman" panose="02020603050405020304" pitchFamily="18" charset="0"/>
                <a:cs typeface="Times New Roman" panose="02020603050405020304" pitchFamily="18" charset="0"/>
              </a:rPr>
              <a:t>xx</a:t>
            </a:r>
            <a:endParaRPr lang="de-CH" sz="1800" b="0" dirty="0"/>
          </a:p>
        </p:txBody>
      </p:sp>
      <p:pic>
        <p:nvPicPr>
          <p:cNvPr id="8" name="Grafik 7">
            <a:extLst>
              <a:ext uri="{FF2B5EF4-FFF2-40B4-BE49-F238E27FC236}">
                <a16:creationId xmlns:a16="http://schemas.microsoft.com/office/drawing/2014/main" id="{44E34DA5-9692-C7FF-10DC-6B3E2E69CAFB}"/>
              </a:ext>
            </a:extLst>
          </p:cNvPr>
          <p:cNvPicPr>
            <a:picLocks noChangeAspect="1"/>
          </p:cNvPicPr>
          <p:nvPr/>
        </p:nvPicPr>
        <p:blipFill>
          <a:blip r:embed="rId3"/>
          <a:stretch>
            <a:fillRect/>
          </a:stretch>
        </p:blipFill>
        <p:spPr>
          <a:xfrm>
            <a:off x="611560" y="2492896"/>
            <a:ext cx="7715250" cy="2800350"/>
          </a:xfrm>
          <a:prstGeom prst="rect">
            <a:avLst/>
          </a:prstGeom>
        </p:spPr>
      </p:pic>
    </p:spTree>
    <p:extLst>
      <p:ext uri="{BB962C8B-B14F-4D97-AF65-F5344CB8AC3E}">
        <p14:creationId xmlns:p14="http://schemas.microsoft.com/office/powerpoint/2010/main" val="678307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29</a:t>
            </a:fld>
            <a:endParaRPr lang="de-CH"/>
          </a:p>
        </p:txBody>
      </p:sp>
      <p:sp>
        <p:nvSpPr>
          <p:cNvPr id="3" name="Textfeld 2">
            <a:extLst>
              <a:ext uri="{FF2B5EF4-FFF2-40B4-BE49-F238E27FC236}">
                <a16:creationId xmlns:a16="http://schemas.microsoft.com/office/drawing/2014/main" id="{5F2441CE-2A11-949D-1393-A014672F7BEE}"/>
              </a:ext>
            </a:extLst>
          </p:cNvPr>
          <p:cNvSpPr txBox="1"/>
          <p:nvPr/>
        </p:nvSpPr>
        <p:spPr>
          <a:xfrm>
            <a:off x="246996" y="1628800"/>
            <a:ext cx="7272808" cy="1292662"/>
          </a:xfrm>
          <a:prstGeom prst="rect">
            <a:avLst/>
          </a:prstGeom>
          <a:noFill/>
        </p:spPr>
        <p:txBody>
          <a:bodyPr wrap="square">
            <a:spAutoFit/>
          </a:bodyPr>
          <a:lstStyle/>
          <a:p>
            <a:pPr lvl="0">
              <a:buClr>
                <a:srgbClr val="C00000"/>
              </a:buClr>
            </a:pPr>
            <a:r>
              <a:rPr lang="de-CH" sz="1400" b="1" dirty="0">
                <a:latin typeface="+mn-lt"/>
              </a:rPr>
              <a:t>Beispiel: Wirkungen Gutscheine</a:t>
            </a:r>
          </a:p>
          <a:p>
            <a:pPr lvl="0">
              <a:buClr>
                <a:srgbClr val="C00000"/>
              </a:buClr>
            </a:pPr>
            <a:r>
              <a:rPr lang="de-CH" sz="1400" b="1" dirty="0">
                <a:latin typeface="+mn-lt"/>
              </a:rPr>
              <a:t>für selbstbestimmtes Wohnen </a:t>
            </a:r>
          </a:p>
          <a:p>
            <a:pPr lvl="0">
              <a:buClr>
                <a:srgbClr val="C00000"/>
              </a:buClr>
            </a:pPr>
            <a:r>
              <a:rPr lang="de-CH" sz="1400" b="1" dirty="0">
                <a:latin typeface="+mn-lt"/>
              </a:rPr>
              <a:t>(Betrag zu Wirkungsdimensionen)</a:t>
            </a:r>
          </a:p>
          <a:p>
            <a:pPr lvl="0">
              <a:buClr>
                <a:srgbClr val="C00000"/>
              </a:buClr>
            </a:pPr>
            <a:endParaRPr lang="de-CH" dirty="0">
              <a:latin typeface="+mn-lt"/>
            </a:endParaRPr>
          </a:p>
          <a:p>
            <a:pPr lvl="0">
              <a:buClr>
                <a:srgbClr val="C00000"/>
              </a:buClr>
            </a:pPr>
            <a:endParaRPr lang="de-CH" sz="1800" b="0" dirty="0"/>
          </a:p>
        </p:txBody>
      </p:sp>
      <p:pic>
        <p:nvPicPr>
          <p:cNvPr id="5" name="Grafik 4">
            <a:extLst>
              <a:ext uri="{FF2B5EF4-FFF2-40B4-BE49-F238E27FC236}">
                <a16:creationId xmlns:a16="http://schemas.microsoft.com/office/drawing/2014/main" id="{983DCC61-BC5B-53EC-025C-931A7FA31EB3}"/>
              </a:ext>
            </a:extLst>
          </p:cNvPr>
          <p:cNvPicPr>
            <a:picLocks noChangeAspect="1"/>
          </p:cNvPicPr>
          <p:nvPr/>
        </p:nvPicPr>
        <p:blipFill>
          <a:blip r:embed="rId3"/>
          <a:stretch>
            <a:fillRect/>
          </a:stretch>
        </p:blipFill>
        <p:spPr>
          <a:xfrm>
            <a:off x="3275856" y="1700808"/>
            <a:ext cx="6142429" cy="4586282"/>
          </a:xfrm>
          <a:prstGeom prst="rect">
            <a:avLst/>
          </a:prstGeom>
        </p:spPr>
      </p:pic>
    </p:spTree>
    <p:extLst>
      <p:ext uri="{BB962C8B-B14F-4D97-AF65-F5344CB8AC3E}">
        <p14:creationId xmlns:p14="http://schemas.microsoft.com/office/powerpoint/2010/main" val="31084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algn="r"/>
            <a:r>
              <a:rPr lang="de-DE" sz="3200" dirty="0" err="1">
                <a:solidFill>
                  <a:srgbClr val="C00000"/>
                </a:solidFill>
              </a:rPr>
              <a:t>Begrüssung</a:t>
            </a:r>
            <a:r>
              <a:rPr lang="de-DE" sz="3200" dirty="0">
                <a:solidFill>
                  <a:srgbClr val="C00000"/>
                </a:solidFill>
              </a:rPr>
              <a:t> und Einführung</a:t>
            </a:r>
            <a:endParaRPr lang="en-US" sz="3200" dirty="0">
              <a:solidFill>
                <a:srgbClr val="C00000"/>
              </a:solidFill>
            </a:endParaRPr>
          </a:p>
        </p:txBody>
      </p:sp>
      <p:sp>
        <p:nvSpPr>
          <p:cNvPr id="3" name="Espace réservé du contenu 2"/>
          <p:cNvSpPr>
            <a:spLocks noGrp="1"/>
          </p:cNvSpPr>
          <p:nvPr>
            <p:ph idx="1"/>
          </p:nvPr>
        </p:nvSpPr>
        <p:spPr>
          <a:xfrm>
            <a:off x="545607" y="1844824"/>
            <a:ext cx="8424936" cy="4114800"/>
          </a:xfrm>
        </p:spPr>
        <p:txBody>
          <a:bodyPr/>
          <a:lstStyle/>
          <a:p>
            <a:pPr marL="285750" lvl="0" indent="-285750">
              <a:buClr>
                <a:srgbClr val="C00000"/>
              </a:buClr>
              <a:buFont typeface="Wingdings" panose="05000000000000000000" pitchFamily="2" charset="2"/>
              <a:buChar char="§"/>
            </a:pPr>
            <a:r>
              <a:rPr lang="de-CH" sz="1800" b="0" dirty="0"/>
              <a:t>Herausforderungen aus Auftragnehmer und -</a:t>
            </a:r>
            <a:r>
              <a:rPr lang="de-CH" sz="1800" b="0" dirty="0" err="1"/>
              <a:t>gebersicht</a:t>
            </a:r>
            <a:r>
              <a:rPr lang="de-CH" sz="1800" b="0" dirty="0"/>
              <a:t> beleuchten:</a:t>
            </a:r>
          </a:p>
          <a:p>
            <a:pPr marL="647700" lvl="1" indent="-285750">
              <a:buFont typeface="Wingdings" panose="05000000000000000000" pitchFamily="2" charset="2"/>
              <a:buChar char="§"/>
            </a:pPr>
            <a:r>
              <a:rPr lang="de-DE" sz="1400" dirty="0">
                <a:effectLst/>
                <a:latin typeface="Arial" panose="020B0604020202020204" pitchFamily="34" charset="0"/>
              </a:rPr>
              <a:t>Lilith Wernli, Zuständige für Ex-Post Evaluationen in der Sektion Ökonomie des BAFU</a:t>
            </a:r>
            <a:endParaRPr lang="de-DE" sz="1400" dirty="0">
              <a:latin typeface="Arial" panose="020B0604020202020204" pitchFamily="34" charset="0"/>
            </a:endParaRPr>
          </a:p>
          <a:p>
            <a:pPr marL="647700" lvl="1" indent="-285750">
              <a:buFont typeface="Wingdings" panose="05000000000000000000" pitchFamily="2" charset="2"/>
              <a:buChar char="§"/>
            </a:pPr>
            <a:r>
              <a:rPr lang="de-DE" sz="1400" dirty="0">
                <a:latin typeface="Arial" panose="020B0604020202020204" pitchFamily="34" charset="0"/>
              </a:rPr>
              <a:t>Franziska Müller, Geschäftsleitungsmitglied bei Interface</a:t>
            </a:r>
            <a:endParaRPr lang="en-US" sz="1400" dirty="0">
              <a:latin typeface="Arial" panose="020B0604020202020204" pitchFamily="34" charset="0"/>
            </a:endParaRPr>
          </a:p>
          <a:p>
            <a:pPr lvl="0">
              <a:buClr>
                <a:srgbClr val="C00000"/>
              </a:buClr>
            </a:pPr>
            <a:endParaRPr lang="en-US" sz="1800" b="0" dirty="0"/>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3</a:t>
            </a:fld>
            <a:endParaRPr lang="de-CH"/>
          </a:p>
        </p:txBody>
      </p:sp>
    </p:spTree>
    <p:extLst>
      <p:ext uri="{BB962C8B-B14F-4D97-AF65-F5344CB8AC3E}">
        <p14:creationId xmlns:p14="http://schemas.microsoft.com/office/powerpoint/2010/main" val="36002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0"/>
            <a:ext cx="6944047" cy="1340768"/>
          </a:xfrm>
        </p:spPr>
        <p:txBody>
          <a:bodyPr/>
          <a:lstStyle/>
          <a:p>
            <a:pPr marL="0" indent="0" algn="r"/>
            <a:r>
              <a:rPr lang="de-CH" sz="3600" dirty="0">
                <a:solidFill>
                  <a:srgbClr val="C00000"/>
                </a:solidFill>
              </a:rPr>
              <a:t>Herausforderung 3 Erwartungen zur Impact-Ebene</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30</a:t>
            </a:fld>
            <a:endParaRPr lang="de-CH"/>
          </a:p>
        </p:txBody>
      </p:sp>
      <p:sp>
        <p:nvSpPr>
          <p:cNvPr id="3" name="Textfeld 2">
            <a:extLst>
              <a:ext uri="{FF2B5EF4-FFF2-40B4-BE49-F238E27FC236}">
                <a16:creationId xmlns:a16="http://schemas.microsoft.com/office/drawing/2014/main" id="{5F2441CE-2A11-949D-1393-A014672F7BEE}"/>
              </a:ext>
            </a:extLst>
          </p:cNvPr>
          <p:cNvSpPr txBox="1"/>
          <p:nvPr/>
        </p:nvSpPr>
        <p:spPr>
          <a:xfrm>
            <a:off x="611560" y="1844824"/>
            <a:ext cx="7272808" cy="307777"/>
          </a:xfrm>
          <a:prstGeom prst="rect">
            <a:avLst/>
          </a:prstGeom>
          <a:noFill/>
        </p:spPr>
        <p:txBody>
          <a:bodyPr wrap="square">
            <a:spAutoFit/>
          </a:bodyPr>
          <a:lstStyle/>
          <a:p>
            <a:pPr lvl="0">
              <a:buClr>
                <a:srgbClr val="C00000"/>
              </a:buClr>
            </a:pPr>
            <a:r>
              <a:rPr lang="de-CH" sz="1400" b="1" dirty="0">
                <a:latin typeface="+mn-lt"/>
              </a:rPr>
              <a:t>Beispiel: Wirkungen Gutscheine für selbstbestimmtes Wohnen (Fallstudien) </a:t>
            </a:r>
          </a:p>
        </p:txBody>
      </p:sp>
      <p:pic>
        <p:nvPicPr>
          <p:cNvPr id="6" name="Grafik 5">
            <a:extLst>
              <a:ext uri="{FF2B5EF4-FFF2-40B4-BE49-F238E27FC236}">
                <a16:creationId xmlns:a16="http://schemas.microsoft.com/office/drawing/2014/main" id="{3A1A673C-F2AA-1FF6-1418-A99F362D6FE0}"/>
              </a:ext>
            </a:extLst>
          </p:cNvPr>
          <p:cNvPicPr>
            <a:picLocks noChangeAspect="1"/>
          </p:cNvPicPr>
          <p:nvPr/>
        </p:nvPicPr>
        <p:blipFill>
          <a:blip r:embed="rId2"/>
          <a:stretch>
            <a:fillRect/>
          </a:stretch>
        </p:blipFill>
        <p:spPr>
          <a:xfrm>
            <a:off x="611560" y="2297718"/>
            <a:ext cx="7645258" cy="3940910"/>
          </a:xfrm>
          <a:prstGeom prst="rect">
            <a:avLst/>
          </a:prstGeom>
        </p:spPr>
      </p:pic>
    </p:spTree>
    <p:extLst>
      <p:ext uri="{BB962C8B-B14F-4D97-AF65-F5344CB8AC3E}">
        <p14:creationId xmlns:p14="http://schemas.microsoft.com/office/powerpoint/2010/main" val="156749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Diskussion</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31</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467544" y="1916832"/>
            <a:ext cx="7992888" cy="3693319"/>
          </a:xfrm>
          <a:prstGeom prst="rect">
            <a:avLst/>
          </a:prstGeom>
          <a:noFill/>
        </p:spPr>
        <p:txBody>
          <a:bodyPr wrap="square">
            <a:spAutoFit/>
          </a:bodyPr>
          <a:lstStyle/>
          <a:p>
            <a:pPr lvl="0">
              <a:buClr>
                <a:srgbClr val="C00000"/>
              </a:buClr>
            </a:pPr>
            <a:r>
              <a:rPr lang="de-CH" b="1" dirty="0">
                <a:latin typeface="+mn-lt"/>
              </a:rPr>
              <a:t>Diskussionsfragen </a:t>
            </a:r>
          </a:p>
          <a:p>
            <a:pPr marL="285750" lvl="0" indent="-285750">
              <a:buClr>
                <a:srgbClr val="C00000"/>
              </a:buClr>
              <a:buFont typeface="Wingdings" panose="05000000000000000000" pitchFamily="2" charset="2"/>
              <a:buChar char="§"/>
            </a:pPr>
            <a:r>
              <a:rPr lang="de-CH" dirty="0">
                <a:latin typeface="+mn-lt"/>
              </a:rPr>
              <a:t>Verständnisfragen an Referentinnen</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CH" dirty="0">
                <a:latin typeface="+mn-lt"/>
              </a:rPr>
              <a:t>Diskussion von </a:t>
            </a:r>
            <a:r>
              <a:rPr lang="de-CH" b="1" dirty="0">
                <a:latin typeface="+mn-lt"/>
              </a:rPr>
              <a:t>Wirkungspotenzialen</a:t>
            </a:r>
            <a:r>
              <a:rPr lang="de-CH" dirty="0">
                <a:latin typeface="+mn-lt"/>
              </a:rPr>
              <a:t> statt von Wirkungen als Möglichkeit? Wie sind hier die Erfahrungen? Ist das akzeptiert? Welche Voraussetzungen braucht es dazu? Denken in «</a:t>
            </a:r>
            <a:r>
              <a:rPr lang="de-CH" dirty="0" err="1">
                <a:latin typeface="+mn-lt"/>
              </a:rPr>
              <a:t>Erfolgsbedinnungen</a:t>
            </a:r>
            <a:r>
              <a:rPr lang="de-CH" dirty="0">
                <a:latin typeface="+mn-lt"/>
              </a:rPr>
              <a:t>» als ein möglicher Ansatz?</a:t>
            </a:r>
          </a:p>
          <a:p>
            <a:pPr marL="285750" lvl="0" indent="-285750">
              <a:buClr>
                <a:srgbClr val="C00000"/>
              </a:buClr>
              <a:buFont typeface="Wingdings" panose="05000000000000000000" pitchFamily="2" charset="2"/>
              <a:buChar char="§"/>
            </a:pPr>
            <a:r>
              <a:rPr lang="de-CH" b="1" dirty="0">
                <a:latin typeface="+mn-lt"/>
              </a:rPr>
              <a:t>Impact: </a:t>
            </a:r>
            <a:r>
              <a:rPr lang="de-CH" dirty="0">
                <a:latin typeface="+mn-lt"/>
              </a:rPr>
              <a:t>Was kann eine Evaluation zu welchem Zeitpunkt überhaupt leisten? Wie kann man </a:t>
            </a:r>
            <a:r>
              <a:rPr lang="de-CH" b="1" dirty="0">
                <a:latin typeface="+mn-lt"/>
              </a:rPr>
              <a:t>Erwartungen</a:t>
            </a:r>
            <a:r>
              <a:rPr lang="de-CH" dirty="0">
                <a:latin typeface="+mn-lt"/>
              </a:rPr>
              <a:t> realistisch kanalisieren und kommunizieren? Welches </a:t>
            </a:r>
            <a:r>
              <a:rPr lang="de-CH" b="1" dirty="0">
                <a:latin typeface="+mn-lt"/>
              </a:rPr>
              <a:t>Wording</a:t>
            </a:r>
            <a:r>
              <a:rPr lang="de-CH" dirty="0">
                <a:latin typeface="+mn-lt"/>
              </a:rPr>
              <a:t> ist auf Impact-Ebne angemessen? </a:t>
            </a:r>
          </a:p>
          <a:p>
            <a:pPr marL="285750" lvl="0" indent="-285750">
              <a:buClr>
                <a:srgbClr val="C00000"/>
              </a:buClr>
              <a:buFont typeface="Wingdings" panose="05000000000000000000" pitchFamily="2" charset="2"/>
              <a:buChar char="§"/>
            </a:pPr>
            <a:r>
              <a:rPr lang="de-CH" b="1" dirty="0">
                <a:latin typeface="+mn-lt"/>
              </a:rPr>
              <a:t>Methodenmix: </a:t>
            </a:r>
            <a:r>
              <a:rPr lang="de-CH" dirty="0">
                <a:latin typeface="+mn-lt"/>
              </a:rPr>
              <a:t>Wie kann ein Methodenmix einen Betrag zu Impact-Aussagen leisten?</a:t>
            </a:r>
          </a:p>
          <a:p>
            <a:pPr marL="285750" lvl="0" indent="-285750">
              <a:buClr>
                <a:srgbClr val="C00000"/>
              </a:buClr>
              <a:buFont typeface="Arial" panose="020B0604020202020204" pitchFamily="34" charset="0"/>
              <a:buChar char="•"/>
            </a:pPr>
            <a:endParaRPr lang="de-CH" sz="1800" b="0" dirty="0"/>
          </a:p>
        </p:txBody>
      </p:sp>
    </p:spTree>
    <p:extLst>
      <p:ext uri="{BB962C8B-B14F-4D97-AF65-F5344CB8AC3E}">
        <p14:creationId xmlns:p14="http://schemas.microsoft.com/office/powerpoint/2010/main" val="32385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4</a:t>
            </a:fld>
            <a:endParaRPr lang="de-CH"/>
          </a:p>
        </p:txBody>
      </p:sp>
      <p:sp>
        <p:nvSpPr>
          <p:cNvPr id="5" name="Titre 1">
            <a:extLst>
              <a:ext uri="{FF2B5EF4-FFF2-40B4-BE49-F238E27FC236}">
                <a16:creationId xmlns:a16="http://schemas.microsoft.com/office/drawing/2014/main" id="{481FDCA6-3909-A358-637C-134577EA71AD}"/>
              </a:ext>
            </a:extLst>
          </p:cNvPr>
          <p:cNvSpPr txBox="1">
            <a:spLocks/>
          </p:cNvSpPr>
          <p:nvPr/>
        </p:nvSpPr>
        <p:spPr>
          <a:xfrm>
            <a:off x="971600" y="1766773"/>
            <a:ext cx="6572264" cy="1340768"/>
          </a:xfrm>
          <a:prstGeom prst="rect">
            <a:avLst/>
          </a:prstGeom>
        </p:spPr>
        <p:txBody>
          <a:bodyPr anchor="ctr" anchorCtr="0"/>
          <a:lstStyle>
            <a:lvl1pPr marL="762000" indent="-762000" algn="ctr" rtl="0" eaLnBrk="0" fontAlgn="base" hangingPunct="0">
              <a:spcBef>
                <a:spcPct val="0"/>
              </a:spcBef>
              <a:spcAft>
                <a:spcPct val="0"/>
              </a:spcAft>
              <a:defRPr sz="2800" b="1">
                <a:solidFill>
                  <a:schemeClr val="tx1"/>
                </a:solidFill>
                <a:latin typeface="+mj-lt"/>
                <a:ea typeface="+mj-ea"/>
                <a:cs typeface="+mj-cs"/>
              </a:defRPr>
            </a:lvl1pPr>
            <a:lvl2pPr marL="762000" indent="-762000" algn="ctr" rtl="0" eaLnBrk="0" fontAlgn="base" hangingPunct="0">
              <a:spcBef>
                <a:spcPct val="0"/>
              </a:spcBef>
              <a:spcAft>
                <a:spcPct val="0"/>
              </a:spcAft>
              <a:defRPr sz="3600" b="1">
                <a:solidFill>
                  <a:schemeClr val="bg1"/>
                </a:solidFill>
                <a:latin typeface="Arial" charset="0"/>
              </a:defRPr>
            </a:lvl2pPr>
            <a:lvl3pPr marL="762000" indent="-762000" algn="ctr" rtl="0" eaLnBrk="0" fontAlgn="base" hangingPunct="0">
              <a:spcBef>
                <a:spcPct val="0"/>
              </a:spcBef>
              <a:spcAft>
                <a:spcPct val="0"/>
              </a:spcAft>
              <a:defRPr sz="3600" b="1">
                <a:solidFill>
                  <a:schemeClr val="bg1"/>
                </a:solidFill>
                <a:latin typeface="Arial" charset="0"/>
              </a:defRPr>
            </a:lvl3pPr>
            <a:lvl4pPr marL="762000" indent="-762000" algn="ctr" rtl="0" eaLnBrk="0" fontAlgn="base" hangingPunct="0">
              <a:spcBef>
                <a:spcPct val="0"/>
              </a:spcBef>
              <a:spcAft>
                <a:spcPct val="0"/>
              </a:spcAft>
              <a:defRPr sz="3600" b="1">
                <a:solidFill>
                  <a:schemeClr val="bg1"/>
                </a:solidFill>
                <a:latin typeface="Arial" charset="0"/>
              </a:defRPr>
            </a:lvl4pPr>
            <a:lvl5pPr marL="762000" indent="-762000" algn="ctr" rtl="0" eaLnBrk="0" fontAlgn="base" hangingPunct="0">
              <a:spcBef>
                <a:spcPct val="0"/>
              </a:spcBef>
              <a:spcAft>
                <a:spcPct val="0"/>
              </a:spcAft>
              <a:defRPr sz="3600" b="1">
                <a:solidFill>
                  <a:schemeClr val="bg1"/>
                </a:solidFill>
                <a:latin typeface="Arial" charset="0"/>
              </a:defRPr>
            </a:lvl5pPr>
            <a:lvl6pPr marL="1219200" indent="-762000" algn="ctr" rtl="0" fontAlgn="base">
              <a:spcBef>
                <a:spcPct val="0"/>
              </a:spcBef>
              <a:spcAft>
                <a:spcPct val="0"/>
              </a:spcAft>
              <a:defRPr sz="3600" b="1">
                <a:solidFill>
                  <a:schemeClr val="bg1"/>
                </a:solidFill>
                <a:latin typeface="Arial" charset="0"/>
              </a:defRPr>
            </a:lvl6pPr>
            <a:lvl7pPr marL="1676400" indent="-762000" algn="ctr" rtl="0" fontAlgn="base">
              <a:spcBef>
                <a:spcPct val="0"/>
              </a:spcBef>
              <a:spcAft>
                <a:spcPct val="0"/>
              </a:spcAft>
              <a:defRPr sz="3600" b="1">
                <a:solidFill>
                  <a:schemeClr val="bg1"/>
                </a:solidFill>
                <a:latin typeface="Arial" charset="0"/>
              </a:defRPr>
            </a:lvl7pPr>
            <a:lvl8pPr marL="2133600" indent="-762000" algn="ctr" rtl="0" fontAlgn="base">
              <a:spcBef>
                <a:spcPct val="0"/>
              </a:spcBef>
              <a:spcAft>
                <a:spcPct val="0"/>
              </a:spcAft>
              <a:defRPr sz="3600" b="1">
                <a:solidFill>
                  <a:schemeClr val="bg1"/>
                </a:solidFill>
                <a:latin typeface="Arial" charset="0"/>
              </a:defRPr>
            </a:lvl8pPr>
            <a:lvl9pPr marL="2590800" indent="-762000" algn="ctr" rtl="0" fontAlgn="base">
              <a:spcBef>
                <a:spcPct val="0"/>
              </a:spcBef>
              <a:spcAft>
                <a:spcPct val="0"/>
              </a:spcAft>
              <a:defRPr sz="3600" b="1">
                <a:solidFill>
                  <a:schemeClr val="bg1"/>
                </a:solidFill>
                <a:latin typeface="Arial" charset="0"/>
              </a:defRPr>
            </a:lvl9pPr>
          </a:lstStyle>
          <a:p>
            <a:pPr marL="0" indent="0" algn="l"/>
            <a:r>
              <a:rPr lang="de-CH" sz="3600" kern="0" dirty="0">
                <a:solidFill>
                  <a:srgbClr val="C00000"/>
                </a:solidFill>
              </a:rPr>
              <a:t>Herausforderung 1 Wirkungslogik</a:t>
            </a:r>
          </a:p>
        </p:txBody>
      </p:sp>
      <p:sp>
        <p:nvSpPr>
          <p:cNvPr id="6" name="Titel 5">
            <a:extLst>
              <a:ext uri="{FF2B5EF4-FFF2-40B4-BE49-F238E27FC236}">
                <a16:creationId xmlns:a16="http://schemas.microsoft.com/office/drawing/2014/main" id="{21A50709-929D-9598-C645-5B4A4CDF72B0}"/>
              </a:ext>
            </a:extLst>
          </p:cNvPr>
          <p:cNvSpPr>
            <a:spLocks noGrp="1"/>
          </p:cNvSpPr>
          <p:nvPr>
            <p:ph type="title"/>
          </p:nvPr>
        </p:nvSpPr>
        <p:spPr/>
        <p:txBody>
          <a:bodyPr/>
          <a:lstStyle/>
          <a:p>
            <a:endParaRPr lang="de-CH"/>
          </a:p>
        </p:txBody>
      </p:sp>
    </p:spTree>
    <p:extLst>
      <p:ext uri="{BB962C8B-B14F-4D97-AF65-F5344CB8AC3E}">
        <p14:creationId xmlns:p14="http://schemas.microsoft.com/office/powerpoint/2010/main" val="403640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1 Wirkungslogik</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5</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971600" y="1951672"/>
            <a:ext cx="7416824" cy="4247317"/>
          </a:xfrm>
          <a:prstGeom prst="rect">
            <a:avLst/>
          </a:prstGeom>
          <a:noFill/>
        </p:spPr>
        <p:txBody>
          <a:bodyPr wrap="square">
            <a:spAutoFit/>
          </a:bodyPr>
          <a:lstStyle/>
          <a:p>
            <a:pPr lvl="0">
              <a:buClr>
                <a:srgbClr val="C00000"/>
              </a:buClr>
            </a:pPr>
            <a:r>
              <a:rPr lang="de-CH" b="1" dirty="0">
                <a:latin typeface="+mn-lt"/>
              </a:rPr>
              <a:t>Herausforderungen: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Wirkungsmodell fehlt und ist unübersichtlich </a:t>
            </a:r>
          </a:p>
          <a:p>
            <a:pPr lvl="0">
              <a:buClr>
                <a:srgbClr val="C00000"/>
              </a:buCl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ea typeface="Times New Roman" panose="02020603050405020304" pitchFamily="18" charset="0"/>
                <a:cs typeface="Times New Roman" panose="02020603050405020304" pitchFamily="18" charset="0"/>
              </a:rPr>
              <a:t>Inkonsistente Abgrenzung von Output, Outcome und Impact,</a:t>
            </a:r>
          </a:p>
          <a:p>
            <a:pPr marL="285750" lvl="0" indent="-285750">
              <a:buClr>
                <a:srgbClr val="C00000"/>
              </a:buClr>
              <a:buFont typeface="Wingdings" panose="05000000000000000000" pitchFamily="2" charset="2"/>
              <a:buChar char="§"/>
            </a:pPr>
            <a:endParaRPr lang="de-CH"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ea typeface="Times New Roman" panose="02020603050405020304" pitchFamily="18" charset="0"/>
                <a:cs typeface="Times New Roman" panose="02020603050405020304" pitchFamily="18" charset="0"/>
              </a:rPr>
              <a:t>Mehrere Stufen der Wirkungsentfaltung auf Outcome-Ebene (Multiplikator*innen, Betroffene)</a:t>
            </a:r>
          </a:p>
          <a:p>
            <a:pPr marL="285750" lvl="0" indent="-285750">
              <a:buClr>
                <a:srgbClr val="C00000"/>
              </a:buClr>
              <a:buFont typeface="Wingdings" panose="05000000000000000000" pitchFamily="2" charset="2"/>
              <a:buChar char="§"/>
            </a:pPr>
            <a:endParaRPr lang="de-CH"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ea typeface="Times New Roman" panose="02020603050405020304" pitchFamily="18" charset="0"/>
                <a:cs typeface="Times New Roman" panose="02020603050405020304" pitchFamily="18" charset="0"/>
              </a:rPr>
              <a:t>Wirkungs</a:t>
            </a:r>
            <a:r>
              <a:rPr lang="de-CH" i="1" dirty="0">
                <a:latin typeface="Arial" panose="020B0604020202020204" pitchFamily="34" charset="0"/>
                <a:ea typeface="Times New Roman" panose="02020603050405020304" pitchFamily="18" charset="0"/>
                <a:cs typeface="Times New Roman" panose="02020603050405020304" pitchFamily="18" charset="0"/>
              </a:rPr>
              <a:t>zusammenhänge</a:t>
            </a:r>
            <a:r>
              <a:rPr lang="de-CH" dirty="0">
                <a:latin typeface="Arial" panose="020B0604020202020204" pitchFamily="34" charset="0"/>
                <a:ea typeface="Times New Roman" panose="02020603050405020304" pitchFamily="18" charset="0"/>
                <a:cs typeface="Times New Roman" panose="02020603050405020304" pitchFamily="18" charset="0"/>
              </a:rPr>
              <a:t> zwischen Output, Outcome und Impact sind nicht aufgezeigt. </a:t>
            </a:r>
          </a:p>
          <a:p>
            <a:pPr marL="285750" lvl="0" indent="-285750">
              <a:buClr>
                <a:srgbClr val="C00000"/>
              </a:buClr>
              <a:buFont typeface="Wingdings" panose="05000000000000000000" pitchFamily="2" charset="2"/>
              <a:buChar cha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ea typeface="Times New Roman" panose="02020603050405020304" pitchFamily="18" charset="0"/>
                <a:cs typeface="Times New Roman" panose="02020603050405020304" pitchFamily="18" charset="0"/>
              </a:rPr>
              <a:t>Programm mit mehreren Teilprojekten: Unklar, wie</a:t>
            </a:r>
            <a:r>
              <a:rPr lang="de-CH" sz="1800" dirty="0">
                <a:effectLst/>
                <a:latin typeface="Arial" panose="020B0604020202020204" pitchFamily="34" charset="0"/>
                <a:ea typeface="Times New Roman" panose="02020603050405020304" pitchFamily="18" charset="0"/>
                <a:cs typeface="Times New Roman" panose="02020603050405020304" pitchFamily="18" charset="0"/>
              </a:rPr>
              <a:t> Output und Outcome der Teilprojekte zu Outcome und Impact auf Programmebene beitragen</a:t>
            </a:r>
            <a:endParaRPr lang="de-CH" sz="1800" b="0" dirty="0"/>
          </a:p>
        </p:txBody>
      </p:sp>
    </p:spTree>
    <p:extLst>
      <p:ext uri="{BB962C8B-B14F-4D97-AF65-F5344CB8AC3E}">
        <p14:creationId xmlns:p14="http://schemas.microsoft.com/office/powerpoint/2010/main" val="64245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r"/>
            <a:r>
              <a:rPr lang="de-CH" sz="3600" dirty="0">
                <a:solidFill>
                  <a:srgbClr val="C00000"/>
                </a:solidFill>
              </a:rPr>
              <a:t>Herausforderung 1 Wirkungslogik</a:t>
            </a:r>
          </a:p>
        </p:txBody>
      </p:sp>
      <p:sp>
        <p:nvSpPr>
          <p:cNvPr id="4" name="Espace réservé du numéro de diapositive 3"/>
          <p:cNvSpPr>
            <a:spLocks noGrp="1"/>
          </p:cNvSpPr>
          <p:nvPr>
            <p:ph type="sldNum" sz="quarter" idx="10"/>
          </p:nvPr>
        </p:nvSpPr>
        <p:spPr/>
        <p:txBody>
          <a:bodyPr/>
          <a:lstStyle/>
          <a:p>
            <a:pPr>
              <a:defRPr/>
            </a:pPr>
            <a:fld id="{30D7BFDE-D3AB-4D66-9975-8F01E65381EB}" type="slidenum">
              <a:rPr lang="de-CH" smtClean="0"/>
              <a:pPr>
                <a:defRPr/>
              </a:pPr>
              <a:t>6</a:t>
            </a:fld>
            <a:endParaRPr lang="de-CH"/>
          </a:p>
        </p:txBody>
      </p:sp>
      <p:sp>
        <p:nvSpPr>
          <p:cNvPr id="9" name="Textfeld 8">
            <a:extLst>
              <a:ext uri="{FF2B5EF4-FFF2-40B4-BE49-F238E27FC236}">
                <a16:creationId xmlns:a16="http://schemas.microsoft.com/office/drawing/2014/main" id="{43F43AEF-69A4-8DA3-2AE9-87E1200A8A73}"/>
              </a:ext>
            </a:extLst>
          </p:cNvPr>
          <p:cNvSpPr txBox="1"/>
          <p:nvPr/>
        </p:nvSpPr>
        <p:spPr>
          <a:xfrm>
            <a:off x="1115616" y="1951672"/>
            <a:ext cx="7272808" cy="4247317"/>
          </a:xfrm>
          <a:prstGeom prst="rect">
            <a:avLst/>
          </a:prstGeom>
          <a:noFill/>
        </p:spPr>
        <p:txBody>
          <a:bodyPr wrap="square">
            <a:spAutoFit/>
          </a:bodyPr>
          <a:lstStyle/>
          <a:p>
            <a:pPr lvl="0">
              <a:buClr>
                <a:srgbClr val="C00000"/>
              </a:buClr>
            </a:pPr>
            <a:r>
              <a:rPr lang="de-CH" b="1" dirty="0">
                <a:latin typeface="+mn-lt"/>
              </a:rPr>
              <a:t>Lösungsansätze: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Sensibilisierungsarbeit für die Verwendung von Wirkungsmodellen leisten (methodischer Input). </a:t>
            </a:r>
          </a:p>
          <a:p>
            <a:pPr marL="285750" lvl="0" indent="-285750">
              <a:buClr>
                <a:srgbClr val="C00000"/>
              </a:buClr>
              <a:buFont typeface="Wingdings" panose="05000000000000000000" pitchFamily="2" charset="2"/>
              <a:buChar char="§"/>
            </a:pPr>
            <a:endParaRPr lang="de-CH"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C00000"/>
              </a:buClr>
              <a:buFont typeface="Wingdings" panose="05000000000000000000" pitchFamily="2" charset="2"/>
              <a:buChar char="§"/>
            </a:pPr>
            <a:r>
              <a:rPr lang="de-CH" dirty="0">
                <a:latin typeface="Arial" panose="020B0604020202020204" pitchFamily="34" charset="0"/>
                <a:cs typeface="Times New Roman" panose="02020603050405020304" pitchFamily="18" charset="0"/>
              </a:rPr>
              <a:t>Erster Schritt der Evaluation: Mit Auftraggeber*in/Projektbeteiligten ein gemeinsames Verständnis schaffen und Wirkungsmodell entwickeln bzw. vervollständigen (praktischer Input). </a:t>
            </a:r>
            <a:r>
              <a:rPr lang="de-DE" dirty="0">
                <a:latin typeface="Arial" panose="020B0604020202020204" pitchFamily="34" charset="0"/>
                <a:cs typeface="Times New Roman" panose="02020603050405020304" pitchFamily="18" charset="0"/>
                <a:sym typeface="Wingdings" panose="05000000000000000000" pitchFamily="2" charset="2"/>
              </a:rPr>
              <a:t>Um Wirkungsketten und Schwerpunkte herauszuarbeiten: Text zu Wirkungshypothesen verfassen und gegenlesen bzw. anpassen lassen.</a:t>
            </a:r>
          </a:p>
          <a:p>
            <a:pPr marL="285750" lvl="0" indent="-285750">
              <a:buClr>
                <a:srgbClr val="C00000"/>
              </a:buClr>
              <a:buFont typeface="Wingdings" panose="05000000000000000000" pitchFamily="2" charset="2"/>
              <a:buChar cha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de-CH" dirty="0">
                <a:latin typeface="Arial" panose="020B0604020202020204" pitchFamily="34" charset="0"/>
                <a:ea typeface="Times New Roman" panose="02020603050405020304" pitchFamily="18" charset="0"/>
                <a:cs typeface="Times New Roman" panose="02020603050405020304" pitchFamily="18" charset="0"/>
              </a:rPr>
              <a:t>Zu Beginn auf Lücken / Inkonsistenz bzgl. Wirkungsentfaltung hinweisen. </a:t>
            </a:r>
            <a:endParaRPr lang="de-DE" dirty="0">
              <a:sym typeface="Wingdings" panose="05000000000000000000" pitchFamily="2" charset="2"/>
            </a:endParaRPr>
          </a:p>
          <a:p>
            <a:pPr marL="285750" lvl="0" indent="-285750">
              <a:buClr>
                <a:srgbClr val="C00000"/>
              </a:buClr>
              <a:buFont typeface="Wingdings" panose="05000000000000000000" pitchFamily="2" charset="2"/>
              <a:buChar char="§"/>
            </a:pPr>
            <a:endParaRPr lang="de-CH" sz="1800" b="0" dirty="0"/>
          </a:p>
        </p:txBody>
      </p:sp>
    </p:spTree>
    <p:extLst>
      <p:ext uri="{BB962C8B-B14F-4D97-AF65-F5344CB8AC3E}">
        <p14:creationId xmlns:p14="http://schemas.microsoft.com/office/powerpoint/2010/main" val="328495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C81690C-1628-D3EC-41DE-2FE938602385}"/>
              </a:ext>
            </a:extLst>
          </p:cNvPr>
          <p:cNvSpPr>
            <a:spLocks noGrp="1"/>
          </p:cNvSpPr>
          <p:nvPr>
            <p:ph type="sldNum" sz="quarter" idx="10"/>
          </p:nvPr>
        </p:nvSpPr>
        <p:spPr>
          <a:xfrm>
            <a:off x="7072330" y="6215082"/>
            <a:ext cx="1905000" cy="457200"/>
          </a:xfrm>
        </p:spPr>
        <p:txBody>
          <a:bodyPr wrap="square" anchor="t">
            <a:normAutofit/>
          </a:bodyPr>
          <a:lstStyle/>
          <a:p>
            <a:pPr>
              <a:spcAft>
                <a:spcPts val="600"/>
              </a:spcAft>
              <a:defRPr/>
            </a:pPr>
            <a:fld id="{30D7BFDE-D3AB-4D66-9975-8F01E65381EB}" type="slidenum">
              <a:rPr lang="de-CH" smtClean="0"/>
              <a:pPr>
                <a:spcAft>
                  <a:spcPts val="600"/>
                </a:spcAft>
                <a:defRPr/>
              </a:pPr>
              <a:t>7</a:t>
            </a:fld>
            <a:endParaRPr lang="de-CH"/>
          </a:p>
        </p:txBody>
      </p:sp>
      <p:sp>
        <p:nvSpPr>
          <p:cNvPr id="12" name="Titre 1">
            <a:extLst>
              <a:ext uri="{FF2B5EF4-FFF2-40B4-BE49-F238E27FC236}">
                <a16:creationId xmlns:a16="http://schemas.microsoft.com/office/drawing/2014/main" id="{3DCB33CF-0A87-C93B-8CEE-20593DCD69F9}"/>
              </a:ext>
            </a:extLst>
          </p:cNvPr>
          <p:cNvSpPr txBox="1">
            <a:spLocks/>
          </p:cNvSpPr>
          <p:nvPr/>
        </p:nvSpPr>
        <p:spPr>
          <a:xfrm>
            <a:off x="2418845" y="0"/>
            <a:ext cx="6572264" cy="1340768"/>
          </a:xfrm>
          <a:prstGeom prst="rect">
            <a:avLst/>
          </a:prstGeom>
        </p:spPr>
        <p:txBody>
          <a:bodyPr anchor="ctr" anchorCtr="0"/>
          <a:lstStyle>
            <a:lvl1pPr marL="762000" indent="-762000" algn="ctr" rtl="0" eaLnBrk="0" fontAlgn="base" hangingPunct="0">
              <a:spcBef>
                <a:spcPct val="0"/>
              </a:spcBef>
              <a:spcAft>
                <a:spcPct val="0"/>
              </a:spcAft>
              <a:defRPr sz="2800" b="1">
                <a:solidFill>
                  <a:schemeClr val="tx1"/>
                </a:solidFill>
                <a:latin typeface="+mj-lt"/>
                <a:ea typeface="+mj-ea"/>
                <a:cs typeface="+mj-cs"/>
              </a:defRPr>
            </a:lvl1pPr>
            <a:lvl2pPr marL="762000" indent="-762000" algn="ctr" rtl="0" eaLnBrk="0" fontAlgn="base" hangingPunct="0">
              <a:spcBef>
                <a:spcPct val="0"/>
              </a:spcBef>
              <a:spcAft>
                <a:spcPct val="0"/>
              </a:spcAft>
              <a:defRPr sz="3600" b="1">
                <a:solidFill>
                  <a:schemeClr val="bg1"/>
                </a:solidFill>
                <a:latin typeface="Arial" charset="0"/>
              </a:defRPr>
            </a:lvl2pPr>
            <a:lvl3pPr marL="762000" indent="-762000" algn="ctr" rtl="0" eaLnBrk="0" fontAlgn="base" hangingPunct="0">
              <a:spcBef>
                <a:spcPct val="0"/>
              </a:spcBef>
              <a:spcAft>
                <a:spcPct val="0"/>
              </a:spcAft>
              <a:defRPr sz="3600" b="1">
                <a:solidFill>
                  <a:schemeClr val="bg1"/>
                </a:solidFill>
                <a:latin typeface="Arial" charset="0"/>
              </a:defRPr>
            </a:lvl3pPr>
            <a:lvl4pPr marL="762000" indent="-762000" algn="ctr" rtl="0" eaLnBrk="0" fontAlgn="base" hangingPunct="0">
              <a:spcBef>
                <a:spcPct val="0"/>
              </a:spcBef>
              <a:spcAft>
                <a:spcPct val="0"/>
              </a:spcAft>
              <a:defRPr sz="3600" b="1">
                <a:solidFill>
                  <a:schemeClr val="bg1"/>
                </a:solidFill>
                <a:latin typeface="Arial" charset="0"/>
              </a:defRPr>
            </a:lvl4pPr>
            <a:lvl5pPr marL="762000" indent="-762000" algn="ctr" rtl="0" eaLnBrk="0" fontAlgn="base" hangingPunct="0">
              <a:spcBef>
                <a:spcPct val="0"/>
              </a:spcBef>
              <a:spcAft>
                <a:spcPct val="0"/>
              </a:spcAft>
              <a:defRPr sz="3600" b="1">
                <a:solidFill>
                  <a:schemeClr val="bg1"/>
                </a:solidFill>
                <a:latin typeface="Arial" charset="0"/>
              </a:defRPr>
            </a:lvl5pPr>
            <a:lvl6pPr marL="1219200" indent="-762000" algn="ctr" rtl="0" fontAlgn="base">
              <a:spcBef>
                <a:spcPct val="0"/>
              </a:spcBef>
              <a:spcAft>
                <a:spcPct val="0"/>
              </a:spcAft>
              <a:defRPr sz="3600" b="1">
                <a:solidFill>
                  <a:schemeClr val="bg1"/>
                </a:solidFill>
                <a:latin typeface="Arial" charset="0"/>
              </a:defRPr>
            </a:lvl6pPr>
            <a:lvl7pPr marL="1676400" indent="-762000" algn="ctr" rtl="0" fontAlgn="base">
              <a:spcBef>
                <a:spcPct val="0"/>
              </a:spcBef>
              <a:spcAft>
                <a:spcPct val="0"/>
              </a:spcAft>
              <a:defRPr sz="3600" b="1">
                <a:solidFill>
                  <a:schemeClr val="bg1"/>
                </a:solidFill>
                <a:latin typeface="Arial" charset="0"/>
              </a:defRPr>
            </a:lvl7pPr>
            <a:lvl8pPr marL="2133600" indent="-762000" algn="ctr" rtl="0" fontAlgn="base">
              <a:spcBef>
                <a:spcPct val="0"/>
              </a:spcBef>
              <a:spcAft>
                <a:spcPct val="0"/>
              </a:spcAft>
              <a:defRPr sz="3600" b="1">
                <a:solidFill>
                  <a:schemeClr val="bg1"/>
                </a:solidFill>
                <a:latin typeface="Arial" charset="0"/>
              </a:defRPr>
            </a:lvl8pPr>
            <a:lvl9pPr marL="2590800" indent="-762000" algn="ctr" rtl="0" fontAlgn="base">
              <a:spcBef>
                <a:spcPct val="0"/>
              </a:spcBef>
              <a:spcAft>
                <a:spcPct val="0"/>
              </a:spcAft>
              <a:defRPr sz="3600" b="1">
                <a:solidFill>
                  <a:schemeClr val="bg1"/>
                </a:solidFill>
                <a:latin typeface="Arial" charset="0"/>
              </a:defRPr>
            </a:lvl9pPr>
          </a:lstStyle>
          <a:p>
            <a:pPr marL="0" indent="0" algn="r"/>
            <a:r>
              <a:rPr lang="de-CH" sz="3600" kern="0" dirty="0">
                <a:solidFill>
                  <a:srgbClr val="C00000"/>
                </a:solidFill>
              </a:rPr>
              <a:t>Herausforderung 1 Wirkungslogik</a:t>
            </a:r>
          </a:p>
        </p:txBody>
      </p:sp>
      <p:pic>
        <p:nvPicPr>
          <p:cNvPr id="16" name="Grafik 15">
            <a:extLst>
              <a:ext uri="{FF2B5EF4-FFF2-40B4-BE49-F238E27FC236}">
                <a16:creationId xmlns:a16="http://schemas.microsoft.com/office/drawing/2014/main" id="{D17CB0DB-8B73-F81D-9398-ADF960A0CCD3}"/>
              </a:ext>
            </a:extLst>
          </p:cNvPr>
          <p:cNvPicPr>
            <a:picLocks noChangeAspect="1"/>
          </p:cNvPicPr>
          <p:nvPr/>
        </p:nvPicPr>
        <p:blipFill rotWithShape="1">
          <a:blip r:embed="rId2"/>
          <a:srcRect l="12735" t="18301" r="29236" b="14012"/>
          <a:stretch/>
        </p:blipFill>
        <p:spPr>
          <a:xfrm>
            <a:off x="827584" y="1542421"/>
            <a:ext cx="7821298" cy="5131703"/>
          </a:xfrm>
          <a:prstGeom prst="rect">
            <a:avLst/>
          </a:prstGeom>
        </p:spPr>
      </p:pic>
      <p:sp>
        <p:nvSpPr>
          <p:cNvPr id="13" name="Textfeld 12">
            <a:extLst>
              <a:ext uri="{FF2B5EF4-FFF2-40B4-BE49-F238E27FC236}">
                <a16:creationId xmlns:a16="http://schemas.microsoft.com/office/drawing/2014/main" id="{B487FDC4-0C21-2A3B-7756-897F7A6D7E30}"/>
              </a:ext>
            </a:extLst>
          </p:cNvPr>
          <p:cNvSpPr txBox="1"/>
          <p:nvPr/>
        </p:nvSpPr>
        <p:spPr>
          <a:xfrm>
            <a:off x="282607" y="1700808"/>
            <a:ext cx="7272808" cy="861774"/>
          </a:xfrm>
          <a:prstGeom prst="rect">
            <a:avLst/>
          </a:prstGeom>
          <a:noFill/>
        </p:spPr>
        <p:txBody>
          <a:bodyPr wrap="square">
            <a:spAutoFit/>
          </a:bodyPr>
          <a:lstStyle/>
          <a:p>
            <a:pPr lvl="0">
              <a:buClr>
                <a:srgbClr val="C00000"/>
              </a:buClr>
            </a:pPr>
            <a:r>
              <a:rPr lang="de-CH" sz="1400" b="1" dirty="0">
                <a:latin typeface="+mn-lt"/>
              </a:rPr>
              <a:t>Bad </a:t>
            </a:r>
            <a:r>
              <a:rPr lang="de-CH" sz="1400" b="1" dirty="0" err="1">
                <a:latin typeface="+mn-lt"/>
              </a:rPr>
              <a:t>practice</a:t>
            </a:r>
            <a:r>
              <a:rPr lang="de-CH" sz="1400" b="1" dirty="0">
                <a:latin typeface="+mn-lt"/>
              </a:rPr>
              <a:t>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endParaRPr lang="de-CH" sz="1800" b="0" dirty="0"/>
          </a:p>
        </p:txBody>
      </p:sp>
    </p:spTree>
    <p:extLst>
      <p:ext uri="{BB962C8B-B14F-4D97-AF65-F5344CB8AC3E}">
        <p14:creationId xmlns:p14="http://schemas.microsoft.com/office/powerpoint/2010/main" val="179142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C81690C-1628-D3EC-41DE-2FE938602385}"/>
              </a:ext>
            </a:extLst>
          </p:cNvPr>
          <p:cNvSpPr>
            <a:spLocks noGrp="1"/>
          </p:cNvSpPr>
          <p:nvPr>
            <p:ph type="sldNum" sz="quarter" idx="10"/>
          </p:nvPr>
        </p:nvSpPr>
        <p:spPr>
          <a:xfrm>
            <a:off x="7072330" y="6215082"/>
            <a:ext cx="1905000" cy="457200"/>
          </a:xfrm>
        </p:spPr>
        <p:txBody>
          <a:bodyPr wrap="square" anchor="t">
            <a:normAutofit/>
          </a:bodyPr>
          <a:lstStyle/>
          <a:p>
            <a:pPr>
              <a:spcAft>
                <a:spcPts val="600"/>
              </a:spcAft>
              <a:defRPr/>
            </a:pPr>
            <a:fld id="{30D7BFDE-D3AB-4D66-9975-8F01E65381EB}" type="slidenum">
              <a:rPr lang="de-CH" smtClean="0"/>
              <a:pPr>
                <a:spcAft>
                  <a:spcPts val="600"/>
                </a:spcAft>
                <a:defRPr/>
              </a:pPr>
              <a:t>8</a:t>
            </a:fld>
            <a:endParaRPr lang="de-CH"/>
          </a:p>
        </p:txBody>
      </p:sp>
      <p:pic>
        <p:nvPicPr>
          <p:cNvPr id="8" name="Inhaltsplatzhalter 181">
            <a:extLst>
              <a:ext uri="{FF2B5EF4-FFF2-40B4-BE49-F238E27FC236}">
                <a16:creationId xmlns:a16="http://schemas.microsoft.com/office/drawing/2014/main" id="{223C9FC5-2B20-82A8-377D-6DB944F18632}"/>
              </a:ext>
            </a:extLst>
          </p:cNvPr>
          <p:cNvPicPr>
            <a:picLocks noGrp="1" noChangeAspect="1"/>
          </p:cNvPicPr>
          <p:nvPr>
            <p:ph idx="1"/>
          </p:nvPr>
        </p:nvPicPr>
        <p:blipFill>
          <a:blip r:embed="rId2"/>
          <a:stretch>
            <a:fillRect/>
          </a:stretch>
        </p:blipFill>
        <p:spPr>
          <a:xfrm>
            <a:off x="282607" y="1784369"/>
            <a:ext cx="8578785" cy="4887913"/>
          </a:xfrm>
          <a:prstGeom prst="rect">
            <a:avLst/>
          </a:prstGeom>
        </p:spPr>
      </p:pic>
      <p:sp>
        <p:nvSpPr>
          <p:cNvPr id="12" name="Titre 1">
            <a:extLst>
              <a:ext uri="{FF2B5EF4-FFF2-40B4-BE49-F238E27FC236}">
                <a16:creationId xmlns:a16="http://schemas.microsoft.com/office/drawing/2014/main" id="{3DCB33CF-0A87-C93B-8CEE-20593DCD69F9}"/>
              </a:ext>
            </a:extLst>
          </p:cNvPr>
          <p:cNvSpPr txBox="1">
            <a:spLocks/>
          </p:cNvSpPr>
          <p:nvPr/>
        </p:nvSpPr>
        <p:spPr>
          <a:xfrm>
            <a:off x="2418845" y="0"/>
            <a:ext cx="6572264" cy="1340768"/>
          </a:xfrm>
          <a:prstGeom prst="rect">
            <a:avLst/>
          </a:prstGeom>
        </p:spPr>
        <p:txBody>
          <a:bodyPr anchor="ctr" anchorCtr="0"/>
          <a:lstStyle>
            <a:lvl1pPr marL="762000" indent="-762000" algn="ctr" rtl="0" eaLnBrk="0" fontAlgn="base" hangingPunct="0">
              <a:spcBef>
                <a:spcPct val="0"/>
              </a:spcBef>
              <a:spcAft>
                <a:spcPct val="0"/>
              </a:spcAft>
              <a:defRPr sz="2800" b="1">
                <a:solidFill>
                  <a:schemeClr val="tx1"/>
                </a:solidFill>
                <a:latin typeface="+mj-lt"/>
                <a:ea typeface="+mj-ea"/>
                <a:cs typeface="+mj-cs"/>
              </a:defRPr>
            </a:lvl1pPr>
            <a:lvl2pPr marL="762000" indent="-762000" algn="ctr" rtl="0" eaLnBrk="0" fontAlgn="base" hangingPunct="0">
              <a:spcBef>
                <a:spcPct val="0"/>
              </a:spcBef>
              <a:spcAft>
                <a:spcPct val="0"/>
              </a:spcAft>
              <a:defRPr sz="3600" b="1">
                <a:solidFill>
                  <a:schemeClr val="bg1"/>
                </a:solidFill>
                <a:latin typeface="Arial" charset="0"/>
              </a:defRPr>
            </a:lvl2pPr>
            <a:lvl3pPr marL="762000" indent="-762000" algn="ctr" rtl="0" eaLnBrk="0" fontAlgn="base" hangingPunct="0">
              <a:spcBef>
                <a:spcPct val="0"/>
              </a:spcBef>
              <a:spcAft>
                <a:spcPct val="0"/>
              </a:spcAft>
              <a:defRPr sz="3600" b="1">
                <a:solidFill>
                  <a:schemeClr val="bg1"/>
                </a:solidFill>
                <a:latin typeface="Arial" charset="0"/>
              </a:defRPr>
            </a:lvl3pPr>
            <a:lvl4pPr marL="762000" indent="-762000" algn="ctr" rtl="0" eaLnBrk="0" fontAlgn="base" hangingPunct="0">
              <a:spcBef>
                <a:spcPct val="0"/>
              </a:spcBef>
              <a:spcAft>
                <a:spcPct val="0"/>
              </a:spcAft>
              <a:defRPr sz="3600" b="1">
                <a:solidFill>
                  <a:schemeClr val="bg1"/>
                </a:solidFill>
                <a:latin typeface="Arial" charset="0"/>
              </a:defRPr>
            </a:lvl4pPr>
            <a:lvl5pPr marL="762000" indent="-762000" algn="ctr" rtl="0" eaLnBrk="0" fontAlgn="base" hangingPunct="0">
              <a:spcBef>
                <a:spcPct val="0"/>
              </a:spcBef>
              <a:spcAft>
                <a:spcPct val="0"/>
              </a:spcAft>
              <a:defRPr sz="3600" b="1">
                <a:solidFill>
                  <a:schemeClr val="bg1"/>
                </a:solidFill>
                <a:latin typeface="Arial" charset="0"/>
              </a:defRPr>
            </a:lvl5pPr>
            <a:lvl6pPr marL="1219200" indent="-762000" algn="ctr" rtl="0" fontAlgn="base">
              <a:spcBef>
                <a:spcPct val="0"/>
              </a:spcBef>
              <a:spcAft>
                <a:spcPct val="0"/>
              </a:spcAft>
              <a:defRPr sz="3600" b="1">
                <a:solidFill>
                  <a:schemeClr val="bg1"/>
                </a:solidFill>
                <a:latin typeface="Arial" charset="0"/>
              </a:defRPr>
            </a:lvl6pPr>
            <a:lvl7pPr marL="1676400" indent="-762000" algn="ctr" rtl="0" fontAlgn="base">
              <a:spcBef>
                <a:spcPct val="0"/>
              </a:spcBef>
              <a:spcAft>
                <a:spcPct val="0"/>
              </a:spcAft>
              <a:defRPr sz="3600" b="1">
                <a:solidFill>
                  <a:schemeClr val="bg1"/>
                </a:solidFill>
                <a:latin typeface="Arial" charset="0"/>
              </a:defRPr>
            </a:lvl7pPr>
            <a:lvl8pPr marL="2133600" indent="-762000" algn="ctr" rtl="0" fontAlgn="base">
              <a:spcBef>
                <a:spcPct val="0"/>
              </a:spcBef>
              <a:spcAft>
                <a:spcPct val="0"/>
              </a:spcAft>
              <a:defRPr sz="3600" b="1">
                <a:solidFill>
                  <a:schemeClr val="bg1"/>
                </a:solidFill>
                <a:latin typeface="Arial" charset="0"/>
              </a:defRPr>
            </a:lvl8pPr>
            <a:lvl9pPr marL="2590800" indent="-762000" algn="ctr" rtl="0" fontAlgn="base">
              <a:spcBef>
                <a:spcPct val="0"/>
              </a:spcBef>
              <a:spcAft>
                <a:spcPct val="0"/>
              </a:spcAft>
              <a:defRPr sz="3600" b="1">
                <a:solidFill>
                  <a:schemeClr val="bg1"/>
                </a:solidFill>
                <a:latin typeface="Arial" charset="0"/>
              </a:defRPr>
            </a:lvl9pPr>
          </a:lstStyle>
          <a:p>
            <a:pPr marL="0" indent="0" algn="r"/>
            <a:r>
              <a:rPr lang="de-CH" sz="3600" kern="0" dirty="0">
                <a:solidFill>
                  <a:srgbClr val="C00000"/>
                </a:solidFill>
              </a:rPr>
              <a:t>Herausforderung 1 Wirkungslogik</a:t>
            </a:r>
          </a:p>
        </p:txBody>
      </p:sp>
      <p:sp>
        <p:nvSpPr>
          <p:cNvPr id="13" name="Textfeld 12">
            <a:extLst>
              <a:ext uri="{FF2B5EF4-FFF2-40B4-BE49-F238E27FC236}">
                <a16:creationId xmlns:a16="http://schemas.microsoft.com/office/drawing/2014/main" id="{B487FDC4-0C21-2A3B-7756-897F7A6D7E30}"/>
              </a:ext>
            </a:extLst>
          </p:cNvPr>
          <p:cNvSpPr txBox="1"/>
          <p:nvPr/>
        </p:nvSpPr>
        <p:spPr>
          <a:xfrm>
            <a:off x="282607" y="1700808"/>
            <a:ext cx="7272808" cy="1015663"/>
          </a:xfrm>
          <a:prstGeom prst="rect">
            <a:avLst/>
          </a:prstGeom>
          <a:noFill/>
        </p:spPr>
        <p:txBody>
          <a:bodyPr wrap="square">
            <a:spAutoFit/>
          </a:bodyPr>
          <a:lstStyle/>
          <a:p>
            <a:pPr lvl="0">
              <a:buClr>
                <a:srgbClr val="C00000"/>
              </a:buClr>
            </a:pPr>
            <a:r>
              <a:rPr lang="de-CH" sz="1400" b="1" dirty="0" err="1">
                <a:latin typeface="+mn-lt"/>
              </a:rPr>
              <a:t>Good</a:t>
            </a:r>
            <a:r>
              <a:rPr lang="de-CH" sz="1400" b="1" dirty="0">
                <a:latin typeface="+mn-lt"/>
              </a:rPr>
              <a:t> </a:t>
            </a:r>
            <a:r>
              <a:rPr lang="de-CH" sz="1400" b="1" dirty="0" err="1">
                <a:latin typeface="+mn-lt"/>
              </a:rPr>
              <a:t>practice</a:t>
            </a:r>
            <a:r>
              <a:rPr lang="de-CH" sz="1400" b="1" dirty="0">
                <a:latin typeface="+mn-lt"/>
              </a:rPr>
              <a:t>: Vorlage zur Abgrenzung </a:t>
            </a:r>
            <a:br>
              <a:rPr lang="de-CH" sz="1400" b="1" dirty="0">
                <a:latin typeface="+mn-lt"/>
              </a:rPr>
            </a:br>
            <a:r>
              <a:rPr lang="de-CH" sz="1400" b="1" dirty="0">
                <a:latin typeface="+mn-lt"/>
              </a:rPr>
              <a:t>Output, Outcome, Impact </a:t>
            </a:r>
          </a:p>
          <a:p>
            <a:pPr lvl="0">
              <a:buClr>
                <a:srgbClr val="C00000"/>
              </a:buClr>
            </a:pPr>
            <a:endParaRPr lang="de-CH" sz="1400" dirty="0">
              <a:latin typeface="+mn-lt"/>
            </a:endParaRPr>
          </a:p>
          <a:p>
            <a:pPr marL="285750" lvl="0" indent="-285750">
              <a:buClr>
                <a:srgbClr val="C00000"/>
              </a:buClr>
              <a:buFont typeface="Wingdings" panose="05000000000000000000" pitchFamily="2" charset="2"/>
              <a:buChar char="§"/>
            </a:pPr>
            <a:endParaRPr lang="de-CH" sz="1800" b="0" dirty="0"/>
          </a:p>
        </p:txBody>
      </p:sp>
    </p:spTree>
    <p:extLst>
      <p:ext uri="{BB962C8B-B14F-4D97-AF65-F5344CB8AC3E}">
        <p14:creationId xmlns:p14="http://schemas.microsoft.com/office/powerpoint/2010/main" val="45499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C81690C-1628-D3EC-41DE-2FE938602385}"/>
              </a:ext>
            </a:extLst>
          </p:cNvPr>
          <p:cNvSpPr>
            <a:spLocks noGrp="1"/>
          </p:cNvSpPr>
          <p:nvPr>
            <p:ph type="sldNum" sz="quarter" idx="10"/>
          </p:nvPr>
        </p:nvSpPr>
        <p:spPr>
          <a:xfrm>
            <a:off x="7072330" y="6215082"/>
            <a:ext cx="1905000" cy="457200"/>
          </a:xfrm>
        </p:spPr>
        <p:txBody>
          <a:bodyPr wrap="square" anchor="t">
            <a:normAutofit/>
          </a:bodyPr>
          <a:lstStyle/>
          <a:p>
            <a:pPr>
              <a:spcAft>
                <a:spcPts val="600"/>
              </a:spcAft>
              <a:defRPr/>
            </a:pPr>
            <a:fld id="{30D7BFDE-D3AB-4D66-9975-8F01E65381EB}" type="slidenum">
              <a:rPr lang="de-CH" smtClean="0"/>
              <a:pPr>
                <a:spcAft>
                  <a:spcPts val="600"/>
                </a:spcAft>
                <a:defRPr/>
              </a:pPr>
              <a:t>9</a:t>
            </a:fld>
            <a:endParaRPr lang="de-CH"/>
          </a:p>
        </p:txBody>
      </p:sp>
      <p:sp>
        <p:nvSpPr>
          <p:cNvPr id="12" name="Titre 1">
            <a:extLst>
              <a:ext uri="{FF2B5EF4-FFF2-40B4-BE49-F238E27FC236}">
                <a16:creationId xmlns:a16="http://schemas.microsoft.com/office/drawing/2014/main" id="{3DCB33CF-0A87-C93B-8CEE-20593DCD69F9}"/>
              </a:ext>
            </a:extLst>
          </p:cNvPr>
          <p:cNvSpPr txBox="1">
            <a:spLocks/>
          </p:cNvSpPr>
          <p:nvPr/>
        </p:nvSpPr>
        <p:spPr>
          <a:xfrm>
            <a:off x="2418845" y="0"/>
            <a:ext cx="6572264" cy="1340768"/>
          </a:xfrm>
          <a:prstGeom prst="rect">
            <a:avLst/>
          </a:prstGeom>
        </p:spPr>
        <p:txBody>
          <a:bodyPr anchor="ctr" anchorCtr="0"/>
          <a:lstStyle>
            <a:lvl1pPr marL="762000" indent="-762000" algn="ctr" rtl="0" eaLnBrk="0" fontAlgn="base" hangingPunct="0">
              <a:spcBef>
                <a:spcPct val="0"/>
              </a:spcBef>
              <a:spcAft>
                <a:spcPct val="0"/>
              </a:spcAft>
              <a:defRPr sz="2800" b="1">
                <a:solidFill>
                  <a:schemeClr val="tx1"/>
                </a:solidFill>
                <a:latin typeface="+mj-lt"/>
                <a:ea typeface="+mj-ea"/>
                <a:cs typeface="+mj-cs"/>
              </a:defRPr>
            </a:lvl1pPr>
            <a:lvl2pPr marL="762000" indent="-762000" algn="ctr" rtl="0" eaLnBrk="0" fontAlgn="base" hangingPunct="0">
              <a:spcBef>
                <a:spcPct val="0"/>
              </a:spcBef>
              <a:spcAft>
                <a:spcPct val="0"/>
              </a:spcAft>
              <a:defRPr sz="3600" b="1">
                <a:solidFill>
                  <a:schemeClr val="bg1"/>
                </a:solidFill>
                <a:latin typeface="Arial" charset="0"/>
              </a:defRPr>
            </a:lvl2pPr>
            <a:lvl3pPr marL="762000" indent="-762000" algn="ctr" rtl="0" eaLnBrk="0" fontAlgn="base" hangingPunct="0">
              <a:spcBef>
                <a:spcPct val="0"/>
              </a:spcBef>
              <a:spcAft>
                <a:spcPct val="0"/>
              </a:spcAft>
              <a:defRPr sz="3600" b="1">
                <a:solidFill>
                  <a:schemeClr val="bg1"/>
                </a:solidFill>
                <a:latin typeface="Arial" charset="0"/>
              </a:defRPr>
            </a:lvl3pPr>
            <a:lvl4pPr marL="762000" indent="-762000" algn="ctr" rtl="0" eaLnBrk="0" fontAlgn="base" hangingPunct="0">
              <a:spcBef>
                <a:spcPct val="0"/>
              </a:spcBef>
              <a:spcAft>
                <a:spcPct val="0"/>
              </a:spcAft>
              <a:defRPr sz="3600" b="1">
                <a:solidFill>
                  <a:schemeClr val="bg1"/>
                </a:solidFill>
                <a:latin typeface="Arial" charset="0"/>
              </a:defRPr>
            </a:lvl4pPr>
            <a:lvl5pPr marL="762000" indent="-762000" algn="ctr" rtl="0" eaLnBrk="0" fontAlgn="base" hangingPunct="0">
              <a:spcBef>
                <a:spcPct val="0"/>
              </a:spcBef>
              <a:spcAft>
                <a:spcPct val="0"/>
              </a:spcAft>
              <a:defRPr sz="3600" b="1">
                <a:solidFill>
                  <a:schemeClr val="bg1"/>
                </a:solidFill>
                <a:latin typeface="Arial" charset="0"/>
              </a:defRPr>
            </a:lvl5pPr>
            <a:lvl6pPr marL="1219200" indent="-762000" algn="ctr" rtl="0" fontAlgn="base">
              <a:spcBef>
                <a:spcPct val="0"/>
              </a:spcBef>
              <a:spcAft>
                <a:spcPct val="0"/>
              </a:spcAft>
              <a:defRPr sz="3600" b="1">
                <a:solidFill>
                  <a:schemeClr val="bg1"/>
                </a:solidFill>
                <a:latin typeface="Arial" charset="0"/>
              </a:defRPr>
            </a:lvl6pPr>
            <a:lvl7pPr marL="1676400" indent="-762000" algn="ctr" rtl="0" fontAlgn="base">
              <a:spcBef>
                <a:spcPct val="0"/>
              </a:spcBef>
              <a:spcAft>
                <a:spcPct val="0"/>
              </a:spcAft>
              <a:defRPr sz="3600" b="1">
                <a:solidFill>
                  <a:schemeClr val="bg1"/>
                </a:solidFill>
                <a:latin typeface="Arial" charset="0"/>
              </a:defRPr>
            </a:lvl7pPr>
            <a:lvl8pPr marL="2133600" indent="-762000" algn="ctr" rtl="0" fontAlgn="base">
              <a:spcBef>
                <a:spcPct val="0"/>
              </a:spcBef>
              <a:spcAft>
                <a:spcPct val="0"/>
              </a:spcAft>
              <a:defRPr sz="3600" b="1">
                <a:solidFill>
                  <a:schemeClr val="bg1"/>
                </a:solidFill>
                <a:latin typeface="Arial" charset="0"/>
              </a:defRPr>
            </a:lvl8pPr>
            <a:lvl9pPr marL="2590800" indent="-762000" algn="ctr" rtl="0" fontAlgn="base">
              <a:spcBef>
                <a:spcPct val="0"/>
              </a:spcBef>
              <a:spcAft>
                <a:spcPct val="0"/>
              </a:spcAft>
              <a:defRPr sz="3600" b="1">
                <a:solidFill>
                  <a:schemeClr val="bg1"/>
                </a:solidFill>
                <a:latin typeface="Arial" charset="0"/>
              </a:defRPr>
            </a:lvl9pPr>
          </a:lstStyle>
          <a:p>
            <a:pPr marL="0" indent="0" algn="r"/>
            <a:r>
              <a:rPr lang="de-CH" sz="3600" kern="0" dirty="0">
                <a:solidFill>
                  <a:srgbClr val="C00000"/>
                </a:solidFill>
              </a:rPr>
              <a:t>Herausforderung 1 Wirkungslogik</a:t>
            </a:r>
          </a:p>
        </p:txBody>
      </p:sp>
      <p:sp>
        <p:nvSpPr>
          <p:cNvPr id="13" name="Textfeld 12">
            <a:extLst>
              <a:ext uri="{FF2B5EF4-FFF2-40B4-BE49-F238E27FC236}">
                <a16:creationId xmlns:a16="http://schemas.microsoft.com/office/drawing/2014/main" id="{B487FDC4-0C21-2A3B-7756-897F7A6D7E30}"/>
              </a:ext>
            </a:extLst>
          </p:cNvPr>
          <p:cNvSpPr txBox="1"/>
          <p:nvPr/>
        </p:nvSpPr>
        <p:spPr>
          <a:xfrm>
            <a:off x="282607" y="1700808"/>
            <a:ext cx="7272808" cy="861774"/>
          </a:xfrm>
          <a:prstGeom prst="rect">
            <a:avLst/>
          </a:prstGeom>
          <a:noFill/>
        </p:spPr>
        <p:txBody>
          <a:bodyPr wrap="square">
            <a:spAutoFit/>
          </a:bodyPr>
          <a:lstStyle/>
          <a:p>
            <a:pPr lvl="0">
              <a:buClr>
                <a:srgbClr val="C00000"/>
              </a:buClr>
            </a:pPr>
            <a:r>
              <a:rPr lang="de-CH" sz="1400" b="1" dirty="0" err="1">
                <a:latin typeface="+mn-lt"/>
              </a:rPr>
              <a:t>Good</a:t>
            </a:r>
            <a:r>
              <a:rPr lang="de-CH" sz="1400" b="1" dirty="0">
                <a:latin typeface="+mn-lt"/>
              </a:rPr>
              <a:t> </a:t>
            </a:r>
            <a:r>
              <a:rPr lang="de-CH" sz="1400" b="1" dirty="0" err="1">
                <a:latin typeface="+mn-lt"/>
              </a:rPr>
              <a:t>practice</a:t>
            </a:r>
            <a:r>
              <a:rPr lang="de-CH" sz="1400" b="1" dirty="0">
                <a:latin typeface="+mn-lt"/>
              </a:rPr>
              <a:t>: Wirkungslogik </a:t>
            </a:r>
          </a:p>
          <a:p>
            <a:pPr lvl="0">
              <a:buClr>
                <a:srgbClr val="C00000"/>
              </a:buClr>
            </a:pPr>
            <a:endParaRPr lang="de-CH" dirty="0">
              <a:latin typeface="+mn-lt"/>
            </a:endParaRPr>
          </a:p>
          <a:p>
            <a:pPr marL="285750" lvl="0" indent="-285750">
              <a:buClr>
                <a:srgbClr val="C00000"/>
              </a:buClr>
              <a:buFont typeface="Wingdings" panose="05000000000000000000" pitchFamily="2" charset="2"/>
              <a:buChar char="§"/>
            </a:pPr>
            <a:endParaRPr lang="de-CH" sz="1800" b="0" dirty="0"/>
          </a:p>
        </p:txBody>
      </p:sp>
      <p:pic>
        <p:nvPicPr>
          <p:cNvPr id="102" name="Grafik 101">
            <a:extLst>
              <a:ext uri="{FF2B5EF4-FFF2-40B4-BE49-F238E27FC236}">
                <a16:creationId xmlns:a16="http://schemas.microsoft.com/office/drawing/2014/main" id="{A4795924-E0B3-C3AA-773E-4A9A99D1486F}"/>
              </a:ext>
            </a:extLst>
          </p:cNvPr>
          <p:cNvPicPr>
            <a:picLocks noChangeAspect="1"/>
          </p:cNvPicPr>
          <p:nvPr/>
        </p:nvPicPr>
        <p:blipFill>
          <a:blip r:embed="rId3"/>
          <a:stretch>
            <a:fillRect/>
          </a:stretch>
        </p:blipFill>
        <p:spPr>
          <a:xfrm>
            <a:off x="282607" y="2060848"/>
            <a:ext cx="8676456" cy="4021899"/>
          </a:xfrm>
          <a:prstGeom prst="rect">
            <a:avLst/>
          </a:prstGeom>
        </p:spPr>
      </p:pic>
    </p:spTree>
    <p:extLst>
      <p:ext uri="{BB962C8B-B14F-4D97-AF65-F5344CB8AC3E}">
        <p14:creationId xmlns:p14="http://schemas.microsoft.com/office/powerpoint/2010/main" val="1755655215"/>
      </p:ext>
    </p:extLst>
  </p:cSld>
  <p:clrMapOvr>
    <a:masterClrMapping/>
  </p:clrMapOvr>
</p:sld>
</file>

<file path=ppt/theme/theme1.xml><?xml version="1.0" encoding="utf-8"?>
<a:theme xmlns:a="http://schemas.openxmlformats.org/drawingml/2006/main" name="vorlage">
  <a:themeElements>
    <a:clrScheme name="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Template>
  <TotalTime>0</TotalTime>
  <Words>1285</Words>
  <Application>Microsoft Office PowerPoint</Application>
  <PresentationFormat>Affichage à l'écran (4:3)</PresentationFormat>
  <Paragraphs>225</Paragraphs>
  <Slides>31</Slides>
  <Notes>19</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Symbol</vt:lpstr>
      <vt:lpstr>Times New Roman</vt:lpstr>
      <vt:lpstr>Wingdings</vt:lpstr>
      <vt:lpstr>vorlage</vt:lpstr>
      <vt:lpstr>Conception personnalisée</vt:lpstr>
      <vt:lpstr>Présentation PowerPoint</vt:lpstr>
      <vt:lpstr>Begrüssung und Einführung</vt:lpstr>
      <vt:lpstr>Begrüssung und Einführung</vt:lpstr>
      <vt:lpstr>Présentation PowerPoint</vt:lpstr>
      <vt:lpstr>Herausforderung 1 Wirkungslogik</vt:lpstr>
      <vt:lpstr>Herausforderung 1 Wirkungslogik</vt:lpstr>
      <vt:lpstr>Présentation PowerPoint</vt:lpstr>
      <vt:lpstr>Présentation PowerPoint</vt:lpstr>
      <vt:lpstr>Présentation PowerPoint</vt:lpstr>
      <vt:lpstr>Herausforderung 1 Wirkungslogik</vt:lpstr>
      <vt:lpstr>Herausforderung 1 Wirkungslogik</vt:lpstr>
      <vt:lpstr>Herausforderung 1 Wirkungslogik</vt:lpstr>
      <vt:lpstr>Herausforderung 1 Wirkungslogik</vt:lpstr>
      <vt:lpstr>Herausforderung 2 Zeithorizont</vt:lpstr>
      <vt:lpstr>Herausforderung 2 Zeithorizont</vt:lpstr>
      <vt:lpstr>Herausforderung 2 Zeithorizont</vt:lpstr>
      <vt:lpstr>Herausforderung 2 Zeithorizont</vt:lpstr>
      <vt:lpstr>Herausforderung 2 Zeithorizont</vt:lpstr>
      <vt:lpstr>Herausforderung 2 Zeithorizont</vt:lpstr>
      <vt:lpstr>Présentation PowerPoint</vt:lpstr>
      <vt:lpstr>Herausforderung 3 Erwartungen zur Impact-Ebene</vt:lpstr>
      <vt:lpstr>Herausforderung 3 Erwartungen zur Impact-Ebene</vt:lpstr>
      <vt:lpstr>Herausforderung 3 Erwartungen zur Impact-Ebene</vt:lpstr>
      <vt:lpstr>Herausforderung 3 Erwartungen zur Impact-Ebene</vt:lpstr>
      <vt:lpstr>Herausforderung 3 Erwartungen zur Impact-Ebene</vt:lpstr>
      <vt:lpstr>Herausforderung 3 Erwartungen zur Impact-Ebene</vt:lpstr>
      <vt:lpstr>Herausforderung 3 Erwartungen zur Impact-Ebene</vt:lpstr>
      <vt:lpstr>Herausforderung 3 Erwartungen zur Impact-Ebene</vt:lpstr>
      <vt:lpstr>Herausforderung 3 Erwartungen zur Impact-Ebene</vt:lpstr>
      <vt:lpstr>Herausforderung 3 Erwartungen zur Impact-Ebene</vt:lpstr>
      <vt:lpstr>Diskussion</vt:lpstr>
    </vt:vector>
  </TitlesOfParts>
  <Company>Eidgenössische Finanzkontrolle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Zwischenergebnisse der Evaluation</dc:title>
  <dc:creator>Emmanuel Sangra</dc:creator>
  <cp:lastModifiedBy>pz </cp:lastModifiedBy>
  <cp:revision>691</cp:revision>
  <cp:lastPrinted>2015-10-08T14:13:12Z</cp:lastPrinted>
  <dcterms:created xsi:type="dcterms:W3CDTF">2005-04-01T12:18:32Z</dcterms:created>
  <dcterms:modified xsi:type="dcterms:W3CDTF">2022-09-21T07:51:26Z</dcterms:modified>
</cp:coreProperties>
</file>