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1"/>
  </p:notesMasterIdLst>
  <p:sldIdLst>
    <p:sldId id="256" r:id="rId2"/>
    <p:sldId id="283" r:id="rId3"/>
    <p:sldId id="257" r:id="rId4"/>
    <p:sldId id="258" r:id="rId5"/>
    <p:sldId id="259" r:id="rId6"/>
    <p:sldId id="260" r:id="rId7"/>
    <p:sldId id="271" r:id="rId8"/>
    <p:sldId id="272" r:id="rId9"/>
    <p:sldId id="273" r:id="rId10"/>
    <p:sldId id="274" r:id="rId11"/>
    <p:sldId id="281" r:id="rId12"/>
    <p:sldId id="261" r:id="rId13"/>
    <p:sldId id="266" r:id="rId14"/>
    <p:sldId id="267" r:id="rId15"/>
    <p:sldId id="265" r:id="rId16"/>
    <p:sldId id="282" r:id="rId17"/>
    <p:sldId id="262" r:id="rId18"/>
    <p:sldId id="275" r:id="rId19"/>
    <p:sldId id="276" r:id="rId20"/>
    <p:sldId id="277" r:id="rId21"/>
    <p:sldId id="270" r:id="rId22"/>
    <p:sldId id="263" r:id="rId23"/>
    <p:sldId id="264" r:id="rId24"/>
    <p:sldId id="269" r:id="rId25"/>
    <p:sldId id="278" r:id="rId26"/>
    <p:sldId id="280" r:id="rId27"/>
    <p:sldId id="284" r:id="rId28"/>
    <p:sldId id="279" r:id="rId29"/>
    <p:sldId id="268" r:id="rId3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562"/>
    <p:restoredTop sz="94692"/>
  </p:normalViewPr>
  <p:slideViewPr>
    <p:cSldViewPr snapToGrid="0">
      <p:cViewPr varScale="1">
        <p:scale>
          <a:sx n="109" d="100"/>
          <a:sy n="109" d="100"/>
        </p:scale>
        <p:origin x="582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Relationship Id="rId8" Type="http://schemas.openxmlformats.org/officeDocument/2006/relationships/slide" Target="slides/slide7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13DF855-6301-4AEC-B705-3155872D4060}" type="doc">
      <dgm:prSet loTypeId="urn:microsoft.com/office/officeart/2005/8/layout/cycle2" loCatId="cycle" qsTypeId="urn:microsoft.com/office/officeart/2005/8/quickstyle/simple1" qsCatId="simple" csTypeId="urn:microsoft.com/office/officeart/2005/8/colors/accent0_3" csCatId="mainScheme" phldr="1"/>
      <dgm:spPr/>
      <dgm:t>
        <a:bodyPr/>
        <a:lstStyle/>
        <a:p>
          <a:endParaRPr lang="fr-CH"/>
        </a:p>
      </dgm:t>
    </dgm:pt>
    <dgm:pt modelId="{6D1C8EE9-D0AD-41E0-BFF2-3974D85586CA}">
      <dgm:prSet phldrT="[Texte]"/>
      <dgm:spPr/>
      <dgm:t>
        <a:bodyPr/>
        <a:lstStyle/>
        <a:p>
          <a:r>
            <a:rPr lang="fr-CH" dirty="0"/>
            <a:t>D</a:t>
          </a:r>
        </a:p>
      </dgm:t>
    </dgm:pt>
    <dgm:pt modelId="{3A3531C8-AC78-4D1B-9D1D-CD26B8E40D7A}" type="parTrans" cxnId="{0B271C66-4B25-4A46-9A2F-28F9BBDA95AA}">
      <dgm:prSet/>
      <dgm:spPr/>
      <dgm:t>
        <a:bodyPr/>
        <a:lstStyle/>
        <a:p>
          <a:endParaRPr lang="fr-CH"/>
        </a:p>
      </dgm:t>
    </dgm:pt>
    <dgm:pt modelId="{FA07E469-5F44-4C54-A2A9-683CDCA34F95}" type="sibTrans" cxnId="{0B271C66-4B25-4A46-9A2F-28F9BBDA95AA}">
      <dgm:prSet/>
      <dgm:spPr/>
      <dgm:t>
        <a:bodyPr/>
        <a:lstStyle/>
        <a:p>
          <a:endParaRPr lang="fr-CH"/>
        </a:p>
      </dgm:t>
    </dgm:pt>
    <dgm:pt modelId="{C58B7BD5-1A59-4D91-B3A2-729A3B1CFAF1}">
      <dgm:prSet phldrT="[Texte]"/>
      <dgm:spPr/>
      <dgm:t>
        <a:bodyPr/>
        <a:lstStyle/>
        <a:p>
          <a:r>
            <a:rPr lang="fr-CH" dirty="0"/>
            <a:t>Y</a:t>
          </a:r>
        </a:p>
      </dgm:t>
    </dgm:pt>
    <dgm:pt modelId="{2011A0EE-028B-42B3-A970-0C68AF552B5A}" type="parTrans" cxnId="{332FD2B6-85A8-4353-B4F4-3D485C2AB31A}">
      <dgm:prSet/>
      <dgm:spPr/>
      <dgm:t>
        <a:bodyPr/>
        <a:lstStyle/>
        <a:p>
          <a:endParaRPr lang="fr-CH"/>
        </a:p>
      </dgm:t>
    </dgm:pt>
    <dgm:pt modelId="{BFF0B2D0-AA2C-4DB0-B7BA-7C2C74A0FC8C}" type="sibTrans" cxnId="{332FD2B6-85A8-4353-B4F4-3D485C2AB31A}">
      <dgm:prSet/>
      <dgm:spPr/>
      <dgm:t>
        <a:bodyPr/>
        <a:lstStyle/>
        <a:p>
          <a:endParaRPr lang="fr-CH"/>
        </a:p>
      </dgm:t>
    </dgm:pt>
    <dgm:pt modelId="{3DD579FE-D213-4686-A5AA-35437F47518D}">
      <dgm:prSet phldrT="[Texte]"/>
      <dgm:spPr/>
      <dgm:t>
        <a:bodyPr/>
        <a:lstStyle/>
        <a:p>
          <a:r>
            <a:rPr lang="fr-CH" dirty="0"/>
            <a:t>Z</a:t>
          </a:r>
        </a:p>
      </dgm:t>
    </dgm:pt>
    <dgm:pt modelId="{76A9FB1A-FF11-4392-A952-7B71DAB86E84}" type="parTrans" cxnId="{1123B13B-57F5-47D5-8E7D-5530F908EFD7}">
      <dgm:prSet/>
      <dgm:spPr/>
      <dgm:t>
        <a:bodyPr/>
        <a:lstStyle/>
        <a:p>
          <a:endParaRPr lang="fr-CH"/>
        </a:p>
      </dgm:t>
    </dgm:pt>
    <dgm:pt modelId="{EC5D3BCC-65DA-4D60-B171-05604C90BA5C}" type="sibTrans" cxnId="{1123B13B-57F5-47D5-8E7D-5530F908EFD7}">
      <dgm:prSet/>
      <dgm:spPr/>
      <dgm:t>
        <a:bodyPr/>
        <a:lstStyle/>
        <a:p>
          <a:endParaRPr lang="fr-CH"/>
        </a:p>
      </dgm:t>
    </dgm:pt>
    <dgm:pt modelId="{0162BD46-BB6D-4272-A1BE-DB9D9DB8F2F9}">
      <dgm:prSet phldrT="[Texte]"/>
      <dgm:spPr/>
      <dgm:t>
        <a:bodyPr/>
        <a:lstStyle/>
        <a:p>
          <a:r>
            <a:rPr lang="fr-CH" dirty="0"/>
            <a:t>X</a:t>
          </a:r>
        </a:p>
      </dgm:t>
    </dgm:pt>
    <dgm:pt modelId="{E0DE2F46-B29F-4564-BC3F-F97AE2E5A5EE}" type="sibTrans" cxnId="{C91AD133-D0EB-42C3-AA71-4E34532B830D}">
      <dgm:prSet/>
      <dgm:spPr/>
      <dgm:t>
        <a:bodyPr/>
        <a:lstStyle/>
        <a:p>
          <a:endParaRPr lang="fr-CH"/>
        </a:p>
      </dgm:t>
    </dgm:pt>
    <dgm:pt modelId="{DA7D35FD-9609-4CCD-8E54-1E11FD60AC06}" type="parTrans" cxnId="{C91AD133-D0EB-42C3-AA71-4E34532B830D}">
      <dgm:prSet/>
      <dgm:spPr/>
      <dgm:t>
        <a:bodyPr/>
        <a:lstStyle/>
        <a:p>
          <a:endParaRPr lang="fr-CH"/>
        </a:p>
      </dgm:t>
    </dgm:pt>
    <dgm:pt modelId="{D879F4A0-F766-4C59-95F7-2EB5D22C0571}">
      <dgm:prSet phldrT="[Texte]"/>
      <dgm:spPr/>
      <dgm:t>
        <a:bodyPr/>
        <a:lstStyle/>
        <a:p>
          <a:r>
            <a:rPr lang="fr-CH" dirty="0"/>
            <a:t>U</a:t>
          </a:r>
        </a:p>
      </dgm:t>
    </dgm:pt>
    <dgm:pt modelId="{B34189F0-D15B-43CF-98B3-4D136A73FBCE}" type="sibTrans" cxnId="{400E9C25-E955-4974-83D7-65B207938203}">
      <dgm:prSet/>
      <dgm:spPr/>
      <dgm:t>
        <a:bodyPr/>
        <a:lstStyle/>
        <a:p>
          <a:endParaRPr lang="fr-CH"/>
        </a:p>
      </dgm:t>
    </dgm:pt>
    <dgm:pt modelId="{4CB0EF49-F148-435C-AE75-E5412D9842AB}" type="parTrans" cxnId="{400E9C25-E955-4974-83D7-65B207938203}">
      <dgm:prSet/>
      <dgm:spPr/>
      <dgm:t>
        <a:bodyPr/>
        <a:lstStyle/>
        <a:p>
          <a:endParaRPr lang="fr-CH"/>
        </a:p>
      </dgm:t>
    </dgm:pt>
    <dgm:pt modelId="{BF4988EE-49E1-466E-85AC-158100D08C1F}" type="pres">
      <dgm:prSet presAssocID="{513DF855-6301-4AEC-B705-3155872D4060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fr-FR"/>
        </a:p>
      </dgm:t>
    </dgm:pt>
    <dgm:pt modelId="{A2A198D5-468A-43C6-9C27-C40498AD53F7}" type="pres">
      <dgm:prSet presAssocID="{6D1C8EE9-D0AD-41E0-BFF2-3974D85586CA}" presName="node" presStyleLbl="node1" presStyleIdx="0" presStyleCnt="5" custRadScaleRad="101573" custRadScaleInc="-3402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CF35093C-A105-4CB2-B82C-186A85862C1F}" type="pres">
      <dgm:prSet presAssocID="{FA07E469-5F44-4C54-A2A9-683CDCA34F95}" presName="sibTrans" presStyleLbl="sibTrans2D1" presStyleIdx="0" presStyleCnt="5" custAng="11324663" custScaleY="65159"/>
      <dgm:spPr/>
      <dgm:t>
        <a:bodyPr/>
        <a:lstStyle/>
        <a:p>
          <a:endParaRPr lang="fr-FR"/>
        </a:p>
      </dgm:t>
    </dgm:pt>
    <dgm:pt modelId="{D888BDBF-20A8-4A6A-8FEA-F55CBCD15606}" type="pres">
      <dgm:prSet presAssocID="{FA07E469-5F44-4C54-A2A9-683CDCA34F95}" presName="connectorText" presStyleLbl="sibTrans2D1" presStyleIdx="0" presStyleCnt="5"/>
      <dgm:spPr/>
      <dgm:t>
        <a:bodyPr/>
        <a:lstStyle/>
        <a:p>
          <a:endParaRPr lang="fr-FR"/>
        </a:p>
      </dgm:t>
    </dgm:pt>
    <dgm:pt modelId="{1216C7C6-E6B0-4C56-8CA5-46D34B26517D}" type="pres">
      <dgm:prSet presAssocID="{0162BD46-BB6D-4272-A1BE-DB9D9DB8F2F9}" presName="node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1AFD724B-57A4-471C-BAE1-2E58347A2CBF}" type="pres">
      <dgm:prSet presAssocID="{E0DE2F46-B29F-4564-BC3F-F97AE2E5A5EE}" presName="sibTrans" presStyleLbl="sibTrans2D1" presStyleIdx="1" presStyleCnt="5"/>
      <dgm:spPr/>
      <dgm:t>
        <a:bodyPr/>
        <a:lstStyle/>
        <a:p>
          <a:endParaRPr lang="fr-FR"/>
        </a:p>
      </dgm:t>
    </dgm:pt>
    <dgm:pt modelId="{810B7799-8A4A-4F98-81A6-944A29C5D87B}" type="pres">
      <dgm:prSet presAssocID="{E0DE2F46-B29F-4564-BC3F-F97AE2E5A5EE}" presName="connectorText" presStyleLbl="sibTrans2D1" presStyleIdx="1" presStyleCnt="5"/>
      <dgm:spPr/>
      <dgm:t>
        <a:bodyPr/>
        <a:lstStyle/>
        <a:p>
          <a:endParaRPr lang="fr-FR"/>
        </a:p>
      </dgm:t>
    </dgm:pt>
    <dgm:pt modelId="{17A3EF90-E15D-4853-AE6A-8684B5C907FD}" type="pres">
      <dgm:prSet presAssocID="{C58B7BD5-1A59-4D91-B3A2-729A3B1CFAF1}" presName="node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F48D0978-2866-4E31-9377-3BB0F4796455}" type="pres">
      <dgm:prSet presAssocID="{BFF0B2D0-AA2C-4DB0-B7BA-7C2C74A0FC8C}" presName="sibTrans" presStyleLbl="sibTrans2D1" presStyleIdx="2" presStyleCnt="5"/>
      <dgm:spPr/>
      <dgm:t>
        <a:bodyPr/>
        <a:lstStyle/>
        <a:p>
          <a:endParaRPr lang="fr-FR"/>
        </a:p>
      </dgm:t>
    </dgm:pt>
    <dgm:pt modelId="{71690ACF-6716-4B23-A7C5-631F6B85B486}" type="pres">
      <dgm:prSet presAssocID="{BFF0B2D0-AA2C-4DB0-B7BA-7C2C74A0FC8C}" presName="connectorText" presStyleLbl="sibTrans2D1" presStyleIdx="2" presStyleCnt="5"/>
      <dgm:spPr/>
      <dgm:t>
        <a:bodyPr/>
        <a:lstStyle/>
        <a:p>
          <a:endParaRPr lang="fr-FR"/>
        </a:p>
      </dgm:t>
    </dgm:pt>
    <dgm:pt modelId="{627E0523-2306-4E41-AB5B-775FBE7552E4}" type="pres">
      <dgm:prSet presAssocID="{3DD579FE-D213-4686-A5AA-35437F47518D}" presName="node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84B6A860-5768-401D-9624-825B8533544D}" type="pres">
      <dgm:prSet presAssocID="{EC5D3BCC-65DA-4D60-B171-05604C90BA5C}" presName="sibTrans" presStyleLbl="sibTrans2D1" presStyleIdx="3" presStyleCnt="5"/>
      <dgm:spPr/>
      <dgm:t>
        <a:bodyPr/>
        <a:lstStyle/>
        <a:p>
          <a:endParaRPr lang="fr-FR"/>
        </a:p>
      </dgm:t>
    </dgm:pt>
    <dgm:pt modelId="{43E55AA4-8E2B-4956-95E4-3BFE10A87283}" type="pres">
      <dgm:prSet presAssocID="{EC5D3BCC-65DA-4D60-B171-05604C90BA5C}" presName="connectorText" presStyleLbl="sibTrans2D1" presStyleIdx="3" presStyleCnt="5"/>
      <dgm:spPr/>
      <dgm:t>
        <a:bodyPr/>
        <a:lstStyle/>
        <a:p>
          <a:endParaRPr lang="fr-FR"/>
        </a:p>
      </dgm:t>
    </dgm:pt>
    <dgm:pt modelId="{1B85BAE9-0A81-489C-A53E-C5B5D2A3776B}" type="pres">
      <dgm:prSet presAssocID="{D879F4A0-F766-4C59-95F7-2EB5D22C0571}" presName="node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6FB3F364-6FFD-46F8-B125-08B00F0CB44C}" type="pres">
      <dgm:prSet presAssocID="{B34189F0-D15B-43CF-98B3-4D136A73FBCE}" presName="sibTrans" presStyleLbl="sibTrans2D1" presStyleIdx="4" presStyleCnt="5" custAng="6914121" custScaleX="302065" custLinFactX="164880" custLinFactY="100000" custLinFactNeighborX="200000" custLinFactNeighborY="110489"/>
      <dgm:spPr/>
      <dgm:t>
        <a:bodyPr/>
        <a:lstStyle/>
        <a:p>
          <a:endParaRPr lang="fr-FR"/>
        </a:p>
      </dgm:t>
    </dgm:pt>
    <dgm:pt modelId="{84BFE527-F3D5-40BE-89E1-40975FB58B5F}" type="pres">
      <dgm:prSet presAssocID="{B34189F0-D15B-43CF-98B3-4D136A73FBCE}" presName="connectorText" presStyleLbl="sibTrans2D1" presStyleIdx="4" presStyleCnt="5"/>
      <dgm:spPr/>
      <dgm:t>
        <a:bodyPr/>
        <a:lstStyle/>
        <a:p>
          <a:endParaRPr lang="fr-FR"/>
        </a:p>
      </dgm:t>
    </dgm:pt>
  </dgm:ptLst>
  <dgm:cxnLst>
    <dgm:cxn modelId="{400E9C25-E955-4974-83D7-65B207938203}" srcId="{513DF855-6301-4AEC-B705-3155872D4060}" destId="{D879F4A0-F766-4C59-95F7-2EB5D22C0571}" srcOrd="4" destOrd="0" parTransId="{4CB0EF49-F148-435C-AE75-E5412D9842AB}" sibTransId="{B34189F0-D15B-43CF-98B3-4D136A73FBCE}"/>
    <dgm:cxn modelId="{66401C11-70BC-4957-93FB-72954DB550A5}" type="presOf" srcId="{D879F4A0-F766-4C59-95F7-2EB5D22C0571}" destId="{1B85BAE9-0A81-489C-A53E-C5B5D2A3776B}" srcOrd="0" destOrd="0" presId="urn:microsoft.com/office/officeart/2005/8/layout/cycle2"/>
    <dgm:cxn modelId="{957284E7-1822-4444-99FC-438BE3A47A24}" type="presOf" srcId="{6D1C8EE9-D0AD-41E0-BFF2-3974D85586CA}" destId="{A2A198D5-468A-43C6-9C27-C40498AD53F7}" srcOrd="0" destOrd="0" presId="urn:microsoft.com/office/officeart/2005/8/layout/cycle2"/>
    <dgm:cxn modelId="{6803AA5C-DE0C-46FE-868A-572EF50110C1}" type="presOf" srcId="{C58B7BD5-1A59-4D91-B3A2-729A3B1CFAF1}" destId="{17A3EF90-E15D-4853-AE6A-8684B5C907FD}" srcOrd="0" destOrd="0" presId="urn:microsoft.com/office/officeart/2005/8/layout/cycle2"/>
    <dgm:cxn modelId="{7210C502-2238-480E-A977-24E48F222DF3}" type="presOf" srcId="{0162BD46-BB6D-4272-A1BE-DB9D9DB8F2F9}" destId="{1216C7C6-E6B0-4C56-8CA5-46D34B26517D}" srcOrd="0" destOrd="0" presId="urn:microsoft.com/office/officeart/2005/8/layout/cycle2"/>
    <dgm:cxn modelId="{21FFE995-D31E-46D5-83A0-1BC94B3EC3E7}" type="presOf" srcId="{B34189F0-D15B-43CF-98B3-4D136A73FBCE}" destId="{84BFE527-F3D5-40BE-89E1-40975FB58B5F}" srcOrd="1" destOrd="0" presId="urn:microsoft.com/office/officeart/2005/8/layout/cycle2"/>
    <dgm:cxn modelId="{1123B13B-57F5-47D5-8E7D-5530F908EFD7}" srcId="{513DF855-6301-4AEC-B705-3155872D4060}" destId="{3DD579FE-D213-4686-A5AA-35437F47518D}" srcOrd="3" destOrd="0" parTransId="{76A9FB1A-FF11-4392-A952-7B71DAB86E84}" sibTransId="{EC5D3BCC-65DA-4D60-B171-05604C90BA5C}"/>
    <dgm:cxn modelId="{824BA70D-BFB7-488C-BB80-3AE62B067414}" type="presOf" srcId="{E0DE2F46-B29F-4564-BC3F-F97AE2E5A5EE}" destId="{810B7799-8A4A-4F98-81A6-944A29C5D87B}" srcOrd="1" destOrd="0" presId="urn:microsoft.com/office/officeart/2005/8/layout/cycle2"/>
    <dgm:cxn modelId="{63852AE5-6902-447C-8BB0-CA16F9571055}" type="presOf" srcId="{BFF0B2D0-AA2C-4DB0-B7BA-7C2C74A0FC8C}" destId="{71690ACF-6716-4B23-A7C5-631F6B85B486}" srcOrd="1" destOrd="0" presId="urn:microsoft.com/office/officeart/2005/8/layout/cycle2"/>
    <dgm:cxn modelId="{C5AEF1AD-0195-47FA-90F0-8442745BC199}" type="presOf" srcId="{B34189F0-D15B-43CF-98B3-4D136A73FBCE}" destId="{6FB3F364-6FFD-46F8-B125-08B00F0CB44C}" srcOrd="0" destOrd="0" presId="urn:microsoft.com/office/officeart/2005/8/layout/cycle2"/>
    <dgm:cxn modelId="{9B6395D3-A2DA-4D57-8A43-99184DB20170}" type="presOf" srcId="{EC5D3BCC-65DA-4D60-B171-05604C90BA5C}" destId="{84B6A860-5768-401D-9624-825B8533544D}" srcOrd="0" destOrd="0" presId="urn:microsoft.com/office/officeart/2005/8/layout/cycle2"/>
    <dgm:cxn modelId="{332FD2B6-85A8-4353-B4F4-3D485C2AB31A}" srcId="{513DF855-6301-4AEC-B705-3155872D4060}" destId="{C58B7BD5-1A59-4D91-B3A2-729A3B1CFAF1}" srcOrd="2" destOrd="0" parTransId="{2011A0EE-028B-42B3-A970-0C68AF552B5A}" sibTransId="{BFF0B2D0-AA2C-4DB0-B7BA-7C2C74A0FC8C}"/>
    <dgm:cxn modelId="{59806247-7BAC-45BF-B710-5C5B5FAFE735}" type="presOf" srcId="{EC5D3BCC-65DA-4D60-B171-05604C90BA5C}" destId="{43E55AA4-8E2B-4956-95E4-3BFE10A87283}" srcOrd="1" destOrd="0" presId="urn:microsoft.com/office/officeart/2005/8/layout/cycle2"/>
    <dgm:cxn modelId="{C91AD133-D0EB-42C3-AA71-4E34532B830D}" srcId="{513DF855-6301-4AEC-B705-3155872D4060}" destId="{0162BD46-BB6D-4272-A1BE-DB9D9DB8F2F9}" srcOrd="1" destOrd="0" parTransId="{DA7D35FD-9609-4CCD-8E54-1E11FD60AC06}" sibTransId="{E0DE2F46-B29F-4564-BC3F-F97AE2E5A5EE}"/>
    <dgm:cxn modelId="{4942455D-5667-4FF0-A605-B7E1DEA3538D}" type="presOf" srcId="{BFF0B2D0-AA2C-4DB0-B7BA-7C2C74A0FC8C}" destId="{F48D0978-2866-4E31-9377-3BB0F4796455}" srcOrd="0" destOrd="0" presId="urn:microsoft.com/office/officeart/2005/8/layout/cycle2"/>
    <dgm:cxn modelId="{DBAC255A-79C6-4F01-A036-8EBB8A037A1F}" type="presOf" srcId="{E0DE2F46-B29F-4564-BC3F-F97AE2E5A5EE}" destId="{1AFD724B-57A4-471C-BAE1-2E58347A2CBF}" srcOrd="0" destOrd="0" presId="urn:microsoft.com/office/officeart/2005/8/layout/cycle2"/>
    <dgm:cxn modelId="{611F383D-D308-47A7-AA8E-3B234B25548C}" type="presOf" srcId="{FA07E469-5F44-4C54-A2A9-683CDCA34F95}" destId="{D888BDBF-20A8-4A6A-8FEA-F55CBCD15606}" srcOrd="1" destOrd="0" presId="urn:microsoft.com/office/officeart/2005/8/layout/cycle2"/>
    <dgm:cxn modelId="{0B271C66-4B25-4A46-9A2F-28F9BBDA95AA}" srcId="{513DF855-6301-4AEC-B705-3155872D4060}" destId="{6D1C8EE9-D0AD-41E0-BFF2-3974D85586CA}" srcOrd="0" destOrd="0" parTransId="{3A3531C8-AC78-4D1B-9D1D-CD26B8E40D7A}" sibTransId="{FA07E469-5F44-4C54-A2A9-683CDCA34F95}"/>
    <dgm:cxn modelId="{1F2AD945-2C07-4236-A66A-7A2BED6277FF}" type="presOf" srcId="{3DD579FE-D213-4686-A5AA-35437F47518D}" destId="{627E0523-2306-4E41-AB5B-775FBE7552E4}" srcOrd="0" destOrd="0" presId="urn:microsoft.com/office/officeart/2005/8/layout/cycle2"/>
    <dgm:cxn modelId="{D8408257-2C33-4FF3-803A-B3ADCAAB3E66}" type="presOf" srcId="{FA07E469-5F44-4C54-A2A9-683CDCA34F95}" destId="{CF35093C-A105-4CB2-B82C-186A85862C1F}" srcOrd="0" destOrd="0" presId="urn:microsoft.com/office/officeart/2005/8/layout/cycle2"/>
    <dgm:cxn modelId="{98417215-7835-49BF-92D4-E7E999D87CE5}" type="presOf" srcId="{513DF855-6301-4AEC-B705-3155872D4060}" destId="{BF4988EE-49E1-466E-85AC-158100D08C1F}" srcOrd="0" destOrd="0" presId="urn:microsoft.com/office/officeart/2005/8/layout/cycle2"/>
    <dgm:cxn modelId="{70FD1C81-53BD-4AFE-90C5-9CBFC62AD679}" type="presParOf" srcId="{BF4988EE-49E1-466E-85AC-158100D08C1F}" destId="{A2A198D5-468A-43C6-9C27-C40498AD53F7}" srcOrd="0" destOrd="0" presId="urn:microsoft.com/office/officeart/2005/8/layout/cycle2"/>
    <dgm:cxn modelId="{DE4D668E-814D-4F29-BE54-4D8391EE1303}" type="presParOf" srcId="{BF4988EE-49E1-466E-85AC-158100D08C1F}" destId="{CF35093C-A105-4CB2-B82C-186A85862C1F}" srcOrd="1" destOrd="0" presId="urn:microsoft.com/office/officeart/2005/8/layout/cycle2"/>
    <dgm:cxn modelId="{649DB180-29A9-4B18-B38F-6179866860C4}" type="presParOf" srcId="{CF35093C-A105-4CB2-B82C-186A85862C1F}" destId="{D888BDBF-20A8-4A6A-8FEA-F55CBCD15606}" srcOrd="0" destOrd="0" presId="urn:microsoft.com/office/officeart/2005/8/layout/cycle2"/>
    <dgm:cxn modelId="{9C30B00C-389A-4608-80C5-CF2064CDF298}" type="presParOf" srcId="{BF4988EE-49E1-466E-85AC-158100D08C1F}" destId="{1216C7C6-E6B0-4C56-8CA5-46D34B26517D}" srcOrd="2" destOrd="0" presId="urn:microsoft.com/office/officeart/2005/8/layout/cycle2"/>
    <dgm:cxn modelId="{DBBA92FB-4BEF-4F17-B915-6FE6E79BB6AB}" type="presParOf" srcId="{BF4988EE-49E1-466E-85AC-158100D08C1F}" destId="{1AFD724B-57A4-471C-BAE1-2E58347A2CBF}" srcOrd="3" destOrd="0" presId="urn:microsoft.com/office/officeart/2005/8/layout/cycle2"/>
    <dgm:cxn modelId="{ED3708CD-E3AB-4043-9147-F5A4EC304B25}" type="presParOf" srcId="{1AFD724B-57A4-471C-BAE1-2E58347A2CBF}" destId="{810B7799-8A4A-4F98-81A6-944A29C5D87B}" srcOrd="0" destOrd="0" presId="urn:microsoft.com/office/officeart/2005/8/layout/cycle2"/>
    <dgm:cxn modelId="{FD2ED0D8-DB9C-4EAC-885C-A14099410638}" type="presParOf" srcId="{BF4988EE-49E1-466E-85AC-158100D08C1F}" destId="{17A3EF90-E15D-4853-AE6A-8684B5C907FD}" srcOrd="4" destOrd="0" presId="urn:microsoft.com/office/officeart/2005/8/layout/cycle2"/>
    <dgm:cxn modelId="{6090AD1E-C17A-4996-ADA2-55F645C95637}" type="presParOf" srcId="{BF4988EE-49E1-466E-85AC-158100D08C1F}" destId="{F48D0978-2866-4E31-9377-3BB0F4796455}" srcOrd="5" destOrd="0" presId="urn:microsoft.com/office/officeart/2005/8/layout/cycle2"/>
    <dgm:cxn modelId="{2A98272B-9F19-4499-83DA-A4427397EA8F}" type="presParOf" srcId="{F48D0978-2866-4E31-9377-3BB0F4796455}" destId="{71690ACF-6716-4B23-A7C5-631F6B85B486}" srcOrd="0" destOrd="0" presId="urn:microsoft.com/office/officeart/2005/8/layout/cycle2"/>
    <dgm:cxn modelId="{8E08E29D-8804-4E3A-8273-0020F1DF3843}" type="presParOf" srcId="{BF4988EE-49E1-466E-85AC-158100D08C1F}" destId="{627E0523-2306-4E41-AB5B-775FBE7552E4}" srcOrd="6" destOrd="0" presId="urn:microsoft.com/office/officeart/2005/8/layout/cycle2"/>
    <dgm:cxn modelId="{85EFE2C0-3284-4543-B970-D1A01CE2B9C3}" type="presParOf" srcId="{BF4988EE-49E1-466E-85AC-158100D08C1F}" destId="{84B6A860-5768-401D-9624-825B8533544D}" srcOrd="7" destOrd="0" presId="urn:microsoft.com/office/officeart/2005/8/layout/cycle2"/>
    <dgm:cxn modelId="{BEB969D6-63B8-4E99-88B6-8CDA4C7107A9}" type="presParOf" srcId="{84B6A860-5768-401D-9624-825B8533544D}" destId="{43E55AA4-8E2B-4956-95E4-3BFE10A87283}" srcOrd="0" destOrd="0" presId="urn:microsoft.com/office/officeart/2005/8/layout/cycle2"/>
    <dgm:cxn modelId="{7B12C2B1-0E2D-40F3-94E7-CA8882AD6D36}" type="presParOf" srcId="{BF4988EE-49E1-466E-85AC-158100D08C1F}" destId="{1B85BAE9-0A81-489C-A53E-C5B5D2A3776B}" srcOrd="8" destOrd="0" presId="urn:microsoft.com/office/officeart/2005/8/layout/cycle2"/>
    <dgm:cxn modelId="{6D962359-1CC0-4CF6-8E8E-3AC5512751C2}" type="presParOf" srcId="{BF4988EE-49E1-466E-85AC-158100D08C1F}" destId="{6FB3F364-6FFD-46F8-B125-08B00F0CB44C}" srcOrd="9" destOrd="0" presId="urn:microsoft.com/office/officeart/2005/8/layout/cycle2"/>
    <dgm:cxn modelId="{5F1FF899-EFBE-4BB9-BE13-7C199A2E31EA}" type="presParOf" srcId="{6FB3F364-6FFD-46F8-B125-08B00F0CB44C}" destId="{84BFE527-F3D5-40BE-89E1-40975FB58B5F}" srcOrd="0" destOrd="0" presId="urn:microsoft.com/office/officeart/2005/8/layout/cycle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2A198D5-468A-43C6-9C27-C40498AD53F7}">
      <dsp:nvSpPr>
        <dsp:cNvPr id="0" name=""/>
        <dsp:cNvSpPr/>
      </dsp:nvSpPr>
      <dsp:spPr>
        <a:xfrm>
          <a:off x="2082072" y="0"/>
          <a:ext cx="1254046" cy="1254046"/>
        </a:xfrm>
        <a:prstGeom prst="ellipse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4930" tIns="74930" rIns="74930" bIns="74930" numCol="1" spcCol="1270" anchor="ctr" anchorCtr="0">
          <a:noAutofit/>
        </a:bodyPr>
        <a:lstStyle/>
        <a:p>
          <a:pPr lvl="0" algn="ctr" defTabSz="2622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CH" sz="5900" kern="1200" dirty="0"/>
            <a:t>D</a:t>
          </a:r>
        </a:p>
      </dsp:txBody>
      <dsp:txXfrm>
        <a:off x="2265723" y="183651"/>
        <a:ext cx="886744" cy="886744"/>
      </dsp:txXfrm>
    </dsp:sp>
    <dsp:sp modelId="{CF35093C-A105-4CB2-B82C-186A85862C1F}">
      <dsp:nvSpPr>
        <dsp:cNvPr id="0" name=""/>
        <dsp:cNvSpPr/>
      </dsp:nvSpPr>
      <dsp:spPr>
        <a:xfrm rot="13448248">
          <a:off x="3306127" y="1037344"/>
          <a:ext cx="349146" cy="275779"/>
        </a:xfrm>
        <a:prstGeom prst="rightArrow">
          <a:avLst>
            <a:gd name="adj1" fmla="val 60000"/>
            <a:gd name="adj2" fmla="val 50000"/>
          </a:avLst>
        </a:prstGeom>
        <a:solidFill>
          <a:schemeClr val="dk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r-CH" sz="1300" kern="1200"/>
        </a:p>
      </dsp:txBody>
      <dsp:txXfrm>
        <a:off x="3377182" y="1121307"/>
        <a:ext cx="266412" cy="165467"/>
      </dsp:txXfrm>
    </dsp:sp>
    <dsp:sp modelId="{1216C7C6-E6B0-4C56-8CA5-46D34B26517D}">
      <dsp:nvSpPr>
        <dsp:cNvPr id="0" name=""/>
        <dsp:cNvSpPr/>
      </dsp:nvSpPr>
      <dsp:spPr>
        <a:xfrm>
          <a:off x="3641393" y="1107868"/>
          <a:ext cx="1254046" cy="1254046"/>
        </a:xfrm>
        <a:prstGeom prst="ellipse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4930" tIns="74930" rIns="74930" bIns="74930" numCol="1" spcCol="1270" anchor="ctr" anchorCtr="0">
          <a:noAutofit/>
        </a:bodyPr>
        <a:lstStyle/>
        <a:p>
          <a:pPr lvl="0" algn="ctr" defTabSz="2622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CH" sz="5900" kern="1200" dirty="0"/>
            <a:t>X</a:t>
          </a:r>
        </a:p>
      </dsp:txBody>
      <dsp:txXfrm>
        <a:off x="3825044" y="1291519"/>
        <a:ext cx="886744" cy="886744"/>
      </dsp:txXfrm>
    </dsp:sp>
    <dsp:sp modelId="{1AFD724B-57A4-471C-BAE1-2E58347A2CBF}">
      <dsp:nvSpPr>
        <dsp:cNvPr id="0" name=""/>
        <dsp:cNvSpPr/>
      </dsp:nvSpPr>
      <dsp:spPr>
        <a:xfrm rot="6480000">
          <a:off x="3813134" y="2410368"/>
          <a:ext cx="334092" cy="423240"/>
        </a:xfrm>
        <a:prstGeom prst="rightArrow">
          <a:avLst>
            <a:gd name="adj1" fmla="val 60000"/>
            <a:gd name="adj2" fmla="val 50000"/>
          </a:avLst>
        </a:prstGeom>
        <a:solidFill>
          <a:schemeClr val="dk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r-CH" sz="2000" kern="1200"/>
        </a:p>
      </dsp:txBody>
      <dsp:txXfrm rot="10800000">
        <a:off x="3878734" y="2447355"/>
        <a:ext cx="233864" cy="253944"/>
      </dsp:txXfrm>
    </dsp:sp>
    <dsp:sp modelId="{17A3EF90-E15D-4853-AE6A-8684B5C907FD}">
      <dsp:nvSpPr>
        <dsp:cNvPr id="0" name=""/>
        <dsp:cNvSpPr/>
      </dsp:nvSpPr>
      <dsp:spPr>
        <a:xfrm>
          <a:off x="3059078" y="2900048"/>
          <a:ext cx="1254046" cy="1254046"/>
        </a:xfrm>
        <a:prstGeom prst="ellipse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4930" tIns="74930" rIns="74930" bIns="74930" numCol="1" spcCol="1270" anchor="ctr" anchorCtr="0">
          <a:noAutofit/>
        </a:bodyPr>
        <a:lstStyle/>
        <a:p>
          <a:pPr lvl="0" algn="ctr" defTabSz="2622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CH" sz="5900" kern="1200" dirty="0"/>
            <a:t>Y</a:t>
          </a:r>
        </a:p>
      </dsp:txBody>
      <dsp:txXfrm>
        <a:off x="3242729" y="3083699"/>
        <a:ext cx="886744" cy="886744"/>
      </dsp:txXfrm>
    </dsp:sp>
    <dsp:sp modelId="{F48D0978-2866-4E31-9377-3BB0F4796455}">
      <dsp:nvSpPr>
        <dsp:cNvPr id="0" name=""/>
        <dsp:cNvSpPr/>
      </dsp:nvSpPr>
      <dsp:spPr>
        <a:xfrm rot="10800000">
          <a:off x="2586305" y="3315451"/>
          <a:ext cx="334092" cy="423240"/>
        </a:xfrm>
        <a:prstGeom prst="rightArrow">
          <a:avLst>
            <a:gd name="adj1" fmla="val 60000"/>
            <a:gd name="adj2" fmla="val 50000"/>
          </a:avLst>
        </a:prstGeom>
        <a:solidFill>
          <a:schemeClr val="dk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r-CH" sz="2000" kern="1200"/>
        </a:p>
      </dsp:txBody>
      <dsp:txXfrm rot="10800000">
        <a:off x="2686533" y="3400099"/>
        <a:ext cx="233864" cy="253944"/>
      </dsp:txXfrm>
    </dsp:sp>
    <dsp:sp modelId="{627E0523-2306-4E41-AB5B-775FBE7552E4}">
      <dsp:nvSpPr>
        <dsp:cNvPr id="0" name=""/>
        <dsp:cNvSpPr/>
      </dsp:nvSpPr>
      <dsp:spPr>
        <a:xfrm>
          <a:off x="1174668" y="2900048"/>
          <a:ext cx="1254046" cy="1254046"/>
        </a:xfrm>
        <a:prstGeom prst="ellipse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4930" tIns="74930" rIns="74930" bIns="74930" numCol="1" spcCol="1270" anchor="ctr" anchorCtr="0">
          <a:noAutofit/>
        </a:bodyPr>
        <a:lstStyle/>
        <a:p>
          <a:pPr lvl="0" algn="ctr" defTabSz="2622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CH" sz="5900" kern="1200" dirty="0"/>
            <a:t>Z</a:t>
          </a:r>
        </a:p>
      </dsp:txBody>
      <dsp:txXfrm>
        <a:off x="1358319" y="3083699"/>
        <a:ext cx="886744" cy="886744"/>
      </dsp:txXfrm>
    </dsp:sp>
    <dsp:sp modelId="{84B6A860-5768-401D-9624-825B8533544D}">
      <dsp:nvSpPr>
        <dsp:cNvPr id="0" name=""/>
        <dsp:cNvSpPr/>
      </dsp:nvSpPr>
      <dsp:spPr>
        <a:xfrm rot="15120000">
          <a:off x="1346409" y="2428354"/>
          <a:ext cx="334092" cy="423240"/>
        </a:xfrm>
        <a:prstGeom prst="rightArrow">
          <a:avLst>
            <a:gd name="adj1" fmla="val 60000"/>
            <a:gd name="adj2" fmla="val 50000"/>
          </a:avLst>
        </a:prstGeom>
        <a:solidFill>
          <a:schemeClr val="dk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r-CH" sz="2000" kern="1200"/>
        </a:p>
      </dsp:txBody>
      <dsp:txXfrm rot="10800000">
        <a:off x="1412009" y="2560663"/>
        <a:ext cx="233864" cy="253944"/>
      </dsp:txXfrm>
    </dsp:sp>
    <dsp:sp modelId="{1B85BAE9-0A81-489C-A53E-C5B5D2A3776B}">
      <dsp:nvSpPr>
        <dsp:cNvPr id="0" name=""/>
        <dsp:cNvSpPr/>
      </dsp:nvSpPr>
      <dsp:spPr>
        <a:xfrm>
          <a:off x="592353" y="1107868"/>
          <a:ext cx="1254046" cy="1254046"/>
        </a:xfrm>
        <a:prstGeom prst="ellipse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4930" tIns="74930" rIns="74930" bIns="74930" numCol="1" spcCol="1270" anchor="ctr" anchorCtr="0">
          <a:noAutofit/>
        </a:bodyPr>
        <a:lstStyle/>
        <a:p>
          <a:pPr lvl="0" algn="ctr" defTabSz="2622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CH" sz="5900" kern="1200" dirty="0"/>
            <a:t>U</a:t>
          </a:r>
        </a:p>
      </dsp:txBody>
      <dsp:txXfrm>
        <a:off x="776004" y="1291519"/>
        <a:ext cx="886744" cy="886744"/>
      </dsp:txXfrm>
    </dsp:sp>
    <dsp:sp modelId="{6FB3F364-6FFD-46F8-B125-08B00F0CB44C}">
      <dsp:nvSpPr>
        <dsp:cNvPr id="0" name=""/>
        <dsp:cNvSpPr/>
      </dsp:nvSpPr>
      <dsp:spPr>
        <a:xfrm rot="4715883">
          <a:off x="2639813" y="1865604"/>
          <a:ext cx="964513" cy="423240"/>
        </a:xfrm>
        <a:prstGeom prst="rightArrow">
          <a:avLst>
            <a:gd name="adj1" fmla="val 60000"/>
            <a:gd name="adj2" fmla="val 50000"/>
          </a:avLst>
        </a:prstGeom>
        <a:solidFill>
          <a:schemeClr val="dk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r-CH" sz="2000" kern="1200"/>
        </a:p>
      </dsp:txBody>
      <dsp:txXfrm>
        <a:off x="2690748" y="1888019"/>
        <a:ext cx="837541" cy="25394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2">
  <dgm:title val=""/>
  <dgm:desc val=""/>
  <dgm:catLst>
    <dgm:cat type="cycle" pri="1000"/>
    <dgm:cat type="convert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op="equ" fact="0.25"/>
      <dgm:constr type="sibSp" refType="w" refFor="ch" refPtType="node" fact="0.5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sibTransForEach" axis="followSib" ptType="sibTrans" hideLastTrans="0" cnt="1">
            <dgm:layoutNode name="sibTrans">
              <dgm:choose name="Name11">
                <dgm:if name="Name12" axis="par ch" ptType="doc node" func="cnt" op="lt" val="3">
                  <dgm:alg type="conn">
                    <dgm:param type="begPts" val="radial"/>
                    <dgm:param type="endPts" val="radial"/>
                  </dgm:alg>
                </dgm:if>
                <dgm:else name="Name13">
                  <dgm:alg type="conn">
                    <dgm:param type="begPts" val="auto"/>
                    <dgm:param type="endPts" val="auto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1.35"/>
                <dgm:constr type="connDist"/>
                <dgm:constr type="w" for="ch" refType="connDist" fact="0.45"/>
                <dgm:constr type="h" for="ch" refType="h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14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6E4FCBC-509C-BA4F-ABD8-282572952B2A}" type="datetimeFigureOut">
              <a:rPr lang="de-DE" smtClean="0"/>
              <a:t>20.09.2022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1A35CAB-7ED0-7449-94E5-F8E74CFC4645}" type="slidenum">
              <a:rPr lang="de-DE" smtClean="0"/>
              <a:t>‹N°›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56268498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1A35CAB-7ED0-7449-94E5-F8E74CFC4645}" type="slidenum">
              <a:rPr lang="de-DE" smtClean="0"/>
              <a:t>8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81223065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1A35CAB-7ED0-7449-94E5-F8E74CFC4645}" type="slidenum">
              <a:rPr lang="de-DE" smtClean="0"/>
              <a:t>9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43319461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1A35CAB-7ED0-7449-94E5-F8E74CFC4645}" type="slidenum">
              <a:rPr lang="de-DE" smtClean="0"/>
              <a:t>10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46544028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1A35CAB-7ED0-7449-94E5-F8E74CFC4645}" type="slidenum">
              <a:rPr lang="de-DE" smtClean="0"/>
              <a:t>19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95700041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1A35CAB-7ED0-7449-94E5-F8E74CFC4645}" type="slidenum">
              <a:rPr lang="de-DE" smtClean="0"/>
              <a:t>20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58225647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2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1" name="Group 10"/>
          <p:cNvGrpSpPr/>
          <p:nvPr/>
        </p:nvGrpSpPr>
        <p:grpSpPr>
          <a:xfrm>
            <a:off x="0" y="0"/>
            <a:ext cx="2305051" cy="6858001"/>
            <a:chOff x="0" y="0"/>
            <a:chExt cx="2305051" cy="6858001"/>
          </a:xfrm>
          <a:gradFill flip="none" rotWithShape="1">
            <a:gsLst>
              <a:gs pos="0">
                <a:schemeClr val="tx2"/>
              </a:gs>
              <a:gs pos="100000">
                <a:schemeClr val="bg2">
                  <a:lumMod val="60000"/>
                  <a:lumOff val="40000"/>
                </a:schemeClr>
              </a:gs>
            </a:gsLst>
            <a:lin ang="5400000" scaled="0"/>
            <a:tileRect/>
          </a:gradFill>
        </p:grpSpPr>
        <p:sp>
          <p:nvSpPr>
            <p:cNvPr id="12" name="Rectangle 5"/>
            <p:cNvSpPr>
              <a:spLocks noChangeArrowheads="1"/>
            </p:cNvSpPr>
            <p:nvPr/>
          </p:nvSpPr>
          <p:spPr bwMode="auto">
            <a:xfrm>
              <a:off x="1209675" y="4763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3" name="Freeform 6"/>
            <p:cNvSpPr>
              <a:spLocks noEditPoints="1"/>
            </p:cNvSpPr>
            <p:nvPr/>
          </p:nvSpPr>
          <p:spPr bwMode="auto">
            <a:xfrm>
              <a:off x="1128713" y="21764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4" name="Freeform 7"/>
            <p:cNvSpPr>
              <a:spLocks noEditPoints="1"/>
            </p:cNvSpPr>
            <p:nvPr/>
          </p:nvSpPr>
          <p:spPr bwMode="auto">
            <a:xfrm>
              <a:off x="1123950" y="4021138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5" name="Rectangle 8"/>
            <p:cNvSpPr>
              <a:spLocks noChangeArrowheads="1"/>
            </p:cNvSpPr>
            <p:nvPr/>
          </p:nvSpPr>
          <p:spPr bwMode="auto">
            <a:xfrm>
              <a:off x="414338" y="9525"/>
              <a:ext cx="28575" cy="44815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6" name="Freeform 9"/>
            <p:cNvSpPr>
              <a:spLocks noEditPoints="1"/>
            </p:cNvSpPr>
            <p:nvPr/>
          </p:nvSpPr>
          <p:spPr bwMode="auto">
            <a:xfrm>
              <a:off x="333375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7" name="Freeform 10"/>
            <p:cNvSpPr/>
            <p:nvPr/>
          </p:nvSpPr>
          <p:spPr bwMode="auto">
            <a:xfrm>
              <a:off x="190500" y="9525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66"/>
                  </a:lnTo>
                  <a:lnTo>
                    <a:pt x="81" y="380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3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8" name="Freeform 11"/>
            <p:cNvSpPr/>
            <p:nvPr/>
          </p:nvSpPr>
          <p:spPr bwMode="auto">
            <a:xfrm>
              <a:off x="1290638" y="14288"/>
              <a:ext cx="376238" cy="1801813"/>
            </a:xfrm>
            <a:custGeom>
              <a:avLst/>
              <a:gdLst/>
              <a:ahLst/>
              <a:cxnLst/>
              <a:rect l="0" t="0" r="r" b="b"/>
              <a:pathLst>
                <a:path w="237" h="1135">
                  <a:moveTo>
                    <a:pt x="222" y="1135"/>
                  </a:moveTo>
                  <a:lnTo>
                    <a:pt x="0" y="620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17"/>
                  </a:lnTo>
                  <a:lnTo>
                    <a:pt x="237" y="1129"/>
                  </a:lnTo>
                  <a:lnTo>
                    <a:pt x="222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9" name="Freeform 12"/>
            <p:cNvSpPr>
              <a:spLocks noEditPoints="1"/>
            </p:cNvSpPr>
            <p:nvPr/>
          </p:nvSpPr>
          <p:spPr bwMode="auto">
            <a:xfrm>
              <a:off x="1600200" y="180181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0" name="Freeform 13"/>
            <p:cNvSpPr/>
            <p:nvPr/>
          </p:nvSpPr>
          <p:spPr bwMode="auto">
            <a:xfrm>
              <a:off x="1381125" y="9525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219" y="898"/>
                  </a:moveTo>
                  <a:lnTo>
                    <a:pt x="0" y="3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380"/>
                  </a:lnTo>
                  <a:lnTo>
                    <a:pt x="234" y="892"/>
                  </a:lnTo>
                  <a:lnTo>
                    <a:pt x="219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1" name="Freeform 14"/>
            <p:cNvSpPr/>
            <p:nvPr/>
          </p:nvSpPr>
          <p:spPr bwMode="auto">
            <a:xfrm>
              <a:off x="1643063" y="0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96" y="575"/>
                  </a:moveTo>
                  <a:lnTo>
                    <a:pt x="78" y="575"/>
                  </a:lnTo>
                  <a:lnTo>
                    <a:pt x="78" y="192"/>
                  </a:lnTo>
                  <a:lnTo>
                    <a:pt x="0" y="6"/>
                  </a:lnTo>
                  <a:lnTo>
                    <a:pt x="15" y="0"/>
                  </a:lnTo>
                  <a:lnTo>
                    <a:pt x="96" y="189"/>
                  </a:lnTo>
                  <a:lnTo>
                    <a:pt x="96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2" name="Freeform 15"/>
            <p:cNvSpPr>
              <a:spLocks noEditPoints="1"/>
            </p:cNvSpPr>
            <p:nvPr/>
          </p:nvSpPr>
          <p:spPr bwMode="auto">
            <a:xfrm>
              <a:off x="1685925" y="14208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3" name="Freeform 16"/>
            <p:cNvSpPr>
              <a:spLocks noEditPoints="1"/>
            </p:cNvSpPr>
            <p:nvPr/>
          </p:nvSpPr>
          <p:spPr bwMode="auto">
            <a:xfrm>
              <a:off x="168592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4" name="Freeform 17"/>
            <p:cNvSpPr/>
            <p:nvPr/>
          </p:nvSpPr>
          <p:spPr bwMode="auto">
            <a:xfrm>
              <a:off x="1743075" y="4763"/>
              <a:ext cx="419100" cy="522288"/>
            </a:xfrm>
            <a:custGeom>
              <a:avLst/>
              <a:gdLst/>
              <a:ahLst/>
              <a:cxnLst/>
              <a:rect l="0" t="0" r="r" b="b"/>
              <a:pathLst>
                <a:path w="264" h="329">
                  <a:moveTo>
                    <a:pt x="252" y="329"/>
                  </a:moveTo>
                  <a:lnTo>
                    <a:pt x="45" y="120"/>
                  </a:lnTo>
                  <a:lnTo>
                    <a:pt x="0" y="6"/>
                  </a:lnTo>
                  <a:lnTo>
                    <a:pt x="15" y="0"/>
                  </a:lnTo>
                  <a:lnTo>
                    <a:pt x="60" y="111"/>
                  </a:lnTo>
                  <a:lnTo>
                    <a:pt x="264" y="317"/>
                  </a:lnTo>
                  <a:lnTo>
                    <a:pt x="252" y="32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5" name="Freeform 18"/>
            <p:cNvSpPr>
              <a:spLocks noEditPoints="1"/>
            </p:cNvSpPr>
            <p:nvPr/>
          </p:nvSpPr>
          <p:spPr bwMode="auto">
            <a:xfrm>
              <a:off x="2119313" y="488950"/>
              <a:ext cx="161925" cy="147638"/>
            </a:xfrm>
            <a:custGeom>
              <a:avLst/>
              <a:gdLst/>
              <a:ahLst/>
              <a:cxnLst/>
              <a:rect l="0" t="0" r="r" b="b"/>
              <a:pathLst>
                <a:path w="34" h="31">
                  <a:moveTo>
                    <a:pt x="17" y="31"/>
                  </a:moveTo>
                  <a:cubicBezTo>
                    <a:pt x="13" y="31"/>
                    <a:pt x="9" y="30"/>
                    <a:pt x="6" y="27"/>
                  </a:cubicBezTo>
                  <a:cubicBezTo>
                    <a:pt x="0" y="20"/>
                    <a:pt x="0" y="10"/>
                    <a:pt x="6" y="4"/>
                  </a:cubicBezTo>
                  <a:cubicBezTo>
                    <a:pt x="9" y="1"/>
                    <a:pt x="13" y="0"/>
                    <a:pt x="17" y="0"/>
                  </a:cubicBezTo>
                  <a:cubicBezTo>
                    <a:pt x="21" y="0"/>
                    <a:pt x="25" y="1"/>
                    <a:pt x="28" y="4"/>
                  </a:cubicBezTo>
                  <a:cubicBezTo>
                    <a:pt x="34" y="10"/>
                    <a:pt x="34" y="20"/>
                    <a:pt x="28" y="27"/>
                  </a:cubicBezTo>
                  <a:cubicBezTo>
                    <a:pt x="25" y="30"/>
                    <a:pt x="21" y="31"/>
                    <a:pt x="17" y="31"/>
                  </a:cubicBezTo>
                  <a:close/>
                  <a:moveTo>
                    <a:pt x="17" y="4"/>
                  </a:moveTo>
                  <a:cubicBezTo>
                    <a:pt x="14" y="4"/>
                    <a:pt x="11" y="5"/>
                    <a:pt x="9" y="7"/>
                  </a:cubicBezTo>
                  <a:cubicBezTo>
                    <a:pt x="4" y="12"/>
                    <a:pt x="4" y="19"/>
                    <a:pt x="9" y="24"/>
                  </a:cubicBezTo>
                  <a:cubicBezTo>
                    <a:pt x="11" y="26"/>
                    <a:pt x="14" y="27"/>
                    <a:pt x="17" y="27"/>
                  </a:cubicBezTo>
                  <a:cubicBezTo>
                    <a:pt x="20" y="27"/>
                    <a:pt x="23" y="26"/>
                    <a:pt x="25" y="24"/>
                  </a:cubicBezTo>
                  <a:cubicBezTo>
                    <a:pt x="30" y="19"/>
                    <a:pt x="30" y="12"/>
                    <a:pt x="25" y="7"/>
                  </a:cubicBezTo>
                  <a:cubicBezTo>
                    <a:pt x="23" y="5"/>
                    <a:pt x="20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6" name="Freeform 19"/>
            <p:cNvSpPr/>
            <p:nvPr/>
          </p:nvSpPr>
          <p:spPr bwMode="auto">
            <a:xfrm>
              <a:off x="952500" y="4763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72"/>
                  </a:lnTo>
                  <a:lnTo>
                    <a:pt x="0" y="189"/>
                  </a:lnTo>
                  <a:lnTo>
                    <a:pt x="81" y="0"/>
                  </a:lnTo>
                  <a:lnTo>
                    <a:pt x="96" y="6"/>
                  </a:lnTo>
                  <a:lnTo>
                    <a:pt x="15" y="192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7" name="Freeform 20"/>
            <p:cNvSpPr>
              <a:spLocks noEditPoints="1"/>
            </p:cNvSpPr>
            <p:nvPr/>
          </p:nvSpPr>
          <p:spPr bwMode="auto">
            <a:xfrm>
              <a:off x="8667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2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8" name="Freeform 21"/>
            <p:cNvSpPr>
              <a:spLocks noEditPoints="1"/>
            </p:cNvSpPr>
            <p:nvPr/>
          </p:nvSpPr>
          <p:spPr bwMode="auto">
            <a:xfrm>
              <a:off x="890588" y="15541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9" name="Freeform 22"/>
            <p:cNvSpPr/>
            <p:nvPr/>
          </p:nvSpPr>
          <p:spPr bwMode="auto">
            <a:xfrm>
              <a:off x="738188" y="5622925"/>
              <a:ext cx="338138" cy="1216025"/>
            </a:xfrm>
            <a:custGeom>
              <a:avLst/>
              <a:gdLst/>
              <a:ahLst/>
              <a:cxnLst/>
              <a:rect l="0" t="0" r="r" b="b"/>
              <a:pathLst>
                <a:path w="213" h="766">
                  <a:moveTo>
                    <a:pt x="213" y="766"/>
                  </a:moveTo>
                  <a:lnTo>
                    <a:pt x="195" y="766"/>
                  </a:lnTo>
                  <a:lnTo>
                    <a:pt x="195" y="464"/>
                  </a:lnTo>
                  <a:lnTo>
                    <a:pt x="0" y="6"/>
                  </a:lnTo>
                  <a:lnTo>
                    <a:pt x="12" y="0"/>
                  </a:lnTo>
                  <a:lnTo>
                    <a:pt x="213" y="461"/>
                  </a:lnTo>
                  <a:lnTo>
                    <a:pt x="213" y="76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0" name="Freeform 23"/>
            <p:cNvSpPr>
              <a:spLocks noEditPoints="1"/>
            </p:cNvSpPr>
            <p:nvPr/>
          </p:nvSpPr>
          <p:spPr bwMode="auto">
            <a:xfrm>
              <a:off x="647700" y="5480050"/>
              <a:ext cx="157163" cy="157163"/>
            </a:xfrm>
            <a:custGeom>
              <a:avLst/>
              <a:gdLst/>
              <a:ahLst/>
              <a:cxnLst/>
              <a:rect l="0" t="0" r="r" b="b"/>
              <a:pathLst>
                <a:path w="33" h="33">
                  <a:moveTo>
                    <a:pt x="17" y="33"/>
                  </a:moveTo>
                  <a:cubicBezTo>
                    <a:pt x="8" y="33"/>
                    <a:pt x="0" y="26"/>
                    <a:pt x="0" y="17"/>
                  </a:cubicBezTo>
                  <a:cubicBezTo>
                    <a:pt x="0" y="8"/>
                    <a:pt x="8" y="0"/>
                    <a:pt x="17" y="0"/>
                  </a:cubicBezTo>
                  <a:cubicBezTo>
                    <a:pt x="26" y="0"/>
                    <a:pt x="33" y="8"/>
                    <a:pt x="33" y="17"/>
                  </a:cubicBezTo>
                  <a:cubicBezTo>
                    <a:pt x="33" y="26"/>
                    <a:pt x="26" y="33"/>
                    <a:pt x="17" y="33"/>
                  </a:cubicBezTo>
                  <a:close/>
                  <a:moveTo>
                    <a:pt x="17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29"/>
                    <a:pt x="17" y="29"/>
                  </a:cubicBezTo>
                  <a:cubicBezTo>
                    <a:pt x="23" y="29"/>
                    <a:pt x="29" y="24"/>
                    <a:pt x="29" y="17"/>
                  </a:cubicBezTo>
                  <a:cubicBezTo>
                    <a:pt x="29" y="10"/>
                    <a:pt x="23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1" name="Freeform 24"/>
            <p:cNvSpPr>
              <a:spLocks noEditPoints="1"/>
            </p:cNvSpPr>
            <p:nvPr/>
          </p:nvSpPr>
          <p:spPr bwMode="auto">
            <a:xfrm>
              <a:off x="666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2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2" name="Freeform 25"/>
            <p:cNvSpPr/>
            <p:nvPr/>
          </p:nvSpPr>
          <p:spPr bwMode="auto">
            <a:xfrm>
              <a:off x="0" y="3897313"/>
              <a:ext cx="133350" cy="266700"/>
            </a:xfrm>
            <a:custGeom>
              <a:avLst/>
              <a:gdLst/>
              <a:ahLst/>
              <a:cxnLst/>
              <a:rect l="0" t="0" r="r" b="b"/>
              <a:pathLst>
                <a:path w="84" h="168">
                  <a:moveTo>
                    <a:pt x="69" y="168"/>
                  </a:moveTo>
                  <a:lnTo>
                    <a:pt x="0" y="6"/>
                  </a:lnTo>
                  <a:lnTo>
                    <a:pt x="12" y="0"/>
                  </a:lnTo>
                  <a:lnTo>
                    <a:pt x="84" y="162"/>
                  </a:lnTo>
                  <a:lnTo>
                    <a:pt x="69" y="16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3" name="Freeform 26"/>
            <p:cNvSpPr>
              <a:spLocks noEditPoints="1"/>
            </p:cNvSpPr>
            <p:nvPr/>
          </p:nvSpPr>
          <p:spPr bwMode="auto">
            <a:xfrm>
              <a:off x="66675" y="414972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4" name="Freeform 27"/>
            <p:cNvSpPr/>
            <p:nvPr/>
          </p:nvSpPr>
          <p:spPr bwMode="auto">
            <a:xfrm>
              <a:off x="0" y="1644650"/>
              <a:ext cx="133350" cy="269875"/>
            </a:xfrm>
            <a:custGeom>
              <a:avLst/>
              <a:gdLst/>
              <a:ahLst/>
              <a:cxnLst/>
              <a:rect l="0" t="0" r="r" b="b"/>
              <a:pathLst>
                <a:path w="84" h="170">
                  <a:moveTo>
                    <a:pt x="12" y="170"/>
                  </a:moveTo>
                  <a:lnTo>
                    <a:pt x="0" y="164"/>
                  </a:lnTo>
                  <a:lnTo>
                    <a:pt x="69" y="0"/>
                  </a:lnTo>
                  <a:lnTo>
                    <a:pt x="84" y="6"/>
                  </a:lnTo>
                  <a:lnTo>
                    <a:pt x="12" y="17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5" name="Freeform 28"/>
            <p:cNvSpPr>
              <a:spLocks noEditPoints="1"/>
            </p:cNvSpPr>
            <p:nvPr/>
          </p:nvSpPr>
          <p:spPr bwMode="auto">
            <a:xfrm>
              <a:off x="66675" y="146843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6" name="Freeform 29"/>
            <p:cNvSpPr/>
            <p:nvPr/>
          </p:nvSpPr>
          <p:spPr bwMode="auto">
            <a:xfrm>
              <a:off x="695325" y="4763"/>
              <a:ext cx="309563" cy="1558925"/>
            </a:xfrm>
            <a:custGeom>
              <a:avLst/>
              <a:gdLst/>
              <a:ahLst/>
              <a:cxnLst/>
              <a:rect l="0" t="0" r="r" b="b"/>
              <a:pathLst>
                <a:path w="195" h="982">
                  <a:moveTo>
                    <a:pt x="195" y="982"/>
                  </a:moveTo>
                  <a:lnTo>
                    <a:pt x="177" y="982"/>
                  </a:lnTo>
                  <a:lnTo>
                    <a:pt x="177" y="805"/>
                  </a:lnTo>
                  <a:lnTo>
                    <a:pt x="0" y="629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23"/>
                  </a:lnTo>
                  <a:lnTo>
                    <a:pt x="195" y="796"/>
                  </a:lnTo>
                  <a:lnTo>
                    <a:pt x="195" y="98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7" name="Freeform 30"/>
            <p:cNvSpPr>
              <a:spLocks noEditPoints="1"/>
            </p:cNvSpPr>
            <p:nvPr/>
          </p:nvSpPr>
          <p:spPr bwMode="auto">
            <a:xfrm>
              <a:off x="57150" y="48815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8" name="Freeform 31"/>
            <p:cNvSpPr/>
            <p:nvPr/>
          </p:nvSpPr>
          <p:spPr bwMode="auto">
            <a:xfrm>
              <a:off x="138113" y="5060950"/>
              <a:ext cx="304800" cy="1778000"/>
            </a:xfrm>
            <a:custGeom>
              <a:avLst/>
              <a:gdLst/>
              <a:ahLst/>
              <a:cxnLst/>
              <a:rect l="0" t="0" r="r" b="b"/>
              <a:pathLst>
                <a:path w="192" h="1120">
                  <a:moveTo>
                    <a:pt x="192" y="1120"/>
                  </a:moveTo>
                  <a:lnTo>
                    <a:pt x="177" y="1120"/>
                  </a:lnTo>
                  <a:lnTo>
                    <a:pt x="177" y="360"/>
                  </a:lnTo>
                  <a:lnTo>
                    <a:pt x="0" y="1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77"/>
                  </a:lnTo>
                  <a:lnTo>
                    <a:pt x="192" y="354"/>
                  </a:lnTo>
                  <a:lnTo>
                    <a:pt x="192" y="11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9" name="Freeform 32"/>
            <p:cNvSpPr>
              <a:spLocks noEditPoints="1"/>
            </p:cNvSpPr>
            <p:nvPr/>
          </p:nvSpPr>
          <p:spPr bwMode="auto">
            <a:xfrm>
              <a:off x="561975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0" name="Rectangle 33"/>
            <p:cNvSpPr>
              <a:spLocks noChangeArrowheads="1"/>
            </p:cNvSpPr>
            <p:nvPr/>
          </p:nvSpPr>
          <p:spPr bwMode="auto">
            <a:xfrm>
              <a:off x="642938" y="6610350"/>
              <a:ext cx="23813" cy="2428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41" name="Freeform 34"/>
            <p:cNvSpPr>
              <a:spLocks noEditPoints="1"/>
            </p:cNvSpPr>
            <p:nvPr/>
          </p:nvSpPr>
          <p:spPr bwMode="auto">
            <a:xfrm>
              <a:off x="76200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2" name="Freeform 35"/>
            <p:cNvSpPr/>
            <p:nvPr/>
          </p:nvSpPr>
          <p:spPr bwMode="auto">
            <a:xfrm>
              <a:off x="0" y="5978525"/>
              <a:ext cx="190500" cy="461963"/>
            </a:xfrm>
            <a:custGeom>
              <a:avLst/>
              <a:gdLst/>
              <a:ahLst/>
              <a:cxnLst/>
              <a:rect l="0" t="0" r="r" b="b"/>
              <a:pathLst>
                <a:path w="120" h="291">
                  <a:moveTo>
                    <a:pt x="120" y="291"/>
                  </a:moveTo>
                  <a:lnTo>
                    <a:pt x="105" y="291"/>
                  </a:lnTo>
                  <a:lnTo>
                    <a:pt x="105" y="114"/>
                  </a:lnTo>
                  <a:lnTo>
                    <a:pt x="0" y="9"/>
                  </a:lnTo>
                  <a:lnTo>
                    <a:pt x="12" y="0"/>
                  </a:lnTo>
                  <a:lnTo>
                    <a:pt x="120" y="108"/>
                  </a:lnTo>
                  <a:lnTo>
                    <a:pt x="120" y="29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3" name="Freeform 36"/>
            <p:cNvSpPr/>
            <p:nvPr/>
          </p:nvSpPr>
          <p:spPr bwMode="auto">
            <a:xfrm>
              <a:off x="1014413" y="1801813"/>
              <a:ext cx="214313" cy="755650"/>
            </a:xfrm>
            <a:custGeom>
              <a:avLst/>
              <a:gdLst/>
              <a:ahLst/>
              <a:cxnLst/>
              <a:rect l="0" t="0" r="r" b="b"/>
              <a:pathLst>
                <a:path w="135" h="476">
                  <a:moveTo>
                    <a:pt x="12" y="476"/>
                  </a:moveTo>
                  <a:lnTo>
                    <a:pt x="0" y="476"/>
                  </a:lnTo>
                  <a:lnTo>
                    <a:pt x="0" y="128"/>
                  </a:lnTo>
                  <a:lnTo>
                    <a:pt x="126" y="0"/>
                  </a:lnTo>
                  <a:lnTo>
                    <a:pt x="135" y="9"/>
                  </a:lnTo>
                  <a:lnTo>
                    <a:pt x="12" y="131"/>
                  </a:lnTo>
                  <a:lnTo>
                    <a:pt x="12" y="47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4" name="Freeform 37"/>
            <p:cNvSpPr>
              <a:spLocks noEditPoints="1"/>
            </p:cNvSpPr>
            <p:nvPr/>
          </p:nvSpPr>
          <p:spPr bwMode="auto">
            <a:xfrm>
              <a:off x="938213" y="2547938"/>
              <a:ext cx="166688" cy="160338"/>
            </a:xfrm>
            <a:custGeom>
              <a:avLst/>
              <a:gdLst/>
              <a:ahLst/>
              <a:cxnLst/>
              <a:rect l="0" t="0" r="r" b="b"/>
              <a:pathLst>
                <a:path w="35" h="34">
                  <a:moveTo>
                    <a:pt x="18" y="34"/>
                  </a:moveTo>
                  <a:cubicBezTo>
                    <a:pt x="8" y="34"/>
                    <a:pt x="0" y="26"/>
                    <a:pt x="0" y="17"/>
                  </a:cubicBezTo>
                  <a:cubicBezTo>
                    <a:pt x="0" y="7"/>
                    <a:pt x="8" y="0"/>
                    <a:pt x="18" y="0"/>
                  </a:cubicBezTo>
                  <a:cubicBezTo>
                    <a:pt x="27" y="0"/>
                    <a:pt x="35" y="7"/>
                    <a:pt x="35" y="17"/>
                  </a:cubicBezTo>
                  <a:cubicBezTo>
                    <a:pt x="35" y="26"/>
                    <a:pt x="27" y="34"/>
                    <a:pt x="18" y="34"/>
                  </a:cubicBezTo>
                  <a:close/>
                  <a:moveTo>
                    <a:pt x="18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30"/>
                    <a:pt x="18" y="30"/>
                  </a:cubicBezTo>
                  <a:cubicBezTo>
                    <a:pt x="25" y="30"/>
                    <a:pt x="31" y="24"/>
                    <a:pt x="31" y="17"/>
                  </a:cubicBezTo>
                  <a:cubicBezTo>
                    <a:pt x="31" y="10"/>
                    <a:pt x="25" y="4"/>
                    <a:pt x="18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5" name="Freeform 38"/>
            <p:cNvSpPr/>
            <p:nvPr/>
          </p:nvSpPr>
          <p:spPr bwMode="auto">
            <a:xfrm>
              <a:off x="595313" y="4763"/>
              <a:ext cx="638175" cy="4025900"/>
            </a:xfrm>
            <a:custGeom>
              <a:avLst/>
              <a:gdLst/>
              <a:ahLst/>
              <a:cxnLst/>
              <a:rect l="0" t="0" r="r" b="b"/>
              <a:pathLst>
                <a:path w="402" h="2536">
                  <a:moveTo>
                    <a:pt x="402" y="2536"/>
                  </a:moveTo>
                  <a:lnTo>
                    <a:pt x="387" y="2536"/>
                  </a:lnTo>
                  <a:lnTo>
                    <a:pt x="387" y="2311"/>
                  </a:lnTo>
                  <a:lnTo>
                    <a:pt x="0" y="1925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916"/>
                  </a:lnTo>
                  <a:lnTo>
                    <a:pt x="402" y="2302"/>
                  </a:lnTo>
                  <a:lnTo>
                    <a:pt x="402" y="253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6" name="Freeform 39"/>
            <p:cNvSpPr/>
            <p:nvPr/>
          </p:nvSpPr>
          <p:spPr bwMode="auto">
            <a:xfrm>
              <a:off x="1223963" y="1382713"/>
              <a:ext cx="142875" cy="476250"/>
            </a:xfrm>
            <a:custGeom>
              <a:avLst/>
              <a:gdLst/>
              <a:ahLst/>
              <a:cxnLst/>
              <a:rect l="0" t="0" r="r" b="b"/>
              <a:pathLst>
                <a:path w="90" h="300">
                  <a:moveTo>
                    <a:pt x="90" y="300"/>
                  </a:moveTo>
                  <a:lnTo>
                    <a:pt x="78" y="300"/>
                  </a:lnTo>
                  <a:lnTo>
                    <a:pt x="78" y="84"/>
                  </a:lnTo>
                  <a:lnTo>
                    <a:pt x="0" y="9"/>
                  </a:lnTo>
                  <a:lnTo>
                    <a:pt x="9" y="0"/>
                  </a:lnTo>
                  <a:lnTo>
                    <a:pt x="90" y="81"/>
                  </a:lnTo>
                  <a:lnTo>
                    <a:pt x="90" y="30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7" name="Freeform 40"/>
            <p:cNvSpPr>
              <a:spLocks noEditPoints="1"/>
            </p:cNvSpPr>
            <p:nvPr/>
          </p:nvSpPr>
          <p:spPr bwMode="auto">
            <a:xfrm>
              <a:off x="1300163" y="1849438"/>
              <a:ext cx="109538" cy="107950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8" name="Freeform 41"/>
            <p:cNvSpPr/>
            <p:nvPr/>
          </p:nvSpPr>
          <p:spPr bwMode="auto">
            <a:xfrm>
              <a:off x="280988" y="3417888"/>
              <a:ext cx="142875" cy="474663"/>
            </a:xfrm>
            <a:custGeom>
              <a:avLst/>
              <a:gdLst/>
              <a:ahLst/>
              <a:cxnLst/>
              <a:rect l="0" t="0" r="r" b="b"/>
              <a:pathLst>
                <a:path w="90" h="299">
                  <a:moveTo>
                    <a:pt x="12" y="299"/>
                  </a:moveTo>
                  <a:lnTo>
                    <a:pt x="0" y="299"/>
                  </a:lnTo>
                  <a:lnTo>
                    <a:pt x="0" y="80"/>
                  </a:lnTo>
                  <a:lnTo>
                    <a:pt x="81" y="0"/>
                  </a:lnTo>
                  <a:lnTo>
                    <a:pt x="90" y="8"/>
                  </a:lnTo>
                  <a:lnTo>
                    <a:pt x="12" y="83"/>
                  </a:lnTo>
                  <a:lnTo>
                    <a:pt x="12" y="29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9" name="Freeform 42"/>
            <p:cNvSpPr>
              <a:spLocks noEditPoints="1"/>
            </p:cNvSpPr>
            <p:nvPr/>
          </p:nvSpPr>
          <p:spPr bwMode="auto">
            <a:xfrm>
              <a:off x="238125" y="38830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1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1" y="0"/>
                  </a:cubicBezTo>
                  <a:cubicBezTo>
                    <a:pt x="17" y="0"/>
                    <a:pt x="23" y="5"/>
                    <a:pt x="23" y="12"/>
                  </a:cubicBezTo>
                  <a:cubicBezTo>
                    <a:pt x="23" y="18"/>
                    <a:pt x="17" y="23"/>
                    <a:pt x="11" y="23"/>
                  </a:cubicBezTo>
                  <a:close/>
                  <a:moveTo>
                    <a:pt x="11" y="4"/>
                  </a:moveTo>
                  <a:cubicBezTo>
                    <a:pt x="7" y="4"/>
                    <a:pt x="4" y="8"/>
                    <a:pt x="4" y="12"/>
                  </a:cubicBezTo>
                  <a:cubicBezTo>
                    <a:pt x="4" y="16"/>
                    <a:pt x="7" y="19"/>
                    <a:pt x="11" y="19"/>
                  </a:cubicBezTo>
                  <a:cubicBezTo>
                    <a:pt x="15" y="19"/>
                    <a:pt x="19" y="16"/>
                    <a:pt x="19" y="12"/>
                  </a:cubicBezTo>
                  <a:cubicBezTo>
                    <a:pt x="19" y="8"/>
                    <a:pt x="15" y="4"/>
                    <a:pt x="11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0" name="Freeform 43"/>
            <p:cNvSpPr/>
            <p:nvPr/>
          </p:nvSpPr>
          <p:spPr bwMode="auto">
            <a:xfrm>
              <a:off x="4763" y="2166938"/>
              <a:ext cx="114300" cy="452438"/>
            </a:xfrm>
            <a:custGeom>
              <a:avLst/>
              <a:gdLst/>
              <a:ahLst/>
              <a:cxnLst/>
              <a:rect l="0" t="0" r="r" b="b"/>
              <a:pathLst>
                <a:path w="72" h="285">
                  <a:moveTo>
                    <a:pt x="6" y="285"/>
                  </a:moveTo>
                  <a:lnTo>
                    <a:pt x="0" y="276"/>
                  </a:lnTo>
                  <a:lnTo>
                    <a:pt x="60" y="216"/>
                  </a:lnTo>
                  <a:lnTo>
                    <a:pt x="60" y="0"/>
                  </a:lnTo>
                  <a:lnTo>
                    <a:pt x="72" y="0"/>
                  </a:lnTo>
                  <a:lnTo>
                    <a:pt x="72" y="222"/>
                  </a:lnTo>
                  <a:lnTo>
                    <a:pt x="6" y="28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1" name="Freeform 44"/>
            <p:cNvSpPr>
              <a:spLocks noEditPoints="1"/>
            </p:cNvSpPr>
            <p:nvPr/>
          </p:nvSpPr>
          <p:spPr bwMode="auto">
            <a:xfrm>
              <a:off x="52388" y="20669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2" name="Rectangle 45"/>
            <p:cNvSpPr>
              <a:spLocks noChangeArrowheads="1"/>
            </p:cNvSpPr>
            <p:nvPr/>
          </p:nvSpPr>
          <p:spPr bwMode="auto">
            <a:xfrm>
              <a:off x="1228725" y="4662488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53" name="Freeform 46"/>
            <p:cNvSpPr/>
            <p:nvPr/>
          </p:nvSpPr>
          <p:spPr bwMode="auto">
            <a:xfrm>
              <a:off x="1319213" y="5041900"/>
              <a:ext cx="371475" cy="1801813"/>
            </a:xfrm>
            <a:custGeom>
              <a:avLst/>
              <a:gdLst/>
              <a:ahLst/>
              <a:cxnLst/>
              <a:rect l="0" t="0" r="r" b="b"/>
              <a:pathLst>
                <a:path w="234" h="1135">
                  <a:moveTo>
                    <a:pt x="15" y="1135"/>
                  </a:moveTo>
                  <a:lnTo>
                    <a:pt x="0" y="1135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19" y="0"/>
                  </a:lnTo>
                  <a:lnTo>
                    <a:pt x="234" y="6"/>
                  </a:lnTo>
                  <a:lnTo>
                    <a:pt x="15" y="518"/>
                  </a:lnTo>
                  <a:lnTo>
                    <a:pt x="15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4" name="Freeform 47"/>
            <p:cNvSpPr>
              <a:spLocks noEditPoints="1"/>
            </p:cNvSpPr>
            <p:nvPr/>
          </p:nvSpPr>
          <p:spPr bwMode="auto">
            <a:xfrm>
              <a:off x="1147763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5" name="Freeform 48"/>
            <p:cNvSpPr/>
            <p:nvPr/>
          </p:nvSpPr>
          <p:spPr bwMode="auto">
            <a:xfrm>
              <a:off x="819150" y="3983038"/>
              <a:ext cx="347663" cy="2860675"/>
            </a:xfrm>
            <a:custGeom>
              <a:avLst/>
              <a:gdLst/>
              <a:ahLst/>
              <a:cxnLst/>
              <a:rect l="0" t="0" r="r" b="b"/>
              <a:pathLst>
                <a:path w="219" h="1802">
                  <a:moveTo>
                    <a:pt x="219" y="1802"/>
                  </a:moveTo>
                  <a:lnTo>
                    <a:pt x="201" y="1802"/>
                  </a:lnTo>
                  <a:lnTo>
                    <a:pt x="201" y="1185"/>
                  </a:lnTo>
                  <a:lnTo>
                    <a:pt x="0" y="3"/>
                  </a:lnTo>
                  <a:lnTo>
                    <a:pt x="15" y="0"/>
                  </a:lnTo>
                  <a:lnTo>
                    <a:pt x="219" y="1185"/>
                  </a:lnTo>
                  <a:lnTo>
                    <a:pt x="219" y="180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6" name="Freeform 49"/>
            <p:cNvSpPr>
              <a:spLocks noEditPoints="1"/>
            </p:cNvSpPr>
            <p:nvPr/>
          </p:nvSpPr>
          <p:spPr bwMode="auto">
            <a:xfrm>
              <a:off x="728663" y="3806825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7" name="Freeform 50"/>
            <p:cNvSpPr>
              <a:spLocks noEditPoints="1"/>
            </p:cNvSpPr>
            <p:nvPr/>
          </p:nvSpPr>
          <p:spPr bwMode="auto">
            <a:xfrm>
              <a:off x="1624013" y="486727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8" name="Freeform 51"/>
            <p:cNvSpPr/>
            <p:nvPr/>
          </p:nvSpPr>
          <p:spPr bwMode="auto">
            <a:xfrm>
              <a:off x="1404938" y="5422900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18" y="898"/>
                  </a:moveTo>
                  <a:lnTo>
                    <a:pt x="0" y="898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22" y="0"/>
                  </a:lnTo>
                  <a:lnTo>
                    <a:pt x="234" y="6"/>
                  </a:lnTo>
                  <a:lnTo>
                    <a:pt x="18" y="518"/>
                  </a:lnTo>
                  <a:lnTo>
                    <a:pt x="18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9" name="Freeform 52"/>
            <p:cNvSpPr/>
            <p:nvPr/>
          </p:nvSpPr>
          <p:spPr bwMode="auto">
            <a:xfrm>
              <a:off x="1666875" y="5945188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15" y="575"/>
                  </a:moveTo>
                  <a:lnTo>
                    <a:pt x="0" y="569"/>
                  </a:lnTo>
                  <a:lnTo>
                    <a:pt x="81" y="383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6"/>
                  </a:lnTo>
                  <a:lnTo>
                    <a:pt x="15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0" name="Freeform 53"/>
            <p:cNvSpPr>
              <a:spLocks noEditPoints="1"/>
            </p:cNvSpPr>
            <p:nvPr/>
          </p:nvSpPr>
          <p:spPr bwMode="auto">
            <a:xfrm>
              <a:off x="1709738" y="52466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1" name="Freeform 54"/>
            <p:cNvSpPr>
              <a:spLocks noEditPoints="1"/>
            </p:cNvSpPr>
            <p:nvPr/>
          </p:nvSpPr>
          <p:spPr bwMode="auto">
            <a:xfrm>
              <a:off x="1709738" y="57642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2" name="Freeform 55"/>
            <p:cNvSpPr/>
            <p:nvPr/>
          </p:nvSpPr>
          <p:spPr bwMode="auto">
            <a:xfrm>
              <a:off x="1766888" y="6330950"/>
              <a:ext cx="419100" cy="527050"/>
            </a:xfrm>
            <a:custGeom>
              <a:avLst/>
              <a:gdLst/>
              <a:ahLst/>
              <a:cxnLst/>
              <a:rect l="0" t="0" r="r" b="b"/>
              <a:pathLst>
                <a:path w="264" h="332">
                  <a:moveTo>
                    <a:pt x="12" y="332"/>
                  </a:moveTo>
                  <a:lnTo>
                    <a:pt x="0" y="326"/>
                  </a:lnTo>
                  <a:lnTo>
                    <a:pt x="45" y="206"/>
                  </a:lnTo>
                  <a:lnTo>
                    <a:pt x="255" y="0"/>
                  </a:lnTo>
                  <a:lnTo>
                    <a:pt x="264" y="12"/>
                  </a:lnTo>
                  <a:lnTo>
                    <a:pt x="60" y="215"/>
                  </a:lnTo>
                  <a:lnTo>
                    <a:pt x="12" y="3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3" name="Freeform 56"/>
            <p:cNvSpPr>
              <a:spLocks noEditPoints="1"/>
            </p:cNvSpPr>
            <p:nvPr/>
          </p:nvSpPr>
          <p:spPr bwMode="auto">
            <a:xfrm>
              <a:off x="2147888" y="6221413"/>
              <a:ext cx="157163" cy="147638"/>
            </a:xfrm>
            <a:custGeom>
              <a:avLst/>
              <a:gdLst/>
              <a:ahLst/>
              <a:cxnLst/>
              <a:rect l="0" t="0" r="r" b="b"/>
              <a:pathLst>
                <a:path w="33" h="31">
                  <a:moveTo>
                    <a:pt x="16" y="31"/>
                  </a:moveTo>
                  <a:cubicBezTo>
                    <a:pt x="12" y="31"/>
                    <a:pt x="8" y="29"/>
                    <a:pt x="5" y="26"/>
                  </a:cubicBezTo>
                  <a:cubicBezTo>
                    <a:pt x="2" y="24"/>
                    <a:pt x="0" y="20"/>
                    <a:pt x="0" y="15"/>
                  </a:cubicBezTo>
                  <a:cubicBezTo>
                    <a:pt x="0" y="11"/>
                    <a:pt x="2" y="7"/>
                    <a:pt x="5" y="4"/>
                  </a:cubicBezTo>
                  <a:cubicBezTo>
                    <a:pt x="8" y="1"/>
                    <a:pt x="12" y="0"/>
                    <a:pt x="16" y="0"/>
                  </a:cubicBezTo>
                  <a:cubicBezTo>
                    <a:pt x="20" y="0"/>
                    <a:pt x="24" y="1"/>
                    <a:pt x="27" y="4"/>
                  </a:cubicBezTo>
                  <a:cubicBezTo>
                    <a:pt x="33" y="10"/>
                    <a:pt x="33" y="20"/>
                    <a:pt x="27" y="26"/>
                  </a:cubicBezTo>
                  <a:cubicBezTo>
                    <a:pt x="24" y="29"/>
                    <a:pt x="20" y="31"/>
                    <a:pt x="16" y="31"/>
                  </a:cubicBezTo>
                  <a:close/>
                  <a:moveTo>
                    <a:pt x="16" y="4"/>
                  </a:moveTo>
                  <a:cubicBezTo>
                    <a:pt x="13" y="4"/>
                    <a:pt x="10" y="5"/>
                    <a:pt x="8" y="7"/>
                  </a:cubicBezTo>
                  <a:cubicBezTo>
                    <a:pt x="6" y="9"/>
                    <a:pt x="4" y="12"/>
                    <a:pt x="4" y="15"/>
                  </a:cubicBezTo>
                  <a:cubicBezTo>
                    <a:pt x="4" y="19"/>
                    <a:pt x="6" y="21"/>
                    <a:pt x="8" y="24"/>
                  </a:cubicBezTo>
                  <a:cubicBezTo>
                    <a:pt x="10" y="26"/>
                    <a:pt x="13" y="27"/>
                    <a:pt x="16" y="27"/>
                  </a:cubicBezTo>
                  <a:cubicBezTo>
                    <a:pt x="19" y="27"/>
                    <a:pt x="22" y="26"/>
                    <a:pt x="24" y="24"/>
                  </a:cubicBezTo>
                  <a:cubicBezTo>
                    <a:pt x="29" y="19"/>
                    <a:pt x="29" y="12"/>
                    <a:pt x="24" y="7"/>
                  </a:cubicBezTo>
                  <a:cubicBezTo>
                    <a:pt x="22" y="5"/>
                    <a:pt x="19" y="4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4" name="Freeform 57"/>
            <p:cNvSpPr/>
            <p:nvPr/>
          </p:nvSpPr>
          <p:spPr bwMode="auto">
            <a:xfrm>
              <a:off x="504825" y="9525"/>
              <a:ext cx="233363" cy="5103813"/>
            </a:xfrm>
            <a:custGeom>
              <a:avLst/>
              <a:gdLst/>
              <a:ahLst/>
              <a:cxnLst/>
              <a:rect l="0" t="0" r="r" b="b"/>
              <a:pathLst>
                <a:path w="147" h="3215">
                  <a:moveTo>
                    <a:pt x="132" y="3215"/>
                  </a:moveTo>
                  <a:lnTo>
                    <a:pt x="129" y="2754"/>
                  </a:lnTo>
                  <a:lnTo>
                    <a:pt x="0" y="1901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898"/>
                  </a:lnTo>
                  <a:lnTo>
                    <a:pt x="144" y="2754"/>
                  </a:lnTo>
                  <a:lnTo>
                    <a:pt x="147" y="3215"/>
                  </a:lnTo>
                  <a:lnTo>
                    <a:pt x="132" y="321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5" name="Freeform 58"/>
            <p:cNvSpPr>
              <a:spLocks noEditPoints="1"/>
            </p:cNvSpPr>
            <p:nvPr/>
          </p:nvSpPr>
          <p:spPr bwMode="auto">
            <a:xfrm>
              <a:off x="633413" y="5103813"/>
              <a:ext cx="185738" cy="185738"/>
            </a:xfrm>
            <a:custGeom>
              <a:avLst/>
              <a:gdLst/>
              <a:ahLst/>
              <a:cxnLst/>
              <a:rect l="0" t="0" r="r" b="b"/>
              <a:pathLst>
                <a:path w="39" h="39">
                  <a:moveTo>
                    <a:pt x="20" y="39"/>
                  </a:moveTo>
                  <a:cubicBezTo>
                    <a:pt x="9" y="39"/>
                    <a:pt x="0" y="30"/>
                    <a:pt x="0" y="19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0" y="0"/>
                    <a:pt x="39" y="9"/>
                    <a:pt x="39" y="19"/>
                  </a:cubicBezTo>
                  <a:cubicBezTo>
                    <a:pt x="39" y="30"/>
                    <a:pt x="30" y="39"/>
                    <a:pt x="20" y="39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19"/>
                  </a:cubicBezTo>
                  <a:cubicBezTo>
                    <a:pt x="4" y="28"/>
                    <a:pt x="11" y="35"/>
                    <a:pt x="20" y="35"/>
                  </a:cubicBezTo>
                  <a:cubicBezTo>
                    <a:pt x="28" y="35"/>
                    <a:pt x="35" y="28"/>
                    <a:pt x="35" y="19"/>
                  </a:cubicBezTo>
                  <a:cubicBezTo>
                    <a:pt x="35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76424" y="1122363"/>
            <a:ext cx="8791575" cy="2387600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76424" y="3602038"/>
            <a:ext cx="8791575" cy="1655762"/>
          </a:xfrm>
        </p:spPr>
        <p:txBody>
          <a:bodyPr>
            <a:normAutofit/>
          </a:bodyPr>
          <a:lstStyle>
            <a:lvl1pPr marL="0" indent="0" algn="l">
              <a:buNone/>
              <a:defRPr sz="2000" cap="all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077511" y="5410201"/>
            <a:ext cx="2743200" cy="365125"/>
          </a:xfrm>
        </p:spPr>
        <p:txBody>
          <a:bodyPr/>
          <a:lstStyle/>
          <a:p>
            <a:fld id="{0173C4D7-74BE-4463-87C5-54DF3C0D175F}" type="datetimeFigureOut">
              <a:rPr lang="fr-CH" smtClean="0"/>
              <a:t>20.09.2022</a:t>
            </a:fld>
            <a:endParaRPr lang="fr-C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876424" y="5410201"/>
            <a:ext cx="5124886" cy="365125"/>
          </a:xfrm>
        </p:spPr>
        <p:txBody>
          <a:bodyPr/>
          <a:lstStyle/>
          <a:p>
            <a:endParaRPr lang="fr-C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96911" y="5410199"/>
            <a:ext cx="771089" cy="365125"/>
          </a:xfrm>
        </p:spPr>
        <p:txBody>
          <a:bodyPr/>
          <a:lstStyle/>
          <a:p>
            <a:fld id="{082F5F14-1E64-4FA5-9DB2-7B49BD09E6C7}" type="slidenum">
              <a:rPr lang="fr-CH" smtClean="0"/>
              <a:t>‹N°›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33661921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 panoramiqu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4304664"/>
            <a:ext cx="9912355" cy="819355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41411" y="606426"/>
            <a:ext cx="9912354" cy="3299778"/>
          </a:xfrm>
          <a:prstGeom prst="round2DiagRect">
            <a:avLst>
              <a:gd name="adj1" fmla="val 4860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3200"/>
            </a:lvl1pPr>
          </a:lstStyle>
          <a:p>
            <a:pPr marL="0" lvl="0" indent="0">
              <a:buNone/>
            </a:pPr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5124020"/>
            <a:ext cx="9910859" cy="682472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73C4D7-74BE-4463-87C5-54DF3C0D175F}" type="datetimeFigureOut">
              <a:rPr lang="fr-CH" smtClean="0"/>
              <a:t>20.09.2022</a:t>
            </a:fld>
            <a:endParaRPr lang="fr-C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2F5F14-1E64-4FA5-9DB2-7B49BD09E6C7}" type="slidenum">
              <a:rPr lang="fr-CH" smtClean="0"/>
              <a:t>‹N°›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21169506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re et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56" y="609600"/>
            <a:ext cx="9905955" cy="3429000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4419599"/>
            <a:ext cx="9904459" cy="1371599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73C4D7-74BE-4463-87C5-54DF3C0D175F}" type="datetimeFigureOut">
              <a:rPr lang="fr-CH" smtClean="0"/>
              <a:t>20.09.2022</a:t>
            </a:fld>
            <a:endParaRPr lang="fr-C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2F5F14-1E64-4FA5-9DB2-7B49BD09E6C7}" type="slidenum">
              <a:rPr lang="fr-CH" smtClean="0"/>
              <a:t>‹N°›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241515337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tion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599"/>
            <a:ext cx="9302752" cy="2748429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365557"/>
            <a:ext cx="875229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4309919"/>
            <a:ext cx="9906002" cy="1489496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73C4D7-74BE-4463-87C5-54DF3C0D175F}" type="datetimeFigureOut">
              <a:rPr lang="fr-CH" smtClean="0"/>
              <a:t>20.09.2022</a:t>
            </a:fld>
            <a:endParaRPr lang="fr-C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2F5F14-1E64-4FA5-9DB2-7B49BD09E6C7}" type="slidenum">
              <a:rPr lang="fr-CH" smtClean="0"/>
              <a:t>‹N°›</a:t>
            </a:fld>
            <a:endParaRPr lang="fr-CH"/>
          </a:p>
        </p:txBody>
      </p:sp>
      <p:sp>
        <p:nvSpPr>
          <p:cNvPr id="60" name="TextBox 59"/>
          <p:cNvSpPr txBox="1"/>
          <p:nvPr/>
        </p:nvSpPr>
        <p:spPr>
          <a:xfrm>
            <a:off x="903512" y="73239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61" name="TextBox 60"/>
          <p:cNvSpPr txBox="1"/>
          <p:nvPr/>
        </p:nvSpPr>
        <p:spPr>
          <a:xfrm>
            <a:off x="10537370" y="276497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33566317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rte n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2134041"/>
            <a:ext cx="9906001" cy="2511835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4657655"/>
            <a:ext cx="9904505" cy="1140644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73C4D7-74BE-4463-87C5-54DF3C0D175F}" type="datetimeFigureOut">
              <a:rPr lang="fr-CH" smtClean="0"/>
              <a:t>20.09.2022</a:t>
            </a:fld>
            <a:endParaRPr lang="fr-C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2F5F14-1E64-4FA5-9DB2-7B49BD09E6C7}" type="slidenum">
              <a:rPr lang="fr-CH" smtClean="0"/>
              <a:t>‹N°›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360541334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 colon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1141410" y="2674463"/>
            <a:ext cx="3196899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27918" y="3360263"/>
            <a:ext cx="3208735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4766" y="2677635"/>
            <a:ext cx="3184385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04213" y="3363435"/>
            <a:ext cx="3195830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442" y="2674463"/>
            <a:ext cx="3194968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52442" y="3360263"/>
            <a:ext cx="3194968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73C4D7-74BE-4463-87C5-54DF3C0D175F}" type="datetimeFigureOut">
              <a:rPr lang="fr-CH" smtClean="0"/>
              <a:t>20.09.2022</a:t>
            </a:fld>
            <a:endParaRPr lang="fr-CH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2F5F14-1E64-4FA5-9DB2-7B49BD09E6C7}" type="slidenum">
              <a:rPr lang="fr-CH" smtClean="0"/>
              <a:t>‹N°›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146716867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 colonnes d’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1141411" y="609600"/>
            <a:ext cx="9905999" cy="1905000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1141413" y="4404596"/>
            <a:ext cx="319524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141413" y="2666998"/>
            <a:ext cx="31952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41413" y="4980858"/>
            <a:ext cx="3195240" cy="8178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89053" y="4404596"/>
            <a:ext cx="320040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89053" y="2666998"/>
            <a:ext cx="31989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87593" y="4980857"/>
            <a:ext cx="3200400" cy="81034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567" y="4404595"/>
            <a:ext cx="3190741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852442" y="2666998"/>
            <a:ext cx="3194969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852442" y="4980854"/>
            <a:ext cx="3194968" cy="810345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73C4D7-74BE-4463-87C5-54DF3C0D175F}" type="datetimeFigureOut">
              <a:rPr lang="fr-CH" smtClean="0"/>
              <a:t>20.09.2022</a:t>
            </a:fld>
            <a:endParaRPr lang="fr-CH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2F5F14-1E64-4FA5-9DB2-7B49BD09E6C7}" type="slidenum">
              <a:rPr lang="fr-CH" smtClean="0"/>
              <a:t>‹N°›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112343632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73C4D7-74BE-4463-87C5-54DF3C0D175F}" type="datetimeFigureOut">
              <a:rPr lang="fr-CH" smtClean="0"/>
              <a:t>20.09.2022</a:t>
            </a:fld>
            <a:endParaRPr lang="fr-C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2F5F14-1E64-4FA5-9DB2-7B49BD09E6C7}" type="slidenum">
              <a:rPr lang="fr-CH" smtClean="0"/>
              <a:t>‹N°›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24390770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042400" y="609599"/>
            <a:ext cx="2005011" cy="5181601"/>
          </a:xfrm>
        </p:spPr>
        <p:txBody>
          <a:bodyPr vert="eaVert"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1410" y="609599"/>
            <a:ext cx="7748590" cy="5181601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73C4D7-74BE-4463-87C5-54DF3C0D175F}" type="datetimeFigureOut">
              <a:rPr lang="fr-CH" smtClean="0"/>
              <a:t>20.09.2022</a:t>
            </a:fld>
            <a:endParaRPr lang="fr-C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2F5F14-1E64-4FA5-9DB2-7B49BD09E6C7}" type="slidenum">
              <a:rPr lang="fr-CH" smtClean="0"/>
              <a:t>‹N°›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42591829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73C4D7-74BE-4463-87C5-54DF3C0D175F}" type="datetimeFigureOut">
              <a:rPr lang="fr-CH" smtClean="0"/>
              <a:t>20.09.2022</a:t>
            </a:fld>
            <a:endParaRPr lang="fr-C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2F5F14-1E64-4FA5-9DB2-7B49BD09E6C7}" type="slidenum">
              <a:rPr lang="fr-CH" smtClean="0"/>
              <a:t>‹N°›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21045476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419226"/>
            <a:ext cx="9906000" cy="2852737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424362"/>
            <a:ext cx="9906000" cy="1374776"/>
          </a:xfrm>
        </p:spPr>
        <p:txBody>
          <a:bodyPr>
            <a:normAutofit/>
          </a:bodyPr>
          <a:lstStyle>
            <a:lvl1pPr marL="0" indent="0">
              <a:buNone/>
              <a:defRPr sz="1800" cap="all" baseline="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73C4D7-74BE-4463-87C5-54DF3C0D175F}" type="datetimeFigureOut">
              <a:rPr lang="fr-CH" smtClean="0"/>
              <a:t>20.09.2022</a:t>
            </a:fld>
            <a:endParaRPr lang="fr-C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2F5F14-1E64-4FA5-9DB2-7B49BD09E6C7}" type="slidenum">
              <a:rPr lang="fr-CH" smtClean="0"/>
              <a:t>‹N°›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39664111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1410" y="2249486"/>
            <a:ext cx="4878389" cy="3541714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249486"/>
            <a:ext cx="4875211" cy="3541714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73C4D7-74BE-4463-87C5-54DF3C0D175F}" type="datetimeFigureOut">
              <a:rPr lang="fr-CH" smtClean="0"/>
              <a:t>20.09.2022</a:t>
            </a:fld>
            <a:endParaRPr lang="fr-C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2F5F14-1E64-4FA5-9DB2-7B49BD09E6C7}" type="slidenum">
              <a:rPr lang="fr-CH" smtClean="0"/>
              <a:t>‹N°›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20540939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19126"/>
            <a:ext cx="9906000" cy="1477961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0019" y="2249486"/>
            <a:ext cx="4649783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1410" y="3073397"/>
            <a:ext cx="4878391" cy="2717801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8" y="2249485"/>
            <a:ext cx="4646602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073397"/>
            <a:ext cx="4875210" cy="2717801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73C4D7-74BE-4463-87C5-54DF3C0D175F}" type="datetimeFigureOut">
              <a:rPr lang="fr-CH" smtClean="0"/>
              <a:t>20.09.2022</a:t>
            </a:fld>
            <a:endParaRPr lang="fr-CH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2F5F14-1E64-4FA5-9DB2-7B49BD09E6C7}" type="slidenum">
              <a:rPr lang="fr-CH" smtClean="0"/>
              <a:t>‹N°›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19628173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73C4D7-74BE-4463-87C5-54DF3C0D175F}" type="datetimeFigureOut">
              <a:rPr lang="fr-CH" smtClean="0"/>
              <a:t>20.09.2022</a:t>
            </a:fld>
            <a:endParaRPr lang="fr-CH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2F5F14-1E64-4FA5-9DB2-7B49BD09E6C7}" type="slidenum">
              <a:rPr lang="fr-CH" smtClean="0"/>
              <a:t>‹N°›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4090502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73C4D7-74BE-4463-87C5-54DF3C0D175F}" type="datetimeFigureOut">
              <a:rPr lang="fr-CH" smtClean="0"/>
              <a:t>20.09.2022</a:t>
            </a:fld>
            <a:endParaRPr lang="fr-CH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2F5F14-1E64-4FA5-9DB2-7B49BD09E6C7}" type="slidenum">
              <a:rPr lang="fr-CH" smtClean="0"/>
              <a:t>‹N°›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42550197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6705" y="609601"/>
            <a:ext cx="3856037" cy="1639884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56200" y="592666"/>
            <a:ext cx="5891209" cy="5198534"/>
          </a:xfrm>
        </p:spPr>
        <p:txBody>
          <a:bodyPr anchor="ctr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6705" y="2249486"/>
            <a:ext cx="3856037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73C4D7-74BE-4463-87C5-54DF3C0D175F}" type="datetimeFigureOut">
              <a:rPr lang="fr-CH" smtClean="0"/>
              <a:t>20.09.2022</a:t>
            </a:fld>
            <a:endParaRPr lang="fr-C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2F5F14-1E64-4FA5-9DB2-7B49BD09E6C7}" type="slidenum">
              <a:rPr lang="fr-CH" smtClean="0"/>
              <a:t>‹N°›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19477056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5934508" cy="163988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380721" y="609601"/>
            <a:ext cx="3666690" cy="5181599"/>
          </a:xfrm>
          <a:prstGeom prst="round2DiagRect">
            <a:avLst>
              <a:gd name="adj1" fmla="val 5608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2249486"/>
            <a:ext cx="5934511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73C4D7-74BE-4463-87C5-54DF3C0D175F}" type="datetimeFigureOut">
              <a:rPr lang="fr-CH" smtClean="0"/>
              <a:t>20.09.2022</a:t>
            </a:fld>
            <a:endParaRPr lang="fr-C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2F5F14-1E64-4FA5-9DB2-7B49BD09E6C7}" type="slidenum">
              <a:rPr lang="fr-CH" smtClean="0"/>
              <a:t>‹N°›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31752096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8" name="Group 7"/>
          <p:cNvGrpSpPr/>
          <p:nvPr/>
        </p:nvGrpSpPr>
        <p:grpSpPr>
          <a:xfrm>
            <a:off x="-14288" y="0"/>
            <a:ext cx="12053888" cy="6858001"/>
            <a:chOff x="-14288" y="0"/>
            <a:chExt cx="12053888" cy="6858001"/>
          </a:xfrm>
        </p:grpSpPr>
        <p:grpSp>
          <p:nvGrpSpPr>
            <p:cNvPr id="9" name="Group 8"/>
            <p:cNvGrpSpPr/>
            <p:nvPr/>
          </p:nvGrpSpPr>
          <p:grpSpPr>
            <a:xfrm>
              <a:off x="-14288" y="0"/>
              <a:ext cx="1220788" cy="6858001"/>
              <a:chOff x="-14288" y="0"/>
              <a:chExt cx="1220788" cy="6858001"/>
            </a:xfrm>
            <a:gradFill flip="none" rotWithShape="1">
              <a:gsLst>
                <a:gs pos="0">
                  <a:schemeClr val="tx2"/>
                </a:gs>
                <a:gs pos="100000">
                  <a:schemeClr val="bg2">
                    <a:lumMod val="60000"/>
                    <a:lumOff val="4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21" name="Rectangle 5"/>
              <p:cNvSpPr>
                <a:spLocks noChangeArrowheads="1"/>
              </p:cNvSpPr>
              <p:nvPr/>
            </p:nvSpPr>
            <p:spPr bwMode="auto">
              <a:xfrm>
                <a:off x="114300" y="4763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22" name="Freeform 6"/>
              <p:cNvSpPr>
                <a:spLocks noEditPoints="1"/>
              </p:cNvSpPr>
              <p:nvPr/>
            </p:nvSpPr>
            <p:spPr bwMode="auto">
              <a:xfrm>
                <a:off x="33337" y="217646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3" name="Freeform 7"/>
              <p:cNvSpPr>
                <a:spLocks noEditPoints="1"/>
              </p:cNvSpPr>
              <p:nvPr/>
            </p:nvSpPr>
            <p:spPr bwMode="auto">
              <a:xfrm>
                <a:off x="28575" y="4021138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4" name="Freeform 8"/>
              <p:cNvSpPr/>
              <p:nvPr/>
            </p:nvSpPr>
            <p:spPr bwMode="auto">
              <a:xfrm>
                <a:off x="200025" y="4763"/>
                <a:ext cx="369888" cy="1811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41">
                    <a:moveTo>
                      <a:pt x="218" y="1141"/>
                    </a:moveTo>
                    <a:lnTo>
                      <a:pt x="0" y="626"/>
                    </a:lnTo>
                    <a:lnTo>
                      <a:pt x="0" y="0"/>
                    </a:lnTo>
                    <a:lnTo>
                      <a:pt x="15" y="0"/>
                    </a:lnTo>
                    <a:lnTo>
                      <a:pt x="15" y="623"/>
                    </a:lnTo>
                    <a:lnTo>
                      <a:pt x="233" y="1135"/>
                    </a:lnTo>
                    <a:lnTo>
                      <a:pt x="218" y="114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5" name="Freeform 9"/>
              <p:cNvSpPr>
                <a:spLocks noEditPoints="1"/>
              </p:cNvSpPr>
              <p:nvPr/>
            </p:nvSpPr>
            <p:spPr bwMode="auto">
              <a:xfrm>
                <a:off x="503237" y="1801813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6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6" name="Freeform 10"/>
              <p:cNvSpPr/>
              <p:nvPr/>
            </p:nvSpPr>
            <p:spPr bwMode="auto">
              <a:xfrm>
                <a:off x="285750" y="4763"/>
                <a:ext cx="369888" cy="1430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901">
                    <a:moveTo>
                      <a:pt x="221" y="901"/>
                    </a:moveTo>
                    <a:lnTo>
                      <a:pt x="0" y="383"/>
                    </a:lnTo>
                    <a:lnTo>
                      <a:pt x="0" y="0"/>
                    </a:lnTo>
                    <a:lnTo>
                      <a:pt x="18" y="0"/>
                    </a:lnTo>
                    <a:lnTo>
                      <a:pt x="18" y="380"/>
                    </a:lnTo>
                    <a:lnTo>
                      <a:pt x="233" y="895"/>
                    </a:lnTo>
                    <a:lnTo>
                      <a:pt x="221" y="90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7" name="Freeform 11"/>
              <p:cNvSpPr/>
              <p:nvPr/>
            </p:nvSpPr>
            <p:spPr bwMode="auto">
              <a:xfrm>
                <a:off x="546100" y="0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96" y="575"/>
                    </a:moveTo>
                    <a:lnTo>
                      <a:pt x="78" y="575"/>
                    </a:lnTo>
                    <a:lnTo>
                      <a:pt x="78" y="192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96" y="189"/>
                    </a:lnTo>
                    <a:lnTo>
                      <a:pt x="96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8" name="Freeform 12"/>
              <p:cNvSpPr>
                <a:spLocks noEditPoints="1"/>
              </p:cNvSpPr>
              <p:nvPr/>
            </p:nvSpPr>
            <p:spPr bwMode="auto">
              <a:xfrm>
                <a:off x="588962" y="14208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7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9" name="Freeform 13"/>
              <p:cNvSpPr>
                <a:spLocks noEditPoints="1"/>
              </p:cNvSpPr>
              <p:nvPr/>
            </p:nvSpPr>
            <p:spPr bwMode="auto">
              <a:xfrm>
                <a:off x="588962" y="9032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0" name="Freeform 14"/>
              <p:cNvSpPr/>
              <p:nvPr/>
            </p:nvSpPr>
            <p:spPr bwMode="auto">
              <a:xfrm>
                <a:off x="641350" y="0"/>
                <a:ext cx="422275" cy="527050"/>
              </a:xfrm>
              <a:custGeom>
                <a:avLst/>
                <a:gdLst/>
                <a:ahLst/>
                <a:cxnLst/>
                <a:rect l="0" t="0" r="r" b="b"/>
                <a:pathLst>
                  <a:path w="266" h="332">
                    <a:moveTo>
                      <a:pt x="257" y="332"/>
                    </a:moveTo>
                    <a:lnTo>
                      <a:pt x="48" y="123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63" y="114"/>
                    </a:lnTo>
                    <a:lnTo>
                      <a:pt x="266" y="320"/>
                    </a:lnTo>
                    <a:lnTo>
                      <a:pt x="257" y="33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1" name="Freeform 15"/>
              <p:cNvSpPr>
                <a:spLocks noEditPoints="1"/>
              </p:cNvSpPr>
              <p:nvPr/>
            </p:nvSpPr>
            <p:spPr bwMode="auto">
              <a:xfrm>
                <a:off x="1020762" y="488950"/>
                <a:ext cx="161925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4" h="31">
                    <a:moveTo>
                      <a:pt x="17" y="31"/>
                    </a:moveTo>
                    <a:cubicBezTo>
                      <a:pt x="13" y="31"/>
                      <a:pt x="9" y="30"/>
                      <a:pt x="6" y="27"/>
                    </a:cubicBezTo>
                    <a:cubicBezTo>
                      <a:pt x="0" y="20"/>
                      <a:pt x="0" y="10"/>
                      <a:pt x="6" y="4"/>
                    </a:cubicBezTo>
                    <a:cubicBezTo>
                      <a:pt x="9" y="1"/>
                      <a:pt x="13" y="0"/>
                      <a:pt x="17" y="0"/>
                    </a:cubicBezTo>
                    <a:cubicBezTo>
                      <a:pt x="21" y="0"/>
                      <a:pt x="25" y="1"/>
                      <a:pt x="28" y="4"/>
                    </a:cubicBezTo>
                    <a:cubicBezTo>
                      <a:pt x="34" y="10"/>
                      <a:pt x="34" y="20"/>
                      <a:pt x="28" y="27"/>
                    </a:cubicBezTo>
                    <a:cubicBezTo>
                      <a:pt x="25" y="30"/>
                      <a:pt x="21" y="31"/>
                      <a:pt x="17" y="31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5"/>
                      <a:pt x="9" y="7"/>
                    </a:cubicBezTo>
                    <a:cubicBezTo>
                      <a:pt x="4" y="12"/>
                      <a:pt x="4" y="19"/>
                      <a:pt x="9" y="24"/>
                    </a:cubicBezTo>
                    <a:cubicBezTo>
                      <a:pt x="11" y="26"/>
                      <a:pt x="14" y="27"/>
                      <a:pt x="17" y="27"/>
                    </a:cubicBezTo>
                    <a:cubicBezTo>
                      <a:pt x="20" y="27"/>
                      <a:pt x="23" y="26"/>
                      <a:pt x="25" y="24"/>
                    </a:cubicBezTo>
                    <a:cubicBezTo>
                      <a:pt x="30" y="19"/>
                      <a:pt x="30" y="12"/>
                      <a:pt x="25" y="7"/>
                    </a:cubicBezTo>
                    <a:cubicBezTo>
                      <a:pt x="23" y="5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2" name="Line 16"/>
              <p:cNvSpPr>
                <a:spLocks noChangeShapeType="1"/>
              </p:cNvSpPr>
              <p:nvPr/>
            </p:nvSpPr>
            <p:spPr bwMode="auto">
              <a:xfrm>
                <a:off x="-4763" y="9525"/>
                <a:ext cx="0" cy="0"/>
              </a:xfrm>
              <a:prstGeom prst="line">
                <a:avLst/>
              </a:prstGeom>
              <a:grpFill/>
              <a:ln w="15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</p:sp>
          <p:sp>
            <p:nvSpPr>
              <p:cNvPr id="33" name="Freeform 17"/>
              <p:cNvSpPr/>
              <p:nvPr/>
            </p:nvSpPr>
            <p:spPr bwMode="auto">
              <a:xfrm>
                <a:off x="9525" y="1801813"/>
                <a:ext cx="123825" cy="127000"/>
              </a:xfrm>
              <a:custGeom>
                <a:avLst/>
                <a:gdLst/>
                <a:ahLst/>
                <a:cxnLst/>
                <a:rect l="0" t="0" r="r" b="b"/>
                <a:pathLst>
                  <a:path w="78" h="80">
                    <a:moveTo>
                      <a:pt x="6" y="80"/>
                    </a:moveTo>
                    <a:lnTo>
                      <a:pt x="0" y="71"/>
                    </a:lnTo>
                    <a:lnTo>
                      <a:pt x="69" y="0"/>
                    </a:lnTo>
                    <a:lnTo>
                      <a:pt x="78" y="9"/>
                    </a:lnTo>
                    <a:lnTo>
                      <a:pt x="6" y="8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4" name="Freeform 18"/>
              <p:cNvSpPr/>
              <p:nvPr/>
            </p:nvSpPr>
            <p:spPr bwMode="auto">
              <a:xfrm>
                <a:off x="-9525" y="3549650"/>
                <a:ext cx="147638" cy="481013"/>
              </a:xfrm>
              <a:custGeom>
                <a:avLst/>
                <a:gdLst/>
                <a:ahLst/>
                <a:cxnLst/>
                <a:rect l="0" t="0" r="r" b="b"/>
                <a:pathLst>
                  <a:path w="93" h="303">
                    <a:moveTo>
                      <a:pt x="93" y="303"/>
                    </a:moveTo>
                    <a:lnTo>
                      <a:pt x="78" y="303"/>
                    </a:lnTo>
                    <a:lnTo>
                      <a:pt x="78" y="78"/>
                    </a:lnTo>
                    <a:lnTo>
                      <a:pt x="0" y="12"/>
                    </a:lnTo>
                    <a:lnTo>
                      <a:pt x="12" y="0"/>
                    </a:lnTo>
                    <a:lnTo>
                      <a:pt x="93" y="69"/>
                    </a:lnTo>
                    <a:lnTo>
                      <a:pt x="93" y="30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5" name="Freeform 19"/>
              <p:cNvSpPr/>
              <p:nvPr/>
            </p:nvSpPr>
            <p:spPr bwMode="auto">
              <a:xfrm>
                <a:off x="128587" y="1382713"/>
                <a:ext cx="142875" cy="476250"/>
              </a:xfrm>
              <a:custGeom>
                <a:avLst/>
                <a:gdLst/>
                <a:ahLst/>
                <a:cxnLst/>
                <a:rect l="0" t="0" r="r" b="b"/>
                <a:pathLst>
                  <a:path w="90" h="300">
                    <a:moveTo>
                      <a:pt x="90" y="300"/>
                    </a:moveTo>
                    <a:lnTo>
                      <a:pt x="78" y="300"/>
                    </a:lnTo>
                    <a:lnTo>
                      <a:pt x="78" y="84"/>
                    </a:lnTo>
                    <a:lnTo>
                      <a:pt x="0" y="9"/>
                    </a:lnTo>
                    <a:lnTo>
                      <a:pt x="9" y="0"/>
                    </a:lnTo>
                    <a:lnTo>
                      <a:pt x="90" y="81"/>
                    </a:lnTo>
                    <a:lnTo>
                      <a:pt x="90" y="30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6" name="Freeform 20"/>
              <p:cNvSpPr>
                <a:spLocks noEditPoints="1"/>
              </p:cNvSpPr>
              <p:nvPr/>
            </p:nvSpPr>
            <p:spPr bwMode="auto">
              <a:xfrm>
                <a:off x="204787" y="1849438"/>
                <a:ext cx="114300" cy="107950"/>
              </a:xfrm>
              <a:custGeom>
                <a:avLst/>
                <a:gdLst/>
                <a:ahLst/>
                <a:cxnLst/>
                <a:rect l="0" t="0" r="r" b="b"/>
                <a:pathLst>
                  <a:path w="24" h="23">
                    <a:moveTo>
                      <a:pt x="12" y="23"/>
                    </a:moveTo>
                    <a:cubicBezTo>
                      <a:pt x="6" y="23"/>
                      <a:pt x="0" y="18"/>
                      <a:pt x="0" y="12"/>
                    </a:cubicBezTo>
                    <a:cubicBezTo>
                      <a:pt x="0" y="5"/>
                      <a:pt x="6" y="0"/>
                      <a:pt x="12" y="0"/>
                    </a:cubicBezTo>
                    <a:cubicBezTo>
                      <a:pt x="18" y="0"/>
                      <a:pt x="24" y="5"/>
                      <a:pt x="24" y="12"/>
                    </a:cubicBezTo>
                    <a:cubicBezTo>
                      <a:pt x="24" y="18"/>
                      <a:pt x="18" y="23"/>
                      <a:pt x="12" y="23"/>
                    </a:cubicBezTo>
                    <a:close/>
                    <a:moveTo>
                      <a:pt x="12" y="4"/>
                    </a:moveTo>
                    <a:cubicBezTo>
                      <a:pt x="8" y="4"/>
                      <a:pt x="4" y="8"/>
                      <a:pt x="4" y="12"/>
                    </a:cubicBezTo>
                    <a:cubicBezTo>
                      <a:pt x="4" y="16"/>
                      <a:pt x="8" y="19"/>
                      <a:pt x="12" y="19"/>
                    </a:cubicBezTo>
                    <a:cubicBezTo>
                      <a:pt x="16" y="19"/>
                      <a:pt x="20" y="16"/>
                      <a:pt x="20" y="12"/>
                    </a:cubicBezTo>
                    <a:cubicBezTo>
                      <a:pt x="20" y="8"/>
                      <a:pt x="16" y="4"/>
                      <a:pt x="12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7" name="Rectangle 21"/>
              <p:cNvSpPr>
                <a:spLocks noChangeArrowheads="1"/>
              </p:cNvSpPr>
              <p:nvPr/>
            </p:nvSpPr>
            <p:spPr bwMode="auto">
              <a:xfrm>
                <a:off x="133350" y="4662488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38" name="Freeform 22"/>
              <p:cNvSpPr/>
              <p:nvPr/>
            </p:nvSpPr>
            <p:spPr bwMode="auto">
              <a:xfrm>
                <a:off x="223837" y="5041900"/>
                <a:ext cx="369888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35">
                    <a:moveTo>
                      <a:pt x="15" y="1135"/>
                    </a:moveTo>
                    <a:lnTo>
                      <a:pt x="0" y="1135"/>
                    </a:lnTo>
                    <a:lnTo>
                      <a:pt x="0" y="515"/>
                    </a:lnTo>
                    <a:lnTo>
                      <a:pt x="0" y="512"/>
                    </a:lnTo>
                    <a:lnTo>
                      <a:pt x="218" y="0"/>
                    </a:lnTo>
                    <a:lnTo>
                      <a:pt x="233" y="6"/>
                    </a:lnTo>
                    <a:lnTo>
                      <a:pt x="15" y="518"/>
                    </a:lnTo>
                    <a:lnTo>
                      <a:pt x="15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9" name="Freeform 23"/>
              <p:cNvSpPr>
                <a:spLocks noEditPoints="1"/>
              </p:cNvSpPr>
              <p:nvPr/>
            </p:nvSpPr>
            <p:spPr bwMode="auto">
              <a:xfrm>
                <a:off x="52387" y="44815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0" name="Freeform 24"/>
              <p:cNvSpPr/>
              <p:nvPr/>
            </p:nvSpPr>
            <p:spPr bwMode="auto">
              <a:xfrm>
                <a:off x="-14288" y="5627688"/>
                <a:ext cx="85725" cy="1216025"/>
              </a:xfrm>
              <a:custGeom>
                <a:avLst/>
                <a:gdLst/>
                <a:ahLst/>
                <a:cxnLst/>
                <a:rect l="0" t="0" r="r" b="b"/>
                <a:pathLst>
                  <a:path w="54" h="766">
                    <a:moveTo>
                      <a:pt x="54" y="766"/>
                    </a:moveTo>
                    <a:lnTo>
                      <a:pt x="36" y="766"/>
                    </a:lnTo>
                    <a:lnTo>
                      <a:pt x="36" y="149"/>
                    </a:lnTo>
                    <a:lnTo>
                      <a:pt x="0" y="3"/>
                    </a:lnTo>
                    <a:lnTo>
                      <a:pt x="18" y="0"/>
                    </a:lnTo>
                    <a:lnTo>
                      <a:pt x="54" y="146"/>
                    </a:lnTo>
                    <a:lnTo>
                      <a:pt x="54" y="76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1" name="Freeform 25"/>
              <p:cNvSpPr>
                <a:spLocks noEditPoints="1"/>
              </p:cNvSpPr>
              <p:nvPr/>
            </p:nvSpPr>
            <p:spPr bwMode="auto">
              <a:xfrm>
                <a:off x="527050" y="48672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2" name="Freeform 26"/>
              <p:cNvSpPr/>
              <p:nvPr/>
            </p:nvSpPr>
            <p:spPr bwMode="auto">
              <a:xfrm>
                <a:off x="309562" y="5422900"/>
                <a:ext cx="374650" cy="1425575"/>
              </a:xfrm>
              <a:custGeom>
                <a:avLst/>
                <a:gdLst/>
                <a:ahLst/>
                <a:cxnLst/>
                <a:rect l="0" t="0" r="r" b="b"/>
                <a:pathLst>
                  <a:path w="236" h="898">
                    <a:moveTo>
                      <a:pt x="18" y="898"/>
                    </a:moveTo>
                    <a:lnTo>
                      <a:pt x="0" y="898"/>
                    </a:lnTo>
                    <a:lnTo>
                      <a:pt x="0" y="515"/>
                    </a:lnTo>
                    <a:lnTo>
                      <a:pt x="3" y="512"/>
                    </a:lnTo>
                    <a:lnTo>
                      <a:pt x="221" y="0"/>
                    </a:lnTo>
                    <a:lnTo>
                      <a:pt x="236" y="6"/>
                    </a:lnTo>
                    <a:lnTo>
                      <a:pt x="18" y="518"/>
                    </a:lnTo>
                    <a:lnTo>
                      <a:pt x="18" y="89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3" name="Freeform 27"/>
              <p:cNvSpPr/>
              <p:nvPr/>
            </p:nvSpPr>
            <p:spPr bwMode="auto">
              <a:xfrm>
                <a:off x="569912" y="5945188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15" y="575"/>
                    </a:moveTo>
                    <a:lnTo>
                      <a:pt x="0" y="569"/>
                    </a:lnTo>
                    <a:lnTo>
                      <a:pt x="81" y="383"/>
                    </a:lnTo>
                    <a:lnTo>
                      <a:pt x="81" y="0"/>
                    </a:lnTo>
                    <a:lnTo>
                      <a:pt x="96" y="0"/>
                    </a:lnTo>
                    <a:lnTo>
                      <a:pt x="96" y="386"/>
                    </a:lnTo>
                    <a:lnTo>
                      <a:pt x="15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4" name="Freeform 28"/>
              <p:cNvSpPr>
                <a:spLocks noEditPoints="1"/>
              </p:cNvSpPr>
              <p:nvPr/>
            </p:nvSpPr>
            <p:spPr bwMode="auto">
              <a:xfrm>
                <a:off x="612775" y="52466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5" name="Freeform 29"/>
              <p:cNvSpPr>
                <a:spLocks noEditPoints="1"/>
              </p:cNvSpPr>
              <p:nvPr/>
            </p:nvSpPr>
            <p:spPr bwMode="auto">
              <a:xfrm>
                <a:off x="612775" y="57642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6" name="Freeform 30"/>
              <p:cNvSpPr/>
              <p:nvPr/>
            </p:nvSpPr>
            <p:spPr bwMode="auto">
              <a:xfrm>
                <a:off x="669925" y="6330950"/>
                <a:ext cx="417513" cy="517525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6">
                    <a:moveTo>
                      <a:pt x="15" y="326"/>
                    </a:moveTo>
                    <a:lnTo>
                      <a:pt x="0" y="320"/>
                    </a:lnTo>
                    <a:lnTo>
                      <a:pt x="45" y="206"/>
                    </a:lnTo>
                    <a:lnTo>
                      <a:pt x="48" y="206"/>
                    </a:lnTo>
                    <a:lnTo>
                      <a:pt x="254" y="0"/>
                    </a:lnTo>
                    <a:lnTo>
                      <a:pt x="263" y="12"/>
                    </a:lnTo>
                    <a:lnTo>
                      <a:pt x="60" y="215"/>
                    </a:lnTo>
                    <a:lnTo>
                      <a:pt x="15" y="32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7" name="Freeform 31"/>
              <p:cNvSpPr>
                <a:spLocks noEditPoints="1"/>
              </p:cNvSpPr>
              <p:nvPr/>
            </p:nvSpPr>
            <p:spPr bwMode="auto">
              <a:xfrm>
                <a:off x="1049337" y="6221413"/>
                <a:ext cx="157163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3" h="31">
                    <a:moveTo>
                      <a:pt x="16" y="31"/>
                    </a:moveTo>
                    <a:cubicBezTo>
                      <a:pt x="12" y="31"/>
                      <a:pt x="8" y="29"/>
                      <a:pt x="5" y="26"/>
                    </a:cubicBezTo>
                    <a:cubicBezTo>
                      <a:pt x="2" y="24"/>
                      <a:pt x="0" y="20"/>
                      <a:pt x="0" y="15"/>
                    </a:cubicBezTo>
                    <a:cubicBezTo>
                      <a:pt x="0" y="11"/>
                      <a:pt x="2" y="7"/>
                      <a:pt x="5" y="4"/>
                    </a:cubicBezTo>
                    <a:cubicBezTo>
                      <a:pt x="8" y="1"/>
                      <a:pt x="12" y="0"/>
                      <a:pt x="16" y="0"/>
                    </a:cubicBezTo>
                    <a:cubicBezTo>
                      <a:pt x="20" y="0"/>
                      <a:pt x="24" y="1"/>
                      <a:pt x="27" y="4"/>
                    </a:cubicBezTo>
                    <a:cubicBezTo>
                      <a:pt x="33" y="10"/>
                      <a:pt x="33" y="20"/>
                      <a:pt x="27" y="26"/>
                    </a:cubicBezTo>
                    <a:cubicBezTo>
                      <a:pt x="24" y="29"/>
                      <a:pt x="20" y="31"/>
                      <a:pt x="16" y="31"/>
                    </a:cubicBezTo>
                    <a:close/>
                    <a:moveTo>
                      <a:pt x="16" y="4"/>
                    </a:moveTo>
                    <a:cubicBezTo>
                      <a:pt x="13" y="4"/>
                      <a:pt x="10" y="5"/>
                      <a:pt x="8" y="7"/>
                    </a:cubicBezTo>
                    <a:cubicBezTo>
                      <a:pt x="6" y="9"/>
                      <a:pt x="4" y="12"/>
                      <a:pt x="4" y="15"/>
                    </a:cubicBezTo>
                    <a:cubicBezTo>
                      <a:pt x="4" y="19"/>
                      <a:pt x="6" y="21"/>
                      <a:pt x="8" y="24"/>
                    </a:cubicBezTo>
                    <a:cubicBezTo>
                      <a:pt x="10" y="26"/>
                      <a:pt x="13" y="27"/>
                      <a:pt x="16" y="27"/>
                    </a:cubicBezTo>
                    <a:cubicBezTo>
                      <a:pt x="19" y="27"/>
                      <a:pt x="22" y="26"/>
                      <a:pt x="24" y="24"/>
                    </a:cubicBezTo>
                    <a:cubicBezTo>
                      <a:pt x="29" y="19"/>
                      <a:pt x="29" y="12"/>
                      <a:pt x="24" y="7"/>
                    </a:cubicBezTo>
                    <a:cubicBezTo>
                      <a:pt x="22" y="5"/>
                      <a:pt x="19" y="4"/>
                      <a:pt x="16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</p:grpSp>
        <p:grpSp>
          <p:nvGrpSpPr>
            <p:cNvPr id="10" name="Group 9"/>
            <p:cNvGrpSpPr/>
            <p:nvPr/>
          </p:nvGrpSpPr>
          <p:grpSpPr>
            <a:xfrm>
              <a:off x="11364912" y="0"/>
              <a:ext cx="674688" cy="6848476"/>
              <a:chOff x="11364912" y="0"/>
              <a:chExt cx="674688" cy="6848476"/>
            </a:xfrm>
            <a:gradFill flip="none" rotWithShape="1">
              <a:gsLst>
                <a:gs pos="0">
                  <a:schemeClr val="tx2">
                    <a:alpha val="80000"/>
                  </a:schemeClr>
                </a:gs>
                <a:gs pos="100000">
                  <a:schemeClr val="bg2">
                    <a:lumMod val="60000"/>
                    <a:lumOff val="40000"/>
                    <a:alpha val="6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11" name="Freeform 32"/>
              <p:cNvSpPr/>
              <p:nvPr/>
            </p:nvSpPr>
            <p:spPr bwMode="auto">
              <a:xfrm>
                <a:off x="11483975" y="0"/>
                <a:ext cx="417513" cy="512763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3">
                    <a:moveTo>
                      <a:pt x="12" y="323"/>
                    </a:moveTo>
                    <a:lnTo>
                      <a:pt x="0" y="314"/>
                    </a:lnTo>
                    <a:lnTo>
                      <a:pt x="203" y="108"/>
                    </a:lnTo>
                    <a:lnTo>
                      <a:pt x="248" y="0"/>
                    </a:lnTo>
                    <a:lnTo>
                      <a:pt x="263" y="6"/>
                    </a:lnTo>
                    <a:lnTo>
                      <a:pt x="218" y="117"/>
                    </a:lnTo>
                    <a:lnTo>
                      <a:pt x="218" y="117"/>
                    </a:lnTo>
                    <a:lnTo>
                      <a:pt x="12" y="32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2" name="Freeform 33"/>
              <p:cNvSpPr>
                <a:spLocks noEditPoints="1"/>
              </p:cNvSpPr>
              <p:nvPr/>
            </p:nvSpPr>
            <p:spPr bwMode="auto">
              <a:xfrm>
                <a:off x="11364912" y="474663"/>
                <a:ext cx="157163" cy="152400"/>
              </a:xfrm>
              <a:custGeom>
                <a:avLst/>
                <a:gdLst/>
                <a:ahLst/>
                <a:cxnLst/>
                <a:rect l="0" t="0" r="r" b="b"/>
                <a:pathLst>
                  <a:path w="33" h="32">
                    <a:moveTo>
                      <a:pt x="17" y="32"/>
                    </a:moveTo>
                    <a:cubicBezTo>
                      <a:pt x="13" y="32"/>
                      <a:pt x="9" y="30"/>
                      <a:pt x="6" y="27"/>
                    </a:cubicBezTo>
                    <a:cubicBezTo>
                      <a:pt x="0" y="21"/>
                      <a:pt x="0" y="11"/>
                      <a:pt x="6" y="5"/>
                    </a:cubicBezTo>
                    <a:cubicBezTo>
                      <a:pt x="9" y="2"/>
                      <a:pt x="13" y="0"/>
                      <a:pt x="17" y="0"/>
                    </a:cubicBezTo>
                    <a:cubicBezTo>
                      <a:pt x="21" y="0"/>
                      <a:pt x="25" y="2"/>
                      <a:pt x="28" y="5"/>
                    </a:cubicBezTo>
                    <a:cubicBezTo>
                      <a:pt x="31" y="8"/>
                      <a:pt x="33" y="12"/>
                      <a:pt x="33" y="16"/>
                    </a:cubicBezTo>
                    <a:cubicBezTo>
                      <a:pt x="33" y="20"/>
                      <a:pt x="31" y="24"/>
                      <a:pt x="28" y="27"/>
                    </a:cubicBezTo>
                    <a:cubicBezTo>
                      <a:pt x="25" y="30"/>
                      <a:pt x="21" y="32"/>
                      <a:pt x="17" y="32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6"/>
                      <a:pt x="9" y="8"/>
                    </a:cubicBezTo>
                    <a:cubicBezTo>
                      <a:pt x="4" y="12"/>
                      <a:pt x="4" y="20"/>
                      <a:pt x="9" y="24"/>
                    </a:cubicBezTo>
                    <a:cubicBezTo>
                      <a:pt x="11" y="27"/>
                      <a:pt x="14" y="28"/>
                      <a:pt x="17" y="28"/>
                    </a:cubicBezTo>
                    <a:cubicBezTo>
                      <a:pt x="20" y="28"/>
                      <a:pt x="23" y="27"/>
                      <a:pt x="26" y="24"/>
                    </a:cubicBezTo>
                    <a:cubicBezTo>
                      <a:pt x="30" y="20"/>
                      <a:pt x="30" y="12"/>
                      <a:pt x="26" y="8"/>
                    </a:cubicBezTo>
                    <a:cubicBezTo>
                      <a:pt x="23" y="6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3" name="Freeform 34"/>
              <p:cNvSpPr>
                <a:spLocks noEditPoints="1"/>
              </p:cNvSpPr>
              <p:nvPr/>
            </p:nvSpPr>
            <p:spPr bwMode="auto">
              <a:xfrm>
                <a:off x="11631612" y="1539875"/>
                <a:ext cx="188913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4" name="Freeform 35"/>
              <p:cNvSpPr/>
              <p:nvPr/>
            </p:nvSpPr>
            <p:spPr bwMode="auto">
              <a:xfrm>
                <a:off x="11531600" y="5694363"/>
                <a:ext cx="298450" cy="1154113"/>
              </a:xfrm>
              <a:custGeom>
                <a:avLst/>
                <a:gdLst/>
                <a:ahLst/>
                <a:cxnLst/>
                <a:rect l="0" t="0" r="r" b="b"/>
                <a:pathLst>
                  <a:path w="188" h="727">
                    <a:moveTo>
                      <a:pt x="15" y="727"/>
                    </a:moveTo>
                    <a:lnTo>
                      <a:pt x="0" y="727"/>
                    </a:lnTo>
                    <a:lnTo>
                      <a:pt x="0" y="407"/>
                    </a:lnTo>
                    <a:lnTo>
                      <a:pt x="0" y="407"/>
                    </a:lnTo>
                    <a:lnTo>
                      <a:pt x="176" y="0"/>
                    </a:lnTo>
                    <a:lnTo>
                      <a:pt x="188" y="6"/>
                    </a:lnTo>
                    <a:lnTo>
                      <a:pt x="15" y="410"/>
                    </a:lnTo>
                    <a:lnTo>
                      <a:pt x="15" y="72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5" name="Freeform 36"/>
              <p:cNvSpPr>
                <a:spLocks noEditPoints="1"/>
              </p:cNvSpPr>
              <p:nvPr/>
            </p:nvSpPr>
            <p:spPr bwMode="auto">
              <a:xfrm>
                <a:off x="11772900" y="5551488"/>
                <a:ext cx="157163" cy="155575"/>
              </a:xfrm>
              <a:custGeom>
                <a:avLst/>
                <a:gdLst/>
                <a:ahLst/>
                <a:cxnLst/>
                <a:rect l="0" t="0" r="r" b="b"/>
                <a:pathLst>
                  <a:path w="33" h="33">
                    <a:moveTo>
                      <a:pt x="17" y="33"/>
                    </a:moveTo>
                    <a:cubicBezTo>
                      <a:pt x="8" y="33"/>
                      <a:pt x="0" y="25"/>
                      <a:pt x="0" y="16"/>
                    </a:cubicBezTo>
                    <a:cubicBezTo>
                      <a:pt x="0" y="7"/>
                      <a:pt x="8" y="0"/>
                      <a:pt x="17" y="0"/>
                    </a:cubicBezTo>
                    <a:cubicBezTo>
                      <a:pt x="26" y="0"/>
                      <a:pt x="33" y="7"/>
                      <a:pt x="33" y="16"/>
                    </a:cubicBezTo>
                    <a:cubicBezTo>
                      <a:pt x="33" y="25"/>
                      <a:pt x="26" y="33"/>
                      <a:pt x="17" y="33"/>
                    </a:cubicBezTo>
                    <a:close/>
                    <a:moveTo>
                      <a:pt x="17" y="4"/>
                    </a:moveTo>
                    <a:cubicBezTo>
                      <a:pt x="10" y="4"/>
                      <a:pt x="4" y="9"/>
                      <a:pt x="4" y="16"/>
                    </a:cubicBezTo>
                    <a:cubicBezTo>
                      <a:pt x="4" y="23"/>
                      <a:pt x="10" y="29"/>
                      <a:pt x="17" y="29"/>
                    </a:cubicBezTo>
                    <a:cubicBezTo>
                      <a:pt x="23" y="29"/>
                      <a:pt x="29" y="23"/>
                      <a:pt x="29" y="16"/>
                    </a:cubicBezTo>
                    <a:cubicBezTo>
                      <a:pt x="29" y="9"/>
                      <a:pt x="23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6" name="Freeform 37"/>
              <p:cNvSpPr/>
              <p:nvPr/>
            </p:nvSpPr>
            <p:spPr bwMode="auto">
              <a:xfrm>
                <a:off x="11710987" y="4763"/>
                <a:ext cx="304800" cy="1544638"/>
              </a:xfrm>
              <a:custGeom>
                <a:avLst/>
                <a:gdLst/>
                <a:ahLst/>
                <a:cxnLst/>
                <a:rect l="0" t="0" r="r" b="b"/>
                <a:pathLst>
                  <a:path w="192" h="973">
                    <a:moveTo>
                      <a:pt x="15" y="973"/>
                    </a:moveTo>
                    <a:lnTo>
                      <a:pt x="0" y="973"/>
                    </a:lnTo>
                    <a:lnTo>
                      <a:pt x="0" y="790"/>
                    </a:lnTo>
                    <a:lnTo>
                      <a:pt x="174" y="614"/>
                    </a:lnTo>
                    <a:lnTo>
                      <a:pt x="174" y="0"/>
                    </a:lnTo>
                    <a:lnTo>
                      <a:pt x="192" y="0"/>
                    </a:lnTo>
                    <a:lnTo>
                      <a:pt x="192" y="620"/>
                    </a:lnTo>
                    <a:lnTo>
                      <a:pt x="15" y="796"/>
                    </a:lnTo>
                    <a:lnTo>
                      <a:pt x="15" y="97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7" name="Freeform 38"/>
              <p:cNvSpPr>
                <a:spLocks noEditPoints="1"/>
              </p:cNvSpPr>
              <p:nvPr/>
            </p:nvSpPr>
            <p:spPr bwMode="auto">
              <a:xfrm>
                <a:off x="11636375" y="4867275"/>
                <a:ext cx="188913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8" name="Freeform 39"/>
              <p:cNvSpPr/>
              <p:nvPr/>
            </p:nvSpPr>
            <p:spPr bwMode="auto">
              <a:xfrm>
                <a:off x="11441112" y="5046663"/>
                <a:ext cx="307975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194" h="1135">
                    <a:moveTo>
                      <a:pt x="18" y="1135"/>
                    </a:moveTo>
                    <a:lnTo>
                      <a:pt x="0" y="1135"/>
                    </a:lnTo>
                    <a:lnTo>
                      <a:pt x="0" y="354"/>
                    </a:lnTo>
                    <a:lnTo>
                      <a:pt x="176" y="177"/>
                    </a:lnTo>
                    <a:lnTo>
                      <a:pt x="176" y="0"/>
                    </a:lnTo>
                    <a:lnTo>
                      <a:pt x="194" y="0"/>
                    </a:lnTo>
                    <a:lnTo>
                      <a:pt x="194" y="183"/>
                    </a:lnTo>
                    <a:lnTo>
                      <a:pt x="18" y="360"/>
                    </a:lnTo>
                    <a:lnTo>
                      <a:pt x="18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9" name="Freeform 40"/>
              <p:cNvSpPr>
                <a:spLocks noEditPoints="1"/>
              </p:cNvSpPr>
              <p:nvPr/>
            </p:nvSpPr>
            <p:spPr bwMode="auto">
              <a:xfrm>
                <a:off x="11849100" y="64166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0" name="Rectangle 41"/>
              <p:cNvSpPr>
                <a:spLocks noChangeArrowheads="1"/>
              </p:cNvSpPr>
              <p:nvPr/>
            </p:nvSpPr>
            <p:spPr bwMode="auto">
              <a:xfrm>
                <a:off x="11939587" y="6596063"/>
                <a:ext cx="23813" cy="25241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</p:grp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1413" y="618518"/>
            <a:ext cx="9905998" cy="14785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2" y="2249487"/>
            <a:ext cx="9905999" cy="35417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456921" y="588327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173C4D7-74BE-4463-87C5-54DF3C0D175F}" type="datetimeFigureOut">
              <a:rPr lang="fr-CH" smtClean="0"/>
              <a:t>20.09.2022</a:t>
            </a:fld>
            <a:endParaRPr lang="fr-C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41411" y="5883275"/>
            <a:ext cx="623930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 cap="all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C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76321" y="5883274"/>
            <a:ext cx="77108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82F5F14-1E64-4FA5-9DB2-7B49BD09E6C7}" type="slidenum">
              <a:rPr lang="fr-CH" smtClean="0"/>
              <a:t>‹N°›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840516441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SzPct val="125000"/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081E840-FC15-860E-C2B4-0B3575D576F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551134" y="283120"/>
            <a:ext cx="9144000" cy="1295159"/>
          </a:xfrm>
        </p:spPr>
        <p:txBody>
          <a:bodyPr>
            <a:normAutofit fontScale="90000"/>
          </a:bodyPr>
          <a:lstStyle/>
          <a:p>
            <a:r>
              <a:rPr lang="fr-CH" sz="4000" b="1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La Cause et L’Effet : </a:t>
            </a:r>
            <a:br>
              <a:rPr lang="fr-CH" sz="4000" b="1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</a:br>
            <a:r>
              <a:rPr lang="fr-CH" sz="4000" b="1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comprendre des effets causals</a:t>
            </a:r>
            <a:endParaRPr lang="fr-CH" sz="11500" dirty="0"/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84CD93D2-9024-A9E6-2594-CB0C2CBE1B1E}"/>
              </a:ext>
            </a:extLst>
          </p:cNvPr>
          <p:cNvSpPr txBox="1"/>
          <p:nvPr/>
        </p:nvSpPr>
        <p:spPr>
          <a:xfrm>
            <a:off x="1791222" y="1910219"/>
            <a:ext cx="10033347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/>
            <a:endParaRPr lang="fr-CH" sz="2400" dirty="0">
              <a:latin typeface="Arial" panose="020B0604020202020204" pitchFamily="34" charset="0"/>
            </a:endParaRPr>
          </a:p>
          <a:p>
            <a:pPr lvl="1"/>
            <a:r>
              <a:rPr lang="fr-CH" sz="2400" dirty="0">
                <a:latin typeface="Arial" panose="020B0604020202020204" pitchFamily="34" charset="0"/>
              </a:rPr>
              <a:t>Atelier 1</a:t>
            </a:r>
          </a:p>
          <a:p>
            <a:pPr lvl="1"/>
            <a:r>
              <a:rPr lang="fr-CH" sz="2400" dirty="0">
                <a:latin typeface="Arial" panose="020B0604020202020204" pitchFamily="34" charset="0"/>
              </a:rPr>
              <a:t>Congrès annuel SEVAL</a:t>
            </a:r>
          </a:p>
          <a:p>
            <a:pPr lvl="1"/>
            <a:r>
              <a:rPr lang="fr-CH" sz="2400" dirty="0">
                <a:latin typeface="Arial" panose="020B0604020202020204" pitchFamily="34" charset="0"/>
              </a:rPr>
              <a:t>2. Septembre 2022</a:t>
            </a:r>
          </a:p>
          <a:p>
            <a:pPr lvl="1"/>
            <a:endParaRPr lang="fr-CH" sz="2400" dirty="0">
              <a:latin typeface="Arial" panose="020B0604020202020204" pitchFamily="34" charset="0"/>
            </a:endParaRPr>
          </a:p>
          <a:p>
            <a:pPr lvl="1"/>
            <a:endParaRPr lang="fr-CH" sz="2400" dirty="0">
              <a:latin typeface="Arial" panose="020B0604020202020204" pitchFamily="34" charset="0"/>
            </a:endParaRPr>
          </a:p>
          <a:p>
            <a:pPr lvl="1"/>
            <a:endParaRPr lang="fr-CH" sz="2400" dirty="0">
              <a:latin typeface="Arial" panose="020B0604020202020204" pitchFamily="34" charset="0"/>
            </a:endParaRPr>
          </a:p>
          <a:p>
            <a:pPr lvl="1"/>
            <a:r>
              <a:rPr lang="fr-CH" sz="2400" dirty="0">
                <a:latin typeface="Arial" panose="020B0604020202020204" pitchFamily="34" charset="0"/>
              </a:rPr>
              <a:t>Prof Pirmin Bundi, Université de Lausanne</a:t>
            </a:r>
          </a:p>
          <a:p>
            <a:pPr lvl="1"/>
            <a:r>
              <a:rPr lang="fr-CH" sz="2400">
                <a:latin typeface="Arial" panose="020B0604020202020204" pitchFamily="34" charset="0"/>
              </a:rPr>
              <a:t>Prof Stefan Sperlich, Université de Genève</a:t>
            </a:r>
          </a:p>
          <a:p>
            <a:pPr lvl="1"/>
            <a:endParaRPr lang="fr-CH" sz="2400" dirty="0"/>
          </a:p>
        </p:txBody>
      </p:sp>
    </p:spTree>
    <p:extLst>
      <p:ext uri="{BB962C8B-B14F-4D97-AF65-F5344CB8AC3E}">
        <p14:creationId xmlns:p14="http://schemas.microsoft.com/office/powerpoint/2010/main" val="217887858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AAA83A7-FBB8-A52F-A353-21A4A58FF9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1413" y="618518"/>
            <a:ext cx="9905998" cy="947235"/>
          </a:xfrm>
        </p:spPr>
        <p:txBody>
          <a:bodyPr>
            <a:normAutofit fontScale="90000"/>
          </a:bodyPr>
          <a:lstStyle/>
          <a:p>
            <a:r>
              <a:rPr lang="fr-CH" dirty="0" err="1"/>
              <a:t>ExEmple</a:t>
            </a:r>
            <a:r>
              <a:rPr lang="fr-CH" dirty="0"/>
              <a:t>	</a:t>
            </a:r>
            <a:br>
              <a:rPr lang="fr-CH" dirty="0"/>
            </a:br>
            <a:r>
              <a:rPr lang="fr-CH" dirty="0"/>
              <a:t>Les essais contrôlés randomisés (RCT) </a:t>
            </a:r>
          </a:p>
        </p:txBody>
      </p:sp>
      <p:sp>
        <p:nvSpPr>
          <p:cNvPr id="5" name="Espace réservé du contenu 2">
            <a:extLst>
              <a:ext uri="{FF2B5EF4-FFF2-40B4-BE49-F238E27FC236}">
                <a16:creationId xmlns:a16="http://schemas.microsoft.com/office/drawing/2014/main" id="{9DA2A9AD-DED5-FC30-37F0-0EBBD087DB2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01666" y="1836127"/>
            <a:ext cx="11096292" cy="4088683"/>
          </a:xfrm>
        </p:spPr>
        <p:txBody>
          <a:bodyPr>
            <a:normAutofit fontScale="85000" lnSpcReduction="20000"/>
          </a:bodyPr>
          <a:lstStyle/>
          <a:p>
            <a:r>
              <a:rPr lang="fr-CH" sz="2800" dirty="0" err="1"/>
              <a:t>Bonoli</a:t>
            </a:r>
            <a:r>
              <a:rPr lang="fr-CH" sz="2800" dirty="0"/>
              <a:t> et al. (2017) : </a:t>
            </a:r>
            <a:r>
              <a:rPr lang="fr-CH" sz="2800" i="1" dirty="0"/>
              <a:t>Evaluation de l’Unité commune ORP-CSR en Ville de Lausanne</a:t>
            </a:r>
            <a:r>
              <a:rPr lang="fr-CH" sz="2800" dirty="0"/>
              <a:t>. Lausanne: IDHEAP.</a:t>
            </a:r>
          </a:p>
          <a:p>
            <a:r>
              <a:rPr lang="fr-CH" sz="2800" dirty="0"/>
              <a:t>Les résultats pour les deux groupes :</a:t>
            </a:r>
          </a:p>
          <a:p>
            <a:pPr lvl="1"/>
            <a:r>
              <a:rPr lang="fr-CH" sz="2400" dirty="0"/>
              <a:t>Réduction de RI (107 CHF/mois) en comparaison avec le groupe de contrôle</a:t>
            </a:r>
          </a:p>
          <a:p>
            <a:pPr lvl="1"/>
            <a:r>
              <a:rPr lang="de-CH" sz="2400" dirty="0" err="1"/>
              <a:t>Les</a:t>
            </a:r>
            <a:r>
              <a:rPr lang="de-CH" sz="2400" dirty="0"/>
              <a:t> </a:t>
            </a:r>
            <a:r>
              <a:rPr lang="de-CH" sz="2400" dirty="0" err="1"/>
              <a:t>bénéficiaires</a:t>
            </a:r>
            <a:r>
              <a:rPr lang="de-CH" sz="2400" dirty="0"/>
              <a:t> </a:t>
            </a:r>
            <a:r>
              <a:rPr lang="de-CH" sz="2400" dirty="0" err="1"/>
              <a:t>pris</a:t>
            </a:r>
            <a:r>
              <a:rPr lang="de-CH" sz="2400" dirty="0"/>
              <a:t> en </a:t>
            </a:r>
            <a:r>
              <a:rPr lang="de-CH" sz="2400" dirty="0" err="1"/>
              <a:t>charge</a:t>
            </a:r>
            <a:r>
              <a:rPr lang="de-CH" sz="2400" dirty="0"/>
              <a:t> par </a:t>
            </a:r>
            <a:r>
              <a:rPr lang="de-CH" sz="2400" dirty="0" err="1"/>
              <a:t>l’Unité</a:t>
            </a:r>
            <a:r>
              <a:rPr lang="de-CH" sz="2400" dirty="0"/>
              <a:t> </a:t>
            </a:r>
            <a:r>
              <a:rPr lang="de-CH" sz="2400" dirty="0" err="1"/>
              <a:t>ont</a:t>
            </a:r>
            <a:r>
              <a:rPr lang="de-CH" sz="2400" dirty="0"/>
              <a:t> </a:t>
            </a:r>
            <a:r>
              <a:rPr lang="de-CH" sz="2400" dirty="0" err="1"/>
              <a:t>été</a:t>
            </a:r>
            <a:r>
              <a:rPr lang="de-CH" sz="2400" dirty="0"/>
              <a:t> plus </a:t>
            </a:r>
            <a:r>
              <a:rPr lang="de-CH" sz="2400" dirty="0" err="1"/>
              <a:t>nombreux</a:t>
            </a:r>
            <a:r>
              <a:rPr lang="de-CH" sz="2400" dirty="0"/>
              <a:t> à </a:t>
            </a:r>
            <a:r>
              <a:rPr lang="de-CH" sz="2400" dirty="0" err="1"/>
              <a:t>trouver</a:t>
            </a:r>
            <a:r>
              <a:rPr lang="de-CH" sz="2400" dirty="0"/>
              <a:t> du </a:t>
            </a:r>
            <a:r>
              <a:rPr lang="de-CH" sz="2400" dirty="0" err="1"/>
              <a:t>travail</a:t>
            </a:r>
            <a:r>
              <a:rPr lang="de-CH" sz="2400" dirty="0"/>
              <a:t> </a:t>
            </a:r>
            <a:r>
              <a:rPr lang="de-CH" sz="2400" dirty="0" err="1"/>
              <a:t>pendant</a:t>
            </a:r>
            <a:r>
              <a:rPr lang="de-CH" sz="2400" dirty="0"/>
              <a:t> la </a:t>
            </a:r>
            <a:r>
              <a:rPr lang="de-CH" sz="2400" dirty="0" err="1"/>
              <a:t>période</a:t>
            </a:r>
            <a:r>
              <a:rPr lang="de-CH" sz="2400" dirty="0"/>
              <a:t> </a:t>
            </a:r>
            <a:r>
              <a:rPr lang="de-CH" sz="2400" dirty="0" err="1"/>
              <a:t>d’observation</a:t>
            </a:r>
            <a:r>
              <a:rPr lang="de-CH" sz="2400" dirty="0"/>
              <a:t>. La </a:t>
            </a:r>
            <a:r>
              <a:rPr lang="de-CH" sz="2400" dirty="0" err="1"/>
              <a:t>différence</a:t>
            </a:r>
            <a:r>
              <a:rPr lang="de-CH" sz="2400" dirty="0"/>
              <a:t> entre </a:t>
            </a:r>
            <a:r>
              <a:rPr lang="de-CH" sz="2400" dirty="0" err="1"/>
              <a:t>les</a:t>
            </a:r>
            <a:r>
              <a:rPr lang="de-CH" sz="2400" dirty="0"/>
              <a:t> deux </a:t>
            </a:r>
            <a:r>
              <a:rPr lang="de-CH" sz="2400" dirty="0" err="1"/>
              <a:t>groupes</a:t>
            </a:r>
            <a:r>
              <a:rPr lang="de-CH" sz="2400" dirty="0"/>
              <a:t> se </a:t>
            </a:r>
            <a:r>
              <a:rPr lang="de-CH" sz="2400" dirty="0" err="1"/>
              <a:t>monte</a:t>
            </a:r>
            <a:r>
              <a:rPr lang="de-CH" sz="2400" dirty="0"/>
              <a:t> à 9 </a:t>
            </a:r>
            <a:r>
              <a:rPr lang="de-CH" sz="2400" dirty="0" err="1"/>
              <a:t>points</a:t>
            </a:r>
            <a:r>
              <a:rPr lang="de-CH" sz="2400" dirty="0"/>
              <a:t> de </a:t>
            </a:r>
            <a:r>
              <a:rPr lang="de-CH" sz="2400" dirty="0" err="1"/>
              <a:t>pourcent</a:t>
            </a:r>
            <a:r>
              <a:rPr lang="de-CH" sz="2400" dirty="0"/>
              <a:t>. </a:t>
            </a:r>
          </a:p>
          <a:p>
            <a:pPr lvl="1"/>
            <a:r>
              <a:rPr lang="fr-CH" sz="2400" dirty="0"/>
              <a:t>Les bénéficiaires </a:t>
            </a:r>
            <a:r>
              <a:rPr lang="de-CH" sz="2400" dirty="0" err="1"/>
              <a:t>pris</a:t>
            </a:r>
            <a:r>
              <a:rPr lang="de-CH" sz="2400" dirty="0"/>
              <a:t> en </a:t>
            </a:r>
            <a:r>
              <a:rPr lang="de-CH" sz="2400" dirty="0" err="1"/>
              <a:t>charge</a:t>
            </a:r>
            <a:r>
              <a:rPr lang="de-CH" sz="2400" dirty="0"/>
              <a:t> par </a:t>
            </a:r>
            <a:r>
              <a:rPr lang="de-CH" sz="2400" dirty="0" err="1"/>
              <a:t>l’Unité</a:t>
            </a:r>
            <a:r>
              <a:rPr lang="de-CH" sz="2400" dirty="0"/>
              <a:t> </a:t>
            </a:r>
            <a:r>
              <a:rPr lang="fr-CH" sz="2400" dirty="0"/>
              <a:t>sont 9% plus susceptibles de trouver un emploi que les autres.</a:t>
            </a:r>
          </a:p>
          <a:p>
            <a:pPr lvl="1"/>
            <a:r>
              <a:rPr lang="fr-CH" sz="2400" dirty="0"/>
              <a:t>Les bénéficiaires </a:t>
            </a:r>
            <a:r>
              <a:rPr lang="de-CH" sz="2400" dirty="0" err="1"/>
              <a:t>pris</a:t>
            </a:r>
            <a:r>
              <a:rPr lang="de-CH" sz="2400" dirty="0"/>
              <a:t> en </a:t>
            </a:r>
            <a:r>
              <a:rPr lang="de-CH" sz="2400" dirty="0" err="1"/>
              <a:t>charge</a:t>
            </a:r>
            <a:r>
              <a:rPr lang="de-CH" sz="2400" dirty="0"/>
              <a:t> par </a:t>
            </a:r>
            <a:r>
              <a:rPr lang="de-CH" sz="2400" dirty="0" err="1"/>
              <a:t>l’Unité</a:t>
            </a:r>
            <a:r>
              <a:rPr lang="de-CH" sz="2400" dirty="0"/>
              <a:t> </a:t>
            </a:r>
            <a:r>
              <a:rPr lang="fr-CH" sz="2400" dirty="0"/>
              <a:t>ont été plus nombreux à trouver un emploi grâce à l’ORP (24% et 12%). </a:t>
            </a:r>
          </a:p>
          <a:p>
            <a:pPr marL="457200" lvl="1" indent="0">
              <a:buNone/>
            </a:pPr>
            <a:r>
              <a:rPr lang="fr-CH" sz="2400" dirty="0"/>
              <a:t>-&gt; Les avantages d'un soutien plus coûteux l'emportent sur les coûts macroéconomiques</a:t>
            </a:r>
          </a:p>
          <a:p>
            <a:pPr lvl="1"/>
            <a:endParaRPr lang="fr-CH" sz="2400" dirty="0"/>
          </a:p>
          <a:p>
            <a:pPr marL="457200" lvl="1" indent="0">
              <a:buNone/>
            </a:pPr>
            <a:endParaRPr lang="fr-CH" sz="2400" dirty="0"/>
          </a:p>
        </p:txBody>
      </p:sp>
    </p:spTree>
    <p:extLst>
      <p:ext uri="{BB962C8B-B14F-4D97-AF65-F5344CB8AC3E}">
        <p14:creationId xmlns:p14="http://schemas.microsoft.com/office/powerpoint/2010/main" val="265533511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475104E-73F1-CFFF-E63E-8BA82DC557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1413" y="618518"/>
            <a:ext cx="9905998" cy="1088362"/>
          </a:xfrm>
        </p:spPr>
        <p:txBody>
          <a:bodyPr/>
          <a:lstStyle/>
          <a:p>
            <a:r>
              <a:rPr lang="fr-CH" dirty="0"/>
              <a:t>Et si on n’a pas … ?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1E4C2CA3-E7C3-B9B8-234A-4665CAED9E1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1412" y="1706880"/>
            <a:ext cx="10562908" cy="4282440"/>
          </a:xfrm>
        </p:spPr>
        <p:txBody>
          <a:bodyPr>
            <a:normAutofit/>
          </a:bodyPr>
          <a:lstStyle/>
          <a:p>
            <a:r>
              <a:rPr lang="fr-CH" sz="2600" dirty="0"/>
              <a:t>Bien que souvent les RCT sont considérés « golden standard » , mais pour répondre à cette attente il faut contrôler </a:t>
            </a:r>
            <a:r>
              <a:rPr lang="fr-CH" sz="2600" i="1" u="sng" dirty="0"/>
              <a:t>pour tout</a:t>
            </a:r>
            <a:r>
              <a:rPr lang="fr-CH" sz="2600" i="1" dirty="0"/>
              <a:t> - faisable &amp; raisonnable ?</a:t>
            </a:r>
          </a:p>
          <a:p>
            <a:r>
              <a:rPr lang="fr-CH" sz="2600" dirty="0"/>
              <a:t>En plus, dans la pratique, souvent les clients viennent « après » </a:t>
            </a:r>
          </a:p>
          <a:p>
            <a:pPr marL="0" indent="0">
              <a:buNone/>
            </a:pPr>
            <a:r>
              <a:rPr lang="fr-CH" sz="2600" dirty="0"/>
              <a:t>	En tel cas, solution optimale dépend des données </a:t>
            </a:r>
            <a:r>
              <a:rPr lang="fr-CH" sz="2600" dirty="0" err="1"/>
              <a:t>données</a:t>
            </a:r>
            <a:r>
              <a:rPr lang="fr-CH" sz="2600" dirty="0"/>
              <a:t> !</a:t>
            </a:r>
          </a:p>
          <a:p>
            <a:r>
              <a:rPr lang="fr-CH" sz="2600" dirty="0"/>
              <a:t>Toujours mieux, penser ramassage de l’info (données) « avant »</a:t>
            </a:r>
          </a:p>
          <a:p>
            <a:endParaRPr lang="fr-CH" sz="2600" dirty="0"/>
          </a:p>
          <a:p>
            <a:r>
              <a:rPr lang="fr-CH" sz="2600" dirty="0"/>
              <a:t>Méthodes suivantes essaye de corriger/contrôler </a:t>
            </a:r>
            <a:r>
              <a:rPr lang="fr-CH" sz="2600" i="1" dirty="0"/>
              <a:t>pout tout </a:t>
            </a:r>
            <a:r>
              <a:rPr lang="fr-CH" sz="2600" dirty="0"/>
              <a:t>« après »</a:t>
            </a:r>
          </a:p>
          <a:p>
            <a:endParaRPr lang="fr-CH" sz="2600" dirty="0"/>
          </a:p>
        </p:txBody>
      </p:sp>
    </p:spTree>
    <p:extLst>
      <p:ext uri="{BB962C8B-B14F-4D97-AF65-F5344CB8AC3E}">
        <p14:creationId xmlns:p14="http://schemas.microsoft.com/office/powerpoint/2010/main" val="91559051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128329D-CFAD-0156-B906-E064F1FDF0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1413" y="618518"/>
            <a:ext cx="9905998" cy="1247860"/>
          </a:xfrm>
        </p:spPr>
        <p:txBody>
          <a:bodyPr/>
          <a:lstStyle/>
          <a:p>
            <a:r>
              <a:rPr lang="fr-CH" dirty="0"/>
              <a:t>Les « </a:t>
            </a:r>
            <a:r>
              <a:rPr lang="fr-CH" dirty="0" err="1"/>
              <a:t>Confounders</a:t>
            </a:r>
            <a:r>
              <a:rPr lang="fr-CH" dirty="0"/>
              <a:t> »</a:t>
            </a:r>
            <a:br>
              <a:rPr lang="fr-CH" dirty="0"/>
            </a:br>
            <a:r>
              <a:rPr lang="fr-CH" dirty="0"/>
              <a:t>Des Modèles Conditionnels simples    (Match)</a:t>
            </a: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BC34C872-ECA4-05F9-5339-CAE9755254B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6291" y="2039781"/>
            <a:ext cx="8617527" cy="32356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946591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E933D6E-FC6F-2A36-BCD1-A70B8AEC1D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65961" y="618518"/>
            <a:ext cx="9381449" cy="1185230"/>
          </a:xfrm>
        </p:spPr>
        <p:txBody>
          <a:bodyPr/>
          <a:lstStyle/>
          <a:p>
            <a:r>
              <a:rPr lang="fr-CH" dirty="0"/>
              <a:t>Différence entre Effet Total </a:t>
            </a:r>
            <a:r>
              <a:rPr lang="fr-CH" cap="none" dirty="0"/>
              <a:t>vs</a:t>
            </a:r>
            <a:r>
              <a:rPr lang="fr-CH" dirty="0"/>
              <a:t> Partial</a:t>
            </a: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15DC8CE6-36BE-3183-84DC-EAFE3074E38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9783" y="1764805"/>
            <a:ext cx="7612434" cy="47072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841014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0DA6FA2-8DD9-DC76-3EC4-10DDB2FCE1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79824" y="580656"/>
            <a:ext cx="9905998" cy="972287"/>
          </a:xfrm>
        </p:spPr>
        <p:txBody>
          <a:bodyPr/>
          <a:lstStyle/>
          <a:p>
            <a:r>
              <a:rPr lang="fr-CH" dirty="0"/>
              <a:t>Exemples où pas identifiable 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A2CD70C5-49A4-A8EC-8624-98D5C2BB9BA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3000" y="1640910"/>
            <a:ext cx="9905999" cy="663880"/>
          </a:xfrm>
        </p:spPr>
        <p:txBody>
          <a:bodyPr>
            <a:normAutofit/>
          </a:bodyPr>
          <a:lstStyle/>
          <a:p>
            <a:r>
              <a:rPr lang="fr-CH" sz="2800" dirty="0"/>
              <a:t>Cycles  et/ou  </a:t>
            </a:r>
            <a:r>
              <a:rPr lang="fr-CH" sz="2800" dirty="0" err="1"/>
              <a:t>Confounders</a:t>
            </a:r>
            <a:r>
              <a:rPr lang="fr-CH" sz="2800" dirty="0"/>
              <a:t> pas observables </a:t>
            </a:r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A454AEDF-CD5E-C6E8-5560-C00B6F31C81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03717" y="2170136"/>
            <a:ext cx="6143625" cy="4486275"/>
          </a:xfrm>
          <a:prstGeom prst="rect">
            <a:avLst/>
          </a:prstGeom>
        </p:spPr>
      </p:pic>
      <p:graphicFrame>
        <p:nvGraphicFramePr>
          <p:cNvPr id="8" name="Diagramme 7">
            <a:extLst>
              <a:ext uri="{FF2B5EF4-FFF2-40B4-BE49-F238E27FC236}">
                <a16:creationId xmlns:a16="http://schemas.microsoft.com/office/drawing/2014/main" id="{EA9E0951-30F6-4C6A-07AC-725B6F50C07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048553242"/>
              </p:ext>
            </p:extLst>
          </p:nvPr>
        </p:nvGraphicFramePr>
        <p:xfrm>
          <a:off x="274180" y="2304790"/>
          <a:ext cx="5487793" cy="415433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9" name="Flèche : droite 8">
            <a:extLst>
              <a:ext uri="{FF2B5EF4-FFF2-40B4-BE49-F238E27FC236}">
                <a16:creationId xmlns:a16="http://schemas.microsoft.com/office/drawing/2014/main" id="{8140B08D-AB9A-9E1A-3B8D-719436B84922}"/>
              </a:ext>
            </a:extLst>
          </p:cNvPr>
          <p:cNvSpPr/>
          <p:nvPr/>
        </p:nvSpPr>
        <p:spPr>
          <a:xfrm rot="19635711">
            <a:off x="1962401" y="3207258"/>
            <a:ext cx="507862" cy="484632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383106104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2CFD82F-F5C2-F288-B8C8-E6DA341FD0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03123" y="618518"/>
            <a:ext cx="9544288" cy="1059970"/>
          </a:xfrm>
        </p:spPr>
        <p:txBody>
          <a:bodyPr>
            <a:normAutofit fontScale="90000"/>
          </a:bodyPr>
          <a:lstStyle/>
          <a:p>
            <a:r>
              <a:rPr lang="fr-CH" dirty="0"/>
              <a:t>Matching &amp; </a:t>
            </a:r>
            <a:r>
              <a:rPr lang="fr-CH" dirty="0" err="1"/>
              <a:t>Propensity</a:t>
            </a:r>
            <a:r>
              <a:rPr lang="fr-CH" dirty="0"/>
              <a:t> Score </a:t>
            </a:r>
            <a:r>
              <a:rPr lang="fr-CH" dirty="0" err="1"/>
              <a:t>Weighting</a:t>
            </a:r>
            <a:r>
              <a:rPr lang="fr-CH" dirty="0"/>
              <a:t> - 1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EDB35A54-C867-BAF4-9A1F-DEC2FA0C09B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1412" y="1803748"/>
            <a:ext cx="9905999" cy="4435733"/>
          </a:xfrm>
        </p:spPr>
        <p:txBody>
          <a:bodyPr>
            <a:normAutofit/>
          </a:bodyPr>
          <a:lstStyle/>
          <a:p>
            <a:r>
              <a:rPr lang="fr-CH" sz="2800" dirty="0"/>
              <a:t>Qu’est-ce que suggère le nom ‘</a:t>
            </a:r>
            <a:r>
              <a:rPr lang="fr-CH" sz="2800" dirty="0" err="1"/>
              <a:t>matching</a:t>
            </a:r>
            <a:r>
              <a:rPr lang="fr-CH" sz="2800" dirty="0"/>
              <a:t>’</a:t>
            </a:r>
          </a:p>
          <a:p>
            <a:pPr lvl="1"/>
            <a:r>
              <a:rPr lang="fr-CH" sz="2400" dirty="0"/>
              <a:t>Comparer seulement des sujets pareils </a:t>
            </a:r>
          </a:p>
          <a:p>
            <a:pPr lvl="1"/>
            <a:r>
              <a:rPr lang="fr-CH" sz="2400" dirty="0"/>
              <a:t>Idée simple si traitement est discrète </a:t>
            </a:r>
          </a:p>
          <a:p>
            <a:pPr lvl="1"/>
            <a:r>
              <a:rPr lang="fr-CH" sz="2400" dirty="0"/>
              <a:t>Fonctionne de la même manière si continue </a:t>
            </a:r>
          </a:p>
          <a:p>
            <a:pPr marL="457200" lvl="1" indent="0">
              <a:buNone/>
            </a:pPr>
            <a:r>
              <a:rPr lang="fr-CH" sz="1100" dirty="0"/>
              <a:t>  </a:t>
            </a:r>
          </a:p>
          <a:p>
            <a:r>
              <a:rPr lang="fr-CH" sz="2800" dirty="0"/>
              <a:t>L’idée d’une pondération inverse par distribution / fréquence </a:t>
            </a:r>
          </a:p>
          <a:p>
            <a:pPr lvl="1"/>
            <a:r>
              <a:rPr lang="fr-CH" sz="2400" dirty="0"/>
              <a:t>Pour faire les populations comparables </a:t>
            </a:r>
          </a:p>
          <a:p>
            <a:pPr lvl="1"/>
            <a:r>
              <a:rPr lang="fr-CH" sz="2400" dirty="0"/>
              <a:t>… selon les </a:t>
            </a:r>
            <a:r>
              <a:rPr lang="fr-CH" sz="2400" dirty="0" err="1"/>
              <a:t>confounders</a:t>
            </a:r>
            <a:r>
              <a:rPr lang="fr-CH" sz="2400" dirty="0"/>
              <a:t>   </a:t>
            </a:r>
          </a:p>
        </p:txBody>
      </p:sp>
    </p:spTree>
    <p:extLst>
      <p:ext uri="{BB962C8B-B14F-4D97-AF65-F5344CB8AC3E}">
        <p14:creationId xmlns:p14="http://schemas.microsoft.com/office/powerpoint/2010/main" val="191939690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 descr="Une image contenant texte, mur, pièce&#10;&#10;Description générée automatiquement">
            <a:extLst>
              <a:ext uri="{FF2B5EF4-FFF2-40B4-BE49-F238E27FC236}">
                <a16:creationId xmlns:a16="http://schemas.microsoft.com/office/drawing/2014/main" id="{8282CD33-947C-A37A-9C68-0B5B22D11B3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21984" y="1151451"/>
            <a:ext cx="6046237" cy="5411755"/>
          </a:xfrm>
          <a:prstGeom prst="rect">
            <a:avLst/>
          </a:prstGeom>
        </p:spPr>
      </p:pic>
      <p:sp>
        <p:nvSpPr>
          <p:cNvPr id="6" name="ZoneTexte 5">
            <a:extLst>
              <a:ext uri="{FF2B5EF4-FFF2-40B4-BE49-F238E27FC236}">
                <a16:creationId xmlns:a16="http://schemas.microsoft.com/office/drawing/2014/main" id="{1A3EEA38-22C2-8B6C-4D94-FA4F9035D3ED}"/>
              </a:ext>
            </a:extLst>
          </p:cNvPr>
          <p:cNvSpPr txBox="1"/>
          <p:nvPr/>
        </p:nvSpPr>
        <p:spPr>
          <a:xfrm>
            <a:off x="906001" y="1076416"/>
            <a:ext cx="5195679" cy="18774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>
              <a:buNone/>
            </a:pPr>
            <a:r>
              <a:rPr lang="fr-CH" sz="3200" dirty="0"/>
              <a:t>‘ </a:t>
            </a:r>
            <a:r>
              <a:rPr lang="fr-CH" sz="3200" i="1" dirty="0"/>
              <a:t>effet pour sujets avec x </a:t>
            </a:r>
            <a:r>
              <a:rPr lang="fr-CH" sz="3200" dirty="0"/>
              <a:t>’ = </a:t>
            </a:r>
          </a:p>
          <a:p>
            <a:pPr marL="0" indent="0">
              <a:buNone/>
            </a:pPr>
            <a:r>
              <a:rPr lang="fr-CH" sz="3200" b="1" dirty="0">
                <a:solidFill>
                  <a:schemeClr val="bg1"/>
                </a:solidFill>
                <a:highlight>
                  <a:srgbClr val="C0C0C0"/>
                </a:highlight>
              </a:rPr>
              <a:t>E [ </a:t>
            </a:r>
            <a:r>
              <a:rPr lang="fr-CH" sz="3200" b="1" dirty="0" err="1">
                <a:solidFill>
                  <a:schemeClr val="bg1"/>
                </a:solidFill>
                <a:highlight>
                  <a:srgbClr val="C0C0C0"/>
                </a:highlight>
              </a:rPr>
              <a:t>Y|x,D</a:t>
            </a:r>
            <a:r>
              <a:rPr lang="fr-CH" sz="3200" b="1" dirty="0">
                <a:solidFill>
                  <a:schemeClr val="bg1"/>
                </a:solidFill>
                <a:highlight>
                  <a:srgbClr val="C0C0C0"/>
                </a:highlight>
              </a:rPr>
              <a:t>=1] – E [ </a:t>
            </a:r>
            <a:r>
              <a:rPr lang="fr-CH" sz="3200" b="1" dirty="0" err="1">
                <a:solidFill>
                  <a:schemeClr val="bg1"/>
                </a:solidFill>
                <a:highlight>
                  <a:srgbClr val="C0C0C0"/>
                </a:highlight>
              </a:rPr>
              <a:t>Y|x,D</a:t>
            </a:r>
            <a:r>
              <a:rPr lang="fr-CH" sz="3200" b="1" dirty="0">
                <a:solidFill>
                  <a:schemeClr val="bg1"/>
                </a:solidFill>
                <a:highlight>
                  <a:srgbClr val="C0C0C0"/>
                </a:highlight>
              </a:rPr>
              <a:t>=0]</a:t>
            </a:r>
          </a:p>
          <a:p>
            <a:pPr marL="0" indent="0">
              <a:buNone/>
            </a:pPr>
            <a:endParaRPr lang="fr-CH" sz="1000" dirty="0"/>
          </a:p>
          <a:p>
            <a:pPr marL="0" indent="0">
              <a:buNone/>
            </a:pPr>
            <a:r>
              <a:rPr lang="fr-CH" sz="2400" dirty="0"/>
              <a:t>	on peut alors intégrer sur x …</a:t>
            </a:r>
          </a:p>
          <a:p>
            <a:endParaRPr lang="fr-CH" dirty="0"/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00C67D00-C995-68EF-743B-AE130567AABB}"/>
              </a:ext>
            </a:extLst>
          </p:cNvPr>
          <p:cNvSpPr txBox="1"/>
          <p:nvPr/>
        </p:nvSpPr>
        <p:spPr>
          <a:xfrm>
            <a:off x="906002" y="4281843"/>
            <a:ext cx="4793758" cy="13542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>
              <a:buNone/>
            </a:pPr>
            <a:r>
              <a:rPr lang="fr-CH" sz="3200" dirty="0"/>
              <a:t>‘ </a:t>
            </a:r>
            <a:r>
              <a:rPr lang="fr-CH" sz="3200" i="1" dirty="0"/>
              <a:t>effet moyenne </a:t>
            </a:r>
            <a:r>
              <a:rPr lang="fr-CH" sz="3200" dirty="0"/>
              <a:t>’ (ATE) = </a:t>
            </a:r>
          </a:p>
          <a:p>
            <a:pPr marL="0" indent="0">
              <a:buNone/>
            </a:pPr>
            <a:r>
              <a:rPr lang="fr-CH" sz="3200" dirty="0"/>
              <a:t>	 </a:t>
            </a:r>
            <a:endParaRPr lang="fr-CH" sz="2400" dirty="0"/>
          </a:p>
          <a:p>
            <a:endParaRPr lang="fr-CH" dirty="0"/>
          </a:p>
        </p:txBody>
      </p:sp>
      <p:pic>
        <p:nvPicPr>
          <p:cNvPr id="10" name="Image 9">
            <a:extLst>
              <a:ext uri="{FF2B5EF4-FFF2-40B4-BE49-F238E27FC236}">
                <a16:creationId xmlns:a16="http://schemas.microsoft.com/office/drawing/2014/main" id="{3BDB8946-B5E0-7683-A3B3-CD4DAF31409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28226" y="4958952"/>
            <a:ext cx="4349310" cy="1604254"/>
          </a:xfrm>
          <a:prstGeom prst="rect">
            <a:avLst/>
          </a:prstGeom>
          <a:solidFill>
            <a:schemeClr val="tx1">
              <a:lumMod val="75000"/>
              <a:alpha val="51000"/>
            </a:schemeClr>
          </a:solidFill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1" name="ZoneTexte 10">
            <a:extLst>
              <a:ext uri="{FF2B5EF4-FFF2-40B4-BE49-F238E27FC236}">
                <a16:creationId xmlns:a16="http://schemas.microsoft.com/office/drawing/2014/main" id="{39CAC38F-E5B2-E550-4389-9A3C1A0B05C4}"/>
              </a:ext>
            </a:extLst>
          </p:cNvPr>
          <p:cNvSpPr txBox="1"/>
          <p:nvPr/>
        </p:nvSpPr>
        <p:spPr>
          <a:xfrm>
            <a:off x="223779" y="2877643"/>
            <a:ext cx="5866542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H" sz="2800" dirty="0"/>
              <a:t>Alternative : </a:t>
            </a:r>
          </a:p>
          <a:p>
            <a:r>
              <a:rPr lang="fr-CH" sz="2800" dirty="0"/>
              <a:t>  </a:t>
            </a:r>
            <a:r>
              <a:rPr lang="fr-CH" sz="2800" dirty="0" err="1"/>
              <a:t>propensity</a:t>
            </a:r>
            <a:r>
              <a:rPr lang="fr-CH" sz="2800" dirty="0"/>
              <a:t> score  p(X) = P ( D=1| X ) </a:t>
            </a:r>
          </a:p>
        </p:txBody>
      </p:sp>
      <p:sp>
        <p:nvSpPr>
          <p:cNvPr id="12" name="Titre 1">
            <a:extLst>
              <a:ext uri="{FF2B5EF4-FFF2-40B4-BE49-F238E27FC236}">
                <a16:creationId xmlns:a16="http://schemas.microsoft.com/office/drawing/2014/main" id="{6EAB265F-E6A3-9AD4-C9EF-146B07538E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38981" y="16446"/>
            <a:ext cx="9544288" cy="1059970"/>
          </a:xfrm>
        </p:spPr>
        <p:txBody>
          <a:bodyPr>
            <a:normAutofit fontScale="90000"/>
          </a:bodyPr>
          <a:lstStyle/>
          <a:p>
            <a:r>
              <a:rPr lang="fr-CH" dirty="0"/>
              <a:t>Matching &amp; </a:t>
            </a:r>
            <a:r>
              <a:rPr lang="fr-CH" dirty="0" err="1"/>
              <a:t>Propensity</a:t>
            </a:r>
            <a:r>
              <a:rPr lang="fr-CH" dirty="0"/>
              <a:t> Score </a:t>
            </a:r>
            <a:r>
              <a:rPr lang="fr-CH" dirty="0" err="1"/>
              <a:t>Weighting</a:t>
            </a:r>
            <a:r>
              <a:rPr lang="fr-CH" dirty="0"/>
              <a:t> - 2</a:t>
            </a:r>
          </a:p>
        </p:txBody>
      </p:sp>
    </p:spTree>
    <p:extLst>
      <p:ext uri="{BB962C8B-B14F-4D97-AF65-F5344CB8AC3E}">
        <p14:creationId xmlns:p14="http://schemas.microsoft.com/office/powerpoint/2010/main" val="300385852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F37EFE0-8039-D6F1-2B30-E4C6BDA96C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1413" y="618518"/>
            <a:ext cx="9905998" cy="1147652"/>
          </a:xfrm>
        </p:spPr>
        <p:txBody>
          <a:bodyPr/>
          <a:lstStyle/>
          <a:p>
            <a:r>
              <a:rPr lang="fr-CH" dirty="0"/>
              <a:t>Correction par L’intro du temps  	 (</a:t>
            </a:r>
            <a:r>
              <a:rPr lang="fr-CH" dirty="0" err="1"/>
              <a:t>D</a:t>
            </a:r>
            <a:r>
              <a:rPr lang="fr-CH" cap="none" dirty="0" err="1"/>
              <a:t>i</a:t>
            </a:r>
            <a:r>
              <a:rPr lang="fr-CH" dirty="0" err="1"/>
              <a:t>D</a:t>
            </a:r>
            <a:r>
              <a:rPr lang="fr-CH" dirty="0"/>
              <a:t>)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3DC0C892-2469-7AFA-BDD0-8C033E414F5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89457" y="1766170"/>
            <a:ext cx="9329801" cy="415131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fr-CH" sz="3600" dirty="0"/>
              <a:t>‘ </a:t>
            </a:r>
            <a:r>
              <a:rPr lang="fr-CH" sz="3600" i="1" dirty="0"/>
              <a:t>effet pour sujets avec caractéristique x </a:t>
            </a:r>
            <a:r>
              <a:rPr lang="fr-CH" sz="3600" dirty="0"/>
              <a:t>’  = </a:t>
            </a:r>
          </a:p>
          <a:p>
            <a:pPr marL="0" indent="0">
              <a:buNone/>
            </a:pPr>
            <a:r>
              <a:rPr lang="fr-CH" sz="3600" dirty="0"/>
              <a:t>	</a:t>
            </a:r>
            <a:r>
              <a:rPr lang="fr-CH" sz="3600" b="1" dirty="0">
                <a:solidFill>
                  <a:schemeClr val="bg1"/>
                </a:solidFill>
              </a:rPr>
              <a:t>E [Y(</a:t>
            </a:r>
            <a:r>
              <a:rPr lang="fr-CH" sz="2800" b="1" dirty="0">
                <a:solidFill>
                  <a:schemeClr val="bg1"/>
                </a:solidFill>
                <a:latin typeface="Agency FB" panose="020B0503020202020204" pitchFamily="34" charset="0"/>
              </a:rPr>
              <a:t>t</a:t>
            </a:r>
            <a:r>
              <a:rPr lang="fr-CH" sz="3600" b="1" dirty="0">
                <a:solidFill>
                  <a:schemeClr val="bg1"/>
                </a:solidFill>
              </a:rPr>
              <a:t>)|x,1] </a:t>
            </a:r>
            <a:r>
              <a:rPr lang="fr-CH" sz="3600" dirty="0">
                <a:solidFill>
                  <a:schemeClr val="bg1"/>
                </a:solidFill>
              </a:rPr>
              <a:t>–</a:t>
            </a:r>
            <a:r>
              <a:rPr lang="fr-CH" sz="3600" b="1" dirty="0">
                <a:solidFill>
                  <a:schemeClr val="bg1"/>
                </a:solidFill>
              </a:rPr>
              <a:t> E [Y(</a:t>
            </a:r>
            <a:r>
              <a:rPr lang="fr-CH" sz="2800" b="1" dirty="0">
                <a:solidFill>
                  <a:schemeClr val="bg1"/>
                </a:solidFill>
                <a:latin typeface="Agency FB" panose="020B0503020202020204" pitchFamily="34" charset="0"/>
              </a:rPr>
              <a:t>t</a:t>
            </a:r>
            <a:r>
              <a:rPr lang="fr-CH" sz="3600" b="1" dirty="0">
                <a:solidFill>
                  <a:schemeClr val="bg1"/>
                </a:solidFill>
              </a:rPr>
              <a:t>)|x,0] </a:t>
            </a:r>
          </a:p>
          <a:p>
            <a:pPr marL="0" indent="0">
              <a:buNone/>
            </a:pPr>
            <a:r>
              <a:rPr lang="fr-CH" sz="3600" b="1" dirty="0">
                <a:solidFill>
                  <a:schemeClr val="bg1"/>
                </a:solidFill>
              </a:rPr>
              <a:t>	-  { E [Y(</a:t>
            </a:r>
            <a:r>
              <a:rPr lang="fr-CH" sz="2800" b="1" dirty="0">
                <a:solidFill>
                  <a:schemeClr val="bg1"/>
                </a:solidFill>
                <a:latin typeface="Agency FB" panose="020B0503020202020204" pitchFamily="34" charset="0"/>
              </a:rPr>
              <a:t>t-</a:t>
            </a:r>
            <a:r>
              <a:rPr lang="fr-CH" sz="2800" b="1" dirty="0">
                <a:solidFill>
                  <a:schemeClr val="bg1"/>
                </a:solidFill>
                <a:latin typeface="Aharoni" panose="020B0604020202020204" pitchFamily="2" charset="-79"/>
                <a:cs typeface="Aharoni" panose="020B0604020202020204" pitchFamily="2" charset="-79"/>
              </a:rPr>
              <a:t>1</a:t>
            </a:r>
            <a:r>
              <a:rPr lang="fr-CH" sz="3600" b="1" dirty="0">
                <a:solidFill>
                  <a:schemeClr val="bg1"/>
                </a:solidFill>
              </a:rPr>
              <a:t>)|x,1] </a:t>
            </a:r>
            <a:r>
              <a:rPr lang="fr-CH" sz="3600" dirty="0">
                <a:solidFill>
                  <a:schemeClr val="bg1"/>
                </a:solidFill>
              </a:rPr>
              <a:t>–</a:t>
            </a:r>
            <a:r>
              <a:rPr lang="fr-CH" sz="3600" b="1" dirty="0">
                <a:solidFill>
                  <a:schemeClr val="bg1"/>
                </a:solidFill>
              </a:rPr>
              <a:t> E [Y(</a:t>
            </a:r>
            <a:r>
              <a:rPr lang="fr-CH" sz="2800" b="1" dirty="0">
                <a:solidFill>
                  <a:schemeClr val="bg1"/>
                </a:solidFill>
                <a:latin typeface="Agency FB" panose="020B0503020202020204" pitchFamily="34" charset="0"/>
              </a:rPr>
              <a:t>t-</a:t>
            </a:r>
            <a:r>
              <a:rPr lang="fr-CH" sz="2800" b="1" dirty="0">
                <a:solidFill>
                  <a:schemeClr val="bg1"/>
                </a:solidFill>
                <a:latin typeface="Aharoni" panose="020B0604020202020204" pitchFamily="2" charset="-79"/>
                <a:cs typeface="Aharoni" panose="020B0604020202020204" pitchFamily="2" charset="-79"/>
              </a:rPr>
              <a:t>1</a:t>
            </a:r>
            <a:r>
              <a:rPr lang="fr-CH" sz="3600" b="1" dirty="0">
                <a:solidFill>
                  <a:schemeClr val="bg1"/>
                </a:solidFill>
              </a:rPr>
              <a:t>)|x,0] }</a:t>
            </a:r>
          </a:p>
          <a:p>
            <a:pPr marL="0" indent="0">
              <a:buNone/>
            </a:pPr>
            <a:endParaRPr lang="fr-CH" sz="1800" dirty="0"/>
          </a:p>
          <a:p>
            <a:pPr marL="0" indent="0">
              <a:buNone/>
            </a:pPr>
            <a:r>
              <a:rPr lang="fr-CH" sz="3600" dirty="0"/>
              <a:t>Sous l’hypothèse d’un biais constant sur the temps</a:t>
            </a:r>
          </a:p>
          <a:p>
            <a:pPr marL="0" indent="0">
              <a:buNone/>
            </a:pPr>
            <a:r>
              <a:rPr lang="fr-CH" dirty="0"/>
              <a:t>	( Après on peut prendre </a:t>
            </a:r>
            <a:r>
              <a:rPr lang="fr-CH" i="1" dirty="0"/>
              <a:t>la moyenne </a:t>
            </a:r>
            <a:r>
              <a:rPr lang="fr-CH" dirty="0"/>
              <a:t>pour se défaire de la x )</a:t>
            </a:r>
          </a:p>
        </p:txBody>
      </p:sp>
    </p:spTree>
    <p:extLst>
      <p:ext uri="{BB962C8B-B14F-4D97-AF65-F5344CB8AC3E}">
        <p14:creationId xmlns:p14="http://schemas.microsoft.com/office/powerpoint/2010/main" val="139101937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AAA83A7-FBB8-A52F-A353-21A4A58FF9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1413" y="618518"/>
            <a:ext cx="9905998" cy="947235"/>
          </a:xfrm>
        </p:spPr>
        <p:txBody>
          <a:bodyPr>
            <a:normAutofit fontScale="90000"/>
          </a:bodyPr>
          <a:lstStyle/>
          <a:p>
            <a:r>
              <a:rPr lang="fr-CH" dirty="0"/>
              <a:t>Un autre exemple</a:t>
            </a:r>
            <a:br>
              <a:rPr lang="fr-CH" dirty="0"/>
            </a:br>
            <a:r>
              <a:rPr lang="fr-CH" dirty="0" err="1"/>
              <a:t>Difference</a:t>
            </a:r>
            <a:r>
              <a:rPr lang="fr-CH" dirty="0"/>
              <a:t>-</a:t>
            </a:r>
            <a:r>
              <a:rPr lang="fr-CH" dirty="0" err="1"/>
              <a:t>in-Differences</a:t>
            </a:r>
            <a:r>
              <a:rPr lang="fr-CH" dirty="0"/>
              <a:t> (</a:t>
            </a:r>
            <a:r>
              <a:rPr lang="fr-CH" dirty="0" err="1"/>
              <a:t>DiD</a:t>
            </a:r>
            <a:r>
              <a:rPr lang="fr-CH" dirty="0"/>
              <a:t>)</a:t>
            </a:r>
          </a:p>
        </p:txBody>
      </p:sp>
      <p:sp>
        <p:nvSpPr>
          <p:cNvPr id="5" name="Espace réservé du contenu 2">
            <a:extLst>
              <a:ext uri="{FF2B5EF4-FFF2-40B4-BE49-F238E27FC236}">
                <a16:creationId xmlns:a16="http://schemas.microsoft.com/office/drawing/2014/main" id="{9DA2A9AD-DED5-FC30-37F0-0EBBD087DB2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01666" y="1836127"/>
            <a:ext cx="8396764" cy="4088683"/>
          </a:xfrm>
        </p:spPr>
        <p:txBody>
          <a:bodyPr>
            <a:normAutofit fontScale="85000" lnSpcReduction="20000"/>
          </a:bodyPr>
          <a:lstStyle/>
          <a:p>
            <a:r>
              <a:rPr lang="fr-CH" sz="2800" dirty="0" err="1"/>
              <a:t>Bundi</a:t>
            </a:r>
            <a:r>
              <a:rPr lang="fr-CH" sz="2800" dirty="0"/>
              <a:t>, P., Bonny, S., </a:t>
            </a:r>
            <a:r>
              <a:rPr lang="fr-CH" sz="2800" dirty="0" err="1"/>
              <a:t>Gatto</a:t>
            </a:r>
            <a:r>
              <a:rPr lang="fr-CH" sz="2800" dirty="0"/>
              <a:t>, L., et </a:t>
            </a:r>
            <a:r>
              <a:rPr lang="fr-CH" sz="2800" dirty="0" err="1"/>
              <a:t>Lablih</a:t>
            </a:r>
            <a:r>
              <a:rPr lang="fr-CH" sz="2800" dirty="0"/>
              <a:t>, Moulay (2022) : </a:t>
            </a:r>
            <a:r>
              <a:rPr lang="fr-CH" sz="2800" i="1" dirty="0"/>
              <a:t>Évaluation de la réglementation « l’ambulatoire avant le stationnaire » de l’ordonnance sur les prestations de l’assurance des soins</a:t>
            </a:r>
            <a:r>
              <a:rPr lang="fr-CH" sz="2800" dirty="0"/>
              <a:t>. Berne: Office Fédérale de la Santé Publique.</a:t>
            </a:r>
          </a:p>
          <a:p>
            <a:pPr lvl="1"/>
            <a:r>
              <a:rPr lang="fr-CH" sz="2400" dirty="0"/>
              <a:t>Introduction de la nouvelle réglementation de l'OPAS "L'ambulatoire avant le stationnaire" (</a:t>
            </a:r>
            <a:r>
              <a:rPr lang="fr-CH" sz="2400" dirty="0" err="1"/>
              <a:t>AvS</a:t>
            </a:r>
            <a:r>
              <a:rPr lang="fr-CH" sz="2400" dirty="0"/>
              <a:t>) pour </a:t>
            </a:r>
            <a:r>
              <a:rPr lang="fr-CH" sz="2400" dirty="0" err="1"/>
              <a:t>reduire</a:t>
            </a:r>
            <a:r>
              <a:rPr lang="fr-CH" sz="2400" dirty="0"/>
              <a:t> les nombres des interventions stationnaires en 2019</a:t>
            </a:r>
          </a:p>
          <a:p>
            <a:pPr lvl="1"/>
            <a:r>
              <a:rPr lang="fr-CH" sz="2400" dirty="0"/>
              <a:t>Six groupes d'interventions ne seront plus pris en charge par l'assurance-maladie obligatoire qu'en ambulatoire </a:t>
            </a:r>
          </a:p>
          <a:p>
            <a:pPr lvl="1"/>
            <a:r>
              <a:rPr lang="fr-CH" sz="2400" dirty="0"/>
              <a:t>Plusieurs cantons ont déjà introduit les premières pratiques </a:t>
            </a:r>
            <a:r>
              <a:rPr lang="fr-CH" sz="2400" dirty="0" err="1"/>
              <a:t>AvS</a:t>
            </a:r>
            <a:r>
              <a:rPr lang="fr-CH" sz="2400" dirty="0"/>
              <a:t> depuis 2017 (=cantons pionniers)</a:t>
            </a:r>
          </a:p>
        </p:txBody>
      </p:sp>
      <p:pic>
        <p:nvPicPr>
          <p:cNvPr id="4" name="Grafik 3" descr="Ein Bild, das Text enthält.&#10;&#10;Automatisch generierte Beschreibung">
            <a:extLst>
              <a:ext uri="{FF2B5EF4-FFF2-40B4-BE49-F238E27FC236}">
                <a16:creationId xmlns:a16="http://schemas.microsoft.com/office/drawing/2014/main" id="{BC4C2216-0DEC-2F54-39EA-75026728399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17756" y="2238899"/>
            <a:ext cx="2440664" cy="29644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718994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AAA83A7-FBB8-A52F-A353-21A4A58FF9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1413" y="618518"/>
            <a:ext cx="9905998" cy="947235"/>
          </a:xfrm>
        </p:spPr>
        <p:txBody>
          <a:bodyPr>
            <a:normAutofit fontScale="90000"/>
          </a:bodyPr>
          <a:lstStyle/>
          <a:p>
            <a:r>
              <a:rPr lang="fr-CH" dirty="0"/>
              <a:t>Un autre exemple</a:t>
            </a:r>
            <a:br>
              <a:rPr lang="fr-CH" dirty="0"/>
            </a:br>
            <a:r>
              <a:rPr lang="fr-CH" dirty="0" err="1"/>
              <a:t>Difference</a:t>
            </a:r>
            <a:r>
              <a:rPr lang="fr-CH" dirty="0"/>
              <a:t>-</a:t>
            </a:r>
            <a:r>
              <a:rPr lang="fr-CH" dirty="0" err="1"/>
              <a:t>in-Differences</a:t>
            </a:r>
            <a:r>
              <a:rPr lang="fr-CH" dirty="0"/>
              <a:t> (</a:t>
            </a:r>
            <a:r>
              <a:rPr lang="fr-CH" dirty="0" err="1"/>
              <a:t>DiD</a:t>
            </a:r>
            <a:r>
              <a:rPr lang="fr-CH" dirty="0"/>
              <a:t>)</a:t>
            </a:r>
          </a:p>
        </p:txBody>
      </p:sp>
      <p:sp>
        <p:nvSpPr>
          <p:cNvPr id="5" name="Espace réservé du contenu 2">
            <a:extLst>
              <a:ext uri="{FF2B5EF4-FFF2-40B4-BE49-F238E27FC236}">
                <a16:creationId xmlns:a16="http://schemas.microsoft.com/office/drawing/2014/main" id="{9DA2A9AD-DED5-FC30-37F0-0EBBD087DB2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01665" y="1836127"/>
            <a:ext cx="10848867" cy="4088683"/>
          </a:xfrm>
        </p:spPr>
        <p:txBody>
          <a:bodyPr>
            <a:normAutofit/>
          </a:bodyPr>
          <a:lstStyle/>
          <a:p>
            <a:r>
              <a:rPr lang="fr-CH" sz="2800" dirty="0" err="1"/>
              <a:t>Bundi</a:t>
            </a:r>
            <a:r>
              <a:rPr lang="fr-CH" sz="2800" dirty="0"/>
              <a:t>, P., Bonny, S., </a:t>
            </a:r>
            <a:r>
              <a:rPr lang="fr-CH" sz="2800" dirty="0" err="1"/>
              <a:t>Gatto</a:t>
            </a:r>
            <a:r>
              <a:rPr lang="fr-CH" sz="2800" dirty="0"/>
              <a:t>, L., et </a:t>
            </a:r>
            <a:r>
              <a:rPr lang="fr-CH" sz="2800" dirty="0" err="1"/>
              <a:t>Lablih</a:t>
            </a:r>
            <a:r>
              <a:rPr lang="fr-CH" sz="2800" dirty="0"/>
              <a:t>, Moulay (2022) : </a:t>
            </a:r>
            <a:r>
              <a:rPr lang="fr-CH" sz="2800" i="1" dirty="0"/>
              <a:t>Évaluation de la réglementation « l’ambulatoire avant le stationnaire » de l’ordonnance sur les prestations de l’assurance des soins</a:t>
            </a:r>
            <a:r>
              <a:rPr lang="fr-CH" sz="2800" dirty="0"/>
              <a:t>. Berne: Office Fédérale de la Santé Publique.</a:t>
            </a:r>
          </a:p>
        </p:txBody>
      </p:sp>
      <p:sp>
        <p:nvSpPr>
          <p:cNvPr id="38" name="Textfeld 37">
            <a:extLst>
              <a:ext uri="{FF2B5EF4-FFF2-40B4-BE49-F238E27FC236}">
                <a16:creationId xmlns:a16="http://schemas.microsoft.com/office/drawing/2014/main" id="{9C905EE0-D458-1085-44DC-D0DCDA1A1A4D}"/>
              </a:ext>
            </a:extLst>
          </p:cNvPr>
          <p:cNvSpPr txBox="1"/>
          <p:nvPr/>
        </p:nvSpPr>
        <p:spPr>
          <a:xfrm>
            <a:off x="6853695" y="4593515"/>
            <a:ext cx="183808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400" dirty="0"/>
              <a:t>Intervention </a:t>
            </a:r>
            <a:r>
              <a:rPr lang="de-DE" sz="1400" dirty="0" err="1"/>
              <a:t>effet</a:t>
            </a:r>
            <a:endParaRPr lang="de-DE" sz="1400" dirty="0"/>
          </a:p>
        </p:txBody>
      </p:sp>
      <p:grpSp>
        <p:nvGrpSpPr>
          <p:cNvPr id="48" name="Gruppieren 47">
            <a:extLst>
              <a:ext uri="{FF2B5EF4-FFF2-40B4-BE49-F238E27FC236}">
                <a16:creationId xmlns:a16="http://schemas.microsoft.com/office/drawing/2014/main" id="{C7014F37-0484-9830-FF87-45DFBE261D7B}"/>
              </a:ext>
            </a:extLst>
          </p:cNvPr>
          <p:cNvGrpSpPr/>
          <p:nvPr/>
        </p:nvGrpSpPr>
        <p:grpSpPr>
          <a:xfrm>
            <a:off x="3572807" y="3817467"/>
            <a:ext cx="4951412" cy="2856376"/>
            <a:chOff x="3572807" y="3817467"/>
            <a:chExt cx="4951412" cy="2856376"/>
          </a:xfrm>
        </p:grpSpPr>
        <p:grpSp>
          <p:nvGrpSpPr>
            <p:cNvPr id="47" name="Gruppieren 46">
              <a:extLst>
                <a:ext uri="{FF2B5EF4-FFF2-40B4-BE49-F238E27FC236}">
                  <a16:creationId xmlns:a16="http://schemas.microsoft.com/office/drawing/2014/main" id="{E6AA6194-F5D8-BF92-9678-CDE38B87548B}"/>
                </a:ext>
              </a:extLst>
            </p:cNvPr>
            <p:cNvGrpSpPr/>
            <p:nvPr/>
          </p:nvGrpSpPr>
          <p:grpSpPr>
            <a:xfrm>
              <a:off x="3572807" y="3817467"/>
              <a:ext cx="4951412" cy="2305420"/>
              <a:chOff x="3572807" y="3817467"/>
              <a:chExt cx="4951412" cy="2305420"/>
            </a:xfrm>
          </p:grpSpPr>
          <p:grpSp>
            <p:nvGrpSpPr>
              <p:cNvPr id="23" name="Gruppieren 22">
                <a:extLst>
                  <a:ext uri="{FF2B5EF4-FFF2-40B4-BE49-F238E27FC236}">
                    <a16:creationId xmlns:a16="http://schemas.microsoft.com/office/drawing/2014/main" id="{14E0CCAD-AB28-7F65-9602-14738EE703A4}"/>
                  </a:ext>
                </a:extLst>
              </p:cNvPr>
              <p:cNvGrpSpPr/>
              <p:nvPr/>
            </p:nvGrpSpPr>
            <p:grpSpPr>
              <a:xfrm>
                <a:off x="4346090" y="3971357"/>
                <a:ext cx="2926079" cy="2151530"/>
                <a:chOff x="2753958" y="4012602"/>
                <a:chExt cx="2926079" cy="2151530"/>
              </a:xfrm>
            </p:grpSpPr>
            <p:cxnSp>
              <p:nvCxnSpPr>
                <p:cNvPr id="9" name="Gerade Verbindung 8">
                  <a:extLst>
                    <a:ext uri="{FF2B5EF4-FFF2-40B4-BE49-F238E27FC236}">
                      <a16:creationId xmlns:a16="http://schemas.microsoft.com/office/drawing/2014/main" id="{AAE1CFB4-91CC-86A9-E163-65924DEAAD15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V="1">
                  <a:off x="4216997" y="4270786"/>
                  <a:ext cx="0" cy="1893346"/>
                </a:xfrm>
                <a:prstGeom prst="line">
                  <a:avLst/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" name="Gerade Verbindung mit Pfeil 13">
                  <a:extLst>
                    <a:ext uri="{FF2B5EF4-FFF2-40B4-BE49-F238E27FC236}">
                      <a16:creationId xmlns:a16="http://schemas.microsoft.com/office/drawing/2014/main" id="{3A4AA30C-940F-9A80-E9D3-EDFCE4482E0B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2753958" y="6164132"/>
                  <a:ext cx="2926079" cy="0"/>
                </a:xfrm>
                <a:prstGeom prst="straightConnector1">
                  <a:avLst/>
                </a:prstGeom>
                <a:ln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6" name="Gerade Verbindung mit Pfeil 15">
                  <a:extLst>
                    <a:ext uri="{FF2B5EF4-FFF2-40B4-BE49-F238E27FC236}">
                      <a16:creationId xmlns:a16="http://schemas.microsoft.com/office/drawing/2014/main" id="{002BF9CC-2EC4-2C5A-5628-BB94B37BF9B2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V="1">
                  <a:off x="2753958" y="4012602"/>
                  <a:ext cx="0" cy="2151530"/>
                </a:xfrm>
                <a:prstGeom prst="straightConnector1">
                  <a:avLst/>
                </a:prstGeom>
                <a:ln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26" name="Gerade Verbindung 25">
                <a:extLst>
                  <a:ext uri="{FF2B5EF4-FFF2-40B4-BE49-F238E27FC236}">
                    <a16:creationId xmlns:a16="http://schemas.microsoft.com/office/drawing/2014/main" id="{2C3EF054-1223-99BE-DB72-EF73BD928929}"/>
                  </a:ext>
                </a:extLst>
              </p:cNvPr>
              <p:cNvCxnSpPr/>
              <p:nvPr/>
            </p:nvCxnSpPr>
            <p:spPr>
              <a:xfrm flipV="1">
                <a:off x="4851699" y="5047122"/>
                <a:ext cx="957430" cy="129092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" name="Gerade Verbindung 26">
                <a:extLst>
                  <a:ext uri="{FF2B5EF4-FFF2-40B4-BE49-F238E27FC236}">
                    <a16:creationId xmlns:a16="http://schemas.microsoft.com/office/drawing/2014/main" id="{9461833C-4216-3C06-3F98-5084B775C05C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4851699" y="5245199"/>
                <a:ext cx="1635162" cy="240767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" name="Gerade Verbindung 27">
                <a:extLst>
                  <a:ext uri="{FF2B5EF4-FFF2-40B4-BE49-F238E27FC236}">
                    <a16:creationId xmlns:a16="http://schemas.microsoft.com/office/drawing/2014/main" id="{55DA8695-2E08-BD2A-D637-CBCB46646BD9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5809129" y="4593515"/>
                <a:ext cx="677732" cy="453607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3" name="Geschweifte Klammer rechts 32">
                <a:extLst>
                  <a:ext uri="{FF2B5EF4-FFF2-40B4-BE49-F238E27FC236}">
                    <a16:creationId xmlns:a16="http://schemas.microsoft.com/office/drawing/2014/main" id="{A1335E50-5872-3075-54C7-26F807A87D87}"/>
                  </a:ext>
                </a:extLst>
              </p:cNvPr>
              <p:cNvSpPr/>
              <p:nvPr/>
            </p:nvSpPr>
            <p:spPr>
              <a:xfrm>
                <a:off x="6606709" y="4534215"/>
                <a:ext cx="155447" cy="365676"/>
              </a:xfrm>
              <a:prstGeom prst="rightBrac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cxnSp>
            <p:nvCxnSpPr>
              <p:cNvPr id="37" name="Gerade Verbindung 36">
                <a:extLst>
                  <a:ext uri="{FF2B5EF4-FFF2-40B4-BE49-F238E27FC236}">
                    <a16:creationId xmlns:a16="http://schemas.microsoft.com/office/drawing/2014/main" id="{D840CA64-E981-74FB-D195-5ED1091CC3C1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5809128" y="4942911"/>
                <a:ext cx="652154" cy="104210"/>
              </a:xfrm>
              <a:prstGeom prst="line">
                <a:avLst/>
              </a:prstGeom>
              <a:ln>
                <a:solidFill>
                  <a:schemeClr val="accent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9" name="Textfeld 38">
                <a:extLst>
                  <a:ext uri="{FF2B5EF4-FFF2-40B4-BE49-F238E27FC236}">
                    <a16:creationId xmlns:a16="http://schemas.microsoft.com/office/drawing/2014/main" id="{E0C9B119-D834-3F2E-1474-7F8EBD7EB05F}"/>
                  </a:ext>
                </a:extLst>
              </p:cNvPr>
              <p:cNvSpPr txBox="1"/>
              <p:nvPr/>
            </p:nvSpPr>
            <p:spPr>
              <a:xfrm>
                <a:off x="4518090" y="5500629"/>
                <a:ext cx="1015229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fr-CH" sz="1400" dirty="0"/>
                  <a:t>Group de </a:t>
                </a:r>
              </a:p>
              <a:p>
                <a:r>
                  <a:rPr lang="fr-CH" sz="1400" dirty="0" err="1"/>
                  <a:t>côntrole</a:t>
                </a:r>
                <a:endParaRPr lang="fr-CH" sz="1400" dirty="0"/>
              </a:p>
            </p:txBody>
          </p:sp>
          <p:sp>
            <p:nvSpPr>
              <p:cNvPr id="40" name="Textfeld 39">
                <a:extLst>
                  <a:ext uri="{FF2B5EF4-FFF2-40B4-BE49-F238E27FC236}">
                    <a16:creationId xmlns:a16="http://schemas.microsoft.com/office/drawing/2014/main" id="{A33F2914-C65A-3BF0-635F-451535621A2E}"/>
                  </a:ext>
                </a:extLst>
              </p:cNvPr>
              <p:cNvSpPr txBox="1"/>
              <p:nvPr/>
            </p:nvSpPr>
            <p:spPr>
              <a:xfrm>
                <a:off x="4481439" y="4398716"/>
                <a:ext cx="1015229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fr-CH" sz="1400" dirty="0"/>
                  <a:t>Group de </a:t>
                </a:r>
              </a:p>
              <a:p>
                <a:r>
                  <a:rPr lang="fr-CH" sz="1400" dirty="0"/>
                  <a:t>traitement</a:t>
                </a:r>
              </a:p>
            </p:txBody>
          </p:sp>
          <p:sp>
            <p:nvSpPr>
              <p:cNvPr id="42" name="Geschweifte Klammer rechts 41">
                <a:extLst>
                  <a:ext uri="{FF2B5EF4-FFF2-40B4-BE49-F238E27FC236}">
                    <a16:creationId xmlns:a16="http://schemas.microsoft.com/office/drawing/2014/main" id="{4F4F6F74-FCB9-D9A9-D2BE-EE31EC3542B8}"/>
                  </a:ext>
                </a:extLst>
              </p:cNvPr>
              <p:cNvSpPr/>
              <p:nvPr/>
            </p:nvSpPr>
            <p:spPr>
              <a:xfrm>
                <a:off x="6596577" y="4963773"/>
                <a:ext cx="155448" cy="295789"/>
              </a:xfrm>
              <a:prstGeom prst="rightBrac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43" name="Textfeld 42">
                <a:extLst>
                  <a:ext uri="{FF2B5EF4-FFF2-40B4-BE49-F238E27FC236}">
                    <a16:creationId xmlns:a16="http://schemas.microsoft.com/office/drawing/2014/main" id="{799E143E-1CE6-4837-4D82-023D77C745AC}"/>
                  </a:ext>
                </a:extLst>
              </p:cNvPr>
              <p:cNvSpPr txBox="1"/>
              <p:nvPr/>
            </p:nvSpPr>
            <p:spPr>
              <a:xfrm>
                <a:off x="6832342" y="4889831"/>
                <a:ext cx="1691877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de-DE" sz="1400" dirty="0" err="1"/>
                  <a:t>Différence</a:t>
                </a:r>
                <a:r>
                  <a:rPr lang="de-DE" sz="1400" dirty="0"/>
                  <a:t> </a:t>
                </a:r>
                <a:r>
                  <a:rPr lang="de-DE" sz="1400" dirty="0" err="1"/>
                  <a:t>constante</a:t>
                </a:r>
                <a:r>
                  <a:rPr lang="de-DE" sz="1400" dirty="0"/>
                  <a:t> </a:t>
                </a:r>
              </a:p>
              <a:p>
                <a:r>
                  <a:rPr lang="de-DE" sz="1400" dirty="0" err="1"/>
                  <a:t>dans</a:t>
                </a:r>
                <a:r>
                  <a:rPr lang="de-DE" sz="1400" dirty="0"/>
                  <a:t> le </a:t>
                </a:r>
                <a:r>
                  <a:rPr lang="de-DE" sz="1400" dirty="0" err="1"/>
                  <a:t>résultat</a:t>
                </a:r>
                <a:endParaRPr lang="de-DE" sz="1400" dirty="0"/>
              </a:p>
            </p:txBody>
          </p:sp>
          <p:sp>
            <p:nvSpPr>
              <p:cNvPr id="44" name="Textfeld 43">
                <a:extLst>
                  <a:ext uri="{FF2B5EF4-FFF2-40B4-BE49-F238E27FC236}">
                    <a16:creationId xmlns:a16="http://schemas.microsoft.com/office/drawing/2014/main" id="{936BA0DD-D1AD-93D5-EBF1-0BB715FE12D5}"/>
                  </a:ext>
                </a:extLst>
              </p:cNvPr>
              <p:cNvSpPr txBox="1"/>
              <p:nvPr/>
            </p:nvSpPr>
            <p:spPr>
              <a:xfrm>
                <a:off x="3572807" y="3817467"/>
                <a:ext cx="850776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de-DE" sz="1400" dirty="0" err="1"/>
                  <a:t>Résultat</a:t>
                </a:r>
                <a:endParaRPr lang="de-DE" sz="1400" dirty="0"/>
              </a:p>
            </p:txBody>
          </p:sp>
        </p:grpSp>
        <p:sp>
          <p:nvSpPr>
            <p:cNvPr id="45" name="Textfeld 44">
              <a:extLst>
                <a:ext uri="{FF2B5EF4-FFF2-40B4-BE49-F238E27FC236}">
                  <a16:creationId xmlns:a16="http://schemas.microsoft.com/office/drawing/2014/main" id="{54BDA786-2CCB-7816-9C24-5A2BA00708CD}"/>
                </a:ext>
              </a:extLst>
            </p:cNvPr>
            <p:cNvSpPr txBox="1"/>
            <p:nvPr/>
          </p:nvSpPr>
          <p:spPr>
            <a:xfrm>
              <a:off x="6921961" y="6195184"/>
              <a:ext cx="850776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sz="1400" dirty="0" err="1"/>
                <a:t>Temps</a:t>
              </a:r>
              <a:endParaRPr lang="de-DE" sz="1400" dirty="0"/>
            </a:p>
          </p:txBody>
        </p:sp>
        <p:sp>
          <p:nvSpPr>
            <p:cNvPr id="46" name="Textfeld 45">
              <a:extLst>
                <a:ext uri="{FF2B5EF4-FFF2-40B4-BE49-F238E27FC236}">
                  <a16:creationId xmlns:a16="http://schemas.microsoft.com/office/drawing/2014/main" id="{F114310D-827F-A0CB-F413-DC3F24ED04C1}"/>
                </a:ext>
              </a:extLst>
            </p:cNvPr>
            <p:cNvSpPr txBox="1"/>
            <p:nvPr/>
          </p:nvSpPr>
          <p:spPr>
            <a:xfrm>
              <a:off x="4854575" y="6150623"/>
              <a:ext cx="1980883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sz="1400" dirty="0"/>
                <a:t>Moment de </a:t>
              </a:r>
              <a:r>
                <a:rPr lang="de-DE" sz="1400" dirty="0" err="1"/>
                <a:t>l'introduction</a:t>
              </a:r>
              <a:r>
                <a:rPr lang="de-DE" sz="1400" dirty="0"/>
                <a:t> de </a:t>
              </a:r>
              <a:r>
                <a:rPr lang="de-DE" sz="1400" dirty="0" err="1"/>
                <a:t>l'intervention</a:t>
              </a:r>
              <a:endParaRPr lang="de-DE" sz="1400" dirty="0"/>
            </a:p>
          </p:txBody>
        </p:sp>
      </p:grpSp>
    </p:spTree>
    <p:extLst>
      <p:ext uri="{BB962C8B-B14F-4D97-AF65-F5344CB8AC3E}">
        <p14:creationId xmlns:p14="http://schemas.microsoft.com/office/powerpoint/2010/main" val="209393799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081E840-FC15-860E-C2B4-0B3575D576F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551134" y="283120"/>
            <a:ext cx="9144000" cy="1295159"/>
          </a:xfrm>
        </p:spPr>
        <p:txBody>
          <a:bodyPr>
            <a:normAutofit fontScale="90000"/>
          </a:bodyPr>
          <a:lstStyle/>
          <a:p>
            <a:r>
              <a:rPr lang="fr-CH" sz="4000" b="1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La Cause et L’Effet : </a:t>
            </a:r>
            <a:br>
              <a:rPr lang="fr-CH" sz="4000" b="1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</a:br>
            <a:r>
              <a:rPr lang="fr-CH" sz="4000" b="1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comprendre des effets causals</a:t>
            </a:r>
            <a:endParaRPr lang="fr-CH" sz="11500" dirty="0"/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84CD93D2-9024-A9E6-2594-CB0C2CBE1B1E}"/>
              </a:ext>
            </a:extLst>
          </p:cNvPr>
          <p:cNvSpPr txBox="1"/>
          <p:nvPr/>
        </p:nvSpPr>
        <p:spPr>
          <a:xfrm>
            <a:off x="1791222" y="1910219"/>
            <a:ext cx="10033347" cy="47705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sz="2800" dirty="0">
                <a:latin typeface="Arial" panose="020B0604020202020204" pitchFamily="34" charset="0"/>
                <a:ea typeface="Calibri" panose="020F0502020204030204" pitchFamily="34" charset="0"/>
              </a:rPr>
              <a:t>L</a:t>
            </a:r>
            <a:r>
              <a:rPr lang="fr-CH" sz="280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’identification des effets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fr-CH" sz="2400" dirty="0">
                <a:latin typeface="Arial" panose="020B0604020202020204" pitchFamily="34" charset="0"/>
                <a:ea typeface="Calibri" panose="020F0502020204030204" pitchFamily="34" charset="0"/>
              </a:rPr>
              <a:t>à spécifier : type d’effet (total, partial, intentionné, secondaire, … )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fr-CH" sz="2400" dirty="0">
                <a:latin typeface="Arial" panose="020B0604020202020204" pitchFamily="34" charset="0"/>
                <a:ea typeface="Calibri" panose="020F0502020204030204" pitchFamily="34" charset="0"/>
              </a:rPr>
              <a:t>à la base de l’info fournie («data», observée, enregistrée)</a:t>
            </a:r>
            <a:r>
              <a:rPr lang="fr-CH" sz="240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  </a:t>
            </a:r>
          </a:p>
          <a:p>
            <a:endParaRPr lang="fr-CH" sz="1400" dirty="0">
              <a:effectLst/>
              <a:latin typeface="Arial" panose="020B0604020202020204" pitchFamily="34" charset="0"/>
              <a:ea typeface="Calibri" panose="020F0502020204030204" pitchFamily="34" charset="0"/>
            </a:endParaRPr>
          </a:p>
          <a:p>
            <a:r>
              <a:rPr lang="fr-CH" sz="2800" dirty="0">
                <a:latin typeface="Arial" panose="020B0604020202020204" pitchFamily="34" charset="0"/>
              </a:rPr>
              <a:t>L’estimation des effets [</a:t>
            </a:r>
            <a:r>
              <a:rPr lang="fr-CH" sz="2400" dirty="0">
                <a:latin typeface="Arial" panose="020B0604020202020204" pitchFamily="34" charset="0"/>
              </a:rPr>
              <a:t>du projet, traitement, intervention,…</a:t>
            </a:r>
            <a:r>
              <a:rPr lang="fr-CH" sz="2800" dirty="0">
                <a:latin typeface="Arial" panose="020B0604020202020204" pitchFamily="34" charset="0"/>
              </a:rPr>
              <a:t>]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fr-CH" sz="2400" dirty="0">
                <a:latin typeface="Arial" panose="020B0604020202020204" pitchFamily="34" charset="0"/>
              </a:rPr>
              <a:t>à base de … (voir ci-dessus)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fr-CH" sz="2400" i="1" dirty="0">
                <a:latin typeface="Arial" panose="020B0604020202020204" pitchFamily="34" charset="0"/>
              </a:rPr>
              <a:t>‘estimation</a:t>
            </a:r>
            <a:r>
              <a:rPr lang="fr-CH" sz="2400" dirty="0">
                <a:latin typeface="Arial" panose="020B0604020202020204" pitchFamily="34" charset="0"/>
              </a:rPr>
              <a:t>’ dans le sens le plus général </a:t>
            </a:r>
          </a:p>
          <a:p>
            <a:pPr lvl="1"/>
            <a:endParaRPr lang="fr-CH" sz="1400" dirty="0">
              <a:latin typeface="Arial" panose="020B0604020202020204" pitchFamily="34" charset="0"/>
            </a:endParaRPr>
          </a:p>
          <a:p>
            <a:r>
              <a:rPr lang="fr-CH" sz="2800" dirty="0">
                <a:latin typeface="Arial" panose="020B0604020202020204" pitchFamily="34" charset="0"/>
              </a:rPr>
              <a:t>Notes</a:t>
            </a:r>
            <a:r>
              <a:rPr lang="fr-CH" sz="2400" dirty="0">
                <a:latin typeface="Arial" panose="020B0604020202020204" pitchFamily="34" charset="0"/>
              </a:rPr>
              <a:t>: 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fr-CH" sz="2400" dirty="0">
                <a:latin typeface="Arial" panose="020B0604020202020204" pitchFamily="34" charset="0"/>
              </a:rPr>
              <a:t>seulement approx. car par modèles (</a:t>
            </a:r>
            <a:r>
              <a:rPr lang="fr-CH" sz="2400" dirty="0" err="1">
                <a:latin typeface="Arial" panose="020B0604020202020204" pitchFamily="34" charset="0"/>
              </a:rPr>
              <a:t>simplifiants</a:t>
            </a:r>
            <a:r>
              <a:rPr lang="fr-CH" sz="2400" dirty="0">
                <a:latin typeface="Arial" panose="020B0604020202020204" pitchFamily="34" charset="0"/>
              </a:rPr>
              <a:t>) donc biaisée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fr-CH" sz="2400" dirty="0">
                <a:latin typeface="Arial" panose="020B0604020202020204" pitchFamily="34" charset="0"/>
              </a:rPr>
              <a:t>souvent il y a un ‘</a:t>
            </a:r>
            <a:r>
              <a:rPr lang="fr-CH" sz="2400" dirty="0" err="1">
                <a:latin typeface="Arial" panose="020B0604020202020204" pitchFamily="34" charset="0"/>
              </a:rPr>
              <a:t>trade</a:t>
            </a:r>
            <a:r>
              <a:rPr lang="fr-CH" sz="2400" dirty="0">
                <a:latin typeface="Arial" panose="020B0604020202020204" pitchFamily="34" charset="0"/>
              </a:rPr>
              <a:t>-off’/interaction entre les deux étapes 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endParaRPr lang="fr-CH" sz="2400" dirty="0">
              <a:latin typeface="Arial" panose="020B0604020202020204" pitchFamily="34" charset="0"/>
            </a:endParaRPr>
          </a:p>
          <a:p>
            <a:endParaRPr lang="fr-CH" sz="2400" dirty="0"/>
          </a:p>
        </p:txBody>
      </p:sp>
    </p:spTree>
    <p:extLst>
      <p:ext uri="{BB962C8B-B14F-4D97-AF65-F5344CB8AC3E}">
        <p14:creationId xmlns:p14="http://schemas.microsoft.com/office/powerpoint/2010/main" val="158467796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AAA83A7-FBB8-A52F-A353-21A4A58FF9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1413" y="618518"/>
            <a:ext cx="9905998" cy="947235"/>
          </a:xfrm>
        </p:spPr>
        <p:txBody>
          <a:bodyPr>
            <a:normAutofit fontScale="90000"/>
          </a:bodyPr>
          <a:lstStyle/>
          <a:p>
            <a:r>
              <a:rPr lang="fr-CH" dirty="0"/>
              <a:t>Un autre exemple</a:t>
            </a:r>
            <a:br>
              <a:rPr lang="fr-CH" dirty="0"/>
            </a:br>
            <a:r>
              <a:rPr lang="fr-CH" dirty="0" err="1"/>
              <a:t>Difference</a:t>
            </a:r>
            <a:r>
              <a:rPr lang="fr-CH" dirty="0"/>
              <a:t>-</a:t>
            </a:r>
            <a:r>
              <a:rPr lang="fr-CH" dirty="0" err="1"/>
              <a:t>in-Differences</a:t>
            </a:r>
            <a:r>
              <a:rPr lang="fr-CH" dirty="0"/>
              <a:t> (</a:t>
            </a:r>
            <a:r>
              <a:rPr lang="fr-CH" dirty="0" err="1"/>
              <a:t>DiD</a:t>
            </a:r>
            <a:r>
              <a:rPr lang="fr-CH" dirty="0"/>
              <a:t>)</a:t>
            </a:r>
          </a:p>
        </p:txBody>
      </p:sp>
      <p:sp>
        <p:nvSpPr>
          <p:cNvPr id="5" name="Espace réservé du contenu 2">
            <a:extLst>
              <a:ext uri="{FF2B5EF4-FFF2-40B4-BE49-F238E27FC236}">
                <a16:creationId xmlns:a16="http://schemas.microsoft.com/office/drawing/2014/main" id="{9DA2A9AD-DED5-FC30-37F0-0EBBD087DB2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01665" y="1836127"/>
            <a:ext cx="5964895" cy="4088683"/>
          </a:xfrm>
        </p:spPr>
        <p:txBody>
          <a:bodyPr>
            <a:normAutofit/>
          </a:bodyPr>
          <a:lstStyle/>
          <a:p>
            <a:r>
              <a:rPr lang="fr-CH" sz="2800" dirty="0" err="1"/>
              <a:t>Bundi</a:t>
            </a:r>
            <a:r>
              <a:rPr lang="fr-CH" sz="2800" dirty="0"/>
              <a:t>, P., Bonny, S., </a:t>
            </a:r>
            <a:r>
              <a:rPr lang="fr-CH" sz="2800" dirty="0" err="1"/>
              <a:t>Gatto</a:t>
            </a:r>
            <a:r>
              <a:rPr lang="fr-CH" sz="2800" dirty="0"/>
              <a:t>, L., et </a:t>
            </a:r>
            <a:r>
              <a:rPr lang="fr-CH" sz="2800" dirty="0" err="1"/>
              <a:t>Lablih</a:t>
            </a:r>
            <a:r>
              <a:rPr lang="fr-CH" sz="2800" dirty="0"/>
              <a:t>, Moulay (2022) : </a:t>
            </a:r>
            <a:r>
              <a:rPr lang="fr-CH" sz="2800" i="1" dirty="0"/>
              <a:t>Évaluation de la réglementation « l’ambulatoire avant le stationnaire » de l’ordonnance sur les prestations de l’assurance des soins</a:t>
            </a:r>
            <a:r>
              <a:rPr lang="fr-CH" sz="2800" dirty="0"/>
              <a:t>. Berne: Office Fédérale de la Santé Publique.</a:t>
            </a:r>
          </a:p>
        </p:txBody>
      </p:sp>
      <p:pic>
        <p:nvPicPr>
          <p:cNvPr id="3" name="Picture 4" descr="Calendar&#10;&#10;Description automatically generated">
            <a:extLst>
              <a:ext uri="{FF2B5EF4-FFF2-40B4-BE49-F238E27FC236}">
                <a16:creationId xmlns:a16="http://schemas.microsoft.com/office/drawing/2014/main" id="{255F8D7C-BBF4-5A4F-7227-E2BB41CFF25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66560" y="1441115"/>
            <a:ext cx="5068389" cy="50683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feld 3">
            <a:extLst>
              <a:ext uri="{FF2B5EF4-FFF2-40B4-BE49-F238E27FC236}">
                <a16:creationId xmlns:a16="http://schemas.microsoft.com/office/drawing/2014/main" id="{331A50FA-747A-DC3C-DDA6-409AF1398C3C}"/>
              </a:ext>
            </a:extLst>
          </p:cNvPr>
          <p:cNvSpPr txBox="1"/>
          <p:nvPr/>
        </p:nvSpPr>
        <p:spPr>
          <a:xfrm>
            <a:off x="7321844" y="656284"/>
            <a:ext cx="106450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sz="1400" dirty="0"/>
              <a:t>Group de contrôle (canton pionnier)</a:t>
            </a:r>
          </a:p>
        </p:txBody>
      </p:sp>
      <p:sp>
        <p:nvSpPr>
          <p:cNvPr id="6" name="Textfeld 5">
            <a:extLst>
              <a:ext uri="{FF2B5EF4-FFF2-40B4-BE49-F238E27FC236}">
                <a16:creationId xmlns:a16="http://schemas.microsoft.com/office/drawing/2014/main" id="{A55DF622-CBEF-FF68-9EFB-AF723591DC4A}"/>
              </a:ext>
            </a:extLst>
          </p:cNvPr>
          <p:cNvSpPr txBox="1"/>
          <p:nvPr/>
        </p:nvSpPr>
        <p:spPr>
          <a:xfrm>
            <a:off x="9046143" y="656284"/>
            <a:ext cx="106450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sz="1400" dirty="0"/>
              <a:t>Group de traitement (canton non-pionnier)</a:t>
            </a:r>
          </a:p>
        </p:txBody>
      </p:sp>
      <p:sp>
        <p:nvSpPr>
          <p:cNvPr id="8" name="Textfeld 7">
            <a:extLst>
              <a:ext uri="{FF2B5EF4-FFF2-40B4-BE49-F238E27FC236}">
                <a16:creationId xmlns:a16="http://schemas.microsoft.com/office/drawing/2014/main" id="{B248E3AE-3790-E7E4-C28E-F8E128D3CA3D}"/>
              </a:ext>
            </a:extLst>
          </p:cNvPr>
          <p:cNvSpPr txBox="1"/>
          <p:nvPr/>
        </p:nvSpPr>
        <p:spPr>
          <a:xfrm>
            <a:off x="1376544" y="5586174"/>
            <a:ext cx="5390016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e-DE" dirty="0"/>
              <a:t>-&gt; La </a:t>
            </a:r>
            <a:r>
              <a:rPr lang="de-DE" dirty="0" err="1"/>
              <a:t>part</a:t>
            </a:r>
            <a:r>
              <a:rPr lang="de-DE" dirty="0"/>
              <a:t> des </a:t>
            </a:r>
            <a:r>
              <a:rPr lang="de-DE" dirty="0" err="1"/>
              <a:t>interventions</a:t>
            </a:r>
            <a:r>
              <a:rPr lang="de-DE" dirty="0"/>
              <a:t> </a:t>
            </a:r>
            <a:r>
              <a:rPr lang="de-DE" dirty="0" err="1"/>
              <a:t>ambulatoires</a:t>
            </a:r>
            <a:r>
              <a:rPr lang="de-DE" dirty="0"/>
              <a:t> a </a:t>
            </a:r>
            <a:r>
              <a:rPr lang="de-DE" dirty="0" err="1"/>
              <a:t>augmenté</a:t>
            </a:r>
            <a:r>
              <a:rPr lang="de-DE" dirty="0"/>
              <a:t> de 16% en </a:t>
            </a:r>
            <a:r>
              <a:rPr lang="de-DE" dirty="0" err="1"/>
              <a:t>moyenne</a:t>
            </a:r>
            <a:r>
              <a:rPr lang="de-DE" dirty="0"/>
              <a:t> </a:t>
            </a:r>
            <a:r>
              <a:rPr lang="de-DE" dirty="0" err="1"/>
              <a:t>depuis</a:t>
            </a:r>
            <a:r>
              <a:rPr lang="de-DE" dirty="0"/>
              <a:t> 2019 </a:t>
            </a:r>
            <a:r>
              <a:rPr lang="de-DE" dirty="0" err="1"/>
              <a:t>dans</a:t>
            </a:r>
            <a:r>
              <a:rPr lang="de-DE" dirty="0"/>
              <a:t> </a:t>
            </a:r>
            <a:r>
              <a:rPr lang="de-DE" dirty="0" err="1"/>
              <a:t>les</a:t>
            </a:r>
            <a:r>
              <a:rPr lang="de-DE" dirty="0"/>
              <a:t> </a:t>
            </a:r>
            <a:r>
              <a:rPr lang="de-DE" dirty="0" err="1"/>
              <a:t>cantons</a:t>
            </a:r>
            <a:r>
              <a:rPr lang="de-DE" dirty="0"/>
              <a:t> non </a:t>
            </a:r>
            <a:r>
              <a:rPr lang="de-DE" dirty="0" err="1"/>
              <a:t>pionniers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07277701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F37EFE0-8039-D6F1-2B30-E4C6BDA96C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1413" y="618518"/>
            <a:ext cx="9905998" cy="1147652"/>
          </a:xfrm>
        </p:spPr>
        <p:txBody>
          <a:bodyPr/>
          <a:lstStyle/>
          <a:p>
            <a:r>
              <a:rPr lang="fr-CH" dirty="0"/>
              <a:t>Graph pour </a:t>
            </a:r>
            <a:r>
              <a:rPr lang="fr-CH" dirty="0" err="1"/>
              <a:t>D</a:t>
            </a:r>
            <a:r>
              <a:rPr lang="fr-CH" cap="none" dirty="0" err="1"/>
              <a:t>i</a:t>
            </a:r>
            <a:r>
              <a:rPr lang="fr-CH" dirty="0" err="1"/>
              <a:t>D</a:t>
            </a:r>
            <a:r>
              <a:rPr lang="fr-CH" dirty="0"/>
              <a:t> sans </a:t>
            </a:r>
            <a:r>
              <a:rPr lang="fr-CH" dirty="0" err="1"/>
              <a:t>Confounders</a:t>
            </a:r>
            <a:endParaRPr lang="fr-CH" dirty="0"/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0F06C286-9EF2-D976-76DA-67EA9D0E52E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1413" y="1553227"/>
            <a:ext cx="9302170" cy="42901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074996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05DDBBA-DACD-E37B-308F-15EAA77688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28383" y="112735"/>
            <a:ext cx="9419027" cy="2906038"/>
          </a:xfrm>
        </p:spPr>
        <p:txBody>
          <a:bodyPr>
            <a:normAutofit fontScale="90000"/>
          </a:bodyPr>
          <a:lstStyle/>
          <a:p>
            <a:r>
              <a:rPr lang="fr-CH" sz="4000" dirty="0"/>
              <a:t>D’autres Extensions:</a:t>
            </a:r>
            <a:br>
              <a:rPr lang="fr-CH" sz="4000" dirty="0"/>
            </a:br>
            <a:r>
              <a:rPr lang="fr-CH" dirty="0"/>
              <a:t/>
            </a:r>
            <a:br>
              <a:rPr lang="fr-CH" dirty="0"/>
            </a:br>
            <a:r>
              <a:rPr lang="fr-CH" sz="4000" i="1" dirty="0" err="1"/>
              <a:t>Mediation</a:t>
            </a:r>
            <a:r>
              <a:rPr lang="fr-CH" sz="4000" i="1" dirty="0"/>
              <a:t> </a:t>
            </a:r>
            <a:r>
              <a:rPr lang="fr-CH" sz="4000" i="1" dirty="0" err="1"/>
              <a:t>Analysis</a:t>
            </a:r>
            <a:r>
              <a:rPr lang="fr-CH" sz="4000" i="1" dirty="0"/>
              <a:t> </a:t>
            </a:r>
            <a:br>
              <a:rPr lang="fr-CH" sz="4000" i="1" dirty="0"/>
            </a:br>
            <a:r>
              <a:rPr lang="fr-CH" sz="3100" i="1" dirty="0"/>
              <a:t>(illustration sans &amp; avec </a:t>
            </a:r>
            <a:r>
              <a:rPr lang="fr-CH" sz="3100" i="1" dirty="0" err="1"/>
              <a:t>confounders</a:t>
            </a:r>
            <a:r>
              <a:rPr lang="fr-CH" sz="3100" i="1" dirty="0"/>
              <a:t> observés)</a:t>
            </a:r>
            <a:r>
              <a:rPr lang="fr-CH" sz="3100" dirty="0"/>
              <a:t/>
            </a:r>
            <a:br>
              <a:rPr lang="fr-CH" sz="3100" dirty="0"/>
            </a:br>
            <a:endParaRPr lang="fr-CH" sz="3100" dirty="0"/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FD1E7FC3-1F68-D0A0-F545-6F0154BEC67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462" y="2620194"/>
            <a:ext cx="11937076" cy="2438068"/>
          </a:xfrm>
          <a:prstGeom prst="rect">
            <a:avLst/>
          </a:prstGeom>
        </p:spPr>
      </p:pic>
      <p:sp>
        <p:nvSpPr>
          <p:cNvPr id="5" name="Éclair 4">
            <a:extLst>
              <a:ext uri="{FF2B5EF4-FFF2-40B4-BE49-F238E27FC236}">
                <a16:creationId xmlns:a16="http://schemas.microsoft.com/office/drawing/2014/main" id="{02D03280-AF5E-487D-02D7-B9FEA8256E78}"/>
              </a:ext>
            </a:extLst>
          </p:cNvPr>
          <p:cNvSpPr/>
          <p:nvPr/>
        </p:nvSpPr>
        <p:spPr>
          <a:xfrm>
            <a:off x="1365337" y="3087667"/>
            <a:ext cx="914400" cy="914400"/>
          </a:xfrm>
          <a:prstGeom prst="lightningBol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305863603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05DDBBA-DACD-E37B-308F-15EAA77688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CH" dirty="0"/>
              <a:t>D’autres Extensions:</a:t>
            </a:r>
            <a:br>
              <a:rPr lang="fr-CH" dirty="0"/>
            </a:br>
            <a:r>
              <a:rPr lang="fr-CH" dirty="0"/>
              <a:t/>
            </a:r>
            <a:br>
              <a:rPr lang="fr-CH" dirty="0"/>
            </a:br>
            <a:r>
              <a:rPr lang="fr-CH" dirty="0"/>
              <a:t>Instrumental Variable Estimation</a:t>
            </a:r>
          </a:p>
        </p:txBody>
      </p:sp>
      <p:pic>
        <p:nvPicPr>
          <p:cNvPr id="4" name="Image 3" descr="Une image contenant texte, horloge&#10;&#10;Description générée automatiquement">
            <a:extLst>
              <a:ext uri="{FF2B5EF4-FFF2-40B4-BE49-F238E27FC236}">
                <a16:creationId xmlns:a16="http://schemas.microsoft.com/office/drawing/2014/main" id="{CA6F6C62-A691-F9DC-3A3E-43664725DA9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8305" y="2169621"/>
            <a:ext cx="7464829" cy="3724102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</p:pic>
      <p:sp>
        <p:nvSpPr>
          <p:cNvPr id="5" name="Éclair 4">
            <a:extLst>
              <a:ext uri="{FF2B5EF4-FFF2-40B4-BE49-F238E27FC236}">
                <a16:creationId xmlns:a16="http://schemas.microsoft.com/office/drawing/2014/main" id="{0D05EFD4-642E-DB16-1294-D63BC309E83B}"/>
              </a:ext>
            </a:extLst>
          </p:cNvPr>
          <p:cNvSpPr/>
          <p:nvPr/>
        </p:nvSpPr>
        <p:spPr>
          <a:xfrm>
            <a:off x="3582443" y="4171167"/>
            <a:ext cx="914400" cy="914400"/>
          </a:xfrm>
          <a:prstGeom prst="lightningBol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329368343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05DDBBA-DACD-E37B-308F-15EAA77688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89282" y="264322"/>
            <a:ext cx="9905998" cy="1303221"/>
          </a:xfrm>
        </p:spPr>
        <p:txBody>
          <a:bodyPr>
            <a:normAutofit/>
          </a:bodyPr>
          <a:lstStyle/>
          <a:p>
            <a:r>
              <a:rPr lang="fr-CH" dirty="0"/>
              <a:t>D’autres Extensions:</a:t>
            </a:r>
            <a:br>
              <a:rPr lang="fr-CH" dirty="0"/>
            </a:br>
            <a:r>
              <a:rPr lang="fr-CH" dirty="0" err="1"/>
              <a:t>Regression</a:t>
            </a:r>
            <a:r>
              <a:rPr lang="fr-CH" dirty="0"/>
              <a:t> </a:t>
            </a:r>
            <a:r>
              <a:rPr lang="fr-CH" dirty="0" err="1"/>
              <a:t>Discontinuity</a:t>
            </a:r>
            <a:r>
              <a:rPr lang="fr-CH" dirty="0"/>
              <a:t> Design</a:t>
            </a:r>
          </a:p>
        </p:txBody>
      </p:sp>
      <p:pic>
        <p:nvPicPr>
          <p:cNvPr id="4" name="Image 3" descr="Une image contenant carte&#10;&#10;Description générée automatiquement">
            <a:extLst>
              <a:ext uri="{FF2B5EF4-FFF2-40B4-BE49-F238E27FC236}">
                <a16:creationId xmlns:a16="http://schemas.microsoft.com/office/drawing/2014/main" id="{5EAD64D1-60B0-D571-01FE-CF183A115CD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8800" y="1433093"/>
            <a:ext cx="8773918" cy="5256971"/>
          </a:xfrm>
          <a:prstGeom prst="rect">
            <a:avLst/>
          </a:prstGeom>
        </p:spPr>
      </p:pic>
      <p:pic>
        <p:nvPicPr>
          <p:cNvPr id="5" name="Image 4" descr="Une image contenant alimentation, plat, assiette, blanc&#10;&#10;Description générée automatiquement">
            <a:extLst>
              <a:ext uri="{FF2B5EF4-FFF2-40B4-BE49-F238E27FC236}">
                <a16:creationId xmlns:a16="http://schemas.microsoft.com/office/drawing/2014/main" id="{BDD2AF53-73CE-F465-1FD4-5F4805DF32B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4125" y="3730065"/>
            <a:ext cx="1341998" cy="8979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65418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AAA83A7-FBB8-A52F-A353-21A4A58FF9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1413" y="618518"/>
            <a:ext cx="9905998" cy="947235"/>
          </a:xfrm>
        </p:spPr>
        <p:txBody>
          <a:bodyPr>
            <a:normAutofit fontScale="90000"/>
          </a:bodyPr>
          <a:lstStyle/>
          <a:p>
            <a:r>
              <a:rPr lang="fr-CH" dirty="0"/>
              <a:t>Un autre exemple</a:t>
            </a:r>
            <a:br>
              <a:rPr lang="fr-CH" dirty="0"/>
            </a:br>
            <a:r>
              <a:rPr lang="fr-CH" dirty="0" err="1"/>
              <a:t>Regression</a:t>
            </a:r>
            <a:r>
              <a:rPr lang="fr-CH" dirty="0"/>
              <a:t> </a:t>
            </a:r>
            <a:r>
              <a:rPr lang="fr-CH" dirty="0" err="1"/>
              <a:t>Discontinuity</a:t>
            </a:r>
            <a:r>
              <a:rPr lang="fr-CH" dirty="0"/>
              <a:t> Design (RDD)</a:t>
            </a:r>
          </a:p>
        </p:txBody>
      </p:sp>
      <p:sp>
        <p:nvSpPr>
          <p:cNvPr id="5" name="Espace réservé du contenu 2">
            <a:extLst>
              <a:ext uri="{FF2B5EF4-FFF2-40B4-BE49-F238E27FC236}">
                <a16:creationId xmlns:a16="http://schemas.microsoft.com/office/drawing/2014/main" id="{9DA2A9AD-DED5-FC30-37F0-0EBBD087DB2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01665" y="1836127"/>
            <a:ext cx="7591221" cy="4088683"/>
          </a:xfrm>
        </p:spPr>
        <p:txBody>
          <a:bodyPr>
            <a:normAutofit lnSpcReduction="10000"/>
          </a:bodyPr>
          <a:lstStyle/>
          <a:p>
            <a:r>
              <a:rPr lang="de-CH" sz="2800" dirty="0" err="1"/>
              <a:t>Kurer</a:t>
            </a:r>
            <a:r>
              <a:rPr lang="de-CH" sz="2800" dirty="0"/>
              <a:t>, T. (2020). </a:t>
            </a:r>
            <a:r>
              <a:rPr lang="de-CH" sz="2800" i="1" dirty="0"/>
              <a:t>Regressions-Diskontinuitäts-Analyse von Steuererleichterungen im Rahmen der Regionalpolitik</a:t>
            </a:r>
            <a:r>
              <a:rPr lang="de-CH" sz="2800" dirty="0"/>
              <a:t>. Bern: Seco.</a:t>
            </a:r>
          </a:p>
          <a:p>
            <a:pPr lvl="1"/>
            <a:r>
              <a:rPr lang="de-CH" sz="2400" dirty="0"/>
              <a:t>Dans le </a:t>
            </a:r>
            <a:r>
              <a:rPr lang="de-CH" sz="2400" dirty="0" err="1"/>
              <a:t>cadre</a:t>
            </a:r>
            <a:r>
              <a:rPr lang="de-CH" sz="2400" dirty="0"/>
              <a:t> de la </a:t>
            </a:r>
            <a:r>
              <a:rPr lang="de-CH" sz="2400" dirty="0" err="1"/>
              <a:t>politique</a:t>
            </a:r>
            <a:r>
              <a:rPr lang="de-CH" sz="2400" dirty="0"/>
              <a:t> </a:t>
            </a:r>
            <a:r>
              <a:rPr lang="de-CH" sz="2400" dirty="0" err="1"/>
              <a:t>régionale</a:t>
            </a:r>
            <a:r>
              <a:rPr lang="de-CH" sz="2400" dirty="0"/>
              <a:t>, le </a:t>
            </a:r>
            <a:r>
              <a:rPr lang="de-CH" sz="2400" dirty="0" err="1"/>
              <a:t>gouvernement</a:t>
            </a:r>
            <a:r>
              <a:rPr lang="de-CH" sz="2400" dirty="0"/>
              <a:t> </a:t>
            </a:r>
            <a:r>
              <a:rPr lang="de-CH" sz="2400" dirty="0" err="1"/>
              <a:t>fédéral</a:t>
            </a:r>
            <a:r>
              <a:rPr lang="de-CH" sz="2400" dirty="0"/>
              <a:t> </a:t>
            </a:r>
            <a:r>
              <a:rPr lang="de-CH" sz="2400" dirty="0" err="1"/>
              <a:t>peut</a:t>
            </a:r>
            <a:r>
              <a:rPr lang="de-CH" sz="2400" dirty="0"/>
              <a:t> </a:t>
            </a:r>
            <a:r>
              <a:rPr lang="de-CH" sz="2400" dirty="0" err="1"/>
              <a:t>accorder</a:t>
            </a:r>
            <a:r>
              <a:rPr lang="de-CH" sz="2400" dirty="0"/>
              <a:t> des </a:t>
            </a:r>
            <a:r>
              <a:rPr lang="de-CH" sz="2400" dirty="0" err="1"/>
              <a:t>allégements</a:t>
            </a:r>
            <a:r>
              <a:rPr lang="de-CH" sz="2400" dirty="0"/>
              <a:t> </a:t>
            </a:r>
            <a:r>
              <a:rPr lang="de-CH" sz="2400" dirty="0" err="1"/>
              <a:t>fiscaux</a:t>
            </a:r>
            <a:r>
              <a:rPr lang="de-CH" sz="2400" dirty="0"/>
              <a:t> </a:t>
            </a:r>
            <a:r>
              <a:rPr lang="de-CH" sz="2400" dirty="0" err="1"/>
              <a:t>aux</a:t>
            </a:r>
            <a:r>
              <a:rPr lang="de-CH" sz="2400" dirty="0"/>
              <a:t> </a:t>
            </a:r>
            <a:r>
              <a:rPr lang="de-CH" sz="2400" dirty="0" err="1"/>
              <a:t>entreprises</a:t>
            </a:r>
            <a:r>
              <a:rPr lang="de-CH" sz="2400" dirty="0"/>
              <a:t> </a:t>
            </a:r>
            <a:r>
              <a:rPr lang="de-CH" sz="2400" dirty="0" err="1"/>
              <a:t>qui</a:t>
            </a:r>
            <a:r>
              <a:rPr lang="de-CH" sz="2400" dirty="0"/>
              <a:t> </a:t>
            </a:r>
            <a:r>
              <a:rPr lang="de-CH" sz="2400" dirty="0" err="1"/>
              <a:t>s’installent</a:t>
            </a:r>
            <a:r>
              <a:rPr lang="de-CH" sz="2400" dirty="0"/>
              <a:t> </a:t>
            </a:r>
            <a:r>
              <a:rPr lang="de-CH" sz="2400" dirty="0" err="1"/>
              <a:t>dans</a:t>
            </a:r>
            <a:r>
              <a:rPr lang="de-CH" sz="2400" dirty="0"/>
              <a:t> des </a:t>
            </a:r>
            <a:r>
              <a:rPr lang="de-CH" sz="2400" dirty="0" err="1"/>
              <a:t>zones</a:t>
            </a:r>
            <a:r>
              <a:rPr lang="de-CH" sz="2400" dirty="0"/>
              <a:t> </a:t>
            </a:r>
            <a:r>
              <a:rPr lang="de-CH" sz="2400" dirty="0" err="1"/>
              <a:t>structurellement</a:t>
            </a:r>
            <a:r>
              <a:rPr lang="de-CH" sz="2400" dirty="0"/>
              <a:t> </a:t>
            </a:r>
            <a:r>
              <a:rPr lang="de-CH" sz="2400" dirty="0" err="1"/>
              <a:t>faibles</a:t>
            </a:r>
            <a:r>
              <a:rPr lang="de-CH" sz="2400" dirty="0"/>
              <a:t> (-&gt; Création </a:t>
            </a:r>
            <a:r>
              <a:rPr lang="de-CH" sz="2400" dirty="0" err="1"/>
              <a:t>d'emplois</a:t>
            </a:r>
            <a:r>
              <a:rPr lang="de-CH" sz="2400" dirty="0"/>
              <a:t>)</a:t>
            </a:r>
          </a:p>
          <a:p>
            <a:pPr lvl="1"/>
            <a:r>
              <a:rPr lang="de-CH" sz="2400" dirty="0"/>
              <a:t>Mais </a:t>
            </a:r>
            <a:r>
              <a:rPr lang="de-CH" sz="2400" dirty="0" err="1"/>
              <a:t>seules</a:t>
            </a:r>
            <a:r>
              <a:rPr lang="de-CH" sz="2400" dirty="0"/>
              <a:t> </a:t>
            </a:r>
            <a:r>
              <a:rPr lang="de-CH" sz="2400" dirty="0" err="1"/>
              <a:t>les</a:t>
            </a:r>
            <a:r>
              <a:rPr lang="de-CH" sz="2400" dirty="0"/>
              <a:t> 30% de </a:t>
            </a:r>
            <a:r>
              <a:rPr lang="de-CH" sz="2400" dirty="0" err="1"/>
              <a:t>communes</a:t>
            </a:r>
            <a:r>
              <a:rPr lang="de-CH" sz="2400" dirty="0"/>
              <a:t> </a:t>
            </a:r>
            <a:r>
              <a:rPr lang="de-CH" sz="2400" dirty="0" err="1"/>
              <a:t>les</a:t>
            </a:r>
            <a:r>
              <a:rPr lang="de-CH" sz="2400" dirty="0"/>
              <a:t> plus </a:t>
            </a:r>
            <a:r>
              <a:rPr lang="de-CH" sz="2400" dirty="0" err="1"/>
              <a:t>défavorisées</a:t>
            </a:r>
            <a:r>
              <a:rPr lang="de-CH" sz="2400" dirty="0"/>
              <a:t> </a:t>
            </a:r>
            <a:r>
              <a:rPr lang="de-CH" sz="2400" dirty="0" err="1"/>
              <a:t>reçoivent</a:t>
            </a:r>
            <a:r>
              <a:rPr lang="de-CH" sz="2400" dirty="0"/>
              <a:t> </a:t>
            </a:r>
            <a:r>
              <a:rPr lang="de-CH" sz="2400" dirty="0" err="1"/>
              <a:t>une</a:t>
            </a:r>
            <a:r>
              <a:rPr lang="de-CH" sz="2400" dirty="0"/>
              <a:t> </a:t>
            </a:r>
            <a:r>
              <a:rPr lang="de-CH" sz="2400" dirty="0" err="1"/>
              <a:t>allocation</a:t>
            </a:r>
            <a:endParaRPr lang="de-CH" sz="2400" dirty="0"/>
          </a:p>
        </p:txBody>
      </p:sp>
      <p:pic>
        <p:nvPicPr>
          <p:cNvPr id="4" name="Grafik 3" descr="Ein Bild, das Text enthält.&#10;&#10;Automatisch generierte Beschreibung">
            <a:extLst>
              <a:ext uri="{FF2B5EF4-FFF2-40B4-BE49-F238E27FC236}">
                <a16:creationId xmlns:a16="http://schemas.microsoft.com/office/drawing/2014/main" id="{6AF66385-AF49-3C32-5D10-A97E2723492F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39153" y="1995474"/>
            <a:ext cx="2407076" cy="37699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430454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AAA83A7-FBB8-A52F-A353-21A4A58FF9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1413" y="618518"/>
            <a:ext cx="9905998" cy="947235"/>
          </a:xfrm>
        </p:spPr>
        <p:txBody>
          <a:bodyPr>
            <a:normAutofit fontScale="90000"/>
          </a:bodyPr>
          <a:lstStyle/>
          <a:p>
            <a:r>
              <a:rPr lang="fr-CH" dirty="0"/>
              <a:t>Un autre exemple</a:t>
            </a:r>
            <a:br>
              <a:rPr lang="fr-CH" dirty="0"/>
            </a:br>
            <a:r>
              <a:rPr lang="fr-CH" dirty="0" err="1"/>
              <a:t>Regression</a:t>
            </a:r>
            <a:r>
              <a:rPr lang="fr-CH" dirty="0"/>
              <a:t> </a:t>
            </a:r>
            <a:r>
              <a:rPr lang="fr-CH" dirty="0" err="1"/>
              <a:t>Discontinuity</a:t>
            </a:r>
            <a:r>
              <a:rPr lang="fr-CH" dirty="0"/>
              <a:t> Design (RDD)</a:t>
            </a:r>
          </a:p>
        </p:txBody>
      </p:sp>
      <p:sp>
        <p:nvSpPr>
          <p:cNvPr id="5" name="Espace réservé du contenu 2">
            <a:extLst>
              <a:ext uri="{FF2B5EF4-FFF2-40B4-BE49-F238E27FC236}">
                <a16:creationId xmlns:a16="http://schemas.microsoft.com/office/drawing/2014/main" id="{9DA2A9AD-DED5-FC30-37F0-0EBBD087DB2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01665" y="1836127"/>
            <a:ext cx="10848867" cy="4088683"/>
          </a:xfrm>
        </p:spPr>
        <p:txBody>
          <a:bodyPr>
            <a:normAutofit/>
          </a:bodyPr>
          <a:lstStyle/>
          <a:p>
            <a:r>
              <a:rPr lang="de-CH" sz="2800" dirty="0" err="1"/>
              <a:t>Kurer</a:t>
            </a:r>
            <a:r>
              <a:rPr lang="de-CH" sz="2800" dirty="0"/>
              <a:t>, T. (2020). </a:t>
            </a:r>
            <a:r>
              <a:rPr lang="de-CH" sz="2800" i="1" dirty="0"/>
              <a:t>Regressions-Diskontinuitäts-Analyse von Steuererleichterungen im Rahmen der Regionalpolitik</a:t>
            </a:r>
            <a:r>
              <a:rPr lang="de-CH" sz="2800" dirty="0"/>
              <a:t>. Bern: Seco.</a:t>
            </a:r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EDA5CF91-35B7-6FC0-E4BF-5839BC7A3CA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8212" y="3012077"/>
            <a:ext cx="7772400" cy="35206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081630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AAA83A7-FBB8-A52F-A353-21A4A58FF9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1413" y="618518"/>
            <a:ext cx="9905998" cy="947235"/>
          </a:xfrm>
        </p:spPr>
        <p:txBody>
          <a:bodyPr>
            <a:normAutofit fontScale="90000"/>
          </a:bodyPr>
          <a:lstStyle/>
          <a:p>
            <a:r>
              <a:rPr lang="fr-CH" dirty="0"/>
              <a:t>Un autre exemple</a:t>
            </a:r>
            <a:br>
              <a:rPr lang="fr-CH" dirty="0"/>
            </a:br>
            <a:r>
              <a:rPr lang="fr-CH" dirty="0" err="1"/>
              <a:t>Regression</a:t>
            </a:r>
            <a:r>
              <a:rPr lang="fr-CH" dirty="0"/>
              <a:t> </a:t>
            </a:r>
            <a:r>
              <a:rPr lang="fr-CH" dirty="0" err="1"/>
              <a:t>Discontinuity</a:t>
            </a:r>
            <a:r>
              <a:rPr lang="fr-CH" dirty="0"/>
              <a:t> Design (RDD)</a:t>
            </a:r>
          </a:p>
        </p:txBody>
      </p:sp>
      <p:sp>
        <p:nvSpPr>
          <p:cNvPr id="5" name="Espace réservé du contenu 2">
            <a:extLst>
              <a:ext uri="{FF2B5EF4-FFF2-40B4-BE49-F238E27FC236}">
                <a16:creationId xmlns:a16="http://schemas.microsoft.com/office/drawing/2014/main" id="{9DA2A9AD-DED5-FC30-37F0-0EBBD087DB2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01665" y="1836127"/>
            <a:ext cx="10848867" cy="4088683"/>
          </a:xfrm>
        </p:spPr>
        <p:txBody>
          <a:bodyPr>
            <a:normAutofit/>
          </a:bodyPr>
          <a:lstStyle/>
          <a:p>
            <a:r>
              <a:rPr lang="de-CH" sz="2800" dirty="0" err="1"/>
              <a:t>Kurer</a:t>
            </a:r>
            <a:r>
              <a:rPr lang="de-CH" sz="2800" dirty="0"/>
              <a:t>, T. (2020). </a:t>
            </a:r>
            <a:r>
              <a:rPr lang="de-CH" sz="2800" i="1" dirty="0"/>
              <a:t>Regressions-Diskontinuitäts-Analyse von Steuererleichterungen im Rahmen der Regionalpolitik</a:t>
            </a:r>
            <a:r>
              <a:rPr lang="de-CH" sz="2800" dirty="0"/>
              <a:t>. Bern: Seco.</a:t>
            </a:r>
          </a:p>
        </p:txBody>
      </p:sp>
      <p:grpSp>
        <p:nvGrpSpPr>
          <p:cNvPr id="3" name="Gruppieren 2">
            <a:extLst>
              <a:ext uri="{FF2B5EF4-FFF2-40B4-BE49-F238E27FC236}">
                <a16:creationId xmlns:a16="http://schemas.microsoft.com/office/drawing/2014/main" id="{91C21117-B68F-6760-88C4-5509BF74F240}"/>
              </a:ext>
            </a:extLst>
          </p:cNvPr>
          <p:cNvGrpSpPr/>
          <p:nvPr/>
        </p:nvGrpSpPr>
        <p:grpSpPr>
          <a:xfrm>
            <a:off x="3200400" y="2971800"/>
            <a:ext cx="5974080" cy="3267682"/>
            <a:chOff x="3572807" y="3817467"/>
            <a:chExt cx="4195459" cy="2687875"/>
          </a:xfrm>
        </p:grpSpPr>
        <p:grpSp>
          <p:nvGrpSpPr>
            <p:cNvPr id="4" name="Gruppieren 3">
              <a:extLst>
                <a:ext uri="{FF2B5EF4-FFF2-40B4-BE49-F238E27FC236}">
                  <a16:creationId xmlns:a16="http://schemas.microsoft.com/office/drawing/2014/main" id="{C49AFF5C-E631-8394-EFDF-30512245EF40}"/>
                </a:ext>
              </a:extLst>
            </p:cNvPr>
            <p:cNvGrpSpPr/>
            <p:nvPr/>
          </p:nvGrpSpPr>
          <p:grpSpPr>
            <a:xfrm>
              <a:off x="3572807" y="3817467"/>
              <a:ext cx="4195459" cy="2305420"/>
              <a:chOff x="3572807" y="3817467"/>
              <a:chExt cx="4195459" cy="2305420"/>
            </a:xfrm>
          </p:grpSpPr>
          <p:grpSp>
            <p:nvGrpSpPr>
              <p:cNvPr id="8" name="Gruppieren 7">
                <a:extLst>
                  <a:ext uri="{FF2B5EF4-FFF2-40B4-BE49-F238E27FC236}">
                    <a16:creationId xmlns:a16="http://schemas.microsoft.com/office/drawing/2014/main" id="{3B546FDA-DACC-6F3B-559D-A448552E8079}"/>
                  </a:ext>
                </a:extLst>
              </p:cNvPr>
              <p:cNvGrpSpPr/>
              <p:nvPr/>
            </p:nvGrpSpPr>
            <p:grpSpPr>
              <a:xfrm>
                <a:off x="4346090" y="3971357"/>
                <a:ext cx="2926079" cy="2151530"/>
                <a:chOff x="2753958" y="4012602"/>
                <a:chExt cx="2926079" cy="2151530"/>
              </a:xfrm>
            </p:grpSpPr>
            <p:cxnSp>
              <p:nvCxnSpPr>
                <p:cNvPr id="19" name="Gerade Verbindung 18">
                  <a:extLst>
                    <a:ext uri="{FF2B5EF4-FFF2-40B4-BE49-F238E27FC236}">
                      <a16:creationId xmlns:a16="http://schemas.microsoft.com/office/drawing/2014/main" id="{908AE103-257D-FCC9-A71B-18D9FE789E5A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V="1">
                  <a:off x="4216997" y="4270786"/>
                  <a:ext cx="0" cy="1893346"/>
                </a:xfrm>
                <a:prstGeom prst="line">
                  <a:avLst/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0" name="Gerade Verbindung mit Pfeil 19">
                  <a:extLst>
                    <a:ext uri="{FF2B5EF4-FFF2-40B4-BE49-F238E27FC236}">
                      <a16:creationId xmlns:a16="http://schemas.microsoft.com/office/drawing/2014/main" id="{B6E9021F-E1DE-CC70-9A94-07F133494467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2753958" y="6164132"/>
                  <a:ext cx="2926079" cy="0"/>
                </a:xfrm>
                <a:prstGeom prst="straightConnector1">
                  <a:avLst/>
                </a:prstGeom>
                <a:ln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1" name="Gerade Verbindung mit Pfeil 20">
                  <a:extLst>
                    <a:ext uri="{FF2B5EF4-FFF2-40B4-BE49-F238E27FC236}">
                      <a16:creationId xmlns:a16="http://schemas.microsoft.com/office/drawing/2014/main" id="{94D43530-BD52-072D-6230-A6579B490DCA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V="1">
                  <a:off x="2753958" y="4012602"/>
                  <a:ext cx="0" cy="2151530"/>
                </a:xfrm>
                <a:prstGeom prst="straightConnector1">
                  <a:avLst/>
                </a:prstGeom>
                <a:ln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10" name="Gerade Verbindung 9">
                <a:extLst>
                  <a:ext uri="{FF2B5EF4-FFF2-40B4-BE49-F238E27FC236}">
                    <a16:creationId xmlns:a16="http://schemas.microsoft.com/office/drawing/2014/main" id="{2FF777E1-482A-04D5-5F9F-C5386BB0DFBC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5809129" y="4489860"/>
                <a:ext cx="783425" cy="220141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4" name="Textfeld 13">
                <a:extLst>
                  <a:ext uri="{FF2B5EF4-FFF2-40B4-BE49-F238E27FC236}">
                    <a16:creationId xmlns:a16="http://schemas.microsoft.com/office/drawing/2014/main" id="{F05A024B-79E0-26C2-4DF7-3AC3B2F346A4}"/>
                  </a:ext>
                </a:extLst>
              </p:cNvPr>
              <p:cNvSpPr txBox="1"/>
              <p:nvPr/>
            </p:nvSpPr>
            <p:spPr>
              <a:xfrm>
                <a:off x="4518090" y="5500629"/>
                <a:ext cx="1015229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fr-CH" sz="1400" dirty="0"/>
                  <a:t>Group de </a:t>
                </a:r>
              </a:p>
              <a:p>
                <a:r>
                  <a:rPr lang="fr-CH" sz="1400" dirty="0" err="1"/>
                  <a:t>côntrole</a:t>
                </a:r>
                <a:endParaRPr lang="fr-CH" sz="1400" dirty="0"/>
              </a:p>
            </p:txBody>
          </p:sp>
          <p:sp>
            <p:nvSpPr>
              <p:cNvPr id="15" name="Textfeld 14">
                <a:extLst>
                  <a:ext uri="{FF2B5EF4-FFF2-40B4-BE49-F238E27FC236}">
                    <a16:creationId xmlns:a16="http://schemas.microsoft.com/office/drawing/2014/main" id="{E8EC08EE-B064-E848-40CF-A4716707D815}"/>
                  </a:ext>
                </a:extLst>
              </p:cNvPr>
              <p:cNvSpPr txBox="1"/>
              <p:nvPr/>
            </p:nvSpPr>
            <p:spPr>
              <a:xfrm>
                <a:off x="6162663" y="5512089"/>
                <a:ext cx="1015229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fr-CH" sz="1400" dirty="0"/>
                  <a:t>Group de </a:t>
                </a:r>
              </a:p>
              <a:p>
                <a:r>
                  <a:rPr lang="fr-CH" sz="1400" dirty="0"/>
                  <a:t>traitement</a:t>
                </a:r>
              </a:p>
            </p:txBody>
          </p:sp>
          <p:sp>
            <p:nvSpPr>
              <p:cNvPr id="16" name="Geschweifte Klammer rechts 15">
                <a:extLst>
                  <a:ext uri="{FF2B5EF4-FFF2-40B4-BE49-F238E27FC236}">
                    <a16:creationId xmlns:a16="http://schemas.microsoft.com/office/drawing/2014/main" id="{96FEE67E-5A1E-FAF6-BBCA-719641BCFE6E}"/>
                  </a:ext>
                </a:extLst>
              </p:cNvPr>
              <p:cNvSpPr/>
              <p:nvPr/>
            </p:nvSpPr>
            <p:spPr>
              <a:xfrm>
                <a:off x="5812433" y="4710001"/>
                <a:ext cx="115642" cy="446689"/>
              </a:xfrm>
              <a:prstGeom prst="rightBrac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17" name="Textfeld 16">
                <a:extLst>
                  <a:ext uri="{FF2B5EF4-FFF2-40B4-BE49-F238E27FC236}">
                    <a16:creationId xmlns:a16="http://schemas.microsoft.com/office/drawing/2014/main" id="{8DC62FF4-F44E-4B70-2286-EBB5AAA70C63}"/>
                  </a:ext>
                </a:extLst>
              </p:cNvPr>
              <p:cNvSpPr txBox="1"/>
              <p:nvPr/>
            </p:nvSpPr>
            <p:spPr>
              <a:xfrm>
                <a:off x="6076389" y="4775181"/>
                <a:ext cx="1691877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fr-CH" sz="1400" dirty="0"/>
                  <a:t>Effet du traitement</a:t>
                </a:r>
              </a:p>
            </p:txBody>
          </p:sp>
          <p:sp>
            <p:nvSpPr>
              <p:cNvPr id="18" name="Textfeld 17">
                <a:extLst>
                  <a:ext uri="{FF2B5EF4-FFF2-40B4-BE49-F238E27FC236}">
                    <a16:creationId xmlns:a16="http://schemas.microsoft.com/office/drawing/2014/main" id="{D9557BBF-403C-EE54-1C2B-0FBD46F4DCB6}"/>
                  </a:ext>
                </a:extLst>
              </p:cNvPr>
              <p:cNvSpPr txBox="1"/>
              <p:nvPr/>
            </p:nvSpPr>
            <p:spPr>
              <a:xfrm>
                <a:off x="3572807" y="3817467"/>
                <a:ext cx="850776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de-DE" sz="1400" dirty="0" err="1"/>
                  <a:t>Résultat</a:t>
                </a:r>
                <a:endParaRPr lang="de-DE" sz="1400" dirty="0"/>
              </a:p>
            </p:txBody>
          </p:sp>
        </p:grpSp>
        <p:sp>
          <p:nvSpPr>
            <p:cNvPr id="7" name="Textfeld 6">
              <a:extLst>
                <a:ext uri="{FF2B5EF4-FFF2-40B4-BE49-F238E27FC236}">
                  <a16:creationId xmlns:a16="http://schemas.microsoft.com/office/drawing/2014/main" id="{B128CB80-6A6D-F8DA-B3A9-E262F3186F87}"/>
                </a:ext>
              </a:extLst>
            </p:cNvPr>
            <p:cNvSpPr txBox="1"/>
            <p:nvPr/>
          </p:nvSpPr>
          <p:spPr>
            <a:xfrm>
              <a:off x="5058071" y="6197565"/>
              <a:ext cx="1980883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sz="1400" dirty="0"/>
                <a:t>Variable </a:t>
              </a:r>
              <a:r>
                <a:rPr lang="de-DE" sz="1400" dirty="0" err="1"/>
                <a:t>assignée</a:t>
              </a:r>
              <a:endParaRPr lang="de-DE" sz="1400" dirty="0"/>
            </a:p>
          </p:txBody>
        </p:sp>
      </p:grpSp>
      <p:cxnSp>
        <p:nvCxnSpPr>
          <p:cNvPr id="24" name="Gerade Verbindung 23">
            <a:extLst>
              <a:ext uri="{FF2B5EF4-FFF2-40B4-BE49-F238E27FC236}">
                <a16:creationId xmlns:a16="http://schemas.microsoft.com/office/drawing/2014/main" id="{DE18DB79-018E-D9BE-F7A6-2114ECFCBE72}"/>
              </a:ext>
            </a:extLst>
          </p:cNvPr>
          <p:cNvCxnSpPr>
            <a:cxnSpLocks/>
          </p:cNvCxnSpPr>
          <p:nvPr/>
        </p:nvCxnSpPr>
        <p:spPr>
          <a:xfrm flipV="1">
            <a:off x="5071603" y="4550102"/>
            <a:ext cx="783425" cy="22014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Oval 24">
            <a:extLst>
              <a:ext uri="{FF2B5EF4-FFF2-40B4-BE49-F238E27FC236}">
                <a16:creationId xmlns:a16="http://schemas.microsoft.com/office/drawing/2014/main" id="{87909503-C3C6-9A7D-FCA0-EC726D7F9AFD}"/>
              </a:ext>
            </a:extLst>
          </p:cNvPr>
          <p:cNvSpPr/>
          <p:nvPr/>
        </p:nvSpPr>
        <p:spPr>
          <a:xfrm>
            <a:off x="6096000" y="4053131"/>
            <a:ext cx="45719" cy="4571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id="{ECD4C751-3759-23A4-26C8-493F55C6A025}"/>
              </a:ext>
            </a:extLst>
          </p:cNvPr>
          <p:cNvSpPr/>
          <p:nvPr/>
        </p:nvSpPr>
        <p:spPr>
          <a:xfrm>
            <a:off x="6130839" y="3932735"/>
            <a:ext cx="45719" cy="4571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7" name="Oval 26">
            <a:extLst>
              <a:ext uri="{FF2B5EF4-FFF2-40B4-BE49-F238E27FC236}">
                <a16:creationId xmlns:a16="http://schemas.microsoft.com/office/drawing/2014/main" id="{A3B3E4BC-4357-C54C-F76A-346D5E802B94}"/>
              </a:ext>
            </a:extLst>
          </p:cNvPr>
          <p:cNvSpPr/>
          <p:nvPr/>
        </p:nvSpPr>
        <p:spPr>
          <a:xfrm>
            <a:off x="6208562" y="4007412"/>
            <a:ext cx="45719" cy="4571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8" name="Oval 27">
            <a:extLst>
              <a:ext uri="{FF2B5EF4-FFF2-40B4-BE49-F238E27FC236}">
                <a16:creationId xmlns:a16="http://schemas.microsoft.com/office/drawing/2014/main" id="{94C90786-FEA2-8277-CD10-A3B01657336E}"/>
              </a:ext>
            </a:extLst>
          </p:cNvPr>
          <p:cNvSpPr/>
          <p:nvPr/>
        </p:nvSpPr>
        <p:spPr>
          <a:xfrm>
            <a:off x="5943698" y="3970480"/>
            <a:ext cx="45719" cy="4571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9" name="Oval 28">
            <a:extLst>
              <a:ext uri="{FF2B5EF4-FFF2-40B4-BE49-F238E27FC236}">
                <a16:creationId xmlns:a16="http://schemas.microsoft.com/office/drawing/2014/main" id="{7543B99E-4DB0-08C2-AB57-38F811010106}"/>
              </a:ext>
            </a:extLst>
          </p:cNvPr>
          <p:cNvSpPr/>
          <p:nvPr/>
        </p:nvSpPr>
        <p:spPr>
          <a:xfrm>
            <a:off x="6028455" y="4002690"/>
            <a:ext cx="45719" cy="4571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0" name="Oval 29">
            <a:extLst>
              <a:ext uri="{FF2B5EF4-FFF2-40B4-BE49-F238E27FC236}">
                <a16:creationId xmlns:a16="http://schemas.microsoft.com/office/drawing/2014/main" id="{73087BD6-5BFD-CE38-F1EB-4A3209B77F82}"/>
              </a:ext>
            </a:extLst>
          </p:cNvPr>
          <p:cNvSpPr/>
          <p:nvPr/>
        </p:nvSpPr>
        <p:spPr>
          <a:xfrm>
            <a:off x="6274731" y="3911503"/>
            <a:ext cx="45719" cy="4571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1" name="Oval 30">
            <a:extLst>
              <a:ext uri="{FF2B5EF4-FFF2-40B4-BE49-F238E27FC236}">
                <a16:creationId xmlns:a16="http://schemas.microsoft.com/office/drawing/2014/main" id="{1E0490CF-A980-346C-A6C4-2013291465D8}"/>
              </a:ext>
            </a:extLst>
          </p:cNvPr>
          <p:cNvSpPr/>
          <p:nvPr/>
        </p:nvSpPr>
        <p:spPr>
          <a:xfrm>
            <a:off x="6365875" y="3819273"/>
            <a:ext cx="45719" cy="4571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2" name="Oval 31">
            <a:extLst>
              <a:ext uri="{FF2B5EF4-FFF2-40B4-BE49-F238E27FC236}">
                <a16:creationId xmlns:a16="http://schemas.microsoft.com/office/drawing/2014/main" id="{18E7DACD-2A2A-C943-F198-33DB2EFED290}"/>
              </a:ext>
            </a:extLst>
          </p:cNvPr>
          <p:cNvSpPr/>
          <p:nvPr/>
        </p:nvSpPr>
        <p:spPr>
          <a:xfrm>
            <a:off x="6381894" y="3965658"/>
            <a:ext cx="45719" cy="4571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3" name="Oval 32">
            <a:extLst>
              <a:ext uri="{FF2B5EF4-FFF2-40B4-BE49-F238E27FC236}">
                <a16:creationId xmlns:a16="http://schemas.microsoft.com/office/drawing/2014/main" id="{5D45ED5A-A3B5-51FA-E418-C0A3CC9FA86E}"/>
              </a:ext>
            </a:extLst>
          </p:cNvPr>
          <p:cNvSpPr/>
          <p:nvPr/>
        </p:nvSpPr>
        <p:spPr>
          <a:xfrm>
            <a:off x="6456445" y="3847875"/>
            <a:ext cx="45719" cy="4571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4" name="Oval 33">
            <a:extLst>
              <a:ext uri="{FF2B5EF4-FFF2-40B4-BE49-F238E27FC236}">
                <a16:creationId xmlns:a16="http://schemas.microsoft.com/office/drawing/2014/main" id="{478308E1-3A43-0644-6272-1C7F178F9D22}"/>
              </a:ext>
            </a:extLst>
          </p:cNvPr>
          <p:cNvSpPr/>
          <p:nvPr/>
        </p:nvSpPr>
        <p:spPr>
          <a:xfrm>
            <a:off x="5100649" y="4682542"/>
            <a:ext cx="45719" cy="4571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5" name="Oval 34">
            <a:extLst>
              <a:ext uri="{FF2B5EF4-FFF2-40B4-BE49-F238E27FC236}">
                <a16:creationId xmlns:a16="http://schemas.microsoft.com/office/drawing/2014/main" id="{F02F74C1-92E7-B93B-DE41-2D83B0E1CCD2}"/>
              </a:ext>
            </a:extLst>
          </p:cNvPr>
          <p:cNvSpPr/>
          <p:nvPr/>
        </p:nvSpPr>
        <p:spPr>
          <a:xfrm>
            <a:off x="5187361" y="4700598"/>
            <a:ext cx="45719" cy="4571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6" name="Oval 35">
            <a:extLst>
              <a:ext uri="{FF2B5EF4-FFF2-40B4-BE49-F238E27FC236}">
                <a16:creationId xmlns:a16="http://schemas.microsoft.com/office/drawing/2014/main" id="{D63EA6BF-F155-BA52-ED49-E8773E1A0972}"/>
              </a:ext>
            </a:extLst>
          </p:cNvPr>
          <p:cNvSpPr/>
          <p:nvPr/>
        </p:nvSpPr>
        <p:spPr>
          <a:xfrm>
            <a:off x="5278179" y="4736747"/>
            <a:ext cx="45719" cy="4571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7" name="Oval 36">
            <a:extLst>
              <a:ext uri="{FF2B5EF4-FFF2-40B4-BE49-F238E27FC236}">
                <a16:creationId xmlns:a16="http://schemas.microsoft.com/office/drawing/2014/main" id="{8F32DEA7-FA87-4A39-6AE0-FA7A18630F02}"/>
              </a:ext>
            </a:extLst>
          </p:cNvPr>
          <p:cNvSpPr/>
          <p:nvPr/>
        </p:nvSpPr>
        <p:spPr>
          <a:xfrm>
            <a:off x="5278178" y="4629283"/>
            <a:ext cx="45719" cy="4571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8" name="Oval 37">
            <a:extLst>
              <a:ext uri="{FF2B5EF4-FFF2-40B4-BE49-F238E27FC236}">
                <a16:creationId xmlns:a16="http://schemas.microsoft.com/office/drawing/2014/main" id="{A85D6877-A544-14B6-8222-54C9A7584BE9}"/>
              </a:ext>
            </a:extLst>
          </p:cNvPr>
          <p:cNvSpPr/>
          <p:nvPr/>
        </p:nvSpPr>
        <p:spPr>
          <a:xfrm>
            <a:off x="5386987" y="4662857"/>
            <a:ext cx="45719" cy="4571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9" name="Oval 38">
            <a:extLst>
              <a:ext uri="{FF2B5EF4-FFF2-40B4-BE49-F238E27FC236}">
                <a16:creationId xmlns:a16="http://schemas.microsoft.com/office/drawing/2014/main" id="{85A2FDE2-BC5A-D3AF-DA15-AD3CF145B9A2}"/>
              </a:ext>
            </a:extLst>
          </p:cNvPr>
          <p:cNvSpPr/>
          <p:nvPr/>
        </p:nvSpPr>
        <p:spPr>
          <a:xfrm>
            <a:off x="5473699" y="4700598"/>
            <a:ext cx="45719" cy="4571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40" name="Oval 39">
            <a:extLst>
              <a:ext uri="{FF2B5EF4-FFF2-40B4-BE49-F238E27FC236}">
                <a16:creationId xmlns:a16="http://schemas.microsoft.com/office/drawing/2014/main" id="{78FEEE4C-4B1E-4C22-4772-F68D01410889}"/>
              </a:ext>
            </a:extLst>
          </p:cNvPr>
          <p:cNvSpPr/>
          <p:nvPr/>
        </p:nvSpPr>
        <p:spPr>
          <a:xfrm>
            <a:off x="5463315" y="4614453"/>
            <a:ext cx="45719" cy="4571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41" name="Oval 40">
            <a:extLst>
              <a:ext uri="{FF2B5EF4-FFF2-40B4-BE49-F238E27FC236}">
                <a16:creationId xmlns:a16="http://schemas.microsoft.com/office/drawing/2014/main" id="{6AABC58C-67FA-006B-09E8-E6004536CFA9}"/>
              </a:ext>
            </a:extLst>
          </p:cNvPr>
          <p:cNvSpPr/>
          <p:nvPr/>
        </p:nvSpPr>
        <p:spPr>
          <a:xfrm>
            <a:off x="5543743" y="4550102"/>
            <a:ext cx="45719" cy="4571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42" name="Oval 41">
            <a:extLst>
              <a:ext uri="{FF2B5EF4-FFF2-40B4-BE49-F238E27FC236}">
                <a16:creationId xmlns:a16="http://schemas.microsoft.com/office/drawing/2014/main" id="{6CBD4636-E614-620E-8C6A-611CFA121A1E}"/>
              </a:ext>
            </a:extLst>
          </p:cNvPr>
          <p:cNvSpPr/>
          <p:nvPr/>
        </p:nvSpPr>
        <p:spPr>
          <a:xfrm>
            <a:off x="5603813" y="4629283"/>
            <a:ext cx="45719" cy="4571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43" name="Oval 42">
            <a:extLst>
              <a:ext uri="{FF2B5EF4-FFF2-40B4-BE49-F238E27FC236}">
                <a16:creationId xmlns:a16="http://schemas.microsoft.com/office/drawing/2014/main" id="{798B4821-2B59-FEE4-B3C8-60691EA0C282}"/>
              </a:ext>
            </a:extLst>
          </p:cNvPr>
          <p:cNvSpPr/>
          <p:nvPr/>
        </p:nvSpPr>
        <p:spPr>
          <a:xfrm>
            <a:off x="5683702" y="4527242"/>
            <a:ext cx="45719" cy="4571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17207973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AAA83A7-FBB8-A52F-A353-21A4A58FF9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1413" y="618518"/>
            <a:ext cx="9905998" cy="947235"/>
          </a:xfrm>
        </p:spPr>
        <p:txBody>
          <a:bodyPr>
            <a:normAutofit fontScale="90000"/>
          </a:bodyPr>
          <a:lstStyle/>
          <a:p>
            <a:r>
              <a:rPr lang="fr-CH" dirty="0"/>
              <a:t>Un autre exemple</a:t>
            </a:r>
            <a:br>
              <a:rPr lang="fr-CH" dirty="0"/>
            </a:br>
            <a:r>
              <a:rPr lang="fr-CH" dirty="0" err="1"/>
              <a:t>Regression</a:t>
            </a:r>
            <a:r>
              <a:rPr lang="fr-CH" dirty="0"/>
              <a:t> </a:t>
            </a:r>
            <a:r>
              <a:rPr lang="fr-CH" dirty="0" err="1"/>
              <a:t>Discontinuity</a:t>
            </a:r>
            <a:r>
              <a:rPr lang="fr-CH" dirty="0"/>
              <a:t> Design (RDD)</a:t>
            </a:r>
          </a:p>
        </p:txBody>
      </p:sp>
      <p:sp>
        <p:nvSpPr>
          <p:cNvPr id="5" name="Espace réservé du contenu 2">
            <a:extLst>
              <a:ext uri="{FF2B5EF4-FFF2-40B4-BE49-F238E27FC236}">
                <a16:creationId xmlns:a16="http://schemas.microsoft.com/office/drawing/2014/main" id="{9DA2A9AD-DED5-FC30-37F0-0EBBD087DB2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01666" y="1836127"/>
            <a:ext cx="7754506" cy="4088683"/>
          </a:xfrm>
        </p:spPr>
        <p:txBody>
          <a:bodyPr>
            <a:normAutofit fontScale="92500" lnSpcReduction="10000"/>
          </a:bodyPr>
          <a:lstStyle/>
          <a:p>
            <a:r>
              <a:rPr lang="de-CH" sz="2800" dirty="0" err="1"/>
              <a:t>Kurer</a:t>
            </a:r>
            <a:r>
              <a:rPr lang="de-CH" sz="2800" dirty="0"/>
              <a:t>, T. (2020). </a:t>
            </a:r>
            <a:r>
              <a:rPr lang="de-CH" sz="2800" i="1" dirty="0"/>
              <a:t>Regressions-Diskontinuitäts-Analyse von Steuererleichterungen im Rahmen der Regionalpolitik</a:t>
            </a:r>
            <a:r>
              <a:rPr lang="de-CH" sz="2800" dirty="0"/>
              <a:t>. Bern: Seco.</a:t>
            </a:r>
          </a:p>
          <a:p>
            <a:pPr lvl="1"/>
            <a:r>
              <a:rPr lang="de-CH" sz="2400" dirty="0"/>
              <a:t>En </a:t>
            </a:r>
            <a:r>
              <a:rPr lang="de-CH" sz="2400" dirty="0" err="1"/>
              <a:t>général</a:t>
            </a:r>
            <a:r>
              <a:rPr lang="de-CH" sz="2400" dirty="0"/>
              <a:t>, </a:t>
            </a:r>
            <a:r>
              <a:rPr lang="de-CH" sz="2400" dirty="0" err="1"/>
              <a:t>les</a:t>
            </a:r>
            <a:r>
              <a:rPr lang="de-CH" sz="2400" dirty="0"/>
              <a:t> </a:t>
            </a:r>
            <a:r>
              <a:rPr lang="de-CH" sz="2400" dirty="0" err="1"/>
              <a:t>emplois</a:t>
            </a:r>
            <a:r>
              <a:rPr lang="de-CH" sz="2400" dirty="0"/>
              <a:t> </a:t>
            </a:r>
            <a:r>
              <a:rPr lang="de-CH" sz="2400" dirty="0" err="1"/>
              <a:t>dans</a:t>
            </a:r>
            <a:r>
              <a:rPr lang="de-CH" sz="2400" dirty="0"/>
              <a:t> le </a:t>
            </a:r>
            <a:r>
              <a:rPr lang="de-CH" sz="2400" dirty="0" err="1"/>
              <a:t>secteur</a:t>
            </a:r>
            <a:r>
              <a:rPr lang="de-CH" sz="2400" dirty="0"/>
              <a:t> industriel </a:t>
            </a:r>
            <a:r>
              <a:rPr lang="de-CH" sz="2400" dirty="0" err="1"/>
              <a:t>dans</a:t>
            </a:r>
            <a:r>
              <a:rPr lang="de-CH" sz="2400" dirty="0"/>
              <a:t> </a:t>
            </a:r>
            <a:r>
              <a:rPr lang="de-CH" sz="2400" dirty="0" err="1"/>
              <a:t>les</a:t>
            </a:r>
            <a:r>
              <a:rPr lang="de-CH" sz="2400" dirty="0"/>
              <a:t> </a:t>
            </a:r>
            <a:r>
              <a:rPr lang="de-CH" sz="2400" dirty="0" err="1"/>
              <a:t>zones</a:t>
            </a:r>
            <a:r>
              <a:rPr lang="de-CH" sz="2400" dirty="0"/>
              <a:t> </a:t>
            </a:r>
            <a:r>
              <a:rPr lang="de-CH" sz="2400" dirty="0" err="1"/>
              <a:t>économiquement</a:t>
            </a:r>
            <a:r>
              <a:rPr lang="de-CH" sz="2400" dirty="0"/>
              <a:t> </a:t>
            </a:r>
            <a:r>
              <a:rPr lang="de-CH" sz="2400" dirty="0" err="1"/>
              <a:t>défavorisées</a:t>
            </a:r>
            <a:r>
              <a:rPr lang="de-CH" sz="2400" dirty="0"/>
              <a:t> </a:t>
            </a:r>
            <a:r>
              <a:rPr lang="de-CH" sz="2400" dirty="0" err="1"/>
              <a:t>ont</a:t>
            </a:r>
            <a:r>
              <a:rPr lang="de-CH" sz="2400" dirty="0"/>
              <a:t> </a:t>
            </a:r>
            <a:r>
              <a:rPr lang="de-CH" sz="2400" dirty="0" err="1"/>
              <a:t>diminué</a:t>
            </a:r>
            <a:r>
              <a:rPr lang="de-CH" sz="2400" dirty="0"/>
              <a:t> entre 2008 et 2016. </a:t>
            </a:r>
          </a:p>
          <a:p>
            <a:pPr lvl="1"/>
            <a:r>
              <a:rPr lang="de-CH" sz="2400" dirty="0" err="1"/>
              <a:t>Cette</a:t>
            </a:r>
            <a:r>
              <a:rPr lang="de-CH" sz="2400" dirty="0"/>
              <a:t> </a:t>
            </a:r>
            <a:r>
              <a:rPr lang="de-CH" sz="2400" dirty="0" err="1"/>
              <a:t>baisse</a:t>
            </a:r>
            <a:r>
              <a:rPr lang="de-CH" sz="2400" dirty="0"/>
              <a:t> </a:t>
            </a:r>
            <a:r>
              <a:rPr lang="de-CH" sz="2400" dirty="0" err="1"/>
              <a:t>générale</a:t>
            </a:r>
            <a:r>
              <a:rPr lang="de-CH" sz="2400" dirty="0"/>
              <a:t> a </a:t>
            </a:r>
            <a:r>
              <a:rPr lang="de-CH" sz="2400" dirty="0" err="1"/>
              <a:t>toutefois</a:t>
            </a:r>
            <a:r>
              <a:rPr lang="de-CH" sz="2400" dirty="0"/>
              <a:t> </a:t>
            </a:r>
            <a:r>
              <a:rPr lang="de-CH" sz="2400" dirty="0" err="1"/>
              <a:t>été</a:t>
            </a:r>
            <a:r>
              <a:rPr lang="de-CH" sz="2400" dirty="0"/>
              <a:t> </a:t>
            </a:r>
            <a:r>
              <a:rPr lang="de-CH" sz="2400" dirty="0" err="1"/>
              <a:t>atténuée</a:t>
            </a:r>
            <a:r>
              <a:rPr lang="de-CH" sz="2400" dirty="0"/>
              <a:t> par la </a:t>
            </a:r>
            <a:r>
              <a:rPr lang="de-CH" sz="2400" dirty="0" err="1"/>
              <a:t>création</a:t>
            </a:r>
            <a:r>
              <a:rPr lang="de-CH" sz="2400" dirty="0"/>
              <a:t> </a:t>
            </a:r>
            <a:r>
              <a:rPr lang="de-CH" sz="2400" dirty="0" err="1"/>
              <a:t>d’une</a:t>
            </a:r>
            <a:r>
              <a:rPr lang="de-CH" sz="2400" dirty="0"/>
              <a:t> </a:t>
            </a:r>
            <a:r>
              <a:rPr lang="de-CH" sz="2400" dirty="0" err="1"/>
              <a:t>trentaine</a:t>
            </a:r>
            <a:r>
              <a:rPr lang="de-CH" sz="2400" dirty="0"/>
              <a:t> </a:t>
            </a:r>
            <a:r>
              <a:rPr lang="de-CH" sz="2400" dirty="0" err="1"/>
              <a:t>d’emplois</a:t>
            </a:r>
            <a:r>
              <a:rPr lang="de-CH" sz="2400" dirty="0"/>
              <a:t> en </a:t>
            </a:r>
            <a:r>
              <a:rPr lang="de-CH" sz="2400" dirty="0" err="1"/>
              <a:t>moyenne</a:t>
            </a:r>
            <a:r>
              <a:rPr lang="de-CH" sz="2400" dirty="0"/>
              <a:t> </a:t>
            </a:r>
            <a:r>
              <a:rPr lang="de-CH" sz="2400" dirty="0" err="1"/>
              <a:t>dans</a:t>
            </a:r>
            <a:r>
              <a:rPr lang="de-CH" sz="2400" dirty="0"/>
              <a:t> </a:t>
            </a:r>
            <a:r>
              <a:rPr lang="de-CH" sz="2400" dirty="0" err="1"/>
              <a:t>les</a:t>
            </a:r>
            <a:r>
              <a:rPr lang="de-CH" sz="2400" dirty="0"/>
              <a:t> </a:t>
            </a:r>
            <a:r>
              <a:rPr lang="de-CH" sz="2400" dirty="0" err="1"/>
              <a:t>communes</a:t>
            </a:r>
            <a:r>
              <a:rPr lang="de-CH" sz="2400" dirty="0"/>
              <a:t> </a:t>
            </a:r>
            <a:r>
              <a:rPr lang="de-CH" sz="2400" dirty="0" err="1"/>
              <a:t>pouvant</a:t>
            </a:r>
            <a:r>
              <a:rPr lang="de-CH" sz="2400" dirty="0"/>
              <a:t> </a:t>
            </a:r>
            <a:r>
              <a:rPr lang="de-CH" sz="2400" dirty="0" err="1"/>
              <a:t>bénéficier</a:t>
            </a:r>
            <a:r>
              <a:rPr lang="de-CH" sz="2400" dirty="0"/>
              <a:t> </a:t>
            </a:r>
            <a:r>
              <a:rPr lang="de-CH" sz="2400" dirty="0" err="1"/>
              <a:t>d’allégements</a:t>
            </a:r>
            <a:r>
              <a:rPr lang="de-CH" sz="2400" dirty="0"/>
              <a:t> </a:t>
            </a:r>
            <a:r>
              <a:rPr lang="de-CH" sz="2400" dirty="0" err="1"/>
              <a:t>fiscaux</a:t>
            </a:r>
            <a:r>
              <a:rPr lang="de-CH" sz="2400" dirty="0"/>
              <a:t> </a:t>
            </a:r>
            <a:r>
              <a:rPr lang="de-CH" sz="2400" dirty="0" err="1"/>
              <a:t>dans</a:t>
            </a:r>
            <a:r>
              <a:rPr lang="de-CH" sz="2400" dirty="0"/>
              <a:t> le </a:t>
            </a:r>
            <a:r>
              <a:rPr lang="de-CH" sz="2400" dirty="0" err="1"/>
              <a:t>cadre</a:t>
            </a:r>
            <a:r>
              <a:rPr lang="de-CH" sz="2400" dirty="0"/>
              <a:t> de la </a:t>
            </a:r>
            <a:r>
              <a:rPr lang="de-CH" sz="2400" dirty="0" err="1"/>
              <a:t>politique</a:t>
            </a:r>
            <a:r>
              <a:rPr lang="de-CH" sz="2400" dirty="0"/>
              <a:t> </a:t>
            </a:r>
            <a:r>
              <a:rPr lang="de-CH" sz="2400" dirty="0" err="1"/>
              <a:t>régionale</a:t>
            </a:r>
            <a:r>
              <a:rPr lang="de-CH" sz="2400" dirty="0"/>
              <a:t>. </a:t>
            </a:r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753439BA-5776-F478-04F7-3C8E7867D03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56172" y="2740633"/>
            <a:ext cx="3209891" cy="2771894"/>
          </a:xfrm>
          <a:prstGeom prst="rect">
            <a:avLst/>
          </a:prstGeom>
        </p:spPr>
      </p:pic>
      <p:sp>
        <p:nvSpPr>
          <p:cNvPr id="6" name="Textfeld 5">
            <a:extLst>
              <a:ext uri="{FF2B5EF4-FFF2-40B4-BE49-F238E27FC236}">
                <a16:creationId xmlns:a16="http://schemas.microsoft.com/office/drawing/2014/main" id="{AB6D66A9-9104-95FE-8424-59FA047D72CC}"/>
              </a:ext>
            </a:extLst>
          </p:cNvPr>
          <p:cNvSpPr txBox="1"/>
          <p:nvPr/>
        </p:nvSpPr>
        <p:spPr>
          <a:xfrm>
            <a:off x="9261567" y="1667640"/>
            <a:ext cx="124096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sz="1400" dirty="0"/>
              <a:t>Group de contrôle (communes non-soutenues)</a:t>
            </a:r>
          </a:p>
        </p:txBody>
      </p:sp>
      <p:sp>
        <p:nvSpPr>
          <p:cNvPr id="7" name="Textfeld 6">
            <a:extLst>
              <a:ext uri="{FF2B5EF4-FFF2-40B4-BE49-F238E27FC236}">
                <a16:creationId xmlns:a16="http://schemas.microsoft.com/office/drawing/2014/main" id="{F45A6189-008E-BA12-E1F5-0B042F868D51}"/>
              </a:ext>
            </a:extLst>
          </p:cNvPr>
          <p:cNvSpPr txBox="1"/>
          <p:nvPr/>
        </p:nvSpPr>
        <p:spPr>
          <a:xfrm>
            <a:off x="10675676" y="1667640"/>
            <a:ext cx="106450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sz="1400" dirty="0"/>
              <a:t>Group de traitement (communes soutenues)</a:t>
            </a:r>
          </a:p>
        </p:txBody>
      </p:sp>
    </p:spTree>
    <p:extLst>
      <p:ext uri="{BB962C8B-B14F-4D97-AF65-F5344CB8AC3E}">
        <p14:creationId xmlns:p14="http://schemas.microsoft.com/office/powerpoint/2010/main" val="210086567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A46A215-12E1-9E0E-13B4-4CE864B752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1413" y="618518"/>
            <a:ext cx="9905998" cy="959761"/>
          </a:xfrm>
        </p:spPr>
        <p:txBody>
          <a:bodyPr/>
          <a:lstStyle/>
          <a:p>
            <a:r>
              <a:rPr lang="fr-CH" dirty="0"/>
              <a:t>Conclusions &amp; Discussions</a:t>
            </a:r>
          </a:p>
        </p:txBody>
      </p:sp>
    </p:spTree>
    <p:extLst>
      <p:ext uri="{BB962C8B-B14F-4D97-AF65-F5344CB8AC3E}">
        <p14:creationId xmlns:p14="http://schemas.microsoft.com/office/powerpoint/2010/main" val="12929960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2277A6A-C04F-16F7-0794-EFCDB7D4CC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1413" y="618518"/>
            <a:ext cx="9905998" cy="1034918"/>
          </a:xfrm>
        </p:spPr>
        <p:txBody>
          <a:bodyPr>
            <a:normAutofit fontScale="90000"/>
          </a:bodyPr>
          <a:lstStyle/>
          <a:p>
            <a:r>
              <a:rPr lang="fr-CH" dirty="0"/>
              <a:t>Corrélation et Causalité :</a:t>
            </a:r>
            <a:br>
              <a:rPr lang="fr-CH" dirty="0"/>
            </a:br>
            <a:r>
              <a:rPr lang="fr-CH" dirty="0"/>
              <a:t>Pourquoi des graphes ? 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F68A7634-4D3A-2F49-6BEB-E7F72D1F6B6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01666" y="1836127"/>
            <a:ext cx="10872592" cy="4088683"/>
          </a:xfrm>
        </p:spPr>
        <p:txBody>
          <a:bodyPr>
            <a:normAutofit/>
          </a:bodyPr>
          <a:lstStyle/>
          <a:p>
            <a:r>
              <a:rPr lang="fr-CH" sz="2800" dirty="0"/>
              <a:t>Analyse traditionnelle d’une relation entre variables: distribution conjointe </a:t>
            </a:r>
          </a:p>
          <a:p>
            <a:r>
              <a:rPr lang="fr-CH" sz="2800" dirty="0"/>
              <a:t>Dépendance, régression, corrélation, ... se basent sur concept symétrique</a:t>
            </a:r>
          </a:p>
          <a:p>
            <a:r>
              <a:rPr lang="fr-CH" sz="2800" dirty="0"/>
              <a:t>Pas suffisant pour analyser / congruent avec </a:t>
            </a:r>
            <a:r>
              <a:rPr lang="fr-CH" sz="2800" i="1" dirty="0"/>
              <a:t>causalité</a:t>
            </a:r>
            <a:r>
              <a:rPr lang="fr-CH" sz="2800" dirty="0"/>
              <a:t>    </a:t>
            </a:r>
          </a:p>
          <a:p>
            <a:r>
              <a:rPr lang="fr-CH" sz="2800" dirty="0"/>
              <a:t>Qui requière plus de structure</a:t>
            </a:r>
          </a:p>
          <a:p>
            <a:r>
              <a:rPr lang="fr-CH" sz="2800" dirty="0"/>
              <a:t>Convient de spécifier et communiquer d’une façon illustrative     par</a:t>
            </a:r>
          </a:p>
          <a:p>
            <a:r>
              <a:rPr lang="fr-CH" sz="2800" dirty="0"/>
              <a:t>graphes, réseaux, arches, flèches, (networks of </a:t>
            </a:r>
            <a:r>
              <a:rPr lang="fr-CH" sz="2800" dirty="0" err="1"/>
              <a:t>nodes</a:t>
            </a:r>
            <a:r>
              <a:rPr lang="fr-CH" sz="2800" dirty="0"/>
              <a:t> &amp; </a:t>
            </a:r>
            <a:r>
              <a:rPr lang="fr-CH" sz="2800" dirty="0" err="1"/>
              <a:t>directed</a:t>
            </a:r>
            <a:r>
              <a:rPr lang="fr-CH" sz="2800" dirty="0"/>
              <a:t> </a:t>
            </a:r>
            <a:r>
              <a:rPr lang="fr-CH" sz="2800" dirty="0" err="1"/>
              <a:t>edges</a:t>
            </a:r>
            <a:r>
              <a:rPr lang="fr-CH" sz="2800" dirty="0"/>
              <a:t>)</a:t>
            </a:r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9D53D994-1893-6E32-9BCF-B02676C4E41B}"/>
              </a:ext>
            </a:extLst>
          </p:cNvPr>
          <p:cNvSpPr txBox="1"/>
          <p:nvPr/>
        </p:nvSpPr>
        <p:spPr>
          <a:xfrm>
            <a:off x="1460500" y="6107501"/>
            <a:ext cx="97565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H" dirty="0"/>
              <a:t>Plusieurs exemples/images de graphes extraits du livre ‘Impact Evaluation’ de Frölich </a:t>
            </a:r>
            <a:r>
              <a:rPr lang="fr-CH"/>
              <a:t>&amp; Sperlich (2019) </a:t>
            </a:r>
            <a:endParaRPr lang="fr-CH" dirty="0"/>
          </a:p>
        </p:txBody>
      </p:sp>
    </p:spTree>
    <p:extLst>
      <p:ext uri="{BB962C8B-B14F-4D97-AF65-F5344CB8AC3E}">
        <p14:creationId xmlns:p14="http://schemas.microsoft.com/office/powerpoint/2010/main" val="378200065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D9BE8A8-D1FB-BA8E-ACEC-01FA2DD777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1413" y="618518"/>
            <a:ext cx="9905998" cy="1085022"/>
          </a:xfrm>
        </p:spPr>
        <p:txBody>
          <a:bodyPr/>
          <a:lstStyle/>
          <a:p>
            <a:r>
              <a:rPr lang="fr-CH" dirty="0"/>
              <a:t>Introduction / définition des Graphs</a:t>
            </a: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6E5DA87B-27DB-79FA-1143-2F5F132FCE0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9490" y="1644779"/>
            <a:ext cx="5394922" cy="4594701"/>
          </a:xfrm>
          <a:prstGeom prst="rect">
            <a:avLst/>
          </a:prstGeom>
        </p:spPr>
      </p:pic>
      <p:pic>
        <p:nvPicPr>
          <p:cNvPr id="6" name="Image 5">
            <a:extLst>
              <a:ext uri="{FF2B5EF4-FFF2-40B4-BE49-F238E27FC236}">
                <a16:creationId xmlns:a16="http://schemas.microsoft.com/office/drawing/2014/main" id="{E063F093-4C0F-0954-377D-BE6714B80D6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67796" y="1644780"/>
            <a:ext cx="5485714" cy="45947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204548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A332550-C260-5559-8866-E744DED6CB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3001" y="236951"/>
            <a:ext cx="9905998" cy="1022392"/>
          </a:xfrm>
        </p:spPr>
        <p:txBody>
          <a:bodyPr/>
          <a:lstStyle/>
          <a:p>
            <a:r>
              <a:rPr lang="fr-CH" dirty="0"/>
              <a:t>Lien avec les Réseaux</a:t>
            </a:r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F9EA855D-DD0D-81DE-3C50-3B039FBE27E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5400000">
            <a:off x="452949" y="1976587"/>
            <a:ext cx="5623488" cy="3905272"/>
          </a:xfrm>
          <a:prstGeom prst="rect">
            <a:avLst/>
          </a:prstGeom>
        </p:spPr>
      </p:pic>
      <p:sp>
        <p:nvSpPr>
          <p:cNvPr id="7" name="ZoneTexte 6">
            <a:extLst>
              <a:ext uri="{FF2B5EF4-FFF2-40B4-BE49-F238E27FC236}">
                <a16:creationId xmlns:a16="http://schemas.microsoft.com/office/drawing/2014/main" id="{F21875F1-7B0B-54A2-1277-0CF58B0A17F2}"/>
              </a:ext>
            </a:extLst>
          </p:cNvPr>
          <p:cNvSpPr txBox="1"/>
          <p:nvPr/>
        </p:nvSpPr>
        <p:spPr>
          <a:xfrm>
            <a:off x="2761612" y="6460201"/>
            <a:ext cx="26247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dirty="0">
                <a:solidFill>
                  <a:srgbClr val="FF0000"/>
                </a:solidFill>
              </a:rPr>
              <a:t>by Kathrin </a:t>
            </a:r>
            <a:r>
              <a:rPr lang="fr-CH" dirty="0" err="1">
                <a:solidFill>
                  <a:srgbClr val="FF0000"/>
                </a:solidFill>
              </a:rPr>
              <a:t>Melcher</a:t>
            </a:r>
            <a:r>
              <a:rPr lang="fr-CH" dirty="0">
                <a:solidFill>
                  <a:srgbClr val="FF0000"/>
                </a:solidFill>
              </a:rPr>
              <a:t> KNIME  </a:t>
            </a:r>
          </a:p>
        </p:txBody>
      </p:sp>
      <p:pic>
        <p:nvPicPr>
          <p:cNvPr id="9" name="Image 8">
            <a:extLst>
              <a:ext uri="{FF2B5EF4-FFF2-40B4-BE49-F238E27FC236}">
                <a16:creationId xmlns:a16="http://schemas.microsoft.com/office/drawing/2014/main" id="{988A2516-F868-0909-9E61-468EC6BA596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6200000">
            <a:off x="7001047" y="2523955"/>
            <a:ext cx="3311968" cy="5122055"/>
          </a:xfrm>
          <a:prstGeom prst="rect">
            <a:avLst/>
          </a:prstGeom>
        </p:spPr>
      </p:pic>
      <p:pic>
        <p:nvPicPr>
          <p:cNvPr id="4" name="Image 3">
            <a:extLst>
              <a:ext uri="{FF2B5EF4-FFF2-40B4-BE49-F238E27FC236}">
                <a16:creationId xmlns:a16="http://schemas.microsoft.com/office/drawing/2014/main" id="{90B401B0-749C-233C-74A9-D288EAB9800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77211" y="388859"/>
            <a:ext cx="5140843" cy="2621422"/>
          </a:xfrm>
          <a:prstGeom prst="rect">
            <a:avLst/>
          </a:prstGeom>
        </p:spPr>
      </p:pic>
      <p:sp>
        <p:nvSpPr>
          <p:cNvPr id="5" name="ZoneTexte 4">
            <a:extLst>
              <a:ext uri="{FF2B5EF4-FFF2-40B4-BE49-F238E27FC236}">
                <a16:creationId xmlns:a16="http://schemas.microsoft.com/office/drawing/2014/main" id="{C82C6E94-F5E1-0747-67DF-8754EC2DDFF0}"/>
              </a:ext>
            </a:extLst>
          </p:cNvPr>
          <p:cNvSpPr txBox="1"/>
          <p:nvPr/>
        </p:nvSpPr>
        <p:spPr>
          <a:xfrm>
            <a:off x="6297282" y="3010281"/>
            <a:ext cx="30315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H" dirty="0"/>
              <a:t>Exemples modifiés de l’internet</a:t>
            </a:r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3A88F363-C25C-4F30-2D93-256D08C59A25}"/>
              </a:ext>
            </a:extLst>
          </p:cNvPr>
          <p:cNvSpPr txBox="1"/>
          <p:nvPr/>
        </p:nvSpPr>
        <p:spPr>
          <a:xfrm>
            <a:off x="6095998" y="3552679"/>
            <a:ext cx="8707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H" dirty="0">
                <a:solidFill>
                  <a:schemeClr val="bg1"/>
                </a:solidFill>
              </a:rPr>
              <a:t>parents</a:t>
            </a:r>
          </a:p>
        </p:txBody>
      </p:sp>
      <p:sp>
        <p:nvSpPr>
          <p:cNvPr id="11" name="ZoneTexte 10">
            <a:extLst>
              <a:ext uri="{FF2B5EF4-FFF2-40B4-BE49-F238E27FC236}">
                <a16:creationId xmlns:a16="http://schemas.microsoft.com/office/drawing/2014/main" id="{B63423F6-5DA7-C555-3948-00FAAAAFFF2A}"/>
              </a:ext>
            </a:extLst>
          </p:cNvPr>
          <p:cNvSpPr txBox="1"/>
          <p:nvPr/>
        </p:nvSpPr>
        <p:spPr>
          <a:xfrm>
            <a:off x="8170801" y="3559890"/>
            <a:ext cx="31390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H" dirty="0">
                <a:solidFill>
                  <a:schemeClr val="bg1"/>
                </a:solidFill>
              </a:rPr>
              <a:t>X</a:t>
            </a:r>
            <a:r>
              <a:rPr lang="fr-CH" sz="1200" dirty="0">
                <a:solidFill>
                  <a:schemeClr val="bg1"/>
                </a:solidFill>
              </a:rPr>
              <a:t>9</a:t>
            </a:r>
            <a:r>
              <a:rPr lang="fr-CH" dirty="0">
                <a:solidFill>
                  <a:schemeClr val="bg1"/>
                </a:solidFill>
              </a:rPr>
              <a:t>|(X</a:t>
            </a:r>
            <a:r>
              <a:rPr lang="fr-CH" sz="1200" dirty="0">
                <a:solidFill>
                  <a:schemeClr val="bg1"/>
                </a:solidFill>
              </a:rPr>
              <a:t>7</a:t>
            </a:r>
            <a:r>
              <a:rPr lang="fr-CH" dirty="0">
                <a:solidFill>
                  <a:schemeClr val="bg1"/>
                </a:solidFill>
              </a:rPr>
              <a:t>,X</a:t>
            </a:r>
            <a:r>
              <a:rPr lang="fr-CH" sz="1200" dirty="0">
                <a:solidFill>
                  <a:schemeClr val="bg1"/>
                </a:solidFill>
              </a:rPr>
              <a:t>8</a:t>
            </a:r>
            <a:r>
              <a:rPr lang="fr-CH" dirty="0">
                <a:solidFill>
                  <a:schemeClr val="bg1"/>
                </a:solidFill>
              </a:rPr>
              <a:t>) indépendant du reste</a:t>
            </a:r>
          </a:p>
        </p:txBody>
      </p:sp>
    </p:spTree>
    <p:extLst>
      <p:ext uri="{BB962C8B-B14F-4D97-AF65-F5344CB8AC3E}">
        <p14:creationId xmlns:p14="http://schemas.microsoft.com/office/powerpoint/2010/main" val="369256189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AAA83A7-FBB8-A52F-A353-21A4A58FF9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1413" y="618518"/>
            <a:ext cx="9905998" cy="947235"/>
          </a:xfrm>
        </p:spPr>
        <p:txBody>
          <a:bodyPr>
            <a:normAutofit fontScale="90000"/>
          </a:bodyPr>
          <a:lstStyle/>
          <a:p>
            <a:r>
              <a:rPr lang="fr-CH" dirty="0"/>
              <a:t>Le « modèle » le plus simple … 	</a:t>
            </a:r>
            <a:br>
              <a:rPr lang="fr-CH" dirty="0"/>
            </a:br>
            <a:r>
              <a:rPr lang="fr-CH" dirty="0"/>
              <a:t>Les essais contrôlés randomisés (RCT) </a:t>
            </a:r>
          </a:p>
        </p:txBody>
      </p:sp>
      <p:sp>
        <p:nvSpPr>
          <p:cNvPr id="5" name="Espace réservé du contenu 2">
            <a:extLst>
              <a:ext uri="{FF2B5EF4-FFF2-40B4-BE49-F238E27FC236}">
                <a16:creationId xmlns:a16="http://schemas.microsoft.com/office/drawing/2014/main" id="{9DA2A9AD-DED5-FC30-37F0-0EBBD087DB2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01666" y="1836127"/>
            <a:ext cx="10872592" cy="4088683"/>
          </a:xfrm>
        </p:spPr>
        <p:txBody>
          <a:bodyPr>
            <a:normAutofit/>
          </a:bodyPr>
          <a:lstStyle/>
          <a:p>
            <a:r>
              <a:rPr lang="fr-CH" sz="2800" dirty="0"/>
              <a:t>Les essais contrôlés randomisés (RCT) testent l'efficacité d'une intervention à grande échelle sur la base d'un protocole d'étude strict </a:t>
            </a:r>
          </a:p>
          <a:p>
            <a:pPr marL="0" indent="0">
              <a:buNone/>
            </a:pPr>
            <a:r>
              <a:rPr lang="fr-CH" sz="2800" dirty="0">
                <a:sym typeface="Wingdings" pitchFamily="2" charset="2"/>
              </a:rPr>
              <a:t> C</a:t>
            </a:r>
            <a:r>
              <a:rPr lang="fr-CH" sz="2800" dirty="0"/>
              <a:t>omparaison entre un groupe d'intervention et un groupe de contrôle</a:t>
            </a:r>
          </a:p>
        </p:txBody>
      </p:sp>
      <p:grpSp>
        <p:nvGrpSpPr>
          <p:cNvPr id="1068" name="Gruppieren 1067">
            <a:extLst>
              <a:ext uri="{FF2B5EF4-FFF2-40B4-BE49-F238E27FC236}">
                <a16:creationId xmlns:a16="http://schemas.microsoft.com/office/drawing/2014/main" id="{69F49A52-EB51-23BF-7717-D5B6558E6458}"/>
              </a:ext>
            </a:extLst>
          </p:cNvPr>
          <p:cNvGrpSpPr/>
          <p:nvPr/>
        </p:nvGrpSpPr>
        <p:grpSpPr>
          <a:xfrm>
            <a:off x="1772487" y="3733329"/>
            <a:ext cx="8930950" cy="2857465"/>
            <a:chOff x="1020818" y="3563396"/>
            <a:chExt cx="8930950" cy="2857465"/>
          </a:xfrm>
        </p:grpSpPr>
        <p:grpSp>
          <p:nvGrpSpPr>
            <p:cNvPr id="33" name="Gruppieren 32">
              <a:extLst>
                <a:ext uri="{FF2B5EF4-FFF2-40B4-BE49-F238E27FC236}">
                  <a16:creationId xmlns:a16="http://schemas.microsoft.com/office/drawing/2014/main" id="{DCD9EC25-0F4D-2857-A36E-7641131FB434}"/>
                </a:ext>
              </a:extLst>
            </p:cNvPr>
            <p:cNvGrpSpPr/>
            <p:nvPr/>
          </p:nvGrpSpPr>
          <p:grpSpPr>
            <a:xfrm>
              <a:off x="1141413" y="4066630"/>
              <a:ext cx="1749973" cy="1858180"/>
              <a:chOff x="1618593" y="3880468"/>
              <a:chExt cx="1749973" cy="1858180"/>
            </a:xfrm>
          </p:grpSpPr>
          <p:sp>
            <p:nvSpPr>
              <p:cNvPr id="11" name="Dreieck 10">
                <a:extLst>
                  <a:ext uri="{FF2B5EF4-FFF2-40B4-BE49-F238E27FC236}">
                    <a16:creationId xmlns:a16="http://schemas.microsoft.com/office/drawing/2014/main" id="{96ACE29C-9B0F-30C9-D291-388B64A7639B}"/>
                  </a:ext>
                </a:extLst>
              </p:cNvPr>
              <p:cNvSpPr/>
              <p:nvPr/>
            </p:nvSpPr>
            <p:spPr>
              <a:xfrm>
                <a:off x="1853890" y="4046483"/>
                <a:ext cx="357351" cy="357351"/>
              </a:xfrm>
              <a:prstGeom prst="triangl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12" name="Dreieck 11">
                <a:extLst>
                  <a:ext uri="{FF2B5EF4-FFF2-40B4-BE49-F238E27FC236}">
                    <a16:creationId xmlns:a16="http://schemas.microsoft.com/office/drawing/2014/main" id="{5297F5B1-BDC6-5F70-FC2E-D791665FAB0B}"/>
                  </a:ext>
                </a:extLst>
              </p:cNvPr>
              <p:cNvSpPr/>
              <p:nvPr/>
            </p:nvSpPr>
            <p:spPr>
              <a:xfrm>
                <a:off x="2295323" y="4260433"/>
                <a:ext cx="357351" cy="357351"/>
              </a:xfrm>
              <a:prstGeom prst="triangl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13" name="Dreieck 12">
                <a:extLst>
                  <a:ext uri="{FF2B5EF4-FFF2-40B4-BE49-F238E27FC236}">
                    <a16:creationId xmlns:a16="http://schemas.microsoft.com/office/drawing/2014/main" id="{2880F610-271E-F823-E9C8-0D089DDB3E34}"/>
                  </a:ext>
                </a:extLst>
              </p:cNvPr>
              <p:cNvSpPr/>
              <p:nvPr/>
            </p:nvSpPr>
            <p:spPr>
              <a:xfrm>
                <a:off x="2736757" y="4046419"/>
                <a:ext cx="357351" cy="357351"/>
              </a:xfrm>
              <a:prstGeom prst="triangl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14" name="Dreieck 13">
                <a:extLst>
                  <a:ext uri="{FF2B5EF4-FFF2-40B4-BE49-F238E27FC236}">
                    <a16:creationId xmlns:a16="http://schemas.microsoft.com/office/drawing/2014/main" id="{BB1A0410-1996-CA55-20BA-705AC6545662}"/>
                  </a:ext>
                </a:extLst>
              </p:cNvPr>
              <p:cNvSpPr/>
              <p:nvPr/>
            </p:nvSpPr>
            <p:spPr>
              <a:xfrm>
                <a:off x="1853890" y="4602019"/>
                <a:ext cx="357351" cy="357351"/>
              </a:xfrm>
              <a:prstGeom prst="triangl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15" name="Dreieck 14">
                <a:extLst>
                  <a:ext uri="{FF2B5EF4-FFF2-40B4-BE49-F238E27FC236}">
                    <a16:creationId xmlns:a16="http://schemas.microsoft.com/office/drawing/2014/main" id="{9E0F45EE-3E69-F732-18C0-2DA049D866B8}"/>
                  </a:ext>
                </a:extLst>
              </p:cNvPr>
              <p:cNvSpPr/>
              <p:nvPr/>
            </p:nvSpPr>
            <p:spPr>
              <a:xfrm>
                <a:off x="2736757" y="4602019"/>
                <a:ext cx="357351" cy="357351"/>
              </a:xfrm>
              <a:prstGeom prst="triangl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dirty="0"/>
              </a:p>
            </p:txBody>
          </p:sp>
          <p:sp>
            <p:nvSpPr>
              <p:cNvPr id="16" name="Dreieck 15">
                <a:extLst>
                  <a:ext uri="{FF2B5EF4-FFF2-40B4-BE49-F238E27FC236}">
                    <a16:creationId xmlns:a16="http://schemas.microsoft.com/office/drawing/2014/main" id="{D21C1D49-5970-658B-A525-2EB21B85F15C}"/>
                  </a:ext>
                </a:extLst>
              </p:cNvPr>
              <p:cNvSpPr/>
              <p:nvPr/>
            </p:nvSpPr>
            <p:spPr>
              <a:xfrm>
                <a:off x="1853890" y="5139558"/>
                <a:ext cx="357351" cy="357351"/>
              </a:xfrm>
              <a:prstGeom prst="triangl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17" name="Dreieck 16">
                <a:extLst>
                  <a:ext uri="{FF2B5EF4-FFF2-40B4-BE49-F238E27FC236}">
                    <a16:creationId xmlns:a16="http://schemas.microsoft.com/office/drawing/2014/main" id="{7D0B35C8-62DD-0DD1-47F1-928DA2DE2306}"/>
                  </a:ext>
                </a:extLst>
              </p:cNvPr>
              <p:cNvSpPr/>
              <p:nvPr/>
            </p:nvSpPr>
            <p:spPr>
              <a:xfrm>
                <a:off x="2736756" y="5139558"/>
                <a:ext cx="357351" cy="357351"/>
              </a:xfrm>
              <a:prstGeom prst="triangl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19" name="Dreieck 18">
                <a:extLst>
                  <a:ext uri="{FF2B5EF4-FFF2-40B4-BE49-F238E27FC236}">
                    <a16:creationId xmlns:a16="http://schemas.microsoft.com/office/drawing/2014/main" id="{ED9C3969-AF62-F96C-50BF-B8350B53DAD5}"/>
                  </a:ext>
                </a:extLst>
              </p:cNvPr>
              <p:cNvSpPr/>
              <p:nvPr/>
            </p:nvSpPr>
            <p:spPr>
              <a:xfrm>
                <a:off x="2295323" y="4851639"/>
                <a:ext cx="357351" cy="357351"/>
              </a:xfrm>
              <a:prstGeom prst="triangl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cxnSp>
            <p:nvCxnSpPr>
              <p:cNvPr id="21" name="Gerade Verbindung 20">
                <a:extLst>
                  <a:ext uri="{FF2B5EF4-FFF2-40B4-BE49-F238E27FC236}">
                    <a16:creationId xmlns:a16="http://schemas.microsoft.com/office/drawing/2014/main" id="{BBDE2D00-DA9C-AF7D-F9CF-718F0CDFDD34}"/>
                  </a:ext>
                </a:extLst>
              </p:cNvPr>
              <p:cNvCxnSpPr/>
              <p:nvPr/>
            </p:nvCxnSpPr>
            <p:spPr>
              <a:xfrm>
                <a:off x="1618593" y="3880468"/>
                <a:ext cx="0" cy="185818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" name="Gerade Verbindung 21">
                <a:extLst>
                  <a:ext uri="{FF2B5EF4-FFF2-40B4-BE49-F238E27FC236}">
                    <a16:creationId xmlns:a16="http://schemas.microsoft.com/office/drawing/2014/main" id="{64E958B3-F030-E12F-9D5E-5971771C433B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368566" y="3880468"/>
                <a:ext cx="0" cy="185818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" name="Gerade Verbindung 22">
                <a:extLst>
                  <a:ext uri="{FF2B5EF4-FFF2-40B4-BE49-F238E27FC236}">
                    <a16:creationId xmlns:a16="http://schemas.microsoft.com/office/drawing/2014/main" id="{749AA2D1-37D9-7BB3-39A8-1FD7F1666AD3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618593" y="3880468"/>
                <a:ext cx="1749973" cy="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" name="Gerade Verbindung 25">
                <a:extLst>
                  <a:ext uri="{FF2B5EF4-FFF2-40B4-BE49-F238E27FC236}">
                    <a16:creationId xmlns:a16="http://schemas.microsoft.com/office/drawing/2014/main" id="{86AAAD19-E485-9BD8-1938-F89D9BAD5FFD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618593" y="5738648"/>
                <a:ext cx="1749973" cy="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35" name="Gerade Verbindung mit Pfeil 34">
              <a:extLst>
                <a:ext uri="{FF2B5EF4-FFF2-40B4-BE49-F238E27FC236}">
                  <a16:creationId xmlns:a16="http://schemas.microsoft.com/office/drawing/2014/main" id="{7C4D6688-4852-B4CD-DCAC-B2AED2CFE957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891386" y="4047390"/>
              <a:ext cx="1611599" cy="94833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Gerade Verbindung mit Pfeil 38">
              <a:extLst>
                <a:ext uri="{FF2B5EF4-FFF2-40B4-BE49-F238E27FC236}">
                  <a16:creationId xmlns:a16="http://schemas.microsoft.com/office/drawing/2014/main" id="{6D20574D-B99E-CB97-C394-4A4BF1F502FD}"/>
                </a:ext>
              </a:extLst>
            </p:cNvPr>
            <p:cNvCxnSpPr>
              <a:cxnSpLocks/>
            </p:cNvCxnSpPr>
            <p:nvPr/>
          </p:nvCxnSpPr>
          <p:spPr>
            <a:xfrm>
              <a:off x="2891385" y="4995720"/>
              <a:ext cx="1600657" cy="945687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43" name="Gruppieren 42">
              <a:extLst>
                <a:ext uri="{FF2B5EF4-FFF2-40B4-BE49-F238E27FC236}">
                  <a16:creationId xmlns:a16="http://schemas.microsoft.com/office/drawing/2014/main" id="{E0E120A2-6252-16CF-5AF7-FA6798F611A4}"/>
                </a:ext>
              </a:extLst>
            </p:cNvPr>
            <p:cNvGrpSpPr/>
            <p:nvPr/>
          </p:nvGrpSpPr>
          <p:grpSpPr>
            <a:xfrm>
              <a:off x="4542151" y="3587254"/>
              <a:ext cx="1055945" cy="1006467"/>
              <a:chOff x="1618593" y="3880468"/>
              <a:chExt cx="1749973" cy="1858180"/>
            </a:xfrm>
          </p:grpSpPr>
          <p:sp>
            <p:nvSpPr>
              <p:cNvPr id="44" name="Dreieck 43">
                <a:extLst>
                  <a:ext uri="{FF2B5EF4-FFF2-40B4-BE49-F238E27FC236}">
                    <a16:creationId xmlns:a16="http://schemas.microsoft.com/office/drawing/2014/main" id="{57A5076C-294E-6B30-1B52-99AFD1AA9B50}"/>
                  </a:ext>
                </a:extLst>
              </p:cNvPr>
              <p:cNvSpPr/>
              <p:nvPr/>
            </p:nvSpPr>
            <p:spPr>
              <a:xfrm>
                <a:off x="1853890" y="4046483"/>
                <a:ext cx="357351" cy="357351"/>
              </a:xfrm>
              <a:prstGeom prst="triangl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45" name="Dreieck 44">
                <a:extLst>
                  <a:ext uri="{FF2B5EF4-FFF2-40B4-BE49-F238E27FC236}">
                    <a16:creationId xmlns:a16="http://schemas.microsoft.com/office/drawing/2014/main" id="{93E1F6EA-6F8D-85A9-A964-1FB2B3C9DA04}"/>
                  </a:ext>
                </a:extLst>
              </p:cNvPr>
              <p:cNvSpPr/>
              <p:nvPr/>
            </p:nvSpPr>
            <p:spPr>
              <a:xfrm>
                <a:off x="2295323" y="4260433"/>
                <a:ext cx="357351" cy="357351"/>
              </a:xfrm>
              <a:prstGeom prst="triangl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46" name="Dreieck 45">
                <a:extLst>
                  <a:ext uri="{FF2B5EF4-FFF2-40B4-BE49-F238E27FC236}">
                    <a16:creationId xmlns:a16="http://schemas.microsoft.com/office/drawing/2014/main" id="{CFD17250-E63E-758E-F344-8FFA0ECF24D4}"/>
                  </a:ext>
                </a:extLst>
              </p:cNvPr>
              <p:cNvSpPr/>
              <p:nvPr/>
            </p:nvSpPr>
            <p:spPr>
              <a:xfrm>
                <a:off x="2736757" y="4046419"/>
                <a:ext cx="357351" cy="357351"/>
              </a:xfrm>
              <a:prstGeom prst="triangl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47" name="Dreieck 46">
                <a:extLst>
                  <a:ext uri="{FF2B5EF4-FFF2-40B4-BE49-F238E27FC236}">
                    <a16:creationId xmlns:a16="http://schemas.microsoft.com/office/drawing/2014/main" id="{6AF20866-411F-0E8C-5A86-FB328C1E74EC}"/>
                  </a:ext>
                </a:extLst>
              </p:cNvPr>
              <p:cNvSpPr/>
              <p:nvPr/>
            </p:nvSpPr>
            <p:spPr>
              <a:xfrm>
                <a:off x="1853890" y="4602019"/>
                <a:ext cx="357351" cy="357351"/>
              </a:xfrm>
              <a:prstGeom prst="triangl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cxnSp>
            <p:nvCxnSpPr>
              <p:cNvPr id="52" name="Gerade Verbindung 51">
                <a:extLst>
                  <a:ext uri="{FF2B5EF4-FFF2-40B4-BE49-F238E27FC236}">
                    <a16:creationId xmlns:a16="http://schemas.microsoft.com/office/drawing/2014/main" id="{80C32FE0-D338-23E6-633B-9E4C4F3E9352}"/>
                  </a:ext>
                </a:extLst>
              </p:cNvPr>
              <p:cNvCxnSpPr/>
              <p:nvPr/>
            </p:nvCxnSpPr>
            <p:spPr>
              <a:xfrm>
                <a:off x="1618593" y="3880468"/>
                <a:ext cx="0" cy="185818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3" name="Gerade Verbindung 52">
                <a:extLst>
                  <a:ext uri="{FF2B5EF4-FFF2-40B4-BE49-F238E27FC236}">
                    <a16:creationId xmlns:a16="http://schemas.microsoft.com/office/drawing/2014/main" id="{44E1506F-26D3-5379-D098-4C50FA3FEDF3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368566" y="3880468"/>
                <a:ext cx="0" cy="185818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4" name="Gerade Verbindung 53">
                <a:extLst>
                  <a:ext uri="{FF2B5EF4-FFF2-40B4-BE49-F238E27FC236}">
                    <a16:creationId xmlns:a16="http://schemas.microsoft.com/office/drawing/2014/main" id="{A37798E7-C689-9F75-1841-F43A225D056F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618593" y="3880468"/>
                <a:ext cx="1749973" cy="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5" name="Gerade Verbindung 54">
                <a:extLst>
                  <a:ext uri="{FF2B5EF4-FFF2-40B4-BE49-F238E27FC236}">
                    <a16:creationId xmlns:a16="http://schemas.microsoft.com/office/drawing/2014/main" id="{763CAC48-AE8D-B16B-E965-0F8718553BE1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618593" y="5738648"/>
                <a:ext cx="1749973" cy="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56" name="Gruppieren 55">
              <a:extLst>
                <a:ext uri="{FF2B5EF4-FFF2-40B4-BE49-F238E27FC236}">
                  <a16:creationId xmlns:a16="http://schemas.microsoft.com/office/drawing/2014/main" id="{CFC9C699-E19B-516B-F931-73708D5803B1}"/>
                </a:ext>
              </a:extLst>
            </p:cNvPr>
            <p:cNvGrpSpPr/>
            <p:nvPr/>
          </p:nvGrpSpPr>
          <p:grpSpPr>
            <a:xfrm>
              <a:off x="4542724" y="5416461"/>
              <a:ext cx="1054800" cy="1004400"/>
              <a:chOff x="1618593" y="3880468"/>
              <a:chExt cx="1749973" cy="1858180"/>
            </a:xfrm>
          </p:grpSpPr>
          <p:sp>
            <p:nvSpPr>
              <p:cNvPr id="61" name="Dreieck 60">
                <a:extLst>
                  <a:ext uri="{FF2B5EF4-FFF2-40B4-BE49-F238E27FC236}">
                    <a16:creationId xmlns:a16="http://schemas.microsoft.com/office/drawing/2014/main" id="{F263F029-89C6-02DE-C7E7-248BFEBE67E4}"/>
                  </a:ext>
                </a:extLst>
              </p:cNvPr>
              <p:cNvSpPr/>
              <p:nvPr/>
            </p:nvSpPr>
            <p:spPr>
              <a:xfrm>
                <a:off x="2736757" y="4602019"/>
                <a:ext cx="357351" cy="357351"/>
              </a:xfrm>
              <a:prstGeom prst="triangl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dirty="0"/>
              </a:p>
            </p:txBody>
          </p:sp>
          <p:sp>
            <p:nvSpPr>
              <p:cNvPr id="62" name="Dreieck 61">
                <a:extLst>
                  <a:ext uri="{FF2B5EF4-FFF2-40B4-BE49-F238E27FC236}">
                    <a16:creationId xmlns:a16="http://schemas.microsoft.com/office/drawing/2014/main" id="{27C96C60-2A58-B701-010C-11B649EDEC2C}"/>
                  </a:ext>
                </a:extLst>
              </p:cNvPr>
              <p:cNvSpPr/>
              <p:nvPr/>
            </p:nvSpPr>
            <p:spPr>
              <a:xfrm>
                <a:off x="1853890" y="5139558"/>
                <a:ext cx="357351" cy="357351"/>
              </a:xfrm>
              <a:prstGeom prst="triangl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63" name="Dreieck 62">
                <a:extLst>
                  <a:ext uri="{FF2B5EF4-FFF2-40B4-BE49-F238E27FC236}">
                    <a16:creationId xmlns:a16="http://schemas.microsoft.com/office/drawing/2014/main" id="{10C135E4-55C3-34A0-AA2B-51F7677C4AF9}"/>
                  </a:ext>
                </a:extLst>
              </p:cNvPr>
              <p:cNvSpPr/>
              <p:nvPr/>
            </p:nvSpPr>
            <p:spPr>
              <a:xfrm>
                <a:off x="2736756" y="5139558"/>
                <a:ext cx="357351" cy="357351"/>
              </a:xfrm>
              <a:prstGeom prst="triangl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1024" name="Dreieck 1023">
                <a:extLst>
                  <a:ext uri="{FF2B5EF4-FFF2-40B4-BE49-F238E27FC236}">
                    <a16:creationId xmlns:a16="http://schemas.microsoft.com/office/drawing/2014/main" id="{630C275F-0AF6-A1D7-F609-BF70D84039ED}"/>
                  </a:ext>
                </a:extLst>
              </p:cNvPr>
              <p:cNvSpPr/>
              <p:nvPr/>
            </p:nvSpPr>
            <p:spPr>
              <a:xfrm>
                <a:off x="2295323" y="4851639"/>
                <a:ext cx="357351" cy="357351"/>
              </a:xfrm>
              <a:prstGeom prst="triangl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cxnSp>
            <p:nvCxnSpPr>
              <p:cNvPr id="1025" name="Gerade Verbindung 1024">
                <a:extLst>
                  <a:ext uri="{FF2B5EF4-FFF2-40B4-BE49-F238E27FC236}">
                    <a16:creationId xmlns:a16="http://schemas.microsoft.com/office/drawing/2014/main" id="{577CEC04-0A7C-2A69-324C-E087264CF68D}"/>
                  </a:ext>
                </a:extLst>
              </p:cNvPr>
              <p:cNvCxnSpPr/>
              <p:nvPr/>
            </p:nvCxnSpPr>
            <p:spPr>
              <a:xfrm>
                <a:off x="1618593" y="3880468"/>
                <a:ext cx="0" cy="185818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27" name="Gerade Verbindung 1026">
                <a:extLst>
                  <a:ext uri="{FF2B5EF4-FFF2-40B4-BE49-F238E27FC236}">
                    <a16:creationId xmlns:a16="http://schemas.microsoft.com/office/drawing/2014/main" id="{AEC60769-6714-E543-0880-4E78D445D7D8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368566" y="3880468"/>
                <a:ext cx="0" cy="185818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29" name="Gerade Verbindung 1028">
                <a:extLst>
                  <a:ext uri="{FF2B5EF4-FFF2-40B4-BE49-F238E27FC236}">
                    <a16:creationId xmlns:a16="http://schemas.microsoft.com/office/drawing/2014/main" id="{0602B8E7-8FF0-9464-87F5-554C0E7975E7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618593" y="3880468"/>
                <a:ext cx="1749973" cy="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31" name="Gerade Verbindung 1030">
                <a:extLst>
                  <a:ext uri="{FF2B5EF4-FFF2-40B4-BE49-F238E27FC236}">
                    <a16:creationId xmlns:a16="http://schemas.microsoft.com/office/drawing/2014/main" id="{5436FDD0-8676-3D00-0116-1B6B5BF22B8B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618593" y="5738648"/>
                <a:ext cx="1749973" cy="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1035" name="Gerade Verbindung mit Pfeil 1034">
              <a:extLst>
                <a:ext uri="{FF2B5EF4-FFF2-40B4-BE49-F238E27FC236}">
                  <a16:creationId xmlns:a16="http://schemas.microsoft.com/office/drawing/2014/main" id="{F051E91B-03DF-8FB1-2EE3-E1FFEDC20B45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763707" y="4036062"/>
              <a:ext cx="2283733" cy="6078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42" name="Gerade Verbindung mit Pfeil 1041">
              <a:extLst>
                <a:ext uri="{FF2B5EF4-FFF2-40B4-BE49-F238E27FC236}">
                  <a16:creationId xmlns:a16="http://schemas.microsoft.com/office/drawing/2014/main" id="{C1D3A226-5291-9C12-9B74-E34ED10969FE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763707" y="5911033"/>
              <a:ext cx="2283733" cy="6078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043" name="Gruppieren 1042">
              <a:extLst>
                <a:ext uri="{FF2B5EF4-FFF2-40B4-BE49-F238E27FC236}">
                  <a16:creationId xmlns:a16="http://schemas.microsoft.com/office/drawing/2014/main" id="{E69DA6C6-D287-2166-49AF-6C9F12DAC896}"/>
                </a:ext>
              </a:extLst>
            </p:cNvPr>
            <p:cNvGrpSpPr/>
            <p:nvPr/>
          </p:nvGrpSpPr>
          <p:grpSpPr>
            <a:xfrm>
              <a:off x="8108204" y="3563396"/>
              <a:ext cx="1055945" cy="1006467"/>
              <a:chOff x="1618593" y="3880468"/>
              <a:chExt cx="1749973" cy="1858180"/>
            </a:xfrm>
          </p:grpSpPr>
          <p:sp>
            <p:nvSpPr>
              <p:cNvPr id="1044" name="Dreieck 1043">
                <a:extLst>
                  <a:ext uri="{FF2B5EF4-FFF2-40B4-BE49-F238E27FC236}">
                    <a16:creationId xmlns:a16="http://schemas.microsoft.com/office/drawing/2014/main" id="{4DF261F3-AA35-C9B0-693F-D65ABF75D648}"/>
                  </a:ext>
                </a:extLst>
              </p:cNvPr>
              <p:cNvSpPr/>
              <p:nvPr/>
            </p:nvSpPr>
            <p:spPr>
              <a:xfrm>
                <a:off x="1853890" y="4046483"/>
                <a:ext cx="357351" cy="357351"/>
              </a:xfrm>
              <a:prstGeom prst="triangl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1045" name="Dreieck 1044">
                <a:extLst>
                  <a:ext uri="{FF2B5EF4-FFF2-40B4-BE49-F238E27FC236}">
                    <a16:creationId xmlns:a16="http://schemas.microsoft.com/office/drawing/2014/main" id="{2846ED2D-7DDB-2315-E4DB-98163A364B95}"/>
                  </a:ext>
                </a:extLst>
              </p:cNvPr>
              <p:cNvSpPr/>
              <p:nvPr/>
            </p:nvSpPr>
            <p:spPr>
              <a:xfrm>
                <a:off x="2295323" y="4260433"/>
                <a:ext cx="357351" cy="357351"/>
              </a:xfrm>
              <a:prstGeom prst="triangle">
                <a:avLst/>
              </a:prstGeom>
              <a:solidFill>
                <a:schemeClr val="accent3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1046" name="Dreieck 1045">
                <a:extLst>
                  <a:ext uri="{FF2B5EF4-FFF2-40B4-BE49-F238E27FC236}">
                    <a16:creationId xmlns:a16="http://schemas.microsoft.com/office/drawing/2014/main" id="{28B5357D-0595-FE47-0BE9-362A5871A150}"/>
                  </a:ext>
                </a:extLst>
              </p:cNvPr>
              <p:cNvSpPr/>
              <p:nvPr/>
            </p:nvSpPr>
            <p:spPr>
              <a:xfrm>
                <a:off x="2736757" y="4046419"/>
                <a:ext cx="357351" cy="357351"/>
              </a:xfrm>
              <a:prstGeom prst="triangle">
                <a:avLst/>
              </a:prstGeom>
              <a:solidFill>
                <a:schemeClr val="accent3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1047" name="Dreieck 1046">
                <a:extLst>
                  <a:ext uri="{FF2B5EF4-FFF2-40B4-BE49-F238E27FC236}">
                    <a16:creationId xmlns:a16="http://schemas.microsoft.com/office/drawing/2014/main" id="{D7E2D752-8163-1EEB-7DB0-F8A50CA64255}"/>
                  </a:ext>
                </a:extLst>
              </p:cNvPr>
              <p:cNvSpPr/>
              <p:nvPr/>
            </p:nvSpPr>
            <p:spPr>
              <a:xfrm>
                <a:off x="1853890" y="4602019"/>
                <a:ext cx="357351" cy="357351"/>
              </a:xfrm>
              <a:prstGeom prst="triangle">
                <a:avLst/>
              </a:prstGeom>
              <a:solidFill>
                <a:schemeClr val="accent3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cxnSp>
            <p:nvCxnSpPr>
              <p:cNvPr id="1048" name="Gerade Verbindung 1047">
                <a:extLst>
                  <a:ext uri="{FF2B5EF4-FFF2-40B4-BE49-F238E27FC236}">
                    <a16:creationId xmlns:a16="http://schemas.microsoft.com/office/drawing/2014/main" id="{CBA5C8B8-9C2E-97DE-9413-34A84C52412A}"/>
                  </a:ext>
                </a:extLst>
              </p:cNvPr>
              <p:cNvCxnSpPr/>
              <p:nvPr/>
            </p:nvCxnSpPr>
            <p:spPr>
              <a:xfrm>
                <a:off x="1618593" y="3880468"/>
                <a:ext cx="0" cy="185818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49" name="Gerade Verbindung 1048">
                <a:extLst>
                  <a:ext uri="{FF2B5EF4-FFF2-40B4-BE49-F238E27FC236}">
                    <a16:creationId xmlns:a16="http://schemas.microsoft.com/office/drawing/2014/main" id="{548C9DE6-4A4A-E7CF-7883-E16C91A86B4B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368566" y="3880468"/>
                <a:ext cx="0" cy="185818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50" name="Gerade Verbindung 1049">
                <a:extLst>
                  <a:ext uri="{FF2B5EF4-FFF2-40B4-BE49-F238E27FC236}">
                    <a16:creationId xmlns:a16="http://schemas.microsoft.com/office/drawing/2014/main" id="{823CEA5E-FC0B-8315-BFF2-834F0113DC3B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618593" y="3880468"/>
                <a:ext cx="1749973" cy="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51" name="Gerade Verbindung 1050">
                <a:extLst>
                  <a:ext uri="{FF2B5EF4-FFF2-40B4-BE49-F238E27FC236}">
                    <a16:creationId xmlns:a16="http://schemas.microsoft.com/office/drawing/2014/main" id="{49F1F314-73BE-3DC6-B644-AE0570E6F48B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618593" y="5738648"/>
                <a:ext cx="1749973" cy="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052" name="Gruppieren 1051">
              <a:extLst>
                <a:ext uri="{FF2B5EF4-FFF2-40B4-BE49-F238E27FC236}">
                  <a16:creationId xmlns:a16="http://schemas.microsoft.com/office/drawing/2014/main" id="{77895E62-B4D5-A8F8-491A-1B52C2480631}"/>
                </a:ext>
              </a:extLst>
            </p:cNvPr>
            <p:cNvGrpSpPr/>
            <p:nvPr/>
          </p:nvGrpSpPr>
          <p:grpSpPr>
            <a:xfrm>
              <a:off x="8108204" y="5396740"/>
              <a:ext cx="1054800" cy="1004400"/>
              <a:chOff x="1618593" y="3880468"/>
              <a:chExt cx="1749973" cy="1858180"/>
            </a:xfrm>
          </p:grpSpPr>
          <p:sp>
            <p:nvSpPr>
              <p:cNvPr id="1053" name="Dreieck 1052">
                <a:extLst>
                  <a:ext uri="{FF2B5EF4-FFF2-40B4-BE49-F238E27FC236}">
                    <a16:creationId xmlns:a16="http://schemas.microsoft.com/office/drawing/2014/main" id="{9200F498-DC5B-3743-E875-43DD68DAE302}"/>
                  </a:ext>
                </a:extLst>
              </p:cNvPr>
              <p:cNvSpPr/>
              <p:nvPr/>
            </p:nvSpPr>
            <p:spPr>
              <a:xfrm>
                <a:off x="2736757" y="4602019"/>
                <a:ext cx="357351" cy="357351"/>
              </a:xfrm>
              <a:prstGeom prst="triangle">
                <a:avLst/>
              </a:prstGeom>
              <a:solidFill>
                <a:schemeClr val="accent3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dirty="0"/>
              </a:p>
            </p:txBody>
          </p:sp>
          <p:sp>
            <p:nvSpPr>
              <p:cNvPr id="1054" name="Dreieck 1053">
                <a:extLst>
                  <a:ext uri="{FF2B5EF4-FFF2-40B4-BE49-F238E27FC236}">
                    <a16:creationId xmlns:a16="http://schemas.microsoft.com/office/drawing/2014/main" id="{9CDC997F-633E-D17F-7411-892AEE34B010}"/>
                  </a:ext>
                </a:extLst>
              </p:cNvPr>
              <p:cNvSpPr/>
              <p:nvPr/>
            </p:nvSpPr>
            <p:spPr>
              <a:xfrm>
                <a:off x="1853890" y="5139558"/>
                <a:ext cx="357351" cy="357351"/>
              </a:xfrm>
              <a:prstGeom prst="triangl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1055" name="Dreieck 1054">
                <a:extLst>
                  <a:ext uri="{FF2B5EF4-FFF2-40B4-BE49-F238E27FC236}">
                    <a16:creationId xmlns:a16="http://schemas.microsoft.com/office/drawing/2014/main" id="{8D9075E8-CB0E-CA7B-0DEF-039A3605A560}"/>
                  </a:ext>
                </a:extLst>
              </p:cNvPr>
              <p:cNvSpPr/>
              <p:nvPr/>
            </p:nvSpPr>
            <p:spPr>
              <a:xfrm>
                <a:off x="2736756" y="5139558"/>
                <a:ext cx="357351" cy="357351"/>
              </a:xfrm>
              <a:prstGeom prst="triangl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1056" name="Dreieck 1055">
                <a:extLst>
                  <a:ext uri="{FF2B5EF4-FFF2-40B4-BE49-F238E27FC236}">
                    <a16:creationId xmlns:a16="http://schemas.microsoft.com/office/drawing/2014/main" id="{7870EE6E-2D96-04DD-A2B0-BCC55BBF73AB}"/>
                  </a:ext>
                </a:extLst>
              </p:cNvPr>
              <p:cNvSpPr/>
              <p:nvPr/>
            </p:nvSpPr>
            <p:spPr>
              <a:xfrm>
                <a:off x="2295323" y="4851639"/>
                <a:ext cx="357351" cy="357351"/>
              </a:xfrm>
              <a:prstGeom prst="triangl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cxnSp>
            <p:nvCxnSpPr>
              <p:cNvPr id="1057" name="Gerade Verbindung 1056">
                <a:extLst>
                  <a:ext uri="{FF2B5EF4-FFF2-40B4-BE49-F238E27FC236}">
                    <a16:creationId xmlns:a16="http://schemas.microsoft.com/office/drawing/2014/main" id="{4D49EA0F-15AB-B655-29E2-7F8D3EB8074B}"/>
                  </a:ext>
                </a:extLst>
              </p:cNvPr>
              <p:cNvCxnSpPr/>
              <p:nvPr/>
            </p:nvCxnSpPr>
            <p:spPr>
              <a:xfrm>
                <a:off x="1618593" y="3880468"/>
                <a:ext cx="0" cy="185818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58" name="Gerade Verbindung 1057">
                <a:extLst>
                  <a:ext uri="{FF2B5EF4-FFF2-40B4-BE49-F238E27FC236}">
                    <a16:creationId xmlns:a16="http://schemas.microsoft.com/office/drawing/2014/main" id="{0B387BED-DCC8-BC17-2693-F32449B2C06C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368566" y="3880468"/>
                <a:ext cx="0" cy="185818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59" name="Gerade Verbindung 1058">
                <a:extLst>
                  <a:ext uri="{FF2B5EF4-FFF2-40B4-BE49-F238E27FC236}">
                    <a16:creationId xmlns:a16="http://schemas.microsoft.com/office/drawing/2014/main" id="{DA6ABC05-2529-7D72-8ACF-D4075505644D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618593" y="3880468"/>
                <a:ext cx="1749973" cy="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60" name="Gerade Verbindung 1059">
                <a:extLst>
                  <a:ext uri="{FF2B5EF4-FFF2-40B4-BE49-F238E27FC236}">
                    <a16:creationId xmlns:a16="http://schemas.microsoft.com/office/drawing/2014/main" id="{77D2E25F-90FF-3B5F-59F3-400FCC753F8C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618593" y="5738648"/>
                <a:ext cx="1749973" cy="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061" name="Textfeld 1060">
              <a:extLst>
                <a:ext uri="{FF2B5EF4-FFF2-40B4-BE49-F238E27FC236}">
                  <a16:creationId xmlns:a16="http://schemas.microsoft.com/office/drawing/2014/main" id="{F7AE5BB8-16DF-7C5B-2311-EECA5DD786DF}"/>
                </a:ext>
              </a:extLst>
            </p:cNvPr>
            <p:cNvSpPr txBox="1"/>
            <p:nvPr/>
          </p:nvSpPr>
          <p:spPr>
            <a:xfrm>
              <a:off x="1020818" y="3576429"/>
              <a:ext cx="195572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CH" dirty="0"/>
                <a:t>Population de base</a:t>
              </a:r>
            </a:p>
          </p:txBody>
        </p:sp>
        <p:sp>
          <p:nvSpPr>
            <p:cNvPr id="1062" name="Textfeld 1061">
              <a:extLst>
                <a:ext uri="{FF2B5EF4-FFF2-40B4-BE49-F238E27FC236}">
                  <a16:creationId xmlns:a16="http://schemas.microsoft.com/office/drawing/2014/main" id="{6D19B215-B518-A174-7F6F-BA526E03A892}"/>
                </a:ext>
              </a:extLst>
            </p:cNvPr>
            <p:cNvSpPr txBox="1"/>
            <p:nvPr/>
          </p:nvSpPr>
          <p:spPr>
            <a:xfrm>
              <a:off x="3717243" y="4709425"/>
              <a:ext cx="3037826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1600" dirty="0"/>
                <a:t>La population de base est divisée en 2 groupes par tirage au sort</a:t>
              </a:r>
            </a:p>
          </p:txBody>
        </p:sp>
        <p:sp>
          <p:nvSpPr>
            <p:cNvPr id="1065" name="Textfeld 1064">
              <a:extLst>
                <a:ext uri="{FF2B5EF4-FFF2-40B4-BE49-F238E27FC236}">
                  <a16:creationId xmlns:a16="http://schemas.microsoft.com/office/drawing/2014/main" id="{A834CBD1-5F20-1F1D-1CA9-F75C1A356F85}"/>
                </a:ext>
              </a:extLst>
            </p:cNvPr>
            <p:cNvSpPr txBox="1"/>
            <p:nvPr/>
          </p:nvSpPr>
          <p:spPr>
            <a:xfrm>
              <a:off x="6159311" y="3645333"/>
              <a:ext cx="124405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dirty="0"/>
                <a:t>Intervention</a:t>
              </a:r>
            </a:p>
          </p:txBody>
        </p:sp>
        <p:sp>
          <p:nvSpPr>
            <p:cNvPr id="1066" name="Textfeld 1065">
              <a:extLst>
                <a:ext uri="{FF2B5EF4-FFF2-40B4-BE49-F238E27FC236}">
                  <a16:creationId xmlns:a16="http://schemas.microsoft.com/office/drawing/2014/main" id="{4EB97608-7DD5-A223-0C21-36AEDD9DD369}"/>
                </a:ext>
              </a:extLst>
            </p:cNvPr>
            <p:cNvSpPr txBox="1"/>
            <p:nvPr/>
          </p:nvSpPr>
          <p:spPr>
            <a:xfrm>
              <a:off x="6267892" y="5498405"/>
              <a:ext cx="96212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dirty="0"/>
                <a:t>Contrôle</a:t>
              </a:r>
            </a:p>
          </p:txBody>
        </p:sp>
        <p:sp>
          <p:nvSpPr>
            <p:cNvPr id="1067" name="Textfeld 1066">
              <a:extLst>
                <a:ext uri="{FF2B5EF4-FFF2-40B4-BE49-F238E27FC236}">
                  <a16:creationId xmlns:a16="http://schemas.microsoft.com/office/drawing/2014/main" id="{08777E4D-FBBE-A1B8-B079-0E1E47CB7738}"/>
                </a:ext>
              </a:extLst>
            </p:cNvPr>
            <p:cNvSpPr txBox="1"/>
            <p:nvPr/>
          </p:nvSpPr>
          <p:spPr>
            <a:xfrm>
              <a:off x="7319439" y="4709424"/>
              <a:ext cx="2632329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CH" sz="1600" dirty="0"/>
                <a:t>Les résultats pour les deux groupes sont mesurés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88546270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AAA83A7-FBB8-A52F-A353-21A4A58FF9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1413" y="618518"/>
            <a:ext cx="9905998" cy="947235"/>
          </a:xfrm>
        </p:spPr>
        <p:txBody>
          <a:bodyPr>
            <a:normAutofit fontScale="90000"/>
          </a:bodyPr>
          <a:lstStyle/>
          <a:p>
            <a:r>
              <a:rPr lang="fr-CH" dirty="0" err="1"/>
              <a:t>ExEmple</a:t>
            </a:r>
            <a:r>
              <a:rPr lang="fr-CH" dirty="0"/>
              <a:t>	</a:t>
            </a:r>
            <a:br>
              <a:rPr lang="fr-CH" dirty="0"/>
            </a:br>
            <a:r>
              <a:rPr lang="fr-CH" dirty="0"/>
              <a:t>Les essais contrôlés randomisés (RCT) </a:t>
            </a:r>
          </a:p>
        </p:txBody>
      </p:sp>
      <p:sp>
        <p:nvSpPr>
          <p:cNvPr id="5" name="Espace réservé du contenu 2">
            <a:extLst>
              <a:ext uri="{FF2B5EF4-FFF2-40B4-BE49-F238E27FC236}">
                <a16:creationId xmlns:a16="http://schemas.microsoft.com/office/drawing/2014/main" id="{9DA2A9AD-DED5-FC30-37F0-0EBBD087DB2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01666" y="1836127"/>
            <a:ext cx="8099573" cy="4088683"/>
          </a:xfrm>
        </p:spPr>
        <p:txBody>
          <a:bodyPr>
            <a:normAutofit/>
          </a:bodyPr>
          <a:lstStyle/>
          <a:p>
            <a:r>
              <a:rPr lang="fr-CH" sz="2800" dirty="0" err="1"/>
              <a:t>Bonoli</a:t>
            </a:r>
            <a:r>
              <a:rPr lang="fr-CH" sz="2800" dirty="0"/>
              <a:t> et al. (2017) : </a:t>
            </a:r>
            <a:r>
              <a:rPr lang="fr-CH" sz="2800" i="1" dirty="0"/>
              <a:t>Evaluation de l’Unité commune ORP-CSR en Ville de Lausanne</a:t>
            </a:r>
            <a:r>
              <a:rPr lang="fr-CH" sz="2800" dirty="0"/>
              <a:t>. Lausanne: IDHEAP. </a:t>
            </a:r>
          </a:p>
          <a:p>
            <a:pPr lvl="1"/>
            <a:r>
              <a:rPr lang="fr-CH" sz="2400" dirty="0"/>
              <a:t>ORP-CSR : Offices régionaux de placement / Centres régionaux sociaux</a:t>
            </a:r>
          </a:p>
          <a:p>
            <a:pPr lvl="1"/>
            <a:r>
              <a:rPr lang="fr-CH" sz="2400" dirty="0"/>
              <a:t>2015-2017 : Projet pilote visant à favoriser l’insertion professionnelle </a:t>
            </a:r>
          </a:p>
          <a:p>
            <a:pPr lvl="1"/>
            <a:r>
              <a:rPr lang="fr-CH" sz="2400" dirty="0"/>
              <a:t>Population de base : Bénéficiaires de </a:t>
            </a:r>
            <a:r>
              <a:rPr lang="de-CH" sz="2400" dirty="0" err="1"/>
              <a:t>revenu</a:t>
            </a:r>
            <a:r>
              <a:rPr lang="de-CH" sz="2400" dirty="0"/>
              <a:t> </a:t>
            </a:r>
            <a:r>
              <a:rPr lang="de-CH" sz="2400" dirty="0" err="1"/>
              <a:t>d’insertion</a:t>
            </a:r>
            <a:r>
              <a:rPr lang="de-CH" sz="2400" dirty="0"/>
              <a:t> (RI) </a:t>
            </a:r>
            <a:r>
              <a:rPr lang="fr-CH" sz="2400" dirty="0"/>
              <a:t>en Ville de Lausanne</a:t>
            </a:r>
          </a:p>
          <a:p>
            <a:pPr lvl="1"/>
            <a:endParaRPr lang="fr-CH" sz="2400" dirty="0"/>
          </a:p>
          <a:p>
            <a:pPr marL="457200" lvl="1" indent="0">
              <a:buNone/>
            </a:pPr>
            <a:endParaRPr lang="fr-CH" sz="2400" dirty="0"/>
          </a:p>
        </p:txBody>
      </p:sp>
      <p:pic>
        <p:nvPicPr>
          <p:cNvPr id="4" name="Grafik 3" descr="Ein Bild, das Text enthält.&#10;&#10;Automatisch generierte Beschreibung">
            <a:extLst>
              <a:ext uri="{FF2B5EF4-FFF2-40B4-BE49-F238E27FC236}">
                <a16:creationId xmlns:a16="http://schemas.microsoft.com/office/drawing/2014/main" id="{8E3DBD26-E23E-B080-8DD1-9E633D0F32FB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90854" y="1836127"/>
            <a:ext cx="2362255" cy="31971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377560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AAA83A7-FBB8-A52F-A353-21A4A58FF9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1413" y="618518"/>
            <a:ext cx="9905998" cy="947235"/>
          </a:xfrm>
        </p:spPr>
        <p:txBody>
          <a:bodyPr>
            <a:normAutofit fontScale="90000"/>
          </a:bodyPr>
          <a:lstStyle/>
          <a:p>
            <a:r>
              <a:rPr lang="fr-CH" dirty="0" err="1"/>
              <a:t>ExEmple</a:t>
            </a:r>
            <a:r>
              <a:rPr lang="fr-CH" dirty="0"/>
              <a:t>	</a:t>
            </a:r>
            <a:br>
              <a:rPr lang="fr-CH" dirty="0"/>
            </a:br>
            <a:r>
              <a:rPr lang="fr-CH" dirty="0"/>
              <a:t>Les essais contrôlés randomisés (RCT) </a:t>
            </a:r>
          </a:p>
        </p:txBody>
      </p:sp>
      <p:sp>
        <p:nvSpPr>
          <p:cNvPr id="5" name="Espace réservé du contenu 2">
            <a:extLst>
              <a:ext uri="{FF2B5EF4-FFF2-40B4-BE49-F238E27FC236}">
                <a16:creationId xmlns:a16="http://schemas.microsoft.com/office/drawing/2014/main" id="{9DA2A9AD-DED5-FC30-37F0-0EBBD087DB2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01666" y="1836127"/>
            <a:ext cx="10472348" cy="4088683"/>
          </a:xfrm>
        </p:spPr>
        <p:txBody>
          <a:bodyPr>
            <a:normAutofit lnSpcReduction="10000"/>
          </a:bodyPr>
          <a:lstStyle/>
          <a:p>
            <a:r>
              <a:rPr lang="fr-CH" sz="2800" dirty="0" err="1"/>
              <a:t>Bonoli</a:t>
            </a:r>
            <a:r>
              <a:rPr lang="fr-CH" sz="2800" dirty="0"/>
              <a:t> et al. (2017) : </a:t>
            </a:r>
            <a:r>
              <a:rPr lang="fr-CH" sz="2800" i="1" dirty="0"/>
              <a:t>Evaluation de l’Unité commune ORP-CSR en Ville de Lausanne</a:t>
            </a:r>
            <a:r>
              <a:rPr lang="fr-CH" sz="2800" dirty="0"/>
              <a:t>. Lausanne: IDHEAP. </a:t>
            </a:r>
          </a:p>
          <a:p>
            <a:pPr lvl="1"/>
            <a:r>
              <a:rPr lang="fr-CH" sz="2400" dirty="0"/>
              <a:t>Groupe d'intervention : Une partie des nouveaux bénéficiaires </a:t>
            </a:r>
            <a:r>
              <a:rPr lang="de-CH" sz="2400" dirty="0"/>
              <a:t>de RI </a:t>
            </a:r>
            <a:r>
              <a:rPr lang="fr-CH" sz="2400" dirty="0"/>
              <a:t>avec un taux d’emploi inférieur ou égal à 50% (-&gt; Unité commune)</a:t>
            </a:r>
          </a:p>
          <a:p>
            <a:pPr lvl="1"/>
            <a:r>
              <a:rPr lang="fr-CH" sz="2400" dirty="0"/>
              <a:t>Groupe de contrôle : Constitué également de nouveaux bénéficiaires du RI et identifié de manière quasi-aléatoire </a:t>
            </a:r>
          </a:p>
          <a:p>
            <a:pPr lvl="1"/>
            <a:r>
              <a:rPr lang="fr-CH" sz="2400" dirty="0"/>
              <a:t>Intervention : L’unité commune a bénéficié d’un taux d’encadrement par les conseillers ORP plus favorable par rapport à la prise en charge ordinaire (1/130 -&gt; 1/65)</a:t>
            </a:r>
          </a:p>
          <a:p>
            <a:pPr lvl="1"/>
            <a:endParaRPr lang="fr-CH" sz="2400" dirty="0"/>
          </a:p>
          <a:p>
            <a:pPr marL="457200" lvl="1" indent="0">
              <a:buNone/>
            </a:pPr>
            <a:endParaRPr lang="fr-CH" sz="2400" dirty="0"/>
          </a:p>
        </p:txBody>
      </p:sp>
    </p:spTree>
    <p:extLst>
      <p:ext uri="{BB962C8B-B14F-4D97-AF65-F5344CB8AC3E}">
        <p14:creationId xmlns:p14="http://schemas.microsoft.com/office/powerpoint/2010/main" val="53728387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AAA83A7-FBB8-A52F-A353-21A4A58FF9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1413" y="618518"/>
            <a:ext cx="9905998" cy="947235"/>
          </a:xfrm>
        </p:spPr>
        <p:txBody>
          <a:bodyPr>
            <a:normAutofit fontScale="90000"/>
          </a:bodyPr>
          <a:lstStyle/>
          <a:p>
            <a:r>
              <a:rPr lang="fr-CH" dirty="0" err="1"/>
              <a:t>ExEmple</a:t>
            </a:r>
            <a:r>
              <a:rPr lang="fr-CH" dirty="0"/>
              <a:t>	</a:t>
            </a:r>
            <a:br>
              <a:rPr lang="fr-CH" dirty="0"/>
            </a:br>
            <a:r>
              <a:rPr lang="fr-CH" dirty="0"/>
              <a:t>Les essais contrôlés randomisés (RCT) </a:t>
            </a:r>
          </a:p>
        </p:txBody>
      </p:sp>
      <p:sp>
        <p:nvSpPr>
          <p:cNvPr id="5" name="Espace réservé du contenu 2">
            <a:extLst>
              <a:ext uri="{FF2B5EF4-FFF2-40B4-BE49-F238E27FC236}">
                <a16:creationId xmlns:a16="http://schemas.microsoft.com/office/drawing/2014/main" id="{9DA2A9AD-DED5-FC30-37F0-0EBBD087DB2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01666" y="1836127"/>
            <a:ext cx="10402931" cy="4088683"/>
          </a:xfrm>
        </p:spPr>
        <p:txBody>
          <a:bodyPr>
            <a:normAutofit/>
          </a:bodyPr>
          <a:lstStyle/>
          <a:p>
            <a:r>
              <a:rPr lang="fr-CH" sz="2800" dirty="0" err="1"/>
              <a:t>Bonoli</a:t>
            </a:r>
            <a:r>
              <a:rPr lang="fr-CH" sz="2800" dirty="0"/>
              <a:t> et al. (2017) : </a:t>
            </a:r>
            <a:r>
              <a:rPr lang="fr-CH" sz="2800" i="1" dirty="0"/>
              <a:t>Evaluation de l’Unité commune ORP-CSR en Ville de Lausanne</a:t>
            </a:r>
            <a:r>
              <a:rPr lang="fr-CH" sz="2800" dirty="0"/>
              <a:t>. Lausanne: IDHEAP. </a:t>
            </a:r>
          </a:p>
          <a:p>
            <a:pPr lvl="1"/>
            <a:endParaRPr lang="fr-CH" sz="2400" dirty="0"/>
          </a:p>
          <a:p>
            <a:pPr marL="457200" lvl="1" indent="0">
              <a:buNone/>
            </a:pPr>
            <a:endParaRPr lang="fr-CH" sz="2400" dirty="0"/>
          </a:p>
        </p:txBody>
      </p:sp>
      <p:grpSp>
        <p:nvGrpSpPr>
          <p:cNvPr id="3" name="Gruppieren 2">
            <a:extLst>
              <a:ext uri="{FF2B5EF4-FFF2-40B4-BE49-F238E27FC236}">
                <a16:creationId xmlns:a16="http://schemas.microsoft.com/office/drawing/2014/main" id="{656C2E8C-DE37-D7E7-592A-58EE74682EF9}"/>
              </a:ext>
            </a:extLst>
          </p:cNvPr>
          <p:cNvGrpSpPr/>
          <p:nvPr/>
        </p:nvGrpSpPr>
        <p:grpSpPr>
          <a:xfrm>
            <a:off x="1707274" y="3337719"/>
            <a:ext cx="8930950" cy="2857465"/>
            <a:chOff x="1020818" y="3563396"/>
            <a:chExt cx="8930950" cy="2857465"/>
          </a:xfrm>
        </p:grpSpPr>
        <p:grpSp>
          <p:nvGrpSpPr>
            <p:cNvPr id="6" name="Gruppieren 5">
              <a:extLst>
                <a:ext uri="{FF2B5EF4-FFF2-40B4-BE49-F238E27FC236}">
                  <a16:creationId xmlns:a16="http://schemas.microsoft.com/office/drawing/2014/main" id="{BBA03F9C-200C-5381-A997-4ABF2D738B6C}"/>
                </a:ext>
              </a:extLst>
            </p:cNvPr>
            <p:cNvGrpSpPr/>
            <p:nvPr/>
          </p:nvGrpSpPr>
          <p:grpSpPr>
            <a:xfrm>
              <a:off x="1141413" y="4066630"/>
              <a:ext cx="1749973" cy="1858180"/>
              <a:chOff x="1618593" y="3880468"/>
              <a:chExt cx="1749973" cy="1858180"/>
            </a:xfrm>
          </p:grpSpPr>
          <p:sp>
            <p:nvSpPr>
              <p:cNvPr id="52" name="Dreieck 51">
                <a:extLst>
                  <a:ext uri="{FF2B5EF4-FFF2-40B4-BE49-F238E27FC236}">
                    <a16:creationId xmlns:a16="http://schemas.microsoft.com/office/drawing/2014/main" id="{3194D847-E6A4-7F4F-AF4E-30DCE3E4155A}"/>
                  </a:ext>
                </a:extLst>
              </p:cNvPr>
              <p:cNvSpPr/>
              <p:nvPr/>
            </p:nvSpPr>
            <p:spPr>
              <a:xfrm>
                <a:off x="1853890" y="4046483"/>
                <a:ext cx="357351" cy="357351"/>
              </a:xfrm>
              <a:prstGeom prst="triangl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53" name="Dreieck 52">
                <a:extLst>
                  <a:ext uri="{FF2B5EF4-FFF2-40B4-BE49-F238E27FC236}">
                    <a16:creationId xmlns:a16="http://schemas.microsoft.com/office/drawing/2014/main" id="{34764E1A-15A4-71B7-435C-098C43A60BB5}"/>
                  </a:ext>
                </a:extLst>
              </p:cNvPr>
              <p:cNvSpPr/>
              <p:nvPr/>
            </p:nvSpPr>
            <p:spPr>
              <a:xfrm>
                <a:off x="2295323" y="4260433"/>
                <a:ext cx="357351" cy="357351"/>
              </a:xfrm>
              <a:prstGeom prst="triangl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54" name="Dreieck 53">
                <a:extLst>
                  <a:ext uri="{FF2B5EF4-FFF2-40B4-BE49-F238E27FC236}">
                    <a16:creationId xmlns:a16="http://schemas.microsoft.com/office/drawing/2014/main" id="{DD271555-8D7E-F10E-6C8D-4031C5F9C7AA}"/>
                  </a:ext>
                </a:extLst>
              </p:cNvPr>
              <p:cNvSpPr/>
              <p:nvPr/>
            </p:nvSpPr>
            <p:spPr>
              <a:xfrm>
                <a:off x="2736757" y="4046419"/>
                <a:ext cx="357351" cy="357351"/>
              </a:xfrm>
              <a:prstGeom prst="triangl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55" name="Dreieck 54">
                <a:extLst>
                  <a:ext uri="{FF2B5EF4-FFF2-40B4-BE49-F238E27FC236}">
                    <a16:creationId xmlns:a16="http://schemas.microsoft.com/office/drawing/2014/main" id="{A3BE4503-EE99-EB08-D695-2A7D15D09B6F}"/>
                  </a:ext>
                </a:extLst>
              </p:cNvPr>
              <p:cNvSpPr/>
              <p:nvPr/>
            </p:nvSpPr>
            <p:spPr>
              <a:xfrm>
                <a:off x="1853890" y="4602019"/>
                <a:ext cx="357351" cy="357351"/>
              </a:xfrm>
              <a:prstGeom prst="triangl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56" name="Dreieck 55">
                <a:extLst>
                  <a:ext uri="{FF2B5EF4-FFF2-40B4-BE49-F238E27FC236}">
                    <a16:creationId xmlns:a16="http://schemas.microsoft.com/office/drawing/2014/main" id="{8542B1C3-FE06-61D6-78D6-05AE1294415E}"/>
                  </a:ext>
                </a:extLst>
              </p:cNvPr>
              <p:cNvSpPr/>
              <p:nvPr/>
            </p:nvSpPr>
            <p:spPr>
              <a:xfrm>
                <a:off x="2736757" y="4602019"/>
                <a:ext cx="357351" cy="357351"/>
              </a:xfrm>
              <a:prstGeom prst="triangl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dirty="0"/>
              </a:p>
            </p:txBody>
          </p:sp>
          <p:sp>
            <p:nvSpPr>
              <p:cNvPr id="57" name="Dreieck 56">
                <a:extLst>
                  <a:ext uri="{FF2B5EF4-FFF2-40B4-BE49-F238E27FC236}">
                    <a16:creationId xmlns:a16="http://schemas.microsoft.com/office/drawing/2014/main" id="{7CE7FA9C-589C-22E1-AEB5-99A27E225DE8}"/>
                  </a:ext>
                </a:extLst>
              </p:cNvPr>
              <p:cNvSpPr/>
              <p:nvPr/>
            </p:nvSpPr>
            <p:spPr>
              <a:xfrm>
                <a:off x="1853890" y="5139558"/>
                <a:ext cx="357351" cy="357351"/>
              </a:xfrm>
              <a:prstGeom prst="triangl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58" name="Dreieck 57">
                <a:extLst>
                  <a:ext uri="{FF2B5EF4-FFF2-40B4-BE49-F238E27FC236}">
                    <a16:creationId xmlns:a16="http://schemas.microsoft.com/office/drawing/2014/main" id="{F9194959-FC8E-B248-14C9-8E9C29FE2331}"/>
                  </a:ext>
                </a:extLst>
              </p:cNvPr>
              <p:cNvSpPr/>
              <p:nvPr/>
            </p:nvSpPr>
            <p:spPr>
              <a:xfrm>
                <a:off x="2736756" y="5139558"/>
                <a:ext cx="357351" cy="357351"/>
              </a:xfrm>
              <a:prstGeom prst="triangl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59" name="Dreieck 58">
                <a:extLst>
                  <a:ext uri="{FF2B5EF4-FFF2-40B4-BE49-F238E27FC236}">
                    <a16:creationId xmlns:a16="http://schemas.microsoft.com/office/drawing/2014/main" id="{A883A3A8-EDD4-73D2-BDBF-D57F6FB94556}"/>
                  </a:ext>
                </a:extLst>
              </p:cNvPr>
              <p:cNvSpPr/>
              <p:nvPr/>
            </p:nvSpPr>
            <p:spPr>
              <a:xfrm>
                <a:off x="2295323" y="4851639"/>
                <a:ext cx="357351" cy="357351"/>
              </a:xfrm>
              <a:prstGeom prst="triangl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cxnSp>
            <p:nvCxnSpPr>
              <p:cNvPr id="60" name="Gerade Verbindung 59">
                <a:extLst>
                  <a:ext uri="{FF2B5EF4-FFF2-40B4-BE49-F238E27FC236}">
                    <a16:creationId xmlns:a16="http://schemas.microsoft.com/office/drawing/2014/main" id="{0104C19B-3F91-E392-0EE1-5E8C3B6D4C92}"/>
                  </a:ext>
                </a:extLst>
              </p:cNvPr>
              <p:cNvCxnSpPr/>
              <p:nvPr/>
            </p:nvCxnSpPr>
            <p:spPr>
              <a:xfrm>
                <a:off x="1618593" y="3880468"/>
                <a:ext cx="0" cy="185818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1" name="Gerade Verbindung 60">
                <a:extLst>
                  <a:ext uri="{FF2B5EF4-FFF2-40B4-BE49-F238E27FC236}">
                    <a16:creationId xmlns:a16="http://schemas.microsoft.com/office/drawing/2014/main" id="{9C1E36F6-9BC0-AF30-B008-A82D8430BCCF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368566" y="3880468"/>
                <a:ext cx="0" cy="185818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2" name="Gerade Verbindung 61">
                <a:extLst>
                  <a:ext uri="{FF2B5EF4-FFF2-40B4-BE49-F238E27FC236}">
                    <a16:creationId xmlns:a16="http://schemas.microsoft.com/office/drawing/2014/main" id="{DDE6F8E7-EA0C-DD28-421A-D02A188CBF6B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618593" y="3880468"/>
                <a:ext cx="1749973" cy="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3" name="Gerade Verbindung 62">
                <a:extLst>
                  <a:ext uri="{FF2B5EF4-FFF2-40B4-BE49-F238E27FC236}">
                    <a16:creationId xmlns:a16="http://schemas.microsoft.com/office/drawing/2014/main" id="{02EEC70F-7386-A7AF-9637-F8AD0E0406B8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618593" y="5738648"/>
                <a:ext cx="1749973" cy="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7" name="Gerade Verbindung mit Pfeil 6">
              <a:extLst>
                <a:ext uri="{FF2B5EF4-FFF2-40B4-BE49-F238E27FC236}">
                  <a16:creationId xmlns:a16="http://schemas.microsoft.com/office/drawing/2014/main" id="{5707EF09-7288-3981-E478-1465B798AD0E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891386" y="4047390"/>
              <a:ext cx="1611599" cy="94833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Gerade Verbindung mit Pfeil 7">
              <a:extLst>
                <a:ext uri="{FF2B5EF4-FFF2-40B4-BE49-F238E27FC236}">
                  <a16:creationId xmlns:a16="http://schemas.microsoft.com/office/drawing/2014/main" id="{C1C06304-836A-D2ED-4ECF-E008C1E29C9E}"/>
                </a:ext>
              </a:extLst>
            </p:cNvPr>
            <p:cNvCxnSpPr>
              <a:cxnSpLocks/>
            </p:cNvCxnSpPr>
            <p:nvPr/>
          </p:nvCxnSpPr>
          <p:spPr>
            <a:xfrm>
              <a:off x="2891385" y="4995720"/>
              <a:ext cx="1600657" cy="945687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9" name="Gruppieren 8">
              <a:extLst>
                <a:ext uri="{FF2B5EF4-FFF2-40B4-BE49-F238E27FC236}">
                  <a16:creationId xmlns:a16="http://schemas.microsoft.com/office/drawing/2014/main" id="{BB8BE9FA-CA35-5BB0-228A-1D38D88C97C9}"/>
                </a:ext>
              </a:extLst>
            </p:cNvPr>
            <p:cNvGrpSpPr/>
            <p:nvPr/>
          </p:nvGrpSpPr>
          <p:grpSpPr>
            <a:xfrm>
              <a:off x="4542151" y="3587254"/>
              <a:ext cx="1055945" cy="1006467"/>
              <a:chOff x="1618593" y="3880468"/>
              <a:chExt cx="1749973" cy="1858180"/>
            </a:xfrm>
          </p:grpSpPr>
          <p:sp>
            <p:nvSpPr>
              <p:cNvPr id="44" name="Dreieck 43">
                <a:extLst>
                  <a:ext uri="{FF2B5EF4-FFF2-40B4-BE49-F238E27FC236}">
                    <a16:creationId xmlns:a16="http://schemas.microsoft.com/office/drawing/2014/main" id="{BE47C4AA-D0FB-2438-3503-6B4486855C6C}"/>
                  </a:ext>
                </a:extLst>
              </p:cNvPr>
              <p:cNvSpPr/>
              <p:nvPr/>
            </p:nvSpPr>
            <p:spPr>
              <a:xfrm>
                <a:off x="1853890" y="4046483"/>
                <a:ext cx="357351" cy="357351"/>
              </a:xfrm>
              <a:prstGeom prst="triangl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45" name="Dreieck 44">
                <a:extLst>
                  <a:ext uri="{FF2B5EF4-FFF2-40B4-BE49-F238E27FC236}">
                    <a16:creationId xmlns:a16="http://schemas.microsoft.com/office/drawing/2014/main" id="{D25A9F4B-CB26-D30A-9388-28FBEE6AE608}"/>
                  </a:ext>
                </a:extLst>
              </p:cNvPr>
              <p:cNvSpPr/>
              <p:nvPr/>
            </p:nvSpPr>
            <p:spPr>
              <a:xfrm>
                <a:off x="2295323" y="4260433"/>
                <a:ext cx="357351" cy="357351"/>
              </a:xfrm>
              <a:prstGeom prst="triangl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46" name="Dreieck 45">
                <a:extLst>
                  <a:ext uri="{FF2B5EF4-FFF2-40B4-BE49-F238E27FC236}">
                    <a16:creationId xmlns:a16="http://schemas.microsoft.com/office/drawing/2014/main" id="{3EFFE3AB-643A-7DF5-2F18-0FAA5EC6E089}"/>
                  </a:ext>
                </a:extLst>
              </p:cNvPr>
              <p:cNvSpPr/>
              <p:nvPr/>
            </p:nvSpPr>
            <p:spPr>
              <a:xfrm>
                <a:off x="2736757" y="4046419"/>
                <a:ext cx="357351" cy="357351"/>
              </a:xfrm>
              <a:prstGeom prst="triangl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47" name="Dreieck 46">
                <a:extLst>
                  <a:ext uri="{FF2B5EF4-FFF2-40B4-BE49-F238E27FC236}">
                    <a16:creationId xmlns:a16="http://schemas.microsoft.com/office/drawing/2014/main" id="{CDFE169F-83D0-D0EC-AAFB-A015A63DCB9C}"/>
                  </a:ext>
                </a:extLst>
              </p:cNvPr>
              <p:cNvSpPr/>
              <p:nvPr/>
            </p:nvSpPr>
            <p:spPr>
              <a:xfrm>
                <a:off x="1853890" y="4602019"/>
                <a:ext cx="357351" cy="357351"/>
              </a:xfrm>
              <a:prstGeom prst="triangl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cxnSp>
            <p:nvCxnSpPr>
              <p:cNvPr id="48" name="Gerade Verbindung 47">
                <a:extLst>
                  <a:ext uri="{FF2B5EF4-FFF2-40B4-BE49-F238E27FC236}">
                    <a16:creationId xmlns:a16="http://schemas.microsoft.com/office/drawing/2014/main" id="{6236CB03-5F4C-172B-E7F3-D49E1E50DE42}"/>
                  </a:ext>
                </a:extLst>
              </p:cNvPr>
              <p:cNvCxnSpPr/>
              <p:nvPr/>
            </p:nvCxnSpPr>
            <p:spPr>
              <a:xfrm>
                <a:off x="1618593" y="3880468"/>
                <a:ext cx="0" cy="185818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9" name="Gerade Verbindung 48">
                <a:extLst>
                  <a:ext uri="{FF2B5EF4-FFF2-40B4-BE49-F238E27FC236}">
                    <a16:creationId xmlns:a16="http://schemas.microsoft.com/office/drawing/2014/main" id="{1F255C0A-CBFA-603A-EA63-45CA509CDEDE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368566" y="3880468"/>
                <a:ext cx="0" cy="185818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0" name="Gerade Verbindung 49">
                <a:extLst>
                  <a:ext uri="{FF2B5EF4-FFF2-40B4-BE49-F238E27FC236}">
                    <a16:creationId xmlns:a16="http://schemas.microsoft.com/office/drawing/2014/main" id="{BE52839F-5216-7633-6DA3-FECC21F4B84D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618593" y="3880468"/>
                <a:ext cx="1749973" cy="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1" name="Gerade Verbindung 50">
                <a:extLst>
                  <a:ext uri="{FF2B5EF4-FFF2-40B4-BE49-F238E27FC236}">
                    <a16:creationId xmlns:a16="http://schemas.microsoft.com/office/drawing/2014/main" id="{29B1CE16-EE1A-B375-585B-38157AA30D0C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618593" y="5738648"/>
                <a:ext cx="1749973" cy="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0" name="Gruppieren 9">
              <a:extLst>
                <a:ext uri="{FF2B5EF4-FFF2-40B4-BE49-F238E27FC236}">
                  <a16:creationId xmlns:a16="http://schemas.microsoft.com/office/drawing/2014/main" id="{EE0E6198-018B-B708-D8B0-213EB39643F0}"/>
                </a:ext>
              </a:extLst>
            </p:cNvPr>
            <p:cNvGrpSpPr/>
            <p:nvPr/>
          </p:nvGrpSpPr>
          <p:grpSpPr>
            <a:xfrm>
              <a:off x="4542724" y="5416461"/>
              <a:ext cx="1054800" cy="1004400"/>
              <a:chOff x="1618593" y="3880468"/>
              <a:chExt cx="1749973" cy="1858180"/>
            </a:xfrm>
          </p:grpSpPr>
          <p:sp>
            <p:nvSpPr>
              <p:cNvPr id="36" name="Dreieck 35">
                <a:extLst>
                  <a:ext uri="{FF2B5EF4-FFF2-40B4-BE49-F238E27FC236}">
                    <a16:creationId xmlns:a16="http://schemas.microsoft.com/office/drawing/2014/main" id="{E6B4F0FC-E5F9-C7E5-4D9C-8F542872213B}"/>
                  </a:ext>
                </a:extLst>
              </p:cNvPr>
              <p:cNvSpPr/>
              <p:nvPr/>
            </p:nvSpPr>
            <p:spPr>
              <a:xfrm>
                <a:off x="2736757" y="4602019"/>
                <a:ext cx="357351" cy="357351"/>
              </a:xfrm>
              <a:prstGeom prst="triangl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dirty="0"/>
              </a:p>
            </p:txBody>
          </p:sp>
          <p:sp>
            <p:nvSpPr>
              <p:cNvPr id="37" name="Dreieck 36">
                <a:extLst>
                  <a:ext uri="{FF2B5EF4-FFF2-40B4-BE49-F238E27FC236}">
                    <a16:creationId xmlns:a16="http://schemas.microsoft.com/office/drawing/2014/main" id="{C2034D14-9EF8-5A93-827F-05A9F01A6372}"/>
                  </a:ext>
                </a:extLst>
              </p:cNvPr>
              <p:cNvSpPr/>
              <p:nvPr/>
            </p:nvSpPr>
            <p:spPr>
              <a:xfrm>
                <a:off x="1853890" y="5139558"/>
                <a:ext cx="357351" cy="357351"/>
              </a:xfrm>
              <a:prstGeom prst="triangl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38" name="Dreieck 37">
                <a:extLst>
                  <a:ext uri="{FF2B5EF4-FFF2-40B4-BE49-F238E27FC236}">
                    <a16:creationId xmlns:a16="http://schemas.microsoft.com/office/drawing/2014/main" id="{630781FD-7155-6CF3-3CBC-4F6F6576292C}"/>
                  </a:ext>
                </a:extLst>
              </p:cNvPr>
              <p:cNvSpPr/>
              <p:nvPr/>
            </p:nvSpPr>
            <p:spPr>
              <a:xfrm>
                <a:off x="2736756" y="5139558"/>
                <a:ext cx="357351" cy="357351"/>
              </a:xfrm>
              <a:prstGeom prst="triangl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39" name="Dreieck 38">
                <a:extLst>
                  <a:ext uri="{FF2B5EF4-FFF2-40B4-BE49-F238E27FC236}">
                    <a16:creationId xmlns:a16="http://schemas.microsoft.com/office/drawing/2014/main" id="{D9C445D7-ECB0-76FB-3EA6-2C19DCAF326B}"/>
                  </a:ext>
                </a:extLst>
              </p:cNvPr>
              <p:cNvSpPr/>
              <p:nvPr/>
            </p:nvSpPr>
            <p:spPr>
              <a:xfrm>
                <a:off x="2295323" y="4851639"/>
                <a:ext cx="357351" cy="357351"/>
              </a:xfrm>
              <a:prstGeom prst="triangl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cxnSp>
            <p:nvCxnSpPr>
              <p:cNvPr id="40" name="Gerade Verbindung 39">
                <a:extLst>
                  <a:ext uri="{FF2B5EF4-FFF2-40B4-BE49-F238E27FC236}">
                    <a16:creationId xmlns:a16="http://schemas.microsoft.com/office/drawing/2014/main" id="{06224B56-01FD-C587-2D46-EE98F90AF12F}"/>
                  </a:ext>
                </a:extLst>
              </p:cNvPr>
              <p:cNvCxnSpPr/>
              <p:nvPr/>
            </p:nvCxnSpPr>
            <p:spPr>
              <a:xfrm>
                <a:off x="1618593" y="3880468"/>
                <a:ext cx="0" cy="185818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1" name="Gerade Verbindung 40">
                <a:extLst>
                  <a:ext uri="{FF2B5EF4-FFF2-40B4-BE49-F238E27FC236}">
                    <a16:creationId xmlns:a16="http://schemas.microsoft.com/office/drawing/2014/main" id="{95D0F6E0-D519-A42E-2A81-3B9B0A6A5D94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368566" y="3880468"/>
                <a:ext cx="0" cy="185818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2" name="Gerade Verbindung 41">
                <a:extLst>
                  <a:ext uri="{FF2B5EF4-FFF2-40B4-BE49-F238E27FC236}">
                    <a16:creationId xmlns:a16="http://schemas.microsoft.com/office/drawing/2014/main" id="{C34E0170-82C8-C119-913F-408BE1580B60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618593" y="3880468"/>
                <a:ext cx="1749973" cy="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3" name="Gerade Verbindung 42">
                <a:extLst>
                  <a:ext uri="{FF2B5EF4-FFF2-40B4-BE49-F238E27FC236}">
                    <a16:creationId xmlns:a16="http://schemas.microsoft.com/office/drawing/2014/main" id="{668872B9-9F52-E97F-22F1-1246E26E8579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618593" y="5738648"/>
                <a:ext cx="1749973" cy="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11" name="Gerade Verbindung mit Pfeil 10">
              <a:extLst>
                <a:ext uri="{FF2B5EF4-FFF2-40B4-BE49-F238E27FC236}">
                  <a16:creationId xmlns:a16="http://schemas.microsoft.com/office/drawing/2014/main" id="{6269A2C4-645B-53E5-EA3C-4C0AE3374608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763707" y="4036062"/>
              <a:ext cx="2283733" cy="6078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Gerade Verbindung mit Pfeil 11">
              <a:extLst>
                <a:ext uri="{FF2B5EF4-FFF2-40B4-BE49-F238E27FC236}">
                  <a16:creationId xmlns:a16="http://schemas.microsoft.com/office/drawing/2014/main" id="{EB83996A-7AF7-CA14-ADF4-68E9EBB5E31F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763707" y="5911033"/>
              <a:ext cx="2283733" cy="6078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3" name="Gruppieren 12">
              <a:extLst>
                <a:ext uri="{FF2B5EF4-FFF2-40B4-BE49-F238E27FC236}">
                  <a16:creationId xmlns:a16="http://schemas.microsoft.com/office/drawing/2014/main" id="{F6B3483B-1B60-E45F-0A73-81A63DE7AF93}"/>
                </a:ext>
              </a:extLst>
            </p:cNvPr>
            <p:cNvGrpSpPr/>
            <p:nvPr/>
          </p:nvGrpSpPr>
          <p:grpSpPr>
            <a:xfrm>
              <a:off x="8108204" y="3563396"/>
              <a:ext cx="1055945" cy="1006467"/>
              <a:chOff x="1618593" y="3880468"/>
              <a:chExt cx="1749973" cy="1858180"/>
            </a:xfrm>
          </p:grpSpPr>
          <p:sp>
            <p:nvSpPr>
              <p:cNvPr id="28" name="Dreieck 27">
                <a:extLst>
                  <a:ext uri="{FF2B5EF4-FFF2-40B4-BE49-F238E27FC236}">
                    <a16:creationId xmlns:a16="http://schemas.microsoft.com/office/drawing/2014/main" id="{7A8AF845-8407-4503-CFC3-04C7BE413E8F}"/>
                  </a:ext>
                </a:extLst>
              </p:cNvPr>
              <p:cNvSpPr/>
              <p:nvPr/>
            </p:nvSpPr>
            <p:spPr>
              <a:xfrm>
                <a:off x="1853890" y="4046483"/>
                <a:ext cx="357351" cy="357351"/>
              </a:xfrm>
              <a:prstGeom prst="triangl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29" name="Dreieck 28">
                <a:extLst>
                  <a:ext uri="{FF2B5EF4-FFF2-40B4-BE49-F238E27FC236}">
                    <a16:creationId xmlns:a16="http://schemas.microsoft.com/office/drawing/2014/main" id="{86393A47-9891-7B37-EAB4-09DD849883D2}"/>
                  </a:ext>
                </a:extLst>
              </p:cNvPr>
              <p:cNvSpPr/>
              <p:nvPr/>
            </p:nvSpPr>
            <p:spPr>
              <a:xfrm>
                <a:off x="2295323" y="4260433"/>
                <a:ext cx="357351" cy="357351"/>
              </a:xfrm>
              <a:prstGeom prst="triangle">
                <a:avLst/>
              </a:prstGeom>
              <a:solidFill>
                <a:schemeClr val="accent3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30" name="Dreieck 29">
                <a:extLst>
                  <a:ext uri="{FF2B5EF4-FFF2-40B4-BE49-F238E27FC236}">
                    <a16:creationId xmlns:a16="http://schemas.microsoft.com/office/drawing/2014/main" id="{E60EC962-BA5C-8E83-0E74-EF2A91E55582}"/>
                  </a:ext>
                </a:extLst>
              </p:cNvPr>
              <p:cNvSpPr/>
              <p:nvPr/>
            </p:nvSpPr>
            <p:spPr>
              <a:xfrm>
                <a:off x="2736757" y="4046419"/>
                <a:ext cx="357351" cy="357351"/>
              </a:xfrm>
              <a:prstGeom prst="triangle">
                <a:avLst/>
              </a:prstGeom>
              <a:solidFill>
                <a:schemeClr val="accent3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31" name="Dreieck 30">
                <a:extLst>
                  <a:ext uri="{FF2B5EF4-FFF2-40B4-BE49-F238E27FC236}">
                    <a16:creationId xmlns:a16="http://schemas.microsoft.com/office/drawing/2014/main" id="{3640FE37-EE78-E4BA-6511-484E61CE8535}"/>
                  </a:ext>
                </a:extLst>
              </p:cNvPr>
              <p:cNvSpPr/>
              <p:nvPr/>
            </p:nvSpPr>
            <p:spPr>
              <a:xfrm>
                <a:off x="1853890" y="4602019"/>
                <a:ext cx="357351" cy="357351"/>
              </a:xfrm>
              <a:prstGeom prst="triangle">
                <a:avLst/>
              </a:prstGeom>
              <a:solidFill>
                <a:schemeClr val="accent3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cxnSp>
            <p:nvCxnSpPr>
              <p:cNvPr id="32" name="Gerade Verbindung 31">
                <a:extLst>
                  <a:ext uri="{FF2B5EF4-FFF2-40B4-BE49-F238E27FC236}">
                    <a16:creationId xmlns:a16="http://schemas.microsoft.com/office/drawing/2014/main" id="{4E93E031-92E5-A50C-EDCE-F7E4BE010677}"/>
                  </a:ext>
                </a:extLst>
              </p:cNvPr>
              <p:cNvCxnSpPr/>
              <p:nvPr/>
            </p:nvCxnSpPr>
            <p:spPr>
              <a:xfrm>
                <a:off x="1618593" y="3880468"/>
                <a:ext cx="0" cy="185818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" name="Gerade Verbindung 32">
                <a:extLst>
                  <a:ext uri="{FF2B5EF4-FFF2-40B4-BE49-F238E27FC236}">
                    <a16:creationId xmlns:a16="http://schemas.microsoft.com/office/drawing/2014/main" id="{BD06E0D0-0D8E-72A7-30BD-EC2BD3E015CB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368566" y="3880468"/>
                <a:ext cx="0" cy="185818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" name="Gerade Verbindung 33">
                <a:extLst>
                  <a:ext uri="{FF2B5EF4-FFF2-40B4-BE49-F238E27FC236}">
                    <a16:creationId xmlns:a16="http://schemas.microsoft.com/office/drawing/2014/main" id="{E47FC0C0-3BD5-30EB-9705-DCA1AB69F108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618593" y="3880468"/>
                <a:ext cx="1749973" cy="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" name="Gerade Verbindung 34">
                <a:extLst>
                  <a:ext uri="{FF2B5EF4-FFF2-40B4-BE49-F238E27FC236}">
                    <a16:creationId xmlns:a16="http://schemas.microsoft.com/office/drawing/2014/main" id="{F18AA2A1-015A-86F3-CC05-5B00CF4CB0A3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618593" y="5738648"/>
                <a:ext cx="1749973" cy="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4" name="Gruppieren 13">
              <a:extLst>
                <a:ext uri="{FF2B5EF4-FFF2-40B4-BE49-F238E27FC236}">
                  <a16:creationId xmlns:a16="http://schemas.microsoft.com/office/drawing/2014/main" id="{BF84E728-6021-AF3E-CCAD-07F25290D4C2}"/>
                </a:ext>
              </a:extLst>
            </p:cNvPr>
            <p:cNvGrpSpPr/>
            <p:nvPr/>
          </p:nvGrpSpPr>
          <p:grpSpPr>
            <a:xfrm>
              <a:off x="8108204" y="5396740"/>
              <a:ext cx="1054800" cy="1004400"/>
              <a:chOff x="1618593" y="3880468"/>
              <a:chExt cx="1749973" cy="1858180"/>
            </a:xfrm>
          </p:grpSpPr>
          <p:sp>
            <p:nvSpPr>
              <p:cNvPr id="20" name="Dreieck 19">
                <a:extLst>
                  <a:ext uri="{FF2B5EF4-FFF2-40B4-BE49-F238E27FC236}">
                    <a16:creationId xmlns:a16="http://schemas.microsoft.com/office/drawing/2014/main" id="{85A5C4D8-7EA4-A912-B4E8-957916CD187C}"/>
                  </a:ext>
                </a:extLst>
              </p:cNvPr>
              <p:cNvSpPr/>
              <p:nvPr/>
            </p:nvSpPr>
            <p:spPr>
              <a:xfrm>
                <a:off x="2736757" y="4602019"/>
                <a:ext cx="357351" cy="357351"/>
              </a:xfrm>
              <a:prstGeom prst="triangle">
                <a:avLst/>
              </a:prstGeom>
              <a:solidFill>
                <a:schemeClr val="accent3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dirty="0"/>
              </a:p>
            </p:txBody>
          </p:sp>
          <p:sp>
            <p:nvSpPr>
              <p:cNvPr id="21" name="Dreieck 20">
                <a:extLst>
                  <a:ext uri="{FF2B5EF4-FFF2-40B4-BE49-F238E27FC236}">
                    <a16:creationId xmlns:a16="http://schemas.microsoft.com/office/drawing/2014/main" id="{BC46D0CE-2380-7DE8-5B91-EE742E8B9E89}"/>
                  </a:ext>
                </a:extLst>
              </p:cNvPr>
              <p:cNvSpPr/>
              <p:nvPr/>
            </p:nvSpPr>
            <p:spPr>
              <a:xfrm>
                <a:off x="1853890" y="5139558"/>
                <a:ext cx="357351" cy="357351"/>
              </a:xfrm>
              <a:prstGeom prst="triangl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22" name="Dreieck 21">
                <a:extLst>
                  <a:ext uri="{FF2B5EF4-FFF2-40B4-BE49-F238E27FC236}">
                    <a16:creationId xmlns:a16="http://schemas.microsoft.com/office/drawing/2014/main" id="{B5B7A9A3-AC37-65C4-3DDF-19DE35DE39FB}"/>
                  </a:ext>
                </a:extLst>
              </p:cNvPr>
              <p:cNvSpPr/>
              <p:nvPr/>
            </p:nvSpPr>
            <p:spPr>
              <a:xfrm>
                <a:off x="2736756" y="5139558"/>
                <a:ext cx="357351" cy="357351"/>
              </a:xfrm>
              <a:prstGeom prst="triangl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23" name="Dreieck 22">
                <a:extLst>
                  <a:ext uri="{FF2B5EF4-FFF2-40B4-BE49-F238E27FC236}">
                    <a16:creationId xmlns:a16="http://schemas.microsoft.com/office/drawing/2014/main" id="{CA1674EE-62DA-C72D-798D-E1918290D840}"/>
                  </a:ext>
                </a:extLst>
              </p:cNvPr>
              <p:cNvSpPr/>
              <p:nvPr/>
            </p:nvSpPr>
            <p:spPr>
              <a:xfrm>
                <a:off x="2295323" y="4851639"/>
                <a:ext cx="357351" cy="357351"/>
              </a:xfrm>
              <a:prstGeom prst="triangl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cxnSp>
            <p:nvCxnSpPr>
              <p:cNvPr id="24" name="Gerade Verbindung 23">
                <a:extLst>
                  <a:ext uri="{FF2B5EF4-FFF2-40B4-BE49-F238E27FC236}">
                    <a16:creationId xmlns:a16="http://schemas.microsoft.com/office/drawing/2014/main" id="{2343F46C-56F4-6B32-80D8-983B3192B763}"/>
                  </a:ext>
                </a:extLst>
              </p:cNvPr>
              <p:cNvCxnSpPr/>
              <p:nvPr/>
            </p:nvCxnSpPr>
            <p:spPr>
              <a:xfrm>
                <a:off x="1618593" y="3880468"/>
                <a:ext cx="0" cy="185818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" name="Gerade Verbindung 24">
                <a:extLst>
                  <a:ext uri="{FF2B5EF4-FFF2-40B4-BE49-F238E27FC236}">
                    <a16:creationId xmlns:a16="http://schemas.microsoft.com/office/drawing/2014/main" id="{F5192396-F619-A977-82F9-AB9CB48CCBD9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368566" y="3880468"/>
                <a:ext cx="0" cy="185818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" name="Gerade Verbindung 25">
                <a:extLst>
                  <a:ext uri="{FF2B5EF4-FFF2-40B4-BE49-F238E27FC236}">
                    <a16:creationId xmlns:a16="http://schemas.microsoft.com/office/drawing/2014/main" id="{7812C317-5D0E-F851-C6C4-ACD572FFC3B3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618593" y="3880468"/>
                <a:ext cx="1749973" cy="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" name="Gerade Verbindung 26">
                <a:extLst>
                  <a:ext uri="{FF2B5EF4-FFF2-40B4-BE49-F238E27FC236}">
                    <a16:creationId xmlns:a16="http://schemas.microsoft.com/office/drawing/2014/main" id="{A8B59815-4959-EE68-6E32-008D3E9E03CB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618593" y="5738648"/>
                <a:ext cx="1749973" cy="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5" name="Textfeld 14">
              <a:extLst>
                <a:ext uri="{FF2B5EF4-FFF2-40B4-BE49-F238E27FC236}">
                  <a16:creationId xmlns:a16="http://schemas.microsoft.com/office/drawing/2014/main" id="{E443D421-2648-D208-B46E-879A83F79BBF}"/>
                </a:ext>
              </a:extLst>
            </p:cNvPr>
            <p:cNvSpPr txBox="1"/>
            <p:nvPr/>
          </p:nvSpPr>
          <p:spPr>
            <a:xfrm>
              <a:off x="1020818" y="3576429"/>
              <a:ext cx="288431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CH" dirty="0"/>
                <a:t>Nouveaux bénéficiaires </a:t>
              </a:r>
              <a:r>
                <a:rPr lang="de-CH" dirty="0"/>
                <a:t>de RI</a:t>
              </a:r>
              <a:endParaRPr lang="fr-CH" dirty="0"/>
            </a:p>
          </p:txBody>
        </p:sp>
        <p:sp>
          <p:nvSpPr>
            <p:cNvPr id="16" name="Textfeld 15">
              <a:extLst>
                <a:ext uri="{FF2B5EF4-FFF2-40B4-BE49-F238E27FC236}">
                  <a16:creationId xmlns:a16="http://schemas.microsoft.com/office/drawing/2014/main" id="{BBA9A422-83BD-50CF-08BD-4BABC1DD6890}"/>
                </a:ext>
              </a:extLst>
            </p:cNvPr>
            <p:cNvSpPr txBox="1"/>
            <p:nvPr/>
          </p:nvSpPr>
          <p:spPr>
            <a:xfrm>
              <a:off x="3717243" y="4709425"/>
              <a:ext cx="339580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CH" sz="1600" dirty="0"/>
                <a:t>Les nouveaux bénéficiaires </a:t>
              </a:r>
              <a:r>
                <a:rPr lang="de-CH" sz="1600" dirty="0"/>
                <a:t>de RI</a:t>
              </a:r>
              <a:r>
                <a:rPr lang="fr-CH" sz="1600" dirty="0"/>
                <a:t> s</a:t>
              </a:r>
              <a:r>
                <a:rPr lang="fr-FR" sz="1600" dirty="0"/>
                <a:t>ont divisée en 2 groupes par tirage au sort</a:t>
              </a:r>
            </a:p>
          </p:txBody>
        </p:sp>
        <p:sp>
          <p:nvSpPr>
            <p:cNvPr id="17" name="Textfeld 16">
              <a:extLst>
                <a:ext uri="{FF2B5EF4-FFF2-40B4-BE49-F238E27FC236}">
                  <a16:creationId xmlns:a16="http://schemas.microsoft.com/office/drawing/2014/main" id="{3C5E2694-6360-DDA9-F976-7DCFEB392F51}"/>
                </a:ext>
              </a:extLst>
            </p:cNvPr>
            <p:cNvSpPr txBox="1"/>
            <p:nvPr/>
          </p:nvSpPr>
          <p:spPr>
            <a:xfrm>
              <a:off x="5974526" y="3645082"/>
              <a:ext cx="200728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dirty="0" err="1"/>
                <a:t>Meilleure</a:t>
              </a:r>
              <a:r>
                <a:rPr lang="de-DE" dirty="0"/>
                <a:t> </a:t>
              </a:r>
              <a:r>
                <a:rPr lang="de-DE" dirty="0" err="1"/>
                <a:t>assistance</a:t>
              </a:r>
              <a:endParaRPr lang="de-DE" dirty="0"/>
            </a:p>
          </p:txBody>
        </p:sp>
        <p:sp>
          <p:nvSpPr>
            <p:cNvPr id="18" name="Textfeld 17">
              <a:extLst>
                <a:ext uri="{FF2B5EF4-FFF2-40B4-BE49-F238E27FC236}">
                  <a16:creationId xmlns:a16="http://schemas.microsoft.com/office/drawing/2014/main" id="{5D731A77-BD1A-A817-122B-0BA4DD7D427D}"/>
                </a:ext>
              </a:extLst>
            </p:cNvPr>
            <p:cNvSpPr txBox="1"/>
            <p:nvPr/>
          </p:nvSpPr>
          <p:spPr>
            <a:xfrm>
              <a:off x="6267892" y="5498405"/>
              <a:ext cx="96212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dirty="0"/>
                <a:t>Contrôle</a:t>
              </a:r>
            </a:p>
          </p:txBody>
        </p:sp>
        <p:sp>
          <p:nvSpPr>
            <p:cNvPr id="19" name="Textfeld 18">
              <a:extLst>
                <a:ext uri="{FF2B5EF4-FFF2-40B4-BE49-F238E27FC236}">
                  <a16:creationId xmlns:a16="http://schemas.microsoft.com/office/drawing/2014/main" id="{2098263C-034B-8F95-7A1A-5D7F1235771C}"/>
                </a:ext>
              </a:extLst>
            </p:cNvPr>
            <p:cNvSpPr txBox="1"/>
            <p:nvPr/>
          </p:nvSpPr>
          <p:spPr>
            <a:xfrm>
              <a:off x="7319439" y="4709424"/>
              <a:ext cx="2632329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CH" sz="1600" dirty="0"/>
                <a:t>Les résultats pour les deux groupes sont mesurés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425231744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ircuit">
  <a:themeElements>
    <a:clrScheme name="Circuit">
      <a:dk1>
        <a:sysClr val="windowText" lastClr="000000"/>
      </a:dk1>
      <a:lt1>
        <a:sysClr val="window" lastClr="FFFFFF"/>
      </a:lt1>
      <a:dk2>
        <a:srgbClr val="134770"/>
      </a:dk2>
      <a:lt2>
        <a:srgbClr val="82FFFF"/>
      </a:lt2>
      <a:accent1>
        <a:srgbClr val="9ACD4C"/>
      </a:accent1>
      <a:accent2>
        <a:srgbClr val="FAA93A"/>
      </a:accent2>
      <a:accent3>
        <a:srgbClr val="D35940"/>
      </a:accent3>
      <a:accent4>
        <a:srgbClr val="B258D3"/>
      </a:accent4>
      <a:accent5>
        <a:srgbClr val="63A0CC"/>
      </a:accent5>
      <a:accent6>
        <a:srgbClr val="8AC4A7"/>
      </a:accent6>
      <a:hlink>
        <a:srgbClr val="B8FA56"/>
      </a:hlink>
      <a:folHlink>
        <a:srgbClr val="7AF8CC"/>
      </a:folHlink>
    </a:clrScheme>
    <a:fontScheme name="Circuit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ircuit">
      <a:fillStyleLst>
        <a:solidFill>
          <a:schemeClr val="phClr"/>
        </a:solidFill>
        <a:gradFill rotWithShape="1">
          <a:gsLst>
            <a:gs pos="0">
              <a:schemeClr val="phClr">
                <a:tint val="58000"/>
                <a:satMod val="108000"/>
                <a:lumMod val="110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040000" scaled="0"/>
        </a:gradFill>
        <a:gradFill rotWithShape="1">
          <a:gsLst>
            <a:gs pos="0">
              <a:schemeClr val="phClr">
                <a:tint val="94000"/>
                <a:satMod val="105000"/>
                <a:lumMod val="102000"/>
              </a:schemeClr>
            </a:gs>
            <a:gs pos="100000">
              <a:schemeClr val="phClr">
                <a:shade val="74000"/>
                <a:satMod val="128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94000"/>
                <a:satMod val="148000"/>
                <a:lumMod val="150000"/>
              </a:schemeClr>
            </a:gs>
            <a:gs pos="100000">
              <a:schemeClr val="phClr">
                <a:shade val="92000"/>
                <a:hueMod val="104000"/>
                <a:satMod val="140000"/>
                <a:lumMod val="68000"/>
              </a:schemeClr>
            </a:gs>
          </a:gsLst>
          <a:lin ang="5040000" scaled="0"/>
        </a:gradFill>
        <a:blipFill>
          <a:blip xmlns:r="http://schemas.openxmlformats.org/officeDocument/2006/relationships" r:embed="rId1">
            <a:duotone>
              <a:schemeClr val="phClr">
                <a:shade val="88000"/>
                <a:hueMod val="106000"/>
                <a:satMod val="140000"/>
                <a:lumMod val="54000"/>
              </a:schemeClr>
              <a:schemeClr val="phClr">
                <a:tint val="98000"/>
                <a:hueMod val="90000"/>
                <a:satMod val="150000"/>
                <a:lumMod val="16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ircuit" id="{0AC2F7E7-15F5-431C-B2A2-456FE929F56C}" vid="{0911B802-464C-4241-8DD9-B60FF88E379F}"/>
    </a:ext>
  </a:extLst>
</a:theme>
</file>

<file path=ppt/theme/theme2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TM04033919[[fn=Circuit]]</Template>
  <TotalTime>0</TotalTime>
  <Words>1544</Words>
  <Application>Microsoft Office PowerPoint</Application>
  <PresentationFormat>Grand écran</PresentationFormat>
  <Paragraphs>163</Paragraphs>
  <Slides>29</Slides>
  <Notes>5</Notes>
  <HiddenSlides>0</HiddenSlides>
  <MMClips>0</MMClips>
  <ScaleCrop>false</ScaleCrop>
  <HeadingPairs>
    <vt:vector size="6" baseType="variant">
      <vt:variant>
        <vt:lpstr>Polices utilisées</vt:lpstr>
      </vt:variant>
      <vt:variant>
        <vt:i4>7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29</vt:i4>
      </vt:variant>
    </vt:vector>
  </HeadingPairs>
  <TitlesOfParts>
    <vt:vector size="37" baseType="lpstr">
      <vt:lpstr>Agency FB</vt:lpstr>
      <vt:lpstr>Aharoni</vt:lpstr>
      <vt:lpstr>Arial</vt:lpstr>
      <vt:lpstr>Calibri</vt:lpstr>
      <vt:lpstr>Trebuchet MS</vt:lpstr>
      <vt:lpstr>Tw Cen MT</vt:lpstr>
      <vt:lpstr>Wingdings</vt:lpstr>
      <vt:lpstr>Circuit</vt:lpstr>
      <vt:lpstr>La Cause et L’Effet :  comprendre des effets causals</vt:lpstr>
      <vt:lpstr>La Cause et L’Effet :  comprendre des effets causals</vt:lpstr>
      <vt:lpstr>Corrélation et Causalité : Pourquoi des graphes ? </vt:lpstr>
      <vt:lpstr>Introduction / définition des Graphs</vt:lpstr>
      <vt:lpstr>Lien avec les Réseaux</vt:lpstr>
      <vt:lpstr>Le « modèle » le plus simple …   Les essais contrôlés randomisés (RCT) </vt:lpstr>
      <vt:lpstr>ExEmple  Les essais contrôlés randomisés (RCT) </vt:lpstr>
      <vt:lpstr>ExEmple  Les essais contrôlés randomisés (RCT) </vt:lpstr>
      <vt:lpstr>ExEmple  Les essais contrôlés randomisés (RCT) </vt:lpstr>
      <vt:lpstr>ExEmple  Les essais contrôlés randomisés (RCT) </vt:lpstr>
      <vt:lpstr>Et si on n’a pas … ?</vt:lpstr>
      <vt:lpstr>Les « Confounders » Des Modèles Conditionnels simples    (Match)</vt:lpstr>
      <vt:lpstr>Différence entre Effet Total vs Partial</vt:lpstr>
      <vt:lpstr>Exemples où pas identifiable </vt:lpstr>
      <vt:lpstr>Matching &amp; Propensity Score Weighting - 1</vt:lpstr>
      <vt:lpstr>Matching &amp; Propensity Score Weighting - 2</vt:lpstr>
      <vt:lpstr>Correction par L’intro du temps    (DiD)</vt:lpstr>
      <vt:lpstr>Un autre exemple Difference-in-Differences (DiD)</vt:lpstr>
      <vt:lpstr>Un autre exemple Difference-in-Differences (DiD)</vt:lpstr>
      <vt:lpstr>Un autre exemple Difference-in-Differences (DiD)</vt:lpstr>
      <vt:lpstr>Graph pour DiD sans Confounders</vt:lpstr>
      <vt:lpstr>D’autres Extensions:  Mediation Analysis  (illustration sans &amp; avec confounders observés) </vt:lpstr>
      <vt:lpstr>D’autres Extensions:  Instrumental Variable Estimation</vt:lpstr>
      <vt:lpstr>D’autres Extensions: Regression Discontinuity Design</vt:lpstr>
      <vt:lpstr>Un autre exemple Regression Discontinuity Design (RDD)</vt:lpstr>
      <vt:lpstr>Un autre exemple Regression Discontinuity Design (RDD)</vt:lpstr>
      <vt:lpstr>Un autre exemple Regression Discontinuity Design (RDD)</vt:lpstr>
      <vt:lpstr>Un autre exemple Regression Discontinuity Design (RDD)</vt:lpstr>
      <vt:lpstr>Conclusions &amp; Discussions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La Cause et L’Effet :  comprendre des effets causals</dc:title>
  <dc:creator>Stefan Andréas Sperlich</dc:creator>
  <cp:lastModifiedBy>pz </cp:lastModifiedBy>
  <cp:revision>65</cp:revision>
  <dcterms:created xsi:type="dcterms:W3CDTF">2022-08-13T10:59:14Z</dcterms:created>
  <dcterms:modified xsi:type="dcterms:W3CDTF">2022-09-20T07:12:50Z</dcterms:modified>
</cp:coreProperties>
</file>