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49" r:id="rId2"/>
  </p:sldMasterIdLst>
  <p:notesMasterIdLst>
    <p:notesMasterId r:id="rId51"/>
  </p:notesMasterIdLst>
  <p:handoutMasterIdLst>
    <p:handoutMasterId r:id="rId52"/>
  </p:handoutMasterIdLst>
  <p:sldIdLst>
    <p:sldId id="256" r:id="rId3"/>
    <p:sldId id="659" r:id="rId4"/>
    <p:sldId id="605" r:id="rId5"/>
    <p:sldId id="462" r:id="rId6"/>
    <p:sldId id="460" r:id="rId7"/>
    <p:sldId id="463" r:id="rId8"/>
    <p:sldId id="324" r:id="rId9"/>
    <p:sldId id="427" r:id="rId10"/>
    <p:sldId id="428" r:id="rId11"/>
    <p:sldId id="392" r:id="rId12"/>
    <p:sldId id="506" r:id="rId13"/>
    <p:sldId id="461" r:id="rId14"/>
    <p:sldId id="429" r:id="rId15"/>
    <p:sldId id="430" r:id="rId16"/>
    <p:sldId id="399" r:id="rId17"/>
    <p:sldId id="378" r:id="rId18"/>
    <p:sldId id="431" r:id="rId19"/>
    <p:sldId id="660" r:id="rId20"/>
    <p:sldId id="627" r:id="rId21"/>
    <p:sldId id="537" r:id="rId22"/>
    <p:sldId id="540" r:id="rId23"/>
    <p:sldId id="534" r:id="rId24"/>
    <p:sldId id="632" r:id="rId25"/>
    <p:sldId id="633" r:id="rId26"/>
    <p:sldId id="634" r:id="rId27"/>
    <p:sldId id="635" r:id="rId28"/>
    <p:sldId id="636" r:id="rId29"/>
    <p:sldId id="637" r:id="rId30"/>
    <p:sldId id="638" r:id="rId31"/>
    <p:sldId id="639" r:id="rId32"/>
    <p:sldId id="640" r:id="rId33"/>
    <p:sldId id="641" r:id="rId34"/>
    <p:sldId id="642" r:id="rId35"/>
    <p:sldId id="643" r:id="rId36"/>
    <p:sldId id="662" r:id="rId37"/>
    <p:sldId id="645" r:id="rId38"/>
    <p:sldId id="647" r:id="rId39"/>
    <p:sldId id="648" r:id="rId40"/>
    <p:sldId id="649" r:id="rId41"/>
    <p:sldId id="650" r:id="rId42"/>
    <p:sldId id="651" r:id="rId43"/>
    <p:sldId id="652" r:id="rId44"/>
    <p:sldId id="654" r:id="rId45"/>
    <p:sldId id="655" r:id="rId46"/>
    <p:sldId id="656" r:id="rId47"/>
    <p:sldId id="657" r:id="rId48"/>
    <p:sldId id="658" r:id="rId49"/>
    <p:sldId id="661" r:id="rId50"/>
  </p:sldIdLst>
  <p:sldSz cx="12192000" cy="6858000"/>
  <p:notesSz cx="6856413" cy="9750425"/>
  <p:defaultTextStyle>
    <a:defPPr>
      <a:defRPr lang="de-DE"/>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7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000099"/>
    <a:srgbClr val="8080D2"/>
    <a:srgbClr val="FFFFFF"/>
    <a:srgbClr val="FF7979"/>
    <a:srgbClr val="FF7575"/>
    <a:srgbClr val="FF5050"/>
    <a:srgbClr val="00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778" autoAdjust="0"/>
  </p:normalViewPr>
  <p:slideViewPr>
    <p:cSldViewPr>
      <p:cViewPr varScale="1">
        <p:scale>
          <a:sx n="89" d="100"/>
          <a:sy n="89" d="100"/>
        </p:scale>
        <p:origin x="137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6306"/>
    </p:cViewPr>
  </p:sorterViewPr>
  <p:notesViewPr>
    <p:cSldViewPr>
      <p:cViewPr varScale="1">
        <p:scale>
          <a:sx n="59" d="100"/>
          <a:sy n="59" d="100"/>
        </p:scale>
        <p:origin x="3226" y="72"/>
      </p:cViewPr>
      <p:guideLst>
        <p:guide orient="horz" pos="307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latin typeface="Arial" charset="0"/>
                <a:cs typeface="+mn-cs"/>
              </a:defRPr>
            </a:lvl1pPr>
          </a:lstStyle>
          <a:p>
            <a:pPr>
              <a:defRPr/>
            </a:pPr>
            <a:endParaRPr lang="de-DE"/>
          </a:p>
        </p:txBody>
      </p:sp>
      <p:sp>
        <p:nvSpPr>
          <p:cNvPr id="46083" name="Rectangle 3"/>
          <p:cNvSpPr>
            <a:spLocks noGrp="1" noChangeArrowheads="1"/>
          </p:cNvSpPr>
          <p:nvPr>
            <p:ph type="dt" sz="quarter" idx="1"/>
          </p:nvPr>
        </p:nvSpPr>
        <p:spPr bwMode="auto">
          <a:xfrm>
            <a:off x="3884613" y="0"/>
            <a:ext cx="2970212"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latin typeface="Arial" charset="0"/>
                <a:cs typeface="+mn-cs"/>
              </a:defRPr>
            </a:lvl1pPr>
          </a:lstStyle>
          <a:p>
            <a:pPr>
              <a:defRPr/>
            </a:pPr>
            <a:fld id="{080B6743-5FBE-481F-BDFA-1CF24E86A979}" type="datetimeFigureOut">
              <a:rPr lang="de-DE"/>
              <a:pPr>
                <a:defRPr/>
              </a:pPr>
              <a:t>29.08.2022</a:t>
            </a:fld>
            <a:endParaRPr lang="de-DE"/>
          </a:p>
        </p:txBody>
      </p:sp>
      <p:sp>
        <p:nvSpPr>
          <p:cNvPr id="46084" name="Rectangle 4"/>
          <p:cNvSpPr>
            <a:spLocks noGrp="1" noChangeArrowheads="1"/>
          </p:cNvSpPr>
          <p:nvPr>
            <p:ph type="ftr" sz="quarter" idx="2"/>
          </p:nvPr>
        </p:nvSpPr>
        <p:spPr bwMode="auto">
          <a:xfrm>
            <a:off x="0"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latin typeface="Arial" charset="0"/>
                <a:cs typeface="+mn-cs"/>
              </a:defRPr>
            </a:lvl1pPr>
          </a:lstStyle>
          <a:p>
            <a:pPr>
              <a:defRPr/>
            </a:pPr>
            <a:endParaRPr lang="de-DE"/>
          </a:p>
        </p:txBody>
      </p:sp>
      <p:sp>
        <p:nvSpPr>
          <p:cNvPr id="46085" name="Rectangle 5"/>
          <p:cNvSpPr>
            <a:spLocks noGrp="1" noChangeArrowheads="1"/>
          </p:cNvSpPr>
          <p:nvPr>
            <p:ph type="sldNum" sz="quarter" idx="3"/>
          </p:nvPr>
        </p:nvSpPr>
        <p:spPr bwMode="auto">
          <a:xfrm>
            <a:off x="3884613" y="9261475"/>
            <a:ext cx="2970212"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latin typeface="Arial" charset="0"/>
                <a:cs typeface="+mn-cs"/>
              </a:defRPr>
            </a:lvl1pPr>
          </a:lstStyle>
          <a:p>
            <a:pPr>
              <a:defRPr/>
            </a:pPr>
            <a:fld id="{3DC7CEB4-1877-48EC-B532-5BFF8C45EC66}" type="slidenum">
              <a:rPr lang="de-DE"/>
              <a:pPr>
                <a:defRPr/>
              </a:pPr>
              <a:t>‹N°›</a:t>
            </a:fld>
            <a:endParaRPr lang="de-DE"/>
          </a:p>
        </p:txBody>
      </p:sp>
    </p:spTree>
    <p:extLst>
      <p:ext uri="{BB962C8B-B14F-4D97-AF65-F5344CB8AC3E}">
        <p14:creationId xmlns:p14="http://schemas.microsoft.com/office/powerpoint/2010/main" val="3921498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mn-cs"/>
              </a:defRPr>
            </a:lvl1pPr>
          </a:lstStyle>
          <a:p>
            <a:pPr>
              <a:defRPr/>
            </a:pPr>
            <a:endParaRPr lang="de-DE"/>
          </a:p>
        </p:txBody>
      </p:sp>
      <p:sp>
        <p:nvSpPr>
          <p:cNvPr id="14339" name="Rectangle 3"/>
          <p:cNvSpPr>
            <a:spLocks noGrp="1" noChangeArrowheads="1"/>
          </p:cNvSpPr>
          <p:nvPr>
            <p:ph type="dt" idx="1"/>
          </p:nvPr>
        </p:nvSpPr>
        <p:spPr bwMode="auto">
          <a:xfrm>
            <a:off x="3884613" y="0"/>
            <a:ext cx="29702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fld id="{3C05444E-DD79-497B-B44C-D6E89AA96FA5}" type="datetimeFigureOut">
              <a:rPr lang="de-DE"/>
              <a:pPr>
                <a:defRPr/>
              </a:pPr>
              <a:t>29.08.2022</a:t>
            </a:fld>
            <a:endParaRPr lang="de-DE"/>
          </a:p>
        </p:txBody>
      </p:sp>
      <p:sp>
        <p:nvSpPr>
          <p:cNvPr id="62468" name="Rectangle 4"/>
          <p:cNvSpPr>
            <a:spLocks noGrp="1" noRot="1" noChangeAspect="1" noChangeArrowheads="1" noTextEdit="1"/>
          </p:cNvSpPr>
          <p:nvPr>
            <p:ph type="sldImg" idx="2"/>
          </p:nvPr>
        </p:nvSpPr>
        <p:spPr bwMode="auto">
          <a:xfrm>
            <a:off x="179388" y="731838"/>
            <a:ext cx="6497637" cy="3656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5800" y="4630738"/>
            <a:ext cx="5484813"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342" name="Rectangle 6"/>
          <p:cNvSpPr>
            <a:spLocks noGrp="1" noChangeArrowheads="1"/>
          </p:cNvSpPr>
          <p:nvPr>
            <p:ph type="ftr" sz="quarter" idx="4"/>
          </p:nvPr>
        </p:nvSpPr>
        <p:spPr bwMode="auto">
          <a:xfrm>
            <a:off x="0" y="9261475"/>
            <a:ext cx="2970213"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mn-cs"/>
              </a:defRPr>
            </a:lvl1pPr>
          </a:lstStyle>
          <a:p>
            <a:pPr>
              <a:defRPr/>
            </a:pPr>
            <a:endParaRPr lang="de-DE"/>
          </a:p>
        </p:txBody>
      </p:sp>
      <p:sp>
        <p:nvSpPr>
          <p:cNvPr id="14343" name="Rectangle 7"/>
          <p:cNvSpPr>
            <a:spLocks noGrp="1" noChangeArrowheads="1"/>
          </p:cNvSpPr>
          <p:nvPr>
            <p:ph type="sldNum" sz="quarter" idx="5"/>
          </p:nvPr>
        </p:nvSpPr>
        <p:spPr bwMode="auto">
          <a:xfrm>
            <a:off x="3884613" y="9261475"/>
            <a:ext cx="2970212"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E3BCEC4E-F4C4-457C-8ED1-B655CA4479D2}" type="slidenum">
              <a:rPr lang="de-DE"/>
              <a:pPr>
                <a:defRPr/>
              </a:pPr>
              <a:t>‹N°›</a:t>
            </a:fld>
            <a:endParaRPr lang="de-DE"/>
          </a:p>
        </p:txBody>
      </p:sp>
    </p:spTree>
    <p:extLst>
      <p:ext uri="{BB962C8B-B14F-4D97-AF65-F5344CB8AC3E}">
        <p14:creationId xmlns:p14="http://schemas.microsoft.com/office/powerpoint/2010/main" val="2810814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940144AB-5533-4FE7-A195-8D0C5492F798}" type="slidenum">
              <a:rPr lang="de-DE" altLang="de-DE" b="0" smtClean="0"/>
              <a:pPr eaLnBrk="1" hangingPunct="1"/>
              <a:t>1</a:t>
            </a:fld>
            <a:endParaRPr lang="de-DE" altLang="de-DE" b="0"/>
          </a:p>
        </p:txBody>
      </p:sp>
      <p:sp>
        <p:nvSpPr>
          <p:cNvPr id="63491" name="Rectangle 7"/>
          <p:cNvSpPr txBox="1">
            <a:spLocks noGrp="1" noChangeArrowheads="1"/>
          </p:cNvSpPr>
          <p:nvPr/>
        </p:nvSpPr>
        <p:spPr bwMode="auto">
          <a:xfrm>
            <a:off x="3884613" y="9261475"/>
            <a:ext cx="29702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fld id="{03A6EB51-349D-40CD-B26E-302D71991349}" type="slidenum">
              <a:rPr lang="de-DE" altLang="de-DE" sz="1200" b="0"/>
              <a:pPr algn="r" eaLnBrk="1" hangingPunct="1"/>
              <a:t>1</a:t>
            </a:fld>
            <a:endParaRPr lang="de-DE" altLang="de-DE" sz="1200" b="0"/>
          </a:p>
        </p:txBody>
      </p:sp>
      <p:sp>
        <p:nvSpPr>
          <p:cNvPr id="63492" name="Rectangle 2"/>
          <p:cNvSpPr>
            <a:spLocks noGrp="1" noRot="1" noChangeAspect="1" noChangeArrowheads="1" noTextEdit="1"/>
          </p:cNvSpPr>
          <p:nvPr>
            <p:ph type="sldImg"/>
          </p:nvPr>
        </p:nvSpPr>
        <p:spPr>
          <a:xfrm>
            <a:off x="179388" y="731838"/>
            <a:ext cx="6497637" cy="3656012"/>
          </a:xfrm>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latin typeface="Arial" pitchFamily="34" charset="0"/>
              </a:rPr>
              <a:t>Ich möchte in meinem Beitrag erläutern, warum man speziell in der Evaluation sowohl für qualitative als auch für quantitative Methoden der Sozialforschung offen sein sollte und warum sich häufig ein kombinierter Einsatz qualitativer und quantitativer Verfahren lohnt, in manchen Fällen geradezu unabdingbar ist.</a:t>
            </a: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a:p>
            <a:pPr eaLnBrk="1" hangingPunct="1"/>
            <a:endParaRPr lang="de-DE" altLang="de-DE"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86B8AB7-A9C4-43DE-8F3F-986262D176F9}" type="slidenum">
              <a:rPr lang="de-DE" altLang="de-DE" sz="1200" smtClean="0"/>
              <a:pPr/>
              <a:t>15</a:t>
            </a:fld>
            <a:endParaRPr lang="de-DE" altLang="de-DE" sz="1200"/>
          </a:p>
        </p:txBody>
      </p:sp>
      <p:sp>
        <p:nvSpPr>
          <p:cNvPr id="75779" name="Rectangle 2"/>
          <p:cNvSpPr>
            <a:spLocks noGrp="1" noRot="1" noChangeAspect="1" noChangeArrowheads="1" noTextEdit="1"/>
          </p:cNvSpPr>
          <p:nvPr>
            <p:ph type="sldImg"/>
          </p:nvPr>
        </p:nvSpPr>
        <p:spPr>
          <a:xfrm>
            <a:off x="28575" y="744538"/>
            <a:ext cx="6616700" cy="3722687"/>
          </a:xfrm>
          <a:ln/>
        </p:spPr>
      </p:sp>
      <p:sp>
        <p:nvSpPr>
          <p:cNvPr id="75780" name="Rectangle 3"/>
          <p:cNvSpPr>
            <a:spLocks noGrp="1" noChangeArrowheads="1"/>
          </p:cNvSpPr>
          <p:nvPr>
            <p:ph type="body" idx="1"/>
          </p:nvPr>
        </p:nvSpPr>
        <p:spPr>
          <a:noFill/>
        </p:spPr>
        <p:txBody>
          <a:bodyPr/>
          <a:lstStyle/>
          <a:p>
            <a:r>
              <a:rPr lang="de-DE" altLang="de-DE" sz="1300"/>
              <a:t>Wie auch immer – man kann natürlich den abstrakten und empirisch gar nicht substantiierten Paradigmenkonzepten die Forschungspraxis entgegensetzen</a:t>
            </a:r>
          </a:p>
          <a:p>
            <a:endParaRPr lang="de-DE" altLang="de-DE" sz="1300"/>
          </a:p>
          <a:p>
            <a:r>
              <a:rPr lang="de-DE" altLang="de-DE"/>
              <a:t>Immerhin gibt es eine hinreichend große Anzahl von Beispielen, welche belegen, dass zur Beantwortung zahlreicher Fragestellungen sowohl qualitative als auch quantitative Methoden notwendig sind und miteinander kombiniert werden müssen: seit den 1930er Jahren wurden – beginnend mit berühmten Klassikern der empirischen Sozialforschung wie der </a:t>
            </a:r>
            <a:r>
              <a:rPr lang="de-DE" altLang="de-DE" i="1"/>
              <a:t>Marienthalstudie </a:t>
            </a:r>
            <a:r>
              <a:rPr lang="de-DE" altLang="de-DE"/>
              <a:t>oder der </a:t>
            </a:r>
            <a:r>
              <a:rPr lang="de-DE" altLang="de-DE" i="1"/>
              <a:t>Hawthornestudie </a:t>
            </a:r>
            <a:r>
              <a:rPr lang="de-DE" altLang="de-DE"/>
              <a:t>– häufig beide Methodenstränge gemeinsam und parallel in einem Forschungsprojekt eingesetzt und damit Ergebnisse erzielt, die die sozialwissenschaftliche Theorieentwicklung nachhaltig beeinflusst haben.</a:t>
            </a:r>
            <a:endParaRPr lang="de-DE" altLang="de-DE" sz="1300"/>
          </a:p>
          <a:p>
            <a:endParaRPr lang="de-DE" altLang="de-DE"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4BEA52E-EAAD-4C56-9AA4-84D5DE783C77}" type="slidenum">
              <a:rPr lang="de-DE" altLang="de-DE" smtClean="0"/>
              <a:pPr>
                <a:defRPr/>
              </a:pPr>
              <a:t>16</a:t>
            </a:fld>
            <a:endParaRPr lang="de-DE" altLang="de-DE"/>
          </a:p>
        </p:txBody>
      </p:sp>
    </p:spTree>
    <p:extLst>
      <p:ext uri="{BB962C8B-B14F-4D97-AF65-F5344CB8AC3E}">
        <p14:creationId xmlns:p14="http://schemas.microsoft.com/office/powerpoint/2010/main" val="213630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02336EA-1502-473D-B05A-1E2DB91ED91C}" type="slidenum">
              <a:rPr lang="de-DE" altLang="de-DE" smtClean="0">
                <a:latin typeface="Arial" charset="0"/>
                <a:cs typeface="Arial" charset="0"/>
              </a:rPr>
              <a:pPr eaLnBrk="1" hangingPunct="1">
                <a:spcBef>
                  <a:spcPct val="0"/>
                </a:spcBef>
              </a:pPr>
              <a:t>17</a:t>
            </a:fld>
            <a:endParaRPr lang="de-DE" altLang="de-DE">
              <a:latin typeface="Arial" charset="0"/>
              <a:cs typeface="Arial" charset="0"/>
            </a:endParaRPr>
          </a:p>
        </p:txBody>
      </p:sp>
      <p:sp>
        <p:nvSpPr>
          <p:cNvPr id="78851" name="Rectangle 2"/>
          <p:cNvSpPr>
            <a:spLocks noGrp="1" noRot="1" noChangeAspect="1" noChangeArrowheads="1" noTextEdit="1"/>
          </p:cNvSpPr>
          <p:nvPr>
            <p:ph type="sldImg"/>
          </p:nvPr>
        </p:nvSpPr>
        <p:spPr>
          <a:xfrm>
            <a:off x="595313" y="541338"/>
            <a:ext cx="5775325" cy="3249612"/>
          </a:xfrm>
          <a:ln/>
        </p:spPr>
      </p:sp>
      <p:sp>
        <p:nvSpPr>
          <p:cNvPr id="78852" name="Rectangle 3"/>
          <p:cNvSpPr>
            <a:spLocks noGrp="1" noChangeArrowheads="1"/>
          </p:cNvSpPr>
          <p:nvPr>
            <p:ph type="body" idx="1"/>
          </p:nvPr>
        </p:nvSpPr>
        <p:spPr>
          <a:xfrm>
            <a:off x="763588" y="3986213"/>
            <a:ext cx="5324475"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de-DE" altLang="de-DE" sz="1000"/>
              <a:t>Dieser nun mehr als 80 Jahren währende Methodenstreit hat ein Kollege aus den Erziehungswissenschaften, Gage, 1989 ironisch die „Paradigmenkriege“ genannt.</a:t>
            </a:r>
          </a:p>
          <a:p>
            <a:pPr>
              <a:spcBef>
                <a:spcPct val="0"/>
              </a:spcBef>
            </a:pPr>
            <a:r>
              <a:rPr lang="de-DE" altLang="de-DE" sz="1000"/>
              <a:t>Wobei es auf beiden Seiten Paradigmenkrieger gibt. Rainer Schnell, ein Haudegen der quantitativen Sozialforschung schreibt etwa in seinem Lehrbuch: </a:t>
            </a:r>
          </a:p>
          <a:p>
            <a:pPr>
              <a:spcBef>
                <a:spcPct val="0"/>
              </a:spcBef>
            </a:pPr>
            <a:r>
              <a:rPr lang="de-DE" altLang="de-DE" sz="1000"/>
              <a:t>Für qualitative Verfahren sind keinerlei methodische Standards und Gütekriterien „</a:t>
            </a:r>
            <a:r>
              <a:rPr lang="de-DE" altLang="de-DE" sz="1000" i="1"/>
              <a:t>jenseits subjektiver Evidenzerlebnisse formulier- und überprüfbar</a:t>
            </a:r>
            <a:r>
              <a:rPr lang="de-DE" altLang="de-DE" sz="1000"/>
              <a:t>.“ Aber auch Vertreter der qualitativen Tradition sind oft nicht sehr zimperlich.</a:t>
            </a:r>
          </a:p>
          <a:p>
            <a:pPr>
              <a:spcBef>
                <a:spcPct val="0"/>
              </a:spcBef>
            </a:pPr>
            <a:endParaRPr lang="de-DE" altLang="de-DE" sz="1000"/>
          </a:p>
          <a:p>
            <a:pPr>
              <a:spcBef>
                <a:spcPct val="0"/>
              </a:spcBef>
            </a:pPr>
            <a:r>
              <a:rPr lang="de-DE" altLang="de-DE" sz="1000"/>
              <a:t>ein freundlicher Kollege, hat einmal etwas spöttisch sagt, die Alternative zum Methodenstreit sei ein „romantischerHolismus“…  Aber eine echte Integration von Methoden würde etwas anderes erfordern als eine Befriedung oder Harmonisierung der zerstrittenen Lager … Zur Zeit gibt es nämlich nicht zu viel Methodendebatten und Kritik, sondern zu wenig davon.</a:t>
            </a:r>
          </a:p>
          <a:p>
            <a:pPr>
              <a:spcBef>
                <a:spcPct val="0"/>
              </a:spcBef>
            </a:pPr>
            <a:endParaRPr lang="de-DE" altLang="de-DE" sz="1000"/>
          </a:p>
          <a:p>
            <a:pPr>
              <a:spcBef>
                <a:spcPct val="0"/>
              </a:spcBef>
            </a:pPr>
            <a:r>
              <a:rPr lang="de-DE" altLang="de-DE" sz="1000"/>
              <a:t>Das, was der Debatte oft fehlt, ist die Bereitschaft. über Argumente und Kritik direkt zu streiten. Fast nie wird in beiden Lagern die Kritik der Gegenseite zum Anlass genommen, mögliche Schwachstellen des eigenen Ansatzes zu thematisieren. Gute Wissenschaft lebt davon, dass man sich gegen die Kritik der anderen wappnet und wehrt, indem man es besser macht. Stattdessen das Eingraben in die eigenen Lager, das Ignorieren von Argumenten, das „tu quoque“ (Kennen Sie das? Beliebt aus Ehestreits. Auf Vorwürfe damit zu reagieren, dass man sagt „Du machst aber auch was falsch“ --- enorm weiterführend…)</a:t>
            </a:r>
          </a:p>
          <a:p>
            <a:pPr>
              <a:spcBef>
                <a:spcPct val="0"/>
              </a:spcBef>
            </a:pPr>
            <a:endParaRPr lang="de-DE" altLang="de-DE" sz="1000"/>
          </a:p>
          <a:p>
            <a:pPr>
              <a:spcBef>
                <a:spcPct val="0"/>
              </a:spcBef>
            </a:pPr>
            <a:r>
              <a:rPr lang="de-DE" altLang="de-DE" sz="1000"/>
              <a:t>Und in der Tat: Bislang fehlen der Methodendebatte konstruktive Ergebnisse. Viele Argumente werden teilweise seit Jahrzehnten wiederholt, aber kaum aufeinander bezogen. Die Argumente laufen windschief aneinander vorbei. Um das zu beenden, müsste man eigentlich die Lager auflösen.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4BEA52E-EAAD-4C56-9AA4-84D5DE783C77}" type="slidenum">
              <a:rPr lang="de-DE" altLang="de-DE" smtClean="0"/>
              <a:pPr>
                <a:defRPr/>
              </a:pPr>
              <a:t>18</a:t>
            </a:fld>
            <a:endParaRPr lang="de-DE" altLang="de-DE"/>
          </a:p>
        </p:txBody>
      </p:sp>
    </p:spTree>
    <p:extLst>
      <p:ext uri="{BB962C8B-B14F-4D97-AF65-F5344CB8AC3E}">
        <p14:creationId xmlns:p14="http://schemas.microsoft.com/office/powerpoint/2010/main" val="52544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dirty="0"/>
              <a:t>Beginnen wir mit zwei einfachen Definitionen: im Anschluss an </a:t>
            </a:r>
            <a:r>
              <a:rPr lang="de-DE" dirty="0" err="1"/>
              <a:t>Freemann</a:t>
            </a:r>
            <a:r>
              <a:rPr lang="de-DE" dirty="0"/>
              <a:t> und Rossi soll Evaluation die Bewertung des Konzeptes, des Planes, der Implementierung </a:t>
            </a:r>
          </a:p>
          <a:p>
            <a:endParaRPr lang="de-DE" dirty="0"/>
          </a:p>
          <a:p>
            <a:r>
              <a:rPr lang="de-DE" dirty="0"/>
              <a:t>Soziale Interventionen seien der gezielte Eingriff einflussreicher </a:t>
            </a:r>
            <a:r>
              <a:rPr lang="de-DE" dirty="0" err="1"/>
              <a:t>Akteur:innen</a:t>
            </a:r>
            <a:r>
              <a:rPr lang="de-DE" dirty="0"/>
              <a:t> in bestehende Handlungsabläufe, um soziales Handeln anderer Akteure im Feld zu beeinflussen. Ziel ist es, ein bestimmtes Gut zu erlangen, einen Missstand zu beseitigen oder ähnliches. Man möchte bspw. das Übel des hohen CO2-Ausstoßes beenden und belegt deshalb den Verbrauch von fossilen Energieträgern mit Strafgebühren. Die Menschen, die diese Kosten vermeiden wollen, </a:t>
            </a:r>
            <a:r>
              <a:rPr lang="de-DE" dirty="0" err="1"/>
              <a:t>verbraucen</a:t>
            </a:r>
            <a:r>
              <a:rPr lang="de-DE" dirty="0"/>
              <a:t> in Zukunft weniger fossile Energie, das erwünschte Ziel wird erreicht.</a:t>
            </a:r>
          </a:p>
          <a:p>
            <a:r>
              <a:rPr lang="de-DE" dirty="0"/>
              <a:t>Das Ganze wäre ein klassisches Beispiel für die Anwendung des Kausalprinzips in den Sozialwissenschaften – durch eine Intervention `X wird ein </a:t>
            </a:r>
            <a:r>
              <a:rPr lang="de-DE" dirty="0" err="1"/>
              <a:t>outcome</a:t>
            </a:r>
            <a:r>
              <a:rPr lang="de-DE" dirty="0"/>
              <a:t> Y produziert.</a:t>
            </a:r>
          </a:p>
          <a:p>
            <a:endParaRPr lang="de-DE" dirty="0"/>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19</a:t>
            </a:fld>
            <a:endParaRPr lang="de-DE"/>
          </a:p>
        </p:txBody>
      </p:sp>
    </p:spTree>
    <p:extLst>
      <p:ext uri="{BB962C8B-B14F-4D97-AF65-F5344CB8AC3E}">
        <p14:creationId xmlns:p14="http://schemas.microsoft.com/office/powerpoint/2010/main" val="2690113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dirty="0"/>
              <a:t>Diese „naive“ und optimistische Praxistheorie darüber, wie soziale Interventionen funktionieren, ist uns allen geläufig: Man gibt einen</a:t>
            </a:r>
            <a:r>
              <a:rPr lang="de-DE" baseline="0" dirty="0"/>
              <a:t>, einen Auftrag, eine Weisung, eine Anordnung; und dann passiert das, was mit diesem Befehl gewollt wurde. Nicht zufällig ist dieses Narrativ aus dem Lukasevangelium im militärischen Kontext angesiedelt – immerhin ist das Militär eine Organisation, die bereits in den frühesten Hochkulturen existierte, und bis heute in gewisser Weise das Vorbild jeder Form staatlicher Verwaltung.</a:t>
            </a:r>
          </a:p>
          <a:p>
            <a:r>
              <a:rPr lang="de-DE" baseline="0" dirty="0"/>
              <a:t>Nun kann natürlich irgendetwas passieren, was die Befolgung der Anordnung verhindert. In unserem einfachen Modell können wir das als einen nicht weiter spezifizierten „sonstigen Einfluss“ einbeziehen, der die Erreichung unseres Ziels erleichtern oder erschweren kann.</a:t>
            </a:r>
            <a:endParaRPr lang="de-DE" dirty="0"/>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20</a:t>
            </a:fld>
            <a:endParaRPr lang="de-DE"/>
          </a:p>
        </p:txBody>
      </p:sp>
    </p:spTree>
    <p:extLst>
      <p:ext uri="{BB962C8B-B14F-4D97-AF65-F5344CB8AC3E}">
        <p14:creationId xmlns:p14="http://schemas.microsoft.com/office/powerpoint/2010/main" val="987625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dirty="0"/>
              <a:t>Natürlich</a:t>
            </a:r>
            <a:r>
              <a:rPr lang="de-DE" baseline="0" dirty="0"/>
              <a:t> wissen wir bereits aus lebensweltlicher Erfahrung, dass ein einfacher Auftrag nicht immer automatisch so erfüllt wird, wie dies der Auftraggeber beabsichtigt. Hierzu müssen bestimmte Personen in der Lage oder bereit sein, den Auftrag umzusetzen. Dabei können ggfs. eine große Menge von Akteuren beteiligt sein, die jeweils einzelne, ineinander greifende und aufeinander bezogene Maßnahmen umsetzen und dabei kooperieren müssen. Dieses Ineinandergreifen der Maßnahmen kann mehr oder weniger gut funktionieren, und am Ende kann das ursprünglich intendierte Ziel ganz oder teilweise oder auch gar nicht erreicht werden, und es können auch eine Reihe von gar nicht beabsichtigten oder erwarteten Zusatz- und Nebeneffekten auftreten.</a:t>
            </a:r>
          </a:p>
          <a:p>
            <a:endParaRPr lang="de-DE" baseline="0" dirty="0"/>
          </a:p>
          <a:p>
            <a:r>
              <a:rPr lang="de-DE" baseline="0" dirty="0"/>
              <a:t>Ich möchte dieses komplexere und anspruchsvollere Verständnis eines Prozesses sozialer Steuerung im Gegensatz zur eben beschriebenen „einfachen Theorie“ eine „raffinierte Theorie“ nennen. Sie bezieht den Umstand mit ein, dass am Zustandekommen des Outcomes Akteure mitwirken, die zu eigenem zielgerichteten Handeln in der Lage sind. Das bedeutet, dass diese Akteure eigene Absichten verfolgen können, die mit den Zielen des Auftraggeber in Einklang gebracht werden müssen. Dies kann bspw. über Anreize und Sanktionen funktionieren.</a:t>
            </a:r>
            <a:endParaRPr lang="de-DE" dirty="0"/>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21</a:t>
            </a:fld>
            <a:endParaRPr lang="de-DE"/>
          </a:p>
        </p:txBody>
      </p:sp>
    </p:spTree>
    <p:extLst>
      <p:ext uri="{BB962C8B-B14F-4D97-AF65-F5344CB8AC3E}">
        <p14:creationId xmlns:p14="http://schemas.microsoft.com/office/powerpoint/2010/main" val="277435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dirty="0"/>
              <a:t>Den Umstand, dass die beteiligten</a:t>
            </a:r>
            <a:r>
              <a:rPr lang="de-DE" baseline="0" dirty="0"/>
              <a:t> Akteure zu eigenem, zielgerichteten Handeln in der Lage sind, bezeichne ich hier mit dem Adjektiv „eigensinnig“. Das soll bedeuten, dass die </a:t>
            </a:r>
            <a:r>
              <a:rPr lang="de-DE" baseline="0" dirty="0" err="1"/>
              <a:t>Akteur:innen</a:t>
            </a:r>
            <a:r>
              <a:rPr lang="de-DE" baseline="0" dirty="0"/>
              <a:t> das, was von ihnen gewollt wird, mit einem „eigenen Sinn“ versehen, sei es, indem sie den Sinn des Ganzen in eigener Weise (also vielleicht anders als der Auftraggebenden) verstehen; oder sei es, dass sie selber ganz andere eigene Ziele verfolgen, die nicht mit den Zielen de Auftraggeber übereinstimmen.</a:t>
            </a:r>
          </a:p>
          <a:p>
            <a:r>
              <a:rPr lang="de-DE" baseline="0" dirty="0"/>
              <a:t>Dabei können sie sich mehr oder weniger geschickt verhalten: kreativ und findig, oder aber irrational und ungeschickt und damit die Interessen ihrer </a:t>
            </a:r>
            <a:r>
              <a:rPr lang="de-DE" baseline="0" dirty="0" err="1"/>
              <a:t>Auftraggeber:innen</a:t>
            </a:r>
            <a:r>
              <a:rPr lang="de-DE" baseline="0" dirty="0"/>
              <a:t> auf die eine oder andere Weise fördern oder behindern. Hinzu kommt, dass die </a:t>
            </a:r>
            <a:r>
              <a:rPr lang="de-DE" baseline="0" dirty="0" err="1"/>
              <a:t>Akteur:innen</a:t>
            </a:r>
            <a:r>
              <a:rPr lang="de-DE" baseline="0" dirty="0"/>
              <a:t> oft über eine bessere Kenntnis der Verhältnisse „vor Ort“ verfügen als die Auftraggeber; und dass es möglicherweise nur bedingt in ihrem eigenen Interesse liegt, wenn das von den </a:t>
            </a:r>
            <a:r>
              <a:rPr lang="de-DE" baseline="0" dirty="0" err="1"/>
              <a:t>Auftraggeber:innen</a:t>
            </a:r>
            <a:r>
              <a:rPr lang="de-DE" baseline="0" dirty="0"/>
              <a:t> intendierte Ziel tatsächlich erreicht wird.</a:t>
            </a:r>
          </a:p>
          <a:p>
            <a:r>
              <a:rPr lang="de-DE" baseline="0" dirty="0"/>
              <a:t>Vielleicht ist einigen von Ihnen aufgefallen, dass es sich bei dieser Beschreibung eigensinniger Akteure um nichts anderes handelt, als was in einer bestimmten Theorietradition auch als „</a:t>
            </a:r>
            <a:r>
              <a:rPr lang="de-DE" baseline="0" dirty="0" err="1"/>
              <a:t>Prinzipal-Agent:innenproblem</a:t>
            </a:r>
            <a:r>
              <a:rPr lang="de-DE" baseline="0" dirty="0"/>
              <a:t>“ bezeichnet wird.</a:t>
            </a:r>
            <a:endParaRPr lang="de-DE" dirty="0"/>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22</a:t>
            </a:fld>
            <a:endParaRPr lang="de-DE"/>
          </a:p>
        </p:txBody>
      </p:sp>
    </p:spTree>
    <p:extLst>
      <p:ext uri="{BB962C8B-B14F-4D97-AF65-F5344CB8AC3E}">
        <p14:creationId xmlns:p14="http://schemas.microsoft.com/office/powerpoint/2010/main" val="2903522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dirty="0"/>
              <a:t>Schauen wir</a:t>
            </a:r>
            <a:r>
              <a:rPr lang="de-DE" baseline="0" dirty="0"/>
              <a:t> uns dazu das grundlegende Modell quantitativer Evaluation anhand der schon verwendeten Grafik an:</a:t>
            </a:r>
          </a:p>
          <a:p>
            <a:endParaRPr lang="de-DE" baseline="0" dirty="0"/>
          </a:p>
          <a:p>
            <a:r>
              <a:rPr lang="de-DE" baseline="0" dirty="0"/>
              <a:t>Wir haben eine Intervention und ein daraus resultierendes Outcome, welches im Idealfall das Ziel der Intervention darstellt. Bei einer rein quantitativen Evaluation würde man sich die Frage stellen: wurde ein bestimmtes, vorab festgelegtes Ziel erreicht?</a:t>
            </a:r>
          </a:p>
          <a:p>
            <a:endParaRPr lang="de-DE" baseline="0" dirty="0"/>
          </a:p>
          <a:p>
            <a:r>
              <a:rPr lang="de-DE" baseline="0" dirty="0"/>
              <a:t>Eine solche Messung der Zielerreichung ist natürlich davon abhängig, ob man in der Lage ist, die „</a:t>
            </a:r>
            <a:r>
              <a:rPr lang="de-DE" baseline="0" dirty="0" err="1"/>
              <a:t>outcomes</a:t>
            </a:r>
            <a:r>
              <a:rPr lang="de-DE" baseline="0" dirty="0"/>
              <a:t>“ angemessen zu erfassen.</a:t>
            </a:r>
          </a:p>
          <a:p>
            <a:endParaRPr lang="de-DE" baseline="0" dirty="0"/>
          </a:p>
          <a:p>
            <a:r>
              <a:rPr lang="de-DE" baseline="0" dirty="0"/>
              <a:t>Damit wird als erstes die Fragen nach der Objektivität, nach der Genauigkeit und der Gültigkeit der Messung aufgeworfen.</a:t>
            </a:r>
          </a:p>
          <a:p>
            <a:r>
              <a:rPr lang="de-DE" baseline="0" dirty="0"/>
              <a:t>Ich möchte mich hier nur auf den Aspekt der Gültigkeit, oder auch Validität genannt, konzentrieren.</a:t>
            </a:r>
            <a:endParaRPr lang="de-DE" dirty="0"/>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23</a:t>
            </a:fld>
            <a:endParaRPr lang="de-DE"/>
          </a:p>
        </p:txBody>
      </p:sp>
    </p:spTree>
    <p:extLst>
      <p:ext uri="{BB962C8B-B14F-4D97-AF65-F5344CB8AC3E}">
        <p14:creationId xmlns:p14="http://schemas.microsoft.com/office/powerpoint/2010/main" val="987625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16">
              <a:defRPr sz="2300" i="1">
                <a:solidFill>
                  <a:schemeClr val="tx1"/>
                </a:solidFill>
                <a:latin typeface="Times New Roman" pitchFamily="18" charset="0"/>
              </a:defRPr>
            </a:lvl1pPr>
            <a:lvl2pPr marL="711746" indent="-273749" defTabSz="914016">
              <a:defRPr sz="2300" i="1">
                <a:solidFill>
                  <a:schemeClr val="tx1"/>
                </a:solidFill>
                <a:latin typeface="Times New Roman" pitchFamily="18" charset="0"/>
              </a:defRPr>
            </a:lvl2pPr>
            <a:lvl3pPr marL="1094994" indent="-218999" defTabSz="914016">
              <a:defRPr sz="2300" i="1">
                <a:solidFill>
                  <a:schemeClr val="tx1"/>
                </a:solidFill>
                <a:latin typeface="Times New Roman" pitchFamily="18" charset="0"/>
              </a:defRPr>
            </a:lvl3pPr>
            <a:lvl4pPr marL="1532992" indent="-218999" defTabSz="914016">
              <a:defRPr sz="2300" i="1">
                <a:solidFill>
                  <a:schemeClr val="tx1"/>
                </a:solidFill>
                <a:latin typeface="Times New Roman" pitchFamily="18" charset="0"/>
              </a:defRPr>
            </a:lvl4pPr>
            <a:lvl5pPr marL="1970989" indent="-218999" defTabSz="914016">
              <a:defRPr sz="2300" i="1">
                <a:solidFill>
                  <a:schemeClr val="tx1"/>
                </a:solidFill>
                <a:latin typeface="Times New Roman" pitchFamily="18" charset="0"/>
              </a:defRPr>
            </a:lvl5pPr>
            <a:lvl6pPr marL="2408987" indent="-218999" algn="ctr" defTabSz="914016" eaLnBrk="0" fontAlgn="base" hangingPunct="0">
              <a:spcBef>
                <a:spcPct val="0"/>
              </a:spcBef>
              <a:spcAft>
                <a:spcPct val="0"/>
              </a:spcAft>
              <a:defRPr sz="2300" i="1">
                <a:solidFill>
                  <a:schemeClr val="tx1"/>
                </a:solidFill>
                <a:latin typeface="Times New Roman" pitchFamily="18" charset="0"/>
              </a:defRPr>
            </a:lvl6pPr>
            <a:lvl7pPr marL="2846984" indent="-218999" algn="ctr" defTabSz="914016" eaLnBrk="0" fontAlgn="base" hangingPunct="0">
              <a:spcBef>
                <a:spcPct val="0"/>
              </a:spcBef>
              <a:spcAft>
                <a:spcPct val="0"/>
              </a:spcAft>
              <a:defRPr sz="2300" i="1">
                <a:solidFill>
                  <a:schemeClr val="tx1"/>
                </a:solidFill>
                <a:latin typeface="Times New Roman" pitchFamily="18" charset="0"/>
              </a:defRPr>
            </a:lvl7pPr>
            <a:lvl8pPr marL="3284982" indent="-218999" algn="ctr" defTabSz="914016" eaLnBrk="0" fontAlgn="base" hangingPunct="0">
              <a:spcBef>
                <a:spcPct val="0"/>
              </a:spcBef>
              <a:spcAft>
                <a:spcPct val="0"/>
              </a:spcAft>
              <a:defRPr sz="2300" i="1">
                <a:solidFill>
                  <a:schemeClr val="tx1"/>
                </a:solidFill>
                <a:latin typeface="Times New Roman" pitchFamily="18" charset="0"/>
              </a:defRPr>
            </a:lvl8pPr>
            <a:lvl9pPr marL="3722980" indent="-218999" algn="ctr" defTabSz="914016" eaLnBrk="0" fontAlgn="base" hangingPunct="0">
              <a:spcBef>
                <a:spcPct val="0"/>
              </a:spcBef>
              <a:spcAft>
                <a:spcPct val="0"/>
              </a:spcAft>
              <a:defRPr sz="2300" i="1">
                <a:solidFill>
                  <a:schemeClr val="tx1"/>
                </a:solidFill>
                <a:latin typeface="Times New Roman" pitchFamily="18" charset="0"/>
              </a:defRPr>
            </a:lvl9pPr>
          </a:lstStyle>
          <a:p>
            <a:pPr eaLnBrk="1" hangingPunct="1"/>
            <a:fld id="{9EBAEDD7-478B-49F3-A641-5A6F8D80380A}" type="slidenum">
              <a:rPr lang="de-DE" sz="1200" i="0">
                <a:latin typeface="Arial" pitchFamily="34" charset="0"/>
                <a:cs typeface="Arial" pitchFamily="34" charset="0"/>
              </a:rPr>
              <a:pPr eaLnBrk="1" hangingPunct="1"/>
              <a:t>24</a:t>
            </a:fld>
            <a:endParaRPr lang="de-DE" sz="1200" i="0">
              <a:latin typeface="Arial" pitchFamily="34" charset="0"/>
              <a:cs typeface="Arial" pitchFamily="34" charset="0"/>
            </a:endParaRPr>
          </a:p>
        </p:txBody>
      </p:sp>
      <p:sp>
        <p:nvSpPr>
          <p:cNvPr id="192515" name="Rectangle 2"/>
          <p:cNvSpPr>
            <a:spLocks noGrp="1" noRot="1" noChangeAspect="1" noChangeArrowheads="1" noTextEdit="1"/>
          </p:cNvSpPr>
          <p:nvPr>
            <p:ph type="sldImg"/>
          </p:nvPr>
        </p:nvSpPr>
        <p:spPr>
          <a:xfrm>
            <a:off x="179388" y="731838"/>
            <a:ext cx="6497637" cy="3656012"/>
          </a:xfrm>
          <a:ln/>
        </p:spPr>
      </p:sp>
      <p:sp>
        <p:nvSpPr>
          <p:cNvPr id="192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Die Frage nach der Gültigkeit</a:t>
            </a:r>
            <a:r>
              <a:rPr lang="de-DE" baseline="0" dirty="0"/>
              <a:t> oder Validität ist die Frage danach, ob mein Instrument tatsächlich das misst, was es messen soll.</a:t>
            </a:r>
            <a:endParaRPr lang="de-DE" dirty="0"/>
          </a:p>
          <a:p>
            <a:endParaRPr lang="de-DE" dirty="0"/>
          </a:p>
          <a:p>
            <a:r>
              <a:rPr lang="de-DE" dirty="0"/>
              <a:t>Sie kennen vielleicht solche Fragebögen zur Evaluation von Lehrveranstaltungen an Universitäten.</a:t>
            </a:r>
          </a:p>
          <a:p>
            <a:endParaRPr lang="de-DE" dirty="0"/>
          </a:p>
          <a:p>
            <a:r>
              <a:rPr lang="de-DE" dirty="0"/>
              <a:t>Die </a:t>
            </a:r>
            <a:r>
              <a:rPr lang="de-DE" dirty="0" err="1"/>
              <a:t>Unterschung</a:t>
            </a:r>
            <a:r>
              <a:rPr lang="de-DE" dirty="0"/>
              <a:t> der Validität, oder genauer „Inhaltsvalidität“ von</a:t>
            </a:r>
            <a:r>
              <a:rPr lang="de-DE" baseline="0" dirty="0"/>
              <a:t> Items in solchen Fragebögen lässt sich anhand folgender Fragen beantworten.</a:t>
            </a:r>
          </a:p>
          <a:p>
            <a:endParaRPr lang="de-DE" dirty="0"/>
          </a:p>
          <a:p>
            <a:r>
              <a:rPr lang="de-DE" dirty="0"/>
              <a:t>1.) Werden Items so verstanden, wie von den Konstrukteuren des Fragebogens beabsichtigt?</a:t>
            </a:r>
          </a:p>
          <a:p>
            <a:r>
              <a:rPr lang="de-DE" dirty="0"/>
              <a:t>2.) Haben die Befragten genügend Wissen, um Items zu beantworten?</a:t>
            </a:r>
          </a:p>
          <a:p>
            <a:r>
              <a:rPr lang="de-DE" dirty="0"/>
              <a:t>3.) sind sie hinreichend motiviert, den Fragebogen ehrlich zu beantworten?</a:t>
            </a:r>
          </a:p>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4BEA52E-EAAD-4C56-9AA4-84D5DE783C77}" type="slidenum">
              <a:rPr lang="de-DE" altLang="de-DE" smtClean="0"/>
              <a:pPr>
                <a:defRPr/>
              </a:pPr>
              <a:t>2</a:t>
            </a:fld>
            <a:endParaRPr lang="de-DE" altLang="de-DE"/>
          </a:p>
        </p:txBody>
      </p:sp>
    </p:spTree>
    <p:extLst>
      <p:ext uri="{BB962C8B-B14F-4D97-AF65-F5344CB8AC3E}">
        <p14:creationId xmlns:p14="http://schemas.microsoft.com/office/powerpoint/2010/main" val="4056643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43690A2-F334-4335-BDD2-9CBF6AA22104}" type="slidenum">
              <a:rPr lang="de-DE" altLang="de-DE" b="0" smtClean="0"/>
              <a:pPr eaLnBrk="1" hangingPunct="1"/>
              <a:t>25</a:t>
            </a:fld>
            <a:endParaRPr lang="de-DE" altLang="de-DE" b="0"/>
          </a:p>
        </p:txBody>
      </p:sp>
      <p:sp>
        <p:nvSpPr>
          <p:cNvPr id="80899" name="Rectangle 2"/>
          <p:cNvSpPr>
            <a:spLocks noGrp="1" noRot="1" noChangeAspect="1" noChangeArrowheads="1" noTextEdit="1"/>
          </p:cNvSpPr>
          <p:nvPr>
            <p:ph type="sldImg"/>
          </p:nvPr>
        </p:nvSpPr>
        <p:spPr>
          <a:xfrm>
            <a:off x="179388" y="731838"/>
            <a:ext cx="6497637" cy="3656012"/>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a:latin typeface="Arial" pitchFamily="34" charset="0"/>
              </a:rPr>
              <a:t>Die Inhaltsvalidität</a:t>
            </a:r>
            <a:r>
              <a:rPr lang="de-DE" altLang="de-DE" baseline="0" dirty="0">
                <a:latin typeface="Arial" pitchFamily="34" charset="0"/>
              </a:rPr>
              <a:t> eines bereits vielfach eingesetzten und statistisch validierten Instruments wollten wir </a:t>
            </a:r>
            <a:r>
              <a:rPr lang="de-DE" altLang="de-DE" dirty="0">
                <a:latin typeface="Arial" pitchFamily="34" charset="0"/>
              </a:rPr>
              <a:t>mit einer qualitativen Teilstudie unseres Projekts untersuchen.</a:t>
            </a:r>
          </a:p>
          <a:p>
            <a:r>
              <a:rPr lang="de-DE" altLang="de-DE" dirty="0">
                <a:latin typeface="Arial" pitchFamily="34" charset="0"/>
              </a:rPr>
              <a:t>Uns ging es dabei vor allem um die Verständlichkeit von Items des Fragebogens, denn nur dann, wenn alle Befragten die Antworten auf dieselbe Weise verstehen, bekommen wir verlässliche Antworten, die uns Anhaltspunkte geben, wie die Qualität der Lehre verbessert werden kann. Verstehen die Befragten die Items unterschiedlich oder verfügen die Befragten nicht über hinreichendes Wissen oder über relevante Kriterien zur Beantwortung, ist keine valide Interpretation der Daten möglich. </a:t>
            </a:r>
          </a:p>
          <a:p>
            <a:r>
              <a:rPr lang="de-DE" altLang="de-DE" dirty="0">
                <a:latin typeface="Arial" pitchFamily="34" charset="0"/>
              </a:rPr>
              <a:t>Insgesamt wurden 21 Studierende interviewt, um festzustellen, welche typischen Verständnisprobleme, Missverständnisse usw. bei der Beantwortung der Fragen auftauchen. Diese Informationen wurden dann genutzt, um Vorschläge zur Umformulierung von Items zu machen.</a:t>
            </a:r>
          </a:p>
          <a:p>
            <a:endParaRPr lang="de-DE" altLang="de-DE" dirty="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E43690A2-F334-4335-BDD2-9CBF6AA22104}" type="slidenum">
              <a:rPr lang="de-DE" altLang="de-DE" b="0" smtClean="0"/>
              <a:pPr eaLnBrk="1" hangingPunct="1"/>
              <a:t>26</a:t>
            </a:fld>
            <a:endParaRPr lang="de-DE" altLang="de-DE" b="0"/>
          </a:p>
        </p:txBody>
      </p:sp>
      <p:sp>
        <p:nvSpPr>
          <p:cNvPr id="80899" name="Rectangle 2"/>
          <p:cNvSpPr>
            <a:spLocks noGrp="1" noRot="1" noChangeAspect="1" noChangeArrowheads="1" noTextEdit="1"/>
          </p:cNvSpPr>
          <p:nvPr>
            <p:ph type="sldImg"/>
          </p:nvPr>
        </p:nvSpPr>
        <p:spPr>
          <a:xfrm>
            <a:off x="179388" y="731838"/>
            <a:ext cx="6497637" cy="3656012"/>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de-DE" altLang="de-DE" sz="1200" dirty="0">
                <a:latin typeface="Arial" pitchFamily="34" charset="0"/>
              </a:rPr>
              <a:t>Für die Untersuchung der Validität von Instrumenten zur Lehrveranstaltungsevaluation haben wir sog. kognitive Interviews verwendet. Kognitive Interviews führt man durch, um die gedanklichen Prozesse zu untersuchen, die beim Beantworten von Fragen ablaufen. wie </a:t>
            </a:r>
            <a:r>
              <a:rPr lang="de-DE" altLang="de-DE" dirty="0">
                <a:latin typeface="Arial" pitchFamily="34" charset="0"/>
              </a:rPr>
              <a:t>werden </a:t>
            </a:r>
            <a:r>
              <a:rPr lang="de-DE" altLang="de-DE" sz="1200" dirty="0">
                <a:latin typeface="Arial" pitchFamily="34" charset="0"/>
              </a:rPr>
              <a:t>Fragen und Begriffe interpretiert und verstanden, wie werden Informationen aus dem Gedächtnis abgerufen, wie Entscheidungen über Antworten getroffen. </a:t>
            </a:r>
          </a:p>
          <a:p>
            <a:pPr>
              <a:lnSpc>
                <a:spcPct val="150000"/>
              </a:lnSpc>
            </a:pPr>
            <a:r>
              <a:rPr lang="de-DE" altLang="de-DE" dirty="0">
                <a:latin typeface="Arial" pitchFamily="34" charset="0"/>
              </a:rPr>
              <a:t>Wir haben verschiedene Interviewtechniken eingesetzt: bei der </a:t>
            </a:r>
            <a:r>
              <a:rPr lang="de-DE" altLang="de-DE" i="1" dirty="0">
                <a:latin typeface="Arial" pitchFamily="34" charset="0"/>
              </a:rPr>
              <a:t>Think </a:t>
            </a:r>
            <a:r>
              <a:rPr lang="de-DE" altLang="de-DE" i="1" dirty="0" err="1">
                <a:latin typeface="Arial" pitchFamily="34" charset="0"/>
              </a:rPr>
              <a:t>Aloud</a:t>
            </a:r>
            <a:r>
              <a:rPr lang="de-DE" altLang="de-DE" dirty="0">
                <a:latin typeface="Arial" pitchFamily="34" charset="0"/>
              </a:rPr>
              <a:t>-Technik werden TeilnehmerInnen gebeten, sich eine bestimmte Veranstaltung vorzustellen, und, bezogen auf die dort vorgefundene Situation alle Gedanken, die ihnen bei dem jeweiligen Item durch den Kopf gingen, laut auszusprechen. Beim „</a:t>
            </a:r>
            <a:r>
              <a:rPr lang="de-DE" altLang="de-DE" dirty="0" err="1">
                <a:latin typeface="Arial" pitchFamily="34" charset="0"/>
              </a:rPr>
              <a:t>comprehension</a:t>
            </a:r>
            <a:r>
              <a:rPr lang="de-DE" altLang="de-DE" dirty="0">
                <a:latin typeface="Arial" pitchFamily="34" charset="0"/>
              </a:rPr>
              <a:t> </a:t>
            </a:r>
            <a:r>
              <a:rPr lang="de-DE" altLang="de-DE" dirty="0" err="1">
                <a:latin typeface="Arial" pitchFamily="34" charset="0"/>
              </a:rPr>
              <a:t>probing</a:t>
            </a:r>
            <a:r>
              <a:rPr lang="de-DE" altLang="de-DE" dirty="0">
                <a:latin typeface="Arial" pitchFamily="34" charset="0"/>
              </a:rPr>
              <a:t>“ werden Zusatzfragen zum Verständnis einzelner Begriffe gestellt.</a:t>
            </a:r>
          </a:p>
          <a:p>
            <a:pPr>
              <a:lnSpc>
                <a:spcPct val="150000"/>
              </a:lnSpc>
            </a:pPr>
            <a:r>
              <a:rPr lang="de-DE" altLang="de-DE" sz="1200" dirty="0">
                <a:latin typeface="Arial" pitchFamily="34" charset="0"/>
              </a:rPr>
              <a:t>Probleme bei der Beantwortung von Items werden häufig erst in solchen kognitiven Interviews deutlich werden und zeigen sich in quantitativen Daten kaum.</a:t>
            </a:r>
            <a:endParaRPr lang="de-DE" altLang="de-DE" dirty="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16">
              <a:defRPr sz="2300" i="1">
                <a:solidFill>
                  <a:schemeClr val="tx1"/>
                </a:solidFill>
                <a:latin typeface="Times New Roman" pitchFamily="18" charset="0"/>
              </a:defRPr>
            </a:lvl1pPr>
            <a:lvl2pPr marL="711746" indent="-273749" defTabSz="914016">
              <a:defRPr sz="2300" i="1">
                <a:solidFill>
                  <a:schemeClr val="tx1"/>
                </a:solidFill>
                <a:latin typeface="Times New Roman" pitchFamily="18" charset="0"/>
              </a:defRPr>
            </a:lvl2pPr>
            <a:lvl3pPr marL="1094994" indent="-218999" defTabSz="914016">
              <a:defRPr sz="2300" i="1">
                <a:solidFill>
                  <a:schemeClr val="tx1"/>
                </a:solidFill>
                <a:latin typeface="Times New Roman" pitchFamily="18" charset="0"/>
              </a:defRPr>
            </a:lvl3pPr>
            <a:lvl4pPr marL="1532992" indent="-218999" defTabSz="914016">
              <a:defRPr sz="2300" i="1">
                <a:solidFill>
                  <a:schemeClr val="tx1"/>
                </a:solidFill>
                <a:latin typeface="Times New Roman" pitchFamily="18" charset="0"/>
              </a:defRPr>
            </a:lvl4pPr>
            <a:lvl5pPr marL="1970989" indent="-218999" defTabSz="914016">
              <a:defRPr sz="2300" i="1">
                <a:solidFill>
                  <a:schemeClr val="tx1"/>
                </a:solidFill>
                <a:latin typeface="Times New Roman" pitchFamily="18" charset="0"/>
              </a:defRPr>
            </a:lvl5pPr>
            <a:lvl6pPr marL="2408987" indent="-218999" algn="ctr" defTabSz="914016" eaLnBrk="0" fontAlgn="base" hangingPunct="0">
              <a:spcBef>
                <a:spcPct val="0"/>
              </a:spcBef>
              <a:spcAft>
                <a:spcPct val="0"/>
              </a:spcAft>
              <a:defRPr sz="2300" i="1">
                <a:solidFill>
                  <a:schemeClr val="tx1"/>
                </a:solidFill>
                <a:latin typeface="Times New Roman" pitchFamily="18" charset="0"/>
              </a:defRPr>
            </a:lvl6pPr>
            <a:lvl7pPr marL="2846984" indent="-218999" algn="ctr" defTabSz="914016" eaLnBrk="0" fontAlgn="base" hangingPunct="0">
              <a:spcBef>
                <a:spcPct val="0"/>
              </a:spcBef>
              <a:spcAft>
                <a:spcPct val="0"/>
              </a:spcAft>
              <a:defRPr sz="2300" i="1">
                <a:solidFill>
                  <a:schemeClr val="tx1"/>
                </a:solidFill>
                <a:latin typeface="Times New Roman" pitchFamily="18" charset="0"/>
              </a:defRPr>
            </a:lvl7pPr>
            <a:lvl8pPr marL="3284982" indent="-218999" algn="ctr" defTabSz="914016" eaLnBrk="0" fontAlgn="base" hangingPunct="0">
              <a:spcBef>
                <a:spcPct val="0"/>
              </a:spcBef>
              <a:spcAft>
                <a:spcPct val="0"/>
              </a:spcAft>
              <a:defRPr sz="2300" i="1">
                <a:solidFill>
                  <a:schemeClr val="tx1"/>
                </a:solidFill>
                <a:latin typeface="Times New Roman" pitchFamily="18" charset="0"/>
              </a:defRPr>
            </a:lvl8pPr>
            <a:lvl9pPr marL="3722980" indent="-218999" algn="ctr" defTabSz="914016" eaLnBrk="0" fontAlgn="base" hangingPunct="0">
              <a:spcBef>
                <a:spcPct val="0"/>
              </a:spcBef>
              <a:spcAft>
                <a:spcPct val="0"/>
              </a:spcAft>
              <a:defRPr sz="2300" i="1">
                <a:solidFill>
                  <a:schemeClr val="tx1"/>
                </a:solidFill>
                <a:latin typeface="Times New Roman" pitchFamily="18" charset="0"/>
              </a:defRPr>
            </a:lvl9pPr>
          </a:lstStyle>
          <a:p>
            <a:pPr eaLnBrk="1" hangingPunct="1"/>
            <a:fld id="{35F07F4A-D581-419A-BC1A-EF59C5CB5E1C}" type="slidenum">
              <a:rPr lang="de-DE" sz="1200" i="0">
                <a:latin typeface="Arial" pitchFamily="34" charset="0"/>
                <a:cs typeface="Arial" pitchFamily="34" charset="0"/>
              </a:rPr>
              <a:pPr eaLnBrk="1" hangingPunct="1"/>
              <a:t>27</a:t>
            </a:fld>
            <a:endParaRPr lang="de-DE" sz="1200" i="0">
              <a:latin typeface="Arial" pitchFamily="34" charset="0"/>
              <a:cs typeface="Arial" pitchFamily="34" charset="0"/>
            </a:endParaRPr>
          </a:p>
        </p:txBody>
      </p:sp>
      <p:sp>
        <p:nvSpPr>
          <p:cNvPr id="193539" name="Rectangle 2"/>
          <p:cNvSpPr>
            <a:spLocks noGrp="1" noRot="1" noChangeAspect="1" noChangeArrowheads="1" noTextEdit="1"/>
          </p:cNvSpPr>
          <p:nvPr>
            <p:ph type="sldImg"/>
          </p:nvPr>
        </p:nvSpPr>
        <p:spPr>
          <a:xfrm>
            <a:off x="179388" y="731838"/>
            <a:ext cx="6497637" cy="3656012"/>
          </a:xfrm>
          <a:ln/>
        </p:spPr>
      </p:sp>
      <p:sp>
        <p:nvSpPr>
          <p:cNvPr id="193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In einer rein quantitativen Forschung validiert man statistische Daten, indem Korrelationen zwischen Items untersucht. Hierdurch erfährt man, wie in der Tabelle links, etwas über sog. „Faktoren“ oder Dimensionen, die das Instrument erfasst - Gruppen von Items bzw. Fragen, die oft in ähnlicher Weise beantwortet werden. </a:t>
            </a:r>
          </a:p>
          <a:p>
            <a:r>
              <a:rPr lang="de-DE" dirty="0"/>
              <a:t>Hiermit wird aber genau genommen gar nicht die Validität oder Gültigkeit des Instruments, sondern nur dessen Zuverlässigkeit (also die Konsistenz oder Wiederholbarkeit der Messungen). </a:t>
            </a:r>
          </a:p>
          <a:p>
            <a:r>
              <a:rPr lang="de-DE" dirty="0"/>
              <a:t>Hierzu ein triviales Beispiel: nehmen wir an, ich möchte Antisemitismus messen. Eine mit ja oder nein zu beantwortende Frage „Sind Sie Antisemit?“ wird vielleicht auch bei Messwiederholungen stabile Resultate erzielen, aber kaum ein Einstellungsforscher würde das für einen validen Indikator für Antisemitismus halten. Nehme ich weitere Items dieser Art (etwa „Hassen Sie Juden?“) in mein Instrument auf, so kann ich wahrscheinlich hohe statistische Übereinstimmungen zwischen den beiden Items erzielen, ohne dass das gesamte Instrument dadurch valider wird.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16">
              <a:defRPr sz="2300" i="1">
                <a:solidFill>
                  <a:schemeClr val="tx1"/>
                </a:solidFill>
                <a:latin typeface="Times New Roman" pitchFamily="18" charset="0"/>
              </a:defRPr>
            </a:lvl1pPr>
            <a:lvl2pPr marL="711746" indent="-273749" defTabSz="914016">
              <a:defRPr sz="2300" i="1">
                <a:solidFill>
                  <a:schemeClr val="tx1"/>
                </a:solidFill>
                <a:latin typeface="Times New Roman" pitchFamily="18" charset="0"/>
              </a:defRPr>
            </a:lvl2pPr>
            <a:lvl3pPr marL="1094994" indent="-218999" defTabSz="914016">
              <a:defRPr sz="2300" i="1">
                <a:solidFill>
                  <a:schemeClr val="tx1"/>
                </a:solidFill>
                <a:latin typeface="Times New Roman" pitchFamily="18" charset="0"/>
              </a:defRPr>
            </a:lvl3pPr>
            <a:lvl4pPr marL="1532992" indent="-218999" defTabSz="914016">
              <a:defRPr sz="2300" i="1">
                <a:solidFill>
                  <a:schemeClr val="tx1"/>
                </a:solidFill>
                <a:latin typeface="Times New Roman" pitchFamily="18" charset="0"/>
              </a:defRPr>
            </a:lvl4pPr>
            <a:lvl5pPr marL="1970989" indent="-218999" defTabSz="914016">
              <a:defRPr sz="2300" i="1">
                <a:solidFill>
                  <a:schemeClr val="tx1"/>
                </a:solidFill>
                <a:latin typeface="Times New Roman" pitchFamily="18" charset="0"/>
              </a:defRPr>
            </a:lvl5pPr>
            <a:lvl6pPr marL="2408987" indent="-218999" algn="ctr" defTabSz="914016" eaLnBrk="0" fontAlgn="base" hangingPunct="0">
              <a:spcBef>
                <a:spcPct val="0"/>
              </a:spcBef>
              <a:spcAft>
                <a:spcPct val="0"/>
              </a:spcAft>
              <a:defRPr sz="2300" i="1">
                <a:solidFill>
                  <a:schemeClr val="tx1"/>
                </a:solidFill>
                <a:latin typeface="Times New Roman" pitchFamily="18" charset="0"/>
              </a:defRPr>
            </a:lvl6pPr>
            <a:lvl7pPr marL="2846984" indent="-218999" algn="ctr" defTabSz="914016" eaLnBrk="0" fontAlgn="base" hangingPunct="0">
              <a:spcBef>
                <a:spcPct val="0"/>
              </a:spcBef>
              <a:spcAft>
                <a:spcPct val="0"/>
              </a:spcAft>
              <a:defRPr sz="2300" i="1">
                <a:solidFill>
                  <a:schemeClr val="tx1"/>
                </a:solidFill>
                <a:latin typeface="Times New Roman" pitchFamily="18" charset="0"/>
              </a:defRPr>
            </a:lvl7pPr>
            <a:lvl8pPr marL="3284982" indent="-218999" algn="ctr" defTabSz="914016" eaLnBrk="0" fontAlgn="base" hangingPunct="0">
              <a:spcBef>
                <a:spcPct val="0"/>
              </a:spcBef>
              <a:spcAft>
                <a:spcPct val="0"/>
              </a:spcAft>
              <a:defRPr sz="2300" i="1">
                <a:solidFill>
                  <a:schemeClr val="tx1"/>
                </a:solidFill>
                <a:latin typeface="Times New Roman" pitchFamily="18" charset="0"/>
              </a:defRPr>
            </a:lvl8pPr>
            <a:lvl9pPr marL="3722980" indent="-218999" algn="ctr" defTabSz="914016" eaLnBrk="0" fontAlgn="base" hangingPunct="0">
              <a:spcBef>
                <a:spcPct val="0"/>
              </a:spcBef>
              <a:spcAft>
                <a:spcPct val="0"/>
              </a:spcAft>
              <a:defRPr sz="2300" i="1">
                <a:solidFill>
                  <a:schemeClr val="tx1"/>
                </a:solidFill>
                <a:latin typeface="Times New Roman" pitchFamily="18" charset="0"/>
              </a:defRPr>
            </a:lvl9pPr>
          </a:lstStyle>
          <a:p>
            <a:pPr eaLnBrk="1" hangingPunct="1"/>
            <a:fld id="{FF5577E6-C6B3-49FF-97FB-D308ADBCC96F}" type="slidenum">
              <a:rPr lang="de-DE" sz="1200" i="0">
                <a:latin typeface="Arial" pitchFamily="34" charset="0"/>
                <a:cs typeface="Arial" pitchFamily="34" charset="0"/>
              </a:rPr>
              <a:pPr eaLnBrk="1" hangingPunct="1"/>
              <a:t>28</a:t>
            </a:fld>
            <a:endParaRPr lang="de-DE" sz="1200" i="0">
              <a:latin typeface="Arial" pitchFamily="34" charset="0"/>
              <a:cs typeface="Arial" pitchFamily="34" charset="0"/>
            </a:endParaRPr>
          </a:p>
        </p:txBody>
      </p:sp>
      <p:sp>
        <p:nvSpPr>
          <p:cNvPr id="204803" name="Rectangle 2"/>
          <p:cNvSpPr>
            <a:spLocks noGrp="1" noRot="1" noChangeAspect="1" noChangeArrowheads="1" noTextEdit="1"/>
          </p:cNvSpPr>
          <p:nvPr>
            <p:ph type="sldImg"/>
          </p:nvPr>
        </p:nvSpPr>
        <p:spPr>
          <a:xfrm>
            <a:off x="179388" y="731838"/>
            <a:ext cx="6497637" cy="3656012"/>
          </a:xfrm>
          <a:ln/>
        </p:spPr>
      </p:sp>
      <p:sp>
        <p:nvSpPr>
          <p:cNvPr id="204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cs typeface="Times New Roman" pitchFamily="18" charset="0"/>
              </a:rPr>
              <a:t>Qualitative Interviews zeigen aber ganz andere Aspekte von solchen Items.</a:t>
            </a:r>
          </a:p>
          <a:p>
            <a:r>
              <a:rPr lang="de-DE" dirty="0">
                <a:cs typeface="Times New Roman" pitchFamily="18" charset="0"/>
              </a:rPr>
              <a:t>Nehmen wir ein Item wie das folgende</a:t>
            </a:r>
            <a:r>
              <a:rPr lang="de-DE" baseline="0" dirty="0">
                <a:cs typeface="Times New Roman" pitchFamily="18" charset="0"/>
              </a:rPr>
              <a:t>: Die Vorlesung/das Seminar ist vermutlich für die spätere Berufspraxis sehr nützlich.</a:t>
            </a:r>
          </a:p>
          <a:p>
            <a:r>
              <a:rPr lang="de-DE" baseline="0" dirty="0">
                <a:cs typeface="Times New Roman" pitchFamily="18" charset="0"/>
              </a:rPr>
              <a:t>Die Validität und die Zuverlässigkeit eines solchen Item ist nur gegeben, wenn die Befragten diese Frage einheitlich verstehen. Das tun sie aber gar nicht, wie unsere qualitativen Interviews zeigen. Manche Befragten verstehen die Frage so, als sei damit die „eigene spätere Berufspraxis“ gemeint:</a:t>
            </a:r>
          </a:p>
          <a:p>
            <a:pPr>
              <a:defRPr/>
            </a:pPr>
            <a:r>
              <a:rPr lang="de-DE" sz="1200" dirty="0">
                <a:cs typeface="Times New Roman" pitchFamily="18" charset="0"/>
              </a:rPr>
              <a:t>„Jetzt haben viele Leute ja schon so ein Bild im Kopf, was sie später machen möchten, zum Beispiel ist für mich ganz klar, ich möchte nichts mit Kindern machen. Und wenn ich dann eine Veranstaltung besuche, die sich mit  Kindern beschäftigt, dann kann das zwar sehr praxisnah sein, ist für mich aber trotzdem nicht nützlich.“ </a:t>
            </a:r>
          </a:p>
          <a:p>
            <a:pPr>
              <a:defRPr/>
            </a:pPr>
            <a:r>
              <a:rPr lang="de-DE" sz="1200" dirty="0">
                <a:cs typeface="Times New Roman" pitchFamily="18" charset="0"/>
              </a:rPr>
              <a:t>„Wenn ich in den speziellen Bereich der Psychologie gehe, zu der das Seminar eben gehört, ist das Seminar auf jeden Fall nützlich, weil ich dort sehr viel gelernt hab. [...] Ja, wäre so ein „stimmt eher“, weil ich nicht so genau weiß, wo ich lang will</a:t>
            </a:r>
          </a:p>
          <a:p>
            <a:pPr>
              <a:defRPr/>
            </a:pPr>
            <a:r>
              <a:rPr lang="de-DE" sz="1200" dirty="0">
                <a:cs typeface="Times New Roman" pitchFamily="18" charset="0"/>
              </a:rPr>
              <a:t>„Jetzt haben viele Leute ja schon so ein Bild im Kopf, was sie später machen möchten, zum Beispiel für mich ist ganz klar, ich möchte nichts mit Kindern machen. Und wenn ich dann eine Veranstaltung besuche, die sich mit Kindern beschäftigt, dann kann das zwar sehr praxisnah sein, ist für mich aber trotzdem nicht nützlich.“ </a:t>
            </a:r>
          </a:p>
          <a:p>
            <a:pPr>
              <a:defRPr/>
            </a:pPr>
            <a:endParaRPr lang="de-DE" sz="1200" dirty="0">
              <a:cs typeface="Times New Roman" pitchFamily="18" charset="0"/>
            </a:endParaRPr>
          </a:p>
          <a:p>
            <a:endParaRPr lang="de-DE" baseline="0" dirty="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16">
              <a:defRPr sz="2300" i="1">
                <a:solidFill>
                  <a:schemeClr val="tx1"/>
                </a:solidFill>
                <a:latin typeface="Times New Roman" pitchFamily="18" charset="0"/>
              </a:defRPr>
            </a:lvl1pPr>
            <a:lvl2pPr marL="711746" indent="-273749" defTabSz="914016">
              <a:defRPr sz="2300" i="1">
                <a:solidFill>
                  <a:schemeClr val="tx1"/>
                </a:solidFill>
                <a:latin typeface="Times New Roman" pitchFamily="18" charset="0"/>
              </a:defRPr>
            </a:lvl2pPr>
            <a:lvl3pPr marL="1094994" indent="-218999" defTabSz="914016">
              <a:defRPr sz="2300" i="1">
                <a:solidFill>
                  <a:schemeClr val="tx1"/>
                </a:solidFill>
                <a:latin typeface="Times New Roman" pitchFamily="18" charset="0"/>
              </a:defRPr>
            </a:lvl3pPr>
            <a:lvl4pPr marL="1532992" indent="-218999" defTabSz="914016">
              <a:defRPr sz="2300" i="1">
                <a:solidFill>
                  <a:schemeClr val="tx1"/>
                </a:solidFill>
                <a:latin typeface="Times New Roman" pitchFamily="18" charset="0"/>
              </a:defRPr>
            </a:lvl4pPr>
            <a:lvl5pPr marL="1970989" indent="-218999" defTabSz="914016">
              <a:defRPr sz="2300" i="1">
                <a:solidFill>
                  <a:schemeClr val="tx1"/>
                </a:solidFill>
                <a:latin typeface="Times New Roman" pitchFamily="18" charset="0"/>
              </a:defRPr>
            </a:lvl5pPr>
            <a:lvl6pPr marL="2408987" indent="-218999" algn="ctr" defTabSz="914016" eaLnBrk="0" fontAlgn="base" hangingPunct="0">
              <a:spcBef>
                <a:spcPct val="0"/>
              </a:spcBef>
              <a:spcAft>
                <a:spcPct val="0"/>
              </a:spcAft>
              <a:defRPr sz="2300" i="1">
                <a:solidFill>
                  <a:schemeClr val="tx1"/>
                </a:solidFill>
                <a:latin typeface="Times New Roman" pitchFamily="18" charset="0"/>
              </a:defRPr>
            </a:lvl6pPr>
            <a:lvl7pPr marL="2846984" indent="-218999" algn="ctr" defTabSz="914016" eaLnBrk="0" fontAlgn="base" hangingPunct="0">
              <a:spcBef>
                <a:spcPct val="0"/>
              </a:spcBef>
              <a:spcAft>
                <a:spcPct val="0"/>
              </a:spcAft>
              <a:defRPr sz="2300" i="1">
                <a:solidFill>
                  <a:schemeClr val="tx1"/>
                </a:solidFill>
                <a:latin typeface="Times New Roman" pitchFamily="18" charset="0"/>
              </a:defRPr>
            </a:lvl7pPr>
            <a:lvl8pPr marL="3284982" indent="-218999" algn="ctr" defTabSz="914016" eaLnBrk="0" fontAlgn="base" hangingPunct="0">
              <a:spcBef>
                <a:spcPct val="0"/>
              </a:spcBef>
              <a:spcAft>
                <a:spcPct val="0"/>
              </a:spcAft>
              <a:defRPr sz="2300" i="1">
                <a:solidFill>
                  <a:schemeClr val="tx1"/>
                </a:solidFill>
                <a:latin typeface="Times New Roman" pitchFamily="18" charset="0"/>
              </a:defRPr>
            </a:lvl8pPr>
            <a:lvl9pPr marL="3722980" indent="-218999" algn="ctr" defTabSz="914016" eaLnBrk="0" fontAlgn="base" hangingPunct="0">
              <a:spcBef>
                <a:spcPct val="0"/>
              </a:spcBef>
              <a:spcAft>
                <a:spcPct val="0"/>
              </a:spcAft>
              <a:defRPr sz="2300" i="1">
                <a:solidFill>
                  <a:schemeClr val="tx1"/>
                </a:solidFill>
                <a:latin typeface="Times New Roman" pitchFamily="18" charset="0"/>
              </a:defRPr>
            </a:lvl9pPr>
          </a:lstStyle>
          <a:p>
            <a:pPr eaLnBrk="1" hangingPunct="1"/>
            <a:fld id="{4304852C-8DA9-4572-9376-426FE5FF7559}" type="slidenum">
              <a:rPr lang="de-DE" sz="1200" i="0">
                <a:latin typeface="Arial" pitchFamily="34" charset="0"/>
                <a:cs typeface="Arial" pitchFamily="34" charset="0"/>
              </a:rPr>
              <a:pPr eaLnBrk="1" hangingPunct="1"/>
              <a:t>29</a:t>
            </a:fld>
            <a:endParaRPr lang="de-DE" sz="1200" i="0">
              <a:latin typeface="Arial" pitchFamily="34" charset="0"/>
              <a:cs typeface="Arial" pitchFamily="34" charset="0"/>
            </a:endParaRPr>
          </a:p>
        </p:txBody>
      </p:sp>
      <p:sp>
        <p:nvSpPr>
          <p:cNvPr id="205827" name="Rectangle 2"/>
          <p:cNvSpPr>
            <a:spLocks noGrp="1" noRot="1" noChangeAspect="1" noChangeArrowheads="1" noTextEdit="1"/>
          </p:cNvSpPr>
          <p:nvPr>
            <p:ph type="sldImg"/>
          </p:nvPr>
        </p:nvSpPr>
        <p:spPr>
          <a:xfrm>
            <a:off x="179388" y="731838"/>
            <a:ext cx="6497637" cy="3656012"/>
          </a:xfrm>
          <a:ln/>
        </p:spPr>
      </p:sp>
      <p:sp>
        <p:nvSpPr>
          <p:cNvPr id="205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t>Andere verstehen darunter die „generelle Nützlichkeit für die Berufspraxis“. </a:t>
            </a:r>
          </a:p>
          <a:p>
            <a:r>
              <a:rPr lang="de-DE" sz="1200">
                <a:cs typeface="Times New Roman" pitchFamily="18" charset="0"/>
              </a:rPr>
              <a:t>„Es ist schwer zu sagen, dass jemand, der sich damit beschäftigt, kein Praktiker ist, weil ich einfach das Fach so ganz praktisch und anwendungsnah finde.“ </a:t>
            </a:r>
          </a:p>
          <a:p>
            <a:pPr>
              <a:defRPr/>
            </a:pPr>
            <a:r>
              <a:rPr lang="de-DE" sz="1200">
                <a:cs typeface="Times New Roman" pitchFamily="18" charset="0"/>
              </a:rPr>
              <a:t>„Ich würde sagen, das „stimmt eher“. Also Methoden generell, das methodische Denken ist auf jeden Fall wichtig, egal, was man später macht.“</a:t>
            </a:r>
          </a:p>
          <a:p>
            <a:pPr>
              <a:defRPr/>
            </a:pPr>
            <a:r>
              <a:rPr lang="de-DE" sz="1200">
                <a:cs typeface="Times New Roman" pitchFamily="18" charset="0"/>
              </a:rPr>
              <a:t>„Unter diesem Aspekt stelle ich mir auf jeden Fall vor, oder erwarte ich, dass, wenn halt viel Berufspraxis drin sein soll, dass halt sehr viel erzählt wird, wie ist das im Alltag, wie wird das umgesetzt [...]. Und sie hat auch viel über die Ausbildung erzählt. Man würde das jetzt so und so lernen.“ </a:t>
            </a:r>
          </a:p>
          <a:p>
            <a:pPr>
              <a:defRPr/>
            </a:pPr>
            <a:endParaRPr lang="de-DE">
              <a:latin typeface="Arial" pitchFamily="34" charset="0"/>
            </a:endParaRPr>
          </a:p>
          <a:p>
            <a:endParaRPr lang="de-DE">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16">
              <a:defRPr sz="2300" i="1">
                <a:solidFill>
                  <a:schemeClr val="tx1"/>
                </a:solidFill>
                <a:latin typeface="Times New Roman" pitchFamily="18" charset="0"/>
              </a:defRPr>
            </a:lvl1pPr>
            <a:lvl2pPr marL="711746" indent="-273749" defTabSz="914016">
              <a:defRPr sz="2300" i="1">
                <a:solidFill>
                  <a:schemeClr val="tx1"/>
                </a:solidFill>
                <a:latin typeface="Times New Roman" pitchFamily="18" charset="0"/>
              </a:defRPr>
            </a:lvl2pPr>
            <a:lvl3pPr marL="1094994" indent="-218999" defTabSz="914016">
              <a:defRPr sz="2300" i="1">
                <a:solidFill>
                  <a:schemeClr val="tx1"/>
                </a:solidFill>
                <a:latin typeface="Times New Roman" pitchFamily="18" charset="0"/>
              </a:defRPr>
            </a:lvl3pPr>
            <a:lvl4pPr marL="1532992" indent="-218999" defTabSz="914016">
              <a:defRPr sz="2300" i="1">
                <a:solidFill>
                  <a:schemeClr val="tx1"/>
                </a:solidFill>
                <a:latin typeface="Times New Roman" pitchFamily="18" charset="0"/>
              </a:defRPr>
            </a:lvl4pPr>
            <a:lvl5pPr marL="1970989" indent="-218999" defTabSz="914016">
              <a:defRPr sz="2300" i="1">
                <a:solidFill>
                  <a:schemeClr val="tx1"/>
                </a:solidFill>
                <a:latin typeface="Times New Roman" pitchFamily="18" charset="0"/>
              </a:defRPr>
            </a:lvl5pPr>
            <a:lvl6pPr marL="2408987" indent="-218999" algn="ctr" defTabSz="914016" eaLnBrk="0" fontAlgn="base" hangingPunct="0">
              <a:spcBef>
                <a:spcPct val="0"/>
              </a:spcBef>
              <a:spcAft>
                <a:spcPct val="0"/>
              </a:spcAft>
              <a:defRPr sz="2300" i="1">
                <a:solidFill>
                  <a:schemeClr val="tx1"/>
                </a:solidFill>
                <a:latin typeface="Times New Roman" pitchFamily="18" charset="0"/>
              </a:defRPr>
            </a:lvl6pPr>
            <a:lvl7pPr marL="2846984" indent="-218999" algn="ctr" defTabSz="914016" eaLnBrk="0" fontAlgn="base" hangingPunct="0">
              <a:spcBef>
                <a:spcPct val="0"/>
              </a:spcBef>
              <a:spcAft>
                <a:spcPct val="0"/>
              </a:spcAft>
              <a:defRPr sz="2300" i="1">
                <a:solidFill>
                  <a:schemeClr val="tx1"/>
                </a:solidFill>
                <a:latin typeface="Times New Roman" pitchFamily="18" charset="0"/>
              </a:defRPr>
            </a:lvl7pPr>
            <a:lvl8pPr marL="3284982" indent="-218999" algn="ctr" defTabSz="914016" eaLnBrk="0" fontAlgn="base" hangingPunct="0">
              <a:spcBef>
                <a:spcPct val="0"/>
              </a:spcBef>
              <a:spcAft>
                <a:spcPct val="0"/>
              </a:spcAft>
              <a:defRPr sz="2300" i="1">
                <a:solidFill>
                  <a:schemeClr val="tx1"/>
                </a:solidFill>
                <a:latin typeface="Times New Roman" pitchFamily="18" charset="0"/>
              </a:defRPr>
            </a:lvl8pPr>
            <a:lvl9pPr marL="3722980" indent="-218999" algn="ctr" defTabSz="914016" eaLnBrk="0" fontAlgn="base" hangingPunct="0">
              <a:spcBef>
                <a:spcPct val="0"/>
              </a:spcBef>
              <a:spcAft>
                <a:spcPct val="0"/>
              </a:spcAft>
              <a:defRPr sz="2300" i="1">
                <a:solidFill>
                  <a:schemeClr val="tx1"/>
                </a:solidFill>
                <a:latin typeface="Times New Roman" pitchFamily="18" charset="0"/>
              </a:defRPr>
            </a:lvl9pPr>
          </a:lstStyle>
          <a:p>
            <a:pPr eaLnBrk="1" hangingPunct="1"/>
            <a:fld id="{2FBBE865-65E5-4A21-8A03-622495FA8F8B}" type="slidenum">
              <a:rPr lang="de-DE" sz="1200" i="0">
                <a:latin typeface="Arial" pitchFamily="34" charset="0"/>
                <a:cs typeface="Arial" pitchFamily="34" charset="0"/>
              </a:rPr>
              <a:pPr eaLnBrk="1" hangingPunct="1"/>
              <a:t>30</a:t>
            </a:fld>
            <a:endParaRPr lang="de-DE" sz="1200" i="0">
              <a:latin typeface="Arial" pitchFamily="34" charset="0"/>
              <a:cs typeface="Arial" pitchFamily="34" charset="0"/>
            </a:endParaRPr>
          </a:p>
        </p:txBody>
      </p:sp>
      <p:sp>
        <p:nvSpPr>
          <p:cNvPr id="206851" name="Rectangle 2"/>
          <p:cNvSpPr>
            <a:spLocks noGrp="1" noRot="1" noChangeAspect="1" noChangeArrowheads="1" noTextEdit="1"/>
          </p:cNvSpPr>
          <p:nvPr>
            <p:ph type="sldImg"/>
          </p:nvPr>
        </p:nvSpPr>
        <p:spPr>
          <a:xfrm>
            <a:off x="179388" y="731838"/>
            <a:ext cx="6497637" cy="3656012"/>
          </a:xfrm>
          <a:ln/>
        </p:spPr>
      </p:sp>
      <p:sp>
        <p:nvSpPr>
          <p:cNvPr id="206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a:t>Das Problem dieses Items hätte man auch schon in den quantitativen Daten sehen können. Hier unterscheiden sich </a:t>
            </a:r>
            <a:r>
              <a:rPr lang="de-DE" dirty="0" err="1"/>
              <a:t>sich</a:t>
            </a:r>
            <a:r>
              <a:rPr lang="de-DE" dirty="0"/>
              <a:t> die Beurteilungen der TeilnehmerInnen in den einzelnen Veranstaltungen sehr stark, die Verteilung zeigt, mit anderen Worten, eine große Streuung. </a:t>
            </a:r>
          </a:p>
          <a:p>
            <a:r>
              <a:rPr lang="de-DE" dirty="0"/>
              <a:t>Also ergeben bereits die quantitativen Daten Hinweise darauf, dass die Praxisnähe der jeweiligen Veranstaltung von den TeilnehmerInnen offensichtlich sehr unterschiedlich eingeschätzt wird. Die qualitativen Interviews wiederum machen deutlich, dass man sich hierüber nicht wundern muss: das Item lässt unterschiedliche Interpretationen zu, ein Mangel an Praxisnähe ist vielleicht auf die fehlende Anbindung an einzelne spezifische Berufsbilder zurückzuführen, möglicherweise fehlen aber auch generell Praxisbezüge in den Veranstaltungen.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baseline="0" dirty="0"/>
              <a:t>Ein weiteres Problem kann bei</a:t>
            </a:r>
            <a:r>
              <a:rPr lang="de-DE" dirty="0"/>
              <a:t> einer rein quantitativen Untersuchung einer Intervention leicht auftauchen.</a:t>
            </a:r>
          </a:p>
          <a:p>
            <a:r>
              <a:rPr lang="de-DE" dirty="0"/>
              <a:t>Interventionen haben selten nur einen einzelnen und den intendierten Effekt – in der Regel treten auch nicht beabsichtigte Nebeneffekte auf – manche erwünscht, manche aber auch unerwünscht.</a:t>
            </a:r>
          </a:p>
          <a:p>
            <a:r>
              <a:rPr lang="de-DE" dirty="0"/>
              <a:t>Uns allen ist dieses Phänomen geläufig: Denken wir an die Energiepolitik, wo durch die parallele Abschaltung von Atomkraftwerken nach Fukushima und durch die </a:t>
            </a:r>
            <a:r>
              <a:rPr lang="de-DE" dirty="0" err="1"/>
              <a:t>Stillegung</a:t>
            </a:r>
            <a:r>
              <a:rPr lang="de-DE" dirty="0"/>
              <a:t> von Kohlekraftwerken (wegen deren hohen CO2-Ausstoßes) eine extreme Abhängigkeit von Erdgas entstanden ist, unter der Westeuropa jetzt in dem gegenwärtigem Konflikt mit der russischen Föderation leidet.</a:t>
            </a:r>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31</a:t>
            </a:fld>
            <a:endParaRPr lang="de-DE"/>
          </a:p>
        </p:txBody>
      </p:sp>
    </p:spTree>
    <p:extLst>
      <p:ext uri="{BB962C8B-B14F-4D97-AF65-F5344CB8AC3E}">
        <p14:creationId xmlns:p14="http://schemas.microsoft.com/office/powerpoint/2010/main" val="987625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dirty="0"/>
              <a:t>Hinzu kommt ein weiteres, ähnlich gelagertes Problem:</a:t>
            </a:r>
          </a:p>
          <a:p>
            <a:r>
              <a:rPr lang="de-DE" dirty="0"/>
              <a:t>oft ist es fraglich, ob wir verstehen, wie genau, das heißt durch welche kausalen Mechanismen und Pfade eine Intervention eigentlich genau wirkt.</a:t>
            </a:r>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32</a:t>
            </a:fld>
            <a:endParaRPr lang="de-DE"/>
          </a:p>
        </p:txBody>
      </p:sp>
    </p:spTree>
    <p:extLst>
      <p:ext uri="{BB962C8B-B14F-4D97-AF65-F5344CB8AC3E}">
        <p14:creationId xmlns:p14="http://schemas.microsoft.com/office/powerpoint/2010/main" val="987625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dirty="0"/>
              <a:t>Um zu erläutern, was ich in diesem Zusammenhang mit „kausalen Mechanismen und Pfaden“ meine, möchte ich noch einmal auf meine ursprünglichen </a:t>
            </a:r>
            <a:r>
              <a:rPr lang="de-DE" dirty="0" err="1"/>
              <a:t>akteurstheoretischen</a:t>
            </a:r>
            <a:r>
              <a:rPr lang="de-DE" dirty="0"/>
              <a:t> Überlegungen zurückkommen. Zur Umsetzung einer bestimmten Maßnahme müssen in der Regel eine größere Menge von Akteuren </a:t>
            </a:r>
            <a:r>
              <a:rPr lang="de-DE" baseline="0" dirty="0"/>
              <a:t>in der Lage oder bereit sein, aufeinander bezogene Einzelmaßnahmen in Kooperation miteinander umzusetzen. Hierbei entstehen jeweils kürzere oder längere Ketten oder Pfade von Handlungen, durch deren (möglichst reibungsloses) Zusammenspiel die Maßnahme im Prinzip umgesetzt werden könnte.</a:t>
            </a:r>
          </a:p>
          <a:p>
            <a:endParaRPr lang="de-DE" dirty="0"/>
          </a:p>
          <a:p>
            <a:r>
              <a:rPr lang="de-DE" baseline="0" dirty="0"/>
              <a:t>Nun ist es leider in der Regel so,</a:t>
            </a:r>
            <a:r>
              <a:rPr lang="de-DE" dirty="0"/>
              <a:t> dass diese ganzen Mikroprozesse den Akteuren, die eine Maßnahme Gang setzen, ein Programm implementieren oder ähnliches nie vollständig bekannt sein können.</a:t>
            </a:r>
          </a:p>
          <a:p>
            <a:r>
              <a:rPr lang="de-DE" dirty="0"/>
              <a:t>Es kann sogar so weit kommen, dass das gesamte Geflecht von Handlungspfaden für die Programmgestalter eine Art „</a:t>
            </a:r>
            <a:r>
              <a:rPr lang="de-DE" dirty="0" err="1"/>
              <a:t>black</a:t>
            </a:r>
            <a:r>
              <a:rPr lang="de-DE" dirty="0"/>
              <a:t> box“ darstellt.</a:t>
            </a:r>
            <a:endParaRPr lang="de-DE" baseline="0" dirty="0"/>
          </a:p>
          <a:p>
            <a:endParaRPr lang="de-DE" baseline="0" dirty="0"/>
          </a:p>
          <a:p>
            <a:endParaRPr lang="de-DE" dirty="0"/>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33</a:t>
            </a:fld>
            <a:endParaRPr lang="de-DE"/>
          </a:p>
        </p:txBody>
      </p:sp>
    </p:spTree>
    <p:extLst>
      <p:ext uri="{BB962C8B-B14F-4D97-AF65-F5344CB8AC3E}">
        <p14:creationId xmlns:p14="http://schemas.microsoft.com/office/powerpoint/2010/main" val="1131291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baseline="0"/>
              <a:t>.</a:t>
            </a:r>
            <a:endParaRPr lang="de-DE"/>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34</a:t>
            </a:fld>
            <a:endParaRPr lang="de-DE"/>
          </a:p>
        </p:txBody>
      </p:sp>
      <p:sp>
        <p:nvSpPr>
          <p:cNvPr id="5" name="Notizenplatzhalter 2"/>
          <p:cNvSpPr txBox="1">
            <a:spLocks/>
          </p:cNvSpPr>
          <p:nvPr/>
        </p:nvSpPr>
        <p:spPr bwMode="auto">
          <a:xfrm>
            <a:off x="838200" y="4783138"/>
            <a:ext cx="5484813"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de-DE" b="0"/>
              <a:t>Das aber genau erschwert den Einsatz quantitativer Methoden bei der Untersuchung dieser Prozesse außerordentlich.</a:t>
            </a:r>
          </a:p>
          <a:p>
            <a:r>
              <a:rPr lang="de-DE" b="0"/>
              <a:t>Wenn wir ein ungenügendes Verständnis jener kausalen Mikroprozesse und Handlungspfade haben, durch die die Maßnahme letztendlich umgesetzt wird, durch die Nebeneffekte erzeugt werden oder durch die die Umsetzung unserer Maßnahme gar blockiert wird, sind wir auch in der quantitativen Forschung über genau diese Phänomene stark behindert.</a:t>
            </a:r>
          </a:p>
        </p:txBody>
      </p:sp>
    </p:spTree>
    <p:extLst>
      <p:ext uri="{BB962C8B-B14F-4D97-AF65-F5344CB8AC3E}">
        <p14:creationId xmlns:p14="http://schemas.microsoft.com/office/powerpoint/2010/main" val="98762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a:t>Dies Verwendung dieser</a:t>
            </a:r>
            <a:r>
              <a:rPr lang="de-DE" baseline="0"/>
              <a:t> unterschiedlichen Arten von Daten für Forschungszwecke hat in den Sozialwissenschaften Anlass gegeben für eine grundlegende Kontroverse, die sich bis zu einem regelrechten Schisma, also einer Art „Kirchenspaltung“ ausgeweitet hat.</a:t>
            </a:r>
          </a:p>
          <a:p>
            <a:endParaRPr lang="de-DE" baseline="0"/>
          </a:p>
          <a:p>
            <a:r>
              <a:rPr lang="de-DE" baseline="0"/>
              <a:t>Hinsichtlich der Frage nach der richtigen Methodologie der Sozialforschung standen sich lange – oder stehen sich noch immer – zwei verschiedene Lager gegenüber, die ein grundlegend unterschiedliches Verständnis von Forschungsprozessen vertreten:</a:t>
            </a:r>
          </a:p>
          <a:p>
            <a:endParaRPr lang="de-DE" baseline="0"/>
          </a:p>
          <a:p>
            <a:pPr marL="171450" indent="-171450">
              <a:buFont typeface="Arial" panose="020B0604020202020204" pitchFamily="34" charset="0"/>
              <a:buChar char="•"/>
            </a:pPr>
            <a:r>
              <a:rPr lang="de-DE" baseline="0"/>
              <a:t>auf der einen Seite die Idee einer (im Idealfall strikt experimentellen oder wenigstens dem Experiment angenäherten) hypothesentestenden Forschung, bei der mit geprüften Instrumenten Sachverhalte möglichst objektive und präzise gemessen werden</a:t>
            </a:r>
          </a:p>
          <a:p>
            <a:pPr marL="171450" indent="-171450">
              <a:buFont typeface="Arial" panose="020B0604020202020204" pitchFamily="34" charset="0"/>
              <a:buChar char="•"/>
            </a:pPr>
            <a:r>
              <a:rPr lang="de-DE" baseline="0"/>
              <a:t>auf der anderen Seite die Idee, dass Forschende bislang unbekannte Sachverhalte und Prozesse explorativ erkunden, und ihre so gewonnenen Daten interpretativ analysieren</a:t>
            </a:r>
          </a:p>
          <a:p>
            <a:pPr marL="171450" indent="-171450">
              <a:buFont typeface="Arial" panose="020B0604020202020204" pitchFamily="34" charset="0"/>
              <a:buChar char="•"/>
            </a:pPr>
            <a:endParaRPr lang="de-DE"/>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3</a:t>
            </a:fld>
            <a:endParaRPr lang="de-DE"/>
          </a:p>
        </p:txBody>
      </p:sp>
    </p:spTree>
    <p:extLst>
      <p:ext uri="{BB962C8B-B14F-4D97-AF65-F5344CB8AC3E}">
        <p14:creationId xmlns:p14="http://schemas.microsoft.com/office/powerpoint/2010/main" val="1914173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a:t>Wir waren vorhin, im Theorieteil, davon ausgegangen, dass Programmmaßnahme stets auf die Mitarbeit von eigensinnigen Akteuren angewiesen sind, die den Sinn einer Maßnahme vielleicht auf eigene Weise verstehen, die darüber hinaus eigene Handlungsziele und –pläne verfolgen, die vielleicht sogar mit den Zielen der Programmplaner in Konflikt stehen, dass diese Akteure möglicherweise findig sein können und oft über ein sehr detailliertes Wissen über lokale Handlungsbedingungen verfügen, dass die Programmplaner nicht haben</a:t>
            </a:r>
          </a:p>
          <a:p>
            <a:r>
              <a:rPr lang="de-DE"/>
              <a:t>und dass zudem in den Sozialwissenschaften allgemeine Handlungstheorien kaum zur Verfügung stehen, die mir helfen situationsübergreifend gute Prognosen über das Handeln  von Akteuren abzugeben.</a:t>
            </a:r>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36</a:t>
            </a:fld>
            <a:endParaRPr lang="de-DE"/>
          </a:p>
        </p:txBody>
      </p:sp>
    </p:spTree>
    <p:extLst>
      <p:ext uri="{BB962C8B-B14F-4D97-AF65-F5344CB8AC3E}">
        <p14:creationId xmlns:p14="http://schemas.microsoft.com/office/powerpoint/2010/main" val="1131291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51AA8762-4D55-4BF0-A0AB-7FDCF0E9AD18}" type="slidenum">
              <a:rPr lang="de-DE" altLang="de-DE" b="0" smtClean="0"/>
              <a:pPr eaLnBrk="1" hangingPunct="1"/>
              <a:t>37</a:t>
            </a:fld>
            <a:endParaRPr lang="de-DE" altLang="de-DE" b="0"/>
          </a:p>
        </p:txBody>
      </p:sp>
      <p:sp>
        <p:nvSpPr>
          <p:cNvPr id="62467" name="Rectangle 2"/>
          <p:cNvSpPr>
            <a:spLocks noGrp="1" noRot="1" noChangeAspect="1" noChangeArrowheads="1" noTextEdit="1"/>
          </p:cNvSpPr>
          <p:nvPr>
            <p:ph type="sldImg"/>
          </p:nvPr>
        </p:nvSpPr>
        <p:spPr>
          <a:xfrm>
            <a:off x="179388" y="731838"/>
            <a:ext cx="6497637" cy="3656012"/>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itchFamily="34" charset="0"/>
              </a:rPr>
              <a:t>Ich möchte jetzt in meinem zweiten Beispiel zeigen, wie solche Prozesse die quantitative Untersuchung politischer Maßnahmen – in diesem Fall Maßnahmen zur Regelung des Übergangs zwischen Studium und Beruf – völlig in die Irre führen können</a:t>
            </a:r>
          </a:p>
          <a:p>
            <a:r>
              <a:rPr lang="de-DE" altLang="de-DE">
                <a:latin typeface="Arial" pitchFamily="34" charset="0"/>
              </a:rPr>
              <a:t>und wie gleichzeitig qualitative Methoden in einem Mixed Methods Design es ermöglichen, einen Einblick in diese Prozesse zu nehmen.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DFEFC2EE-8AA9-4105-8D40-57874CB89868}" type="slidenum">
              <a:rPr lang="de-DE" altLang="de-DE" b="0" smtClean="0"/>
              <a:pPr eaLnBrk="1" hangingPunct="1"/>
              <a:t>38</a:t>
            </a:fld>
            <a:endParaRPr lang="de-DE" altLang="de-DE" b="0"/>
          </a:p>
        </p:txBody>
      </p:sp>
      <p:sp>
        <p:nvSpPr>
          <p:cNvPr id="63491" name="Rectangle 2"/>
          <p:cNvSpPr>
            <a:spLocks noGrp="1" noRot="1" noChangeAspect="1" noChangeArrowheads="1" noTextEdit="1"/>
          </p:cNvSpPr>
          <p:nvPr>
            <p:ph type="sldImg"/>
          </p:nvPr>
        </p:nvSpPr>
        <p:spPr>
          <a:xfrm>
            <a:off x="179388" y="731838"/>
            <a:ext cx="6497637" cy="3656012"/>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itchFamily="34" charset="0"/>
              </a:rPr>
              <a:t>Das Beispiel stammt aus einer älteren Studie, die sich mit Übergängen vom Schulsystem in den Arbeitsmarkt vor und nach der Wende im Jahre 1989 auf dem Gebiet der damaligen DDR beschäftigt. Ein wichtiger Hintergrund für diese Untersuchungen stellte die Frage nach der Anpassungsfähigkeit von DDR-Erwerbstätigen an das seit 1990 eingeführte marktwirtschaftliche ökonomische System dar. </a:t>
            </a:r>
          </a:p>
          <a:p>
            <a:r>
              <a:rPr lang="de-DE" altLang="de-DE">
                <a:latin typeface="Arial" pitchFamily="34" charset="0"/>
              </a:rPr>
              <a:t>Unter der sozialistischen Diktatur wurde die Idee propagiert, dass dem Staat umfassende Verantwortung zukäme für die Bearbeitung von Daseinsfragen, die in den westlichen Gesellschaften in den Bereich der privaten Autonomie gehörten. Dies wurde begleitet von einer extensiven Sozialkontrolle über das Leben der Gesellschaftsmitglieder. So lag die Annahme nahe, dass Sozialisation unter solchen Bedingungen einen Mangel an Autonomie erzeugt, welcher als ein „Modernisierungsdefizit“ beschrieben werden kann – ein Sozialcharakter, der durch einen Mangel an aktivem Bewältigungsverhalten und durch eine konforme Einstellung gegenüber staatlichen Autoritäten gekennzeichnet ist.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6E65EE44-48A6-49B9-BA0C-8C4A6AE35BF9}" type="slidenum">
              <a:rPr lang="de-DE" altLang="de-DE" b="0" smtClean="0"/>
              <a:pPr eaLnBrk="1" hangingPunct="1"/>
              <a:t>39</a:t>
            </a:fld>
            <a:endParaRPr lang="de-DE" altLang="de-DE" b="0"/>
          </a:p>
        </p:txBody>
      </p:sp>
      <p:sp>
        <p:nvSpPr>
          <p:cNvPr id="64515" name="Rectangle 2"/>
          <p:cNvSpPr>
            <a:spLocks noGrp="1" noRot="1" noChangeAspect="1" noChangeArrowheads="1" noTextEdit="1"/>
          </p:cNvSpPr>
          <p:nvPr>
            <p:ph type="sldImg"/>
          </p:nvPr>
        </p:nvSpPr>
        <p:spPr>
          <a:xfrm>
            <a:off x="179388" y="731838"/>
            <a:ext cx="6497637" cy="3656012"/>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itchFamily="34" charset="0"/>
              </a:rPr>
              <a:t>Unser Forschungsprojektes untersuchte das Zusammenspiel zwischen bürokratischer Regulation und individuellem Handeln im Übergang Studium in den Beruf. In Regierungsveröffentlichungen wurde betont, dass in der DDR ein hoch formalisiertes Übergangssystem etabliert worden war, dessen zentrale Idee lautete, dass der „Output“ des Ausbildungssystems sich nach der wirtschaftlichen Gesamtplanung zu richten hätte. Hierfür wurden von der obersten politischen Ebene –vom Ministerrat und dessen Ausschüssen –Produktivitäts- und Wachstumsziele definiert. Auf der Basis dieser Daten berechnete eine staatliche Planungskommission den Bedarf an Universitäts- und Lehrabsolventen. Um diesen Bedarf zu erfüllen, wurde ein bürokratisches Arbeitsplatzverteilungssystem eingerichtet: Der Übergang von der Universitätsausbildung in die Erwerbsarbeit wurde von Vermittlungsstellen an den Universitäten organisiert. Diese führten Listen, in denen die – entsprechend der Vorgaben von oben –  von den Betrieben vorgehaltenen Arbeitsstellen aufgeführt waren und auf die sich die Studenten noch vor dem Ende des Studiums bewerben konnten. Quasi existierte damit eine staatliche Arbeitsplatzverteilung.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0220B7B4-83CF-42C3-9909-C2128644F51E}" type="slidenum">
              <a:rPr lang="de-DE" altLang="de-DE" b="0" smtClean="0"/>
              <a:pPr eaLnBrk="1" hangingPunct="1"/>
              <a:t>40</a:t>
            </a:fld>
            <a:endParaRPr lang="de-DE" altLang="de-DE" b="0"/>
          </a:p>
        </p:txBody>
      </p:sp>
      <p:sp>
        <p:nvSpPr>
          <p:cNvPr id="65539" name="Rectangle 2"/>
          <p:cNvSpPr>
            <a:spLocks noGrp="1" noRot="1" noChangeAspect="1" noChangeArrowheads="1" noTextEdit="1"/>
          </p:cNvSpPr>
          <p:nvPr>
            <p:ph type="sldImg"/>
          </p:nvPr>
        </p:nvSpPr>
        <p:spPr>
          <a:xfrm>
            <a:off x="179388" y="731838"/>
            <a:ext cx="6497637" cy="3656012"/>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itchFamily="34" charset="0"/>
              </a:rPr>
              <a:t>Zur Untersuchung dieses Überganges zwischen Studium und Beuf führte das Projekt eine quantitative Befragung (n = 551) von Akademikern durch, die ihre Berufseinmündung vor der Wende 1989 durchlaufen hatten. </a:t>
            </a:r>
          </a:p>
          <a:p>
            <a:r>
              <a:rPr lang="de-DE" altLang="de-DE">
                <a:latin typeface="Arial" pitchFamily="34" charset="0"/>
              </a:rPr>
              <a:t>Verlässt man sich auf die quantitativen Daten, so funktionierte das System der Kontrolle über die individuellen Karrieren außerordentlich gut. Etwa 60% der Befragten nannten die offizielle Vermittlungsstelle als zentrale Informationsquelle für ihre Arbeitsplatzsuche. </a:t>
            </a:r>
          </a:p>
          <a:p>
            <a:r>
              <a:rPr lang="de-DE" altLang="de-DE">
                <a:latin typeface="Arial" pitchFamily="34" charset="0"/>
              </a:rPr>
              <a:t>Persönliche Netzwerke und direkte Informationen von den Fabriken machten lediglich 17% bzw. 18% der Nennungen aus. Auf der Grundlage dieser Daten muss die Schlussfolgerung gezogen werden, dass das von staatlicher Seite propagierte System einer rigiden Kontrolle individueller Karriereverläufe überaus erfolgreich war.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2E4BBB6C-F061-4CDE-A579-6B063F15C225}" type="slidenum">
              <a:rPr lang="de-DE" altLang="de-DE" b="0" smtClean="0"/>
              <a:pPr eaLnBrk="1" hangingPunct="1"/>
              <a:t>41</a:t>
            </a:fld>
            <a:endParaRPr lang="de-DE" altLang="de-DE" b="0"/>
          </a:p>
        </p:txBody>
      </p:sp>
      <p:sp>
        <p:nvSpPr>
          <p:cNvPr id="66563" name="Rectangle 2"/>
          <p:cNvSpPr>
            <a:spLocks noGrp="1" noRot="1" noChangeAspect="1" noChangeArrowheads="1" noTextEdit="1"/>
          </p:cNvSpPr>
          <p:nvPr>
            <p:ph type="sldImg"/>
          </p:nvPr>
        </p:nvSpPr>
        <p:spPr>
          <a:xfrm>
            <a:off x="179388" y="731838"/>
            <a:ext cx="6497637" cy="3656012"/>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itchFamily="34" charset="0"/>
              </a:rPr>
              <a:t>Qualitative Interviews, die mit einer Teilsichprobe durchgeführt wurde, zeigten ein völlig anderes Bild: die qualitativen Interviews ließen keinen Zweifel daran, dass die Akteure in hohem Maße in der Lage waren, ihre Karriere selbst zu bestimmen, wenn sie über ein gewisses Maß an Kreativität verfügten, indem sie die formalen Strukturen strategisch nutzetn, um eigene Karrierepläne voranzutreiben. Der beschriebene bürokratische Mechanismus erwies sich in vielen Fällen als eine  legitimatorische Fassade für eine individuelle Suche. Die meisten Absolventen nutzten eine Strategie, mit der die offizielle Verteilungsprozedur unterlaufen werden konnte. Zunächst boten die Absolventen in Betrieben, wo sie hinwollten, ihre Arbeitskraft an. Da in fast allen Wirtschaftszweigen der DDR stets ein Mangel an qualifizierten Arbeitskräften bestand, einigte man sich in der Regel schnell über die Einrichtung einer entsprechenden Planstelle, die dieser entsprechende Betrieb an die Vermittlungsbehörde weitermeldete. Die Ausschreibungsliste wurde dort nachträglich ergänzt, und der entsprechende Kandidaten fragte dann gezielt diese zusätzliche Stelle an, welche ihm von der Absolventenvermittlung in aller Regel problemlos zugewiesen wurde. Dabei betonten die Befragten ausdrücklich, dass dieses Vorgehen bei der Arbeitsplatzvermittlung für Hochschulabsolventen war. Die offizielle Vermittlungsprozedur war demgegenüber die Ausnahme und ein Verfahren zweiter Wahl nur für Absolventen, die ihre Arbeitsplatzsuche nicht selber betrieben hatten.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2E4BBB6C-F061-4CDE-A579-6B063F15C225}" type="slidenum">
              <a:rPr lang="de-DE" altLang="de-DE" b="0" smtClean="0"/>
              <a:pPr eaLnBrk="1" hangingPunct="1"/>
              <a:t>42</a:t>
            </a:fld>
            <a:endParaRPr lang="de-DE" altLang="de-DE" b="0"/>
          </a:p>
        </p:txBody>
      </p:sp>
      <p:sp>
        <p:nvSpPr>
          <p:cNvPr id="66563" name="Rectangle 2"/>
          <p:cNvSpPr>
            <a:spLocks noGrp="1" noRot="1" noChangeAspect="1" noChangeArrowheads="1" noTextEdit="1"/>
          </p:cNvSpPr>
          <p:nvPr>
            <p:ph type="sldImg"/>
          </p:nvPr>
        </p:nvSpPr>
        <p:spPr>
          <a:xfrm>
            <a:off x="179388" y="731838"/>
            <a:ext cx="6497637" cy="3656012"/>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itchFamily="34" charset="0"/>
              </a:rPr>
              <a:t>Ohne die genauen Berichte über Übergänge zwischen Studium und Beruf aus den qualitativen Daten wäre es kaum möglich gewesen, dieses komplexe Zusammenspiel struktureller Zwänge und individueller Handlungsautonomie zu entdecken. Das auch durch die quantitative Untersuchung vermittelte Bild, wonach die Akteure problemlos offiziellen sozialistischen SystemNormen folgten, war offensichtlich ein „Potemkin’sches Dorf“. Gleichzeitig wurde die ursprünglich Annahme eines Modernisierungsrückstands bei DDR-Akademikern überzeugend widerlegt. Die staatliche Bürokratie steuerte weniger deren Lebenslauf von Individuen, sondern legitimierte deren individuelle Handlungsautonomie, die sogar eine gewisse ökonomische Effizienz innerhalb planwirtschaftlicher Strukturen sicherte.</a:t>
            </a:r>
          </a:p>
          <a:p>
            <a:r>
              <a:rPr lang="de-DE" altLang="de-DE">
                <a:latin typeface="Arial" pitchFamily="34" charset="0"/>
              </a:rPr>
              <a:t>Die Macht dieser Institutionen bei der Stabilisierung der ideologischen Semantik und kollektivistischen Rhetorik war dabei offensichtlich so groß, dass in standardisierten Befragungen nach der Wende immer noch den Normen des „</a:t>
            </a:r>
            <a:r>
              <a:rPr lang="de-DE" altLang="de-DE" u="sng">
                <a:latin typeface="Arial" pitchFamily="34" charset="0"/>
              </a:rPr>
              <a:t>double-speak</a:t>
            </a:r>
            <a:r>
              <a:rPr lang="de-DE" altLang="de-DE">
                <a:latin typeface="Arial" pitchFamily="34" charset="0"/>
              </a:rPr>
              <a:t>“ gefolgt wurde. Selbst unter den Bedingungen einer sozialistischen Plan- und Kommandowirtschaft existierten durchaus individuelle Handlungsspielräume.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algn="ctr" eaLnBrk="0" fontAlgn="base" hangingPunct="0">
              <a:spcBef>
                <a:spcPct val="0"/>
              </a:spcBef>
              <a:spcAft>
                <a:spcPct val="0"/>
              </a:spcAft>
              <a:defRPr sz="2400" i="1">
                <a:solidFill>
                  <a:schemeClr val="tx1"/>
                </a:solidFill>
                <a:latin typeface="Times New Roman" pitchFamily="18" charset="0"/>
              </a:defRPr>
            </a:lvl6pPr>
            <a:lvl7pPr marL="2971800" indent="-228600" algn="ctr" eaLnBrk="0" fontAlgn="base" hangingPunct="0">
              <a:spcBef>
                <a:spcPct val="0"/>
              </a:spcBef>
              <a:spcAft>
                <a:spcPct val="0"/>
              </a:spcAft>
              <a:defRPr sz="2400" i="1">
                <a:solidFill>
                  <a:schemeClr val="tx1"/>
                </a:solidFill>
                <a:latin typeface="Times New Roman" pitchFamily="18" charset="0"/>
              </a:defRPr>
            </a:lvl7pPr>
            <a:lvl8pPr marL="3429000" indent="-228600" algn="ctr" eaLnBrk="0" fontAlgn="base" hangingPunct="0">
              <a:spcBef>
                <a:spcPct val="0"/>
              </a:spcBef>
              <a:spcAft>
                <a:spcPct val="0"/>
              </a:spcAft>
              <a:defRPr sz="2400" i="1">
                <a:solidFill>
                  <a:schemeClr val="tx1"/>
                </a:solidFill>
                <a:latin typeface="Times New Roman" pitchFamily="18" charset="0"/>
              </a:defRPr>
            </a:lvl8pPr>
            <a:lvl9pPr marL="3886200" indent="-228600" algn="ctr" eaLnBrk="0" fontAlgn="base" hangingPunct="0">
              <a:spcBef>
                <a:spcPct val="0"/>
              </a:spcBef>
              <a:spcAft>
                <a:spcPct val="0"/>
              </a:spcAft>
              <a:defRPr sz="2400" i="1">
                <a:solidFill>
                  <a:schemeClr val="tx1"/>
                </a:solidFill>
                <a:latin typeface="Times New Roman" pitchFamily="18" charset="0"/>
              </a:defRPr>
            </a:lvl9pPr>
          </a:lstStyle>
          <a:p>
            <a:fld id="{AA6A5F59-0026-4CC6-B91F-03755C7562C7}" type="slidenum">
              <a:rPr lang="de-DE" altLang="de-DE" sz="1200" i="0"/>
              <a:pPr/>
              <a:t>43</a:t>
            </a:fld>
            <a:endParaRPr lang="de-DE" altLang="de-DE" sz="1200" i="0"/>
          </a:p>
        </p:txBody>
      </p:sp>
      <p:sp>
        <p:nvSpPr>
          <p:cNvPr id="62467" name="Rectangle 2"/>
          <p:cNvSpPr>
            <a:spLocks noGrp="1" noRot="1" noChangeAspect="1" noChangeArrowheads="1" noTextEdit="1"/>
          </p:cNvSpPr>
          <p:nvPr>
            <p:ph type="sldImg"/>
          </p:nvPr>
        </p:nvSpPr>
        <p:spPr>
          <a:xfrm>
            <a:off x="179388" y="731838"/>
            <a:ext cx="6497637" cy="3656012"/>
          </a:xfrm>
          <a:ln/>
        </p:spPr>
      </p:sp>
      <p:sp>
        <p:nvSpPr>
          <p:cNvPr id="62468" name="Rectangle 3"/>
          <p:cNvSpPr>
            <a:spLocks noGrp="1" noChangeArrowheads="1"/>
          </p:cNvSpPr>
          <p:nvPr>
            <p:ph type="body" idx="1"/>
          </p:nvPr>
        </p:nvSpPr>
        <p:spPr>
          <a:noFill/>
        </p:spPr>
        <p:txBody>
          <a:bodyPr/>
          <a:lstStyle/>
          <a:p>
            <a:r>
              <a:rPr lang="de-DE" altLang="de-DE"/>
              <a:t>Kommen wir zurück zum methodologischen Grundprinzip des Methodenmixes:</a:t>
            </a:r>
          </a:p>
          <a:p>
            <a:endParaRPr lang="de-DE" altLang="de-DE"/>
          </a:p>
          <a:p>
            <a:r>
              <a:rPr lang="de-DE" altLang="de-DE"/>
              <a:t>Qualitative und quantitative Forschungsmethoden weisen jeweils </a:t>
            </a:r>
            <a:r>
              <a:rPr lang="de-DE" altLang="de-DE" b="1" i="1"/>
              <a:t>spezifische Stärken</a:t>
            </a:r>
            <a:r>
              <a:rPr lang="de-DE" altLang="de-DE"/>
              <a:t> und </a:t>
            </a:r>
            <a:r>
              <a:rPr lang="de-DE" altLang="de-DE" b="1" i="1"/>
              <a:t>Schwächen</a:t>
            </a:r>
            <a:r>
              <a:rPr lang="de-DE" altLang="de-DE"/>
              <a:t> auf.</a:t>
            </a:r>
          </a:p>
          <a:p>
            <a:r>
              <a:rPr lang="de-DE" altLang="de-DE"/>
              <a:t>Dies gilt</a:t>
            </a:r>
            <a:r>
              <a:rPr lang="de-DE" altLang="de-DE" baseline="0"/>
              <a:t> gerade </a:t>
            </a:r>
            <a:r>
              <a:rPr lang="de-DE" altLang="de-DE"/>
              <a:t>im Umgang mit eigensinnigen Akteuren und kontingenten Strukturen</a:t>
            </a:r>
            <a:r>
              <a:rPr lang="de-DE" altLang="de-DE" baseline="0"/>
              <a:t> und macht deutlich, warum wir gerade in sozialwissenschaftlichen Untersuchungsfeldern sehr häufig einen Mix von qualitativen udn quantitativen Methoden benötigen.</a:t>
            </a:r>
            <a:endParaRPr lang="de-DE" altLang="de-DE"/>
          </a:p>
          <a:p>
            <a:endParaRPr lang="de-DE" altLang="de-DE"/>
          </a:p>
          <a:p>
            <a:r>
              <a:rPr lang="de-DE" altLang="de-DE"/>
              <a:t>Denn</a:t>
            </a:r>
            <a:r>
              <a:rPr lang="de-DE" altLang="de-DE" baseline="0"/>
              <a:t> die </a:t>
            </a:r>
            <a:r>
              <a:rPr lang="de-DE" altLang="de-DE"/>
              <a:t>Stärken und Schwächen und Schwächen qualitativer</a:t>
            </a:r>
            <a:r>
              <a:rPr lang="de-DE" altLang="de-DE" baseline="0"/>
              <a:t> und quantitativer Methoden </a:t>
            </a:r>
            <a:r>
              <a:rPr lang="de-DE" altLang="de-DE"/>
              <a:t>können sich gegenseitig </a:t>
            </a:r>
            <a:r>
              <a:rPr lang="de-DE" altLang="de-DE" b="1" i="1"/>
              <a:t>ergänzen</a:t>
            </a:r>
            <a:r>
              <a:rPr lang="de-DE" altLang="de-DE"/>
              <a:t>, d.h. die Schwächen der einen Methodentradition können in konkreten empirischen Projekten durch die Stärken der anderen ausgeglichen werden</a:t>
            </a:r>
          </a:p>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a:t>Die Stärken quantitativer Methoden dort wo man die Wirkungen bestimmter Interventionen untersucht, bestehen darin, dass man </a:t>
            </a:r>
          </a:p>
          <a:p>
            <a:endParaRPr lang="de-DE"/>
          </a:p>
          <a:p>
            <a:pPr>
              <a:spcBef>
                <a:spcPct val="20000"/>
              </a:spcBef>
              <a:buFontTx/>
              <a:buChar char="•"/>
            </a:pPr>
            <a:r>
              <a:rPr lang="de-DE" altLang="de-DE"/>
              <a:t>Man kann den Grad, mit dem ein definiertes Ziel erreicht wird, messen.</a:t>
            </a:r>
            <a:br>
              <a:rPr lang="de-DE" altLang="de-DE"/>
            </a:br>
            <a:r>
              <a:rPr lang="de-DE" altLang="de-DE"/>
              <a:t>(„Hatte das treatment den vermuteten Erfolg?“)</a:t>
            </a:r>
            <a:br>
              <a:rPr lang="de-DE" altLang="de-DE"/>
            </a:br>
            <a:endParaRPr lang="de-DE" altLang="de-DE"/>
          </a:p>
          <a:p>
            <a:pPr>
              <a:spcBef>
                <a:spcPct val="20000"/>
              </a:spcBef>
              <a:buFontTx/>
              <a:buChar char="•"/>
            </a:pPr>
            <a:r>
              <a:rPr lang="de-DE" altLang="de-DE"/>
              <a:t>Man kann die Stärke erwünschter und unerwünschter Nebeneffekte feststellen</a:t>
            </a:r>
            <a:br>
              <a:rPr lang="de-DE" altLang="de-DE"/>
            </a:br>
            <a:r>
              <a:rPr lang="de-DE" altLang="de-DE"/>
              <a:t>(„Wurden vermutete positive Nebeneffekte erzielt? Wie stark waren die vermuteten Schäden?“)</a:t>
            </a:r>
          </a:p>
          <a:p>
            <a:pPr>
              <a:spcBef>
                <a:spcPct val="20000"/>
              </a:spcBef>
            </a:pPr>
            <a:r>
              <a:rPr lang="de-DE" altLang="de-DE"/>
              <a:t>Dies allerdings nur, wenn man vor einer empirischen Datenerhebung schon genug weiß über diese Nebenwirkungen.</a:t>
            </a:r>
          </a:p>
          <a:p>
            <a:pPr>
              <a:spcBef>
                <a:spcPct val="20000"/>
              </a:spcBef>
              <a:buFontTx/>
              <a:buChar char="•"/>
            </a:pPr>
            <a:endParaRPr lang="de-DE" altLang="de-DE"/>
          </a:p>
          <a:p>
            <a:pPr>
              <a:spcBef>
                <a:spcPct val="20000"/>
              </a:spcBef>
            </a:pPr>
            <a:r>
              <a:rPr lang="de-DE" altLang="de-DE"/>
              <a:t>Quantitative Untersuchungen erfordern nämlich die exakte Definition der gemessenen Variablen („Operationalisierung“) vor der Datenerhebung</a:t>
            </a:r>
          </a:p>
          <a:p>
            <a:pPr>
              <a:spcBef>
                <a:spcPct val="20000"/>
              </a:spcBef>
            </a:pPr>
            <a:endParaRPr lang="de-DE" altLang="de-DE"/>
          </a:p>
          <a:p>
            <a:endParaRPr lang="de-DE"/>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44</a:t>
            </a:fld>
            <a:endParaRPr lang="de-DE"/>
          </a:p>
        </p:txBody>
      </p:sp>
    </p:spTree>
    <p:extLst>
      <p:ext uri="{BB962C8B-B14F-4D97-AF65-F5344CB8AC3E}">
        <p14:creationId xmlns:p14="http://schemas.microsoft.com/office/powerpoint/2010/main" val="987625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a:t>Dem stehen die Begrenzungen und Schwächen quantitativer Methoden gegenüber:</a:t>
            </a:r>
          </a:p>
          <a:p>
            <a:endParaRPr lang="de-DE"/>
          </a:p>
          <a:p>
            <a:pPr>
              <a:spcBef>
                <a:spcPct val="20000"/>
              </a:spcBef>
              <a:buFontTx/>
              <a:buChar char="•"/>
            </a:pPr>
            <a:r>
              <a:rPr lang="de-DE" altLang="de-DE"/>
              <a:t>in quantitativen Untersuchungen verfügen wir oft nicht, wie wir in beiden empirischen Beispielen gesehen haben, über ausreichende Messinstrumente, die die interessierenden Phänomene valide erfassen können.</a:t>
            </a:r>
            <a:br>
              <a:rPr lang="de-DE" altLang="de-DE"/>
            </a:br>
            <a:r>
              <a:rPr lang="de-DE" altLang="de-DE"/>
              <a:t>Dann produzieren wir Kunstprodukte, sog. Methodenartefakte, anstatt etwas sinnvolles zu messen.</a:t>
            </a:r>
            <a:br>
              <a:rPr lang="de-DE" altLang="de-DE"/>
            </a:br>
            <a:endParaRPr lang="de-DE" altLang="de-DE"/>
          </a:p>
          <a:p>
            <a:pPr>
              <a:spcBef>
                <a:spcPct val="20000"/>
              </a:spcBef>
              <a:buFontTx/>
              <a:buChar char="•"/>
            </a:pPr>
            <a:r>
              <a:rPr lang="de-DE" altLang="de-DE"/>
              <a:t>quantitative Untersuchungen liefern auch dann kein ausreichendes Bild, wenn wir nicht genügendes Wissen über unerwartete und unbeabsichtigte (möglicherweise negative) Nebenwirkungen haben</a:t>
            </a:r>
          </a:p>
          <a:p>
            <a:pPr>
              <a:spcBef>
                <a:spcPct val="20000"/>
              </a:spcBef>
              <a:buFontTx/>
              <a:buChar char="•"/>
            </a:pPr>
            <a:endParaRPr lang="de-DE" altLang="de-DE"/>
          </a:p>
          <a:p>
            <a:pPr>
              <a:spcBef>
                <a:spcPct val="20000"/>
              </a:spcBef>
              <a:buFontTx/>
              <a:buChar char="•"/>
            </a:pPr>
            <a:r>
              <a:rPr lang="de-DE" altLang="de-DE"/>
              <a:t>oder wenn wir die verschiedenen kausalen Handlungspfade, durch die eine Intervention wirkt (oder eben nicht wirkt), nicht kennen</a:t>
            </a:r>
            <a:br>
              <a:rPr lang="de-DE" altLang="de-DE"/>
            </a:br>
            <a:r>
              <a:rPr lang="de-DE" altLang="de-DE"/>
              <a:t/>
            </a:r>
            <a:br>
              <a:rPr lang="de-DE" altLang="de-DE"/>
            </a:br>
            <a:endParaRPr lang="de-DE" altLang="de-DE"/>
          </a:p>
          <a:p>
            <a:endParaRPr lang="de-DE"/>
          </a:p>
          <a:p>
            <a:endParaRPr lang="de-DE"/>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45</a:t>
            </a:fld>
            <a:endParaRPr lang="de-DE"/>
          </a:p>
        </p:txBody>
      </p:sp>
    </p:spTree>
    <p:extLst>
      <p:ext uri="{BB962C8B-B14F-4D97-AF65-F5344CB8AC3E}">
        <p14:creationId xmlns:p14="http://schemas.microsoft.com/office/powerpoint/2010/main" val="98762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7513792-DB86-41B5-A2AD-21F776CED3FD}" type="slidenum">
              <a:rPr lang="de-DE" altLang="de-DE" smtClean="0">
                <a:latin typeface="Arial" charset="0"/>
                <a:cs typeface="Arial" charset="0"/>
              </a:rPr>
              <a:pPr eaLnBrk="1" hangingPunct="1">
                <a:spcBef>
                  <a:spcPct val="0"/>
                </a:spcBef>
              </a:pPr>
              <a:t>4</a:t>
            </a:fld>
            <a:endParaRPr lang="de-DE" altLang="de-DE">
              <a:latin typeface="Arial" charset="0"/>
              <a:cs typeface="Arial" charset="0"/>
            </a:endParaRPr>
          </a:p>
        </p:txBody>
      </p:sp>
      <p:sp>
        <p:nvSpPr>
          <p:cNvPr id="77827" name="Rectangle 2"/>
          <p:cNvSpPr>
            <a:spLocks noGrp="1" noRot="1" noChangeAspect="1" noChangeArrowheads="1" noTextEdit="1"/>
          </p:cNvSpPr>
          <p:nvPr>
            <p:ph type="sldImg"/>
          </p:nvPr>
        </p:nvSpPr>
        <p:spPr>
          <a:xfrm>
            <a:off x="595313" y="541338"/>
            <a:ext cx="5775325" cy="3249612"/>
          </a:xfrm>
          <a:ln/>
        </p:spPr>
      </p:sp>
      <p:sp>
        <p:nvSpPr>
          <p:cNvPr id="77828" name="Rectangle 3"/>
          <p:cNvSpPr>
            <a:spLocks noGrp="1" noChangeArrowheads="1"/>
          </p:cNvSpPr>
          <p:nvPr>
            <p:ph type="body" idx="1"/>
          </p:nvPr>
        </p:nvSpPr>
        <p:spPr>
          <a:xfrm>
            <a:off x="763588" y="3986213"/>
            <a:ext cx="5324475"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de-DE" altLang="de-DE" sz="1000"/>
              <a:t>Dieser nun mehr als 80 Jahren währende Methodenstreit hat ein Kollege aus den Erziehungswissenschaften, Gage, 1989 ironisch die „Paradigmenkriege“ genannt.</a:t>
            </a:r>
          </a:p>
          <a:p>
            <a:pPr>
              <a:spcBef>
                <a:spcPct val="0"/>
              </a:spcBef>
            </a:pPr>
            <a:r>
              <a:rPr lang="de-DE" altLang="de-DE" sz="1000"/>
              <a:t>Wobei es auf beiden Seiten Paradigmenkrieger gibt. Rainer Schnell, ein Haudegen der quantitativen Sozialforschung schreibt etwa in seinem Lehrbuch: </a:t>
            </a:r>
          </a:p>
          <a:p>
            <a:pPr>
              <a:spcBef>
                <a:spcPct val="0"/>
              </a:spcBef>
            </a:pPr>
            <a:r>
              <a:rPr lang="de-DE" altLang="de-DE" sz="1000"/>
              <a:t>Für qualitative Verfahren sind keinerlei methodische Standards und Gütekriterien „</a:t>
            </a:r>
            <a:r>
              <a:rPr lang="de-DE" altLang="de-DE" sz="1000" i="1"/>
              <a:t>jenseits subjektiver Evidenzerlebnisse formulier- und überprüfbar</a:t>
            </a:r>
            <a:r>
              <a:rPr lang="de-DE" altLang="de-DE" sz="1000"/>
              <a:t>.“ Aber auch Vertreter der qualitativen Tradition sind oft nicht sehr zimperlich.</a:t>
            </a:r>
          </a:p>
          <a:p>
            <a:pPr>
              <a:spcBef>
                <a:spcPct val="0"/>
              </a:spcBef>
            </a:pPr>
            <a:endParaRPr lang="de-DE" altLang="de-DE" sz="1000"/>
          </a:p>
          <a:p>
            <a:pPr>
              <a:spcBef>
                <a:spcPct val="0"/>
              </a:spcBef>
            </a:pPr>
            <a:r>
              <a:rPr lang="de-DE" altLang="de-DE" sz="1000"/>
              <a:t>ein freundlicher Kollege, hat einmal etwas spöttisch sagt, die Alternative zum Methodenstreit sei ein „romantischerHolismus“…  Aber eine echte Integration von Methoden würde etwas anderes erfordern als eine Befriedung oder Harmonisierung der zerstrittenen Lager … Zur Zeit gibt es nämlich nicht zu viel Methodendebatten und Kritik, sondern zu wenig davon.</a:t>
            </a:r>
          </a:p>
          <a:p>
            <a:pPr>
              <a:spcBef>
                <a:spcPct val="0"/>
              </a:spcBef>
            </a:pPr>
            <a:endParaRPr lang="de-DE" altLang="de-DE" sz="1000"/>
          </a:p>
          <a:p>
            <a:pPr>
              <a:spcBef>
                <a:spcPct val="0"/>
              </a:spcBef>
            </a:pPr>
            <a:r>
              <a:rPr lang="de-DE" altLang="de-DE" sz="1000"/>
              <a:t>Das, was der Debatte oft fehlt, ist die Bereitschaft. über Argumente und Kritik direkt zu streiten. Fast nie wird in beiden Lagern die Kritik der Gegenseite zum Anlass genommen, mögliche Schwachstellen des eigenen Ansatzes zu thematisieren. Gute Wissenschaft lebt davon, dass man sich gegen die Kritik der anderen wappnet und wehrt, indem man es besser macht. Stattdessen das Eingraben in die eigenen Lager, das Ignorieren von Argumenten, das „tu quoque“ (Kennen Sie das? Beliebt aus Ehestreits. Auf Vorwürfe damit zu reagieren, dass man sagt „Du machst aber auch was falsch“ --- enorm weiterführend…)</a:t>
            </a:r>
          </a:p>
          <a:p>
            <a:pPr>
              <a:spcBef>
                <a:spcPct val="0"/>
              </a:spcBef>
            </a:pPr>
            <a:endParaRPr lang="de-DE" altLang="de-DE" sz="1000"/>
          </a:p>
          <a:p>
            <a:pPr>
              <a:spcBef>
                <a:spcPct val="0"/>
              </a:spcBef>
            </a:pPr>
            <a:r>
              <a:rPr lang="de-DE" altLang="de-DE" sz="1000"/>
              <a:t>Und in der Tat: Bislang fehlen der Methodendebatte konstruktive Ergebnisse. Viele Argumente werden teilweise seit Jahrzehnten wiederholt, aber kaum aufeinander bezogen. Die Argumente laufen windschief aneinander vorbei. Um das zu beenden, müsste man eigentlich die Lager auflösen.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a:t>Diese Begrenzungen und Probleme können oft erst dann erkannt, beschrieben und bearbeitet werden, wenn wir auf qualitative Methoden zurückgreifen können. Diese können dann helfen bei der </a:t>
            </a:r>
          </a:p>
          <a:p>
            <a:endParaRPr lang="de-DE"/>
          </a:p>
          <a:p>
            <a:pPr marL="609600" indent="-609600">
              <a:lnSpc>
                <a:spcPct val="80000"/>
              </a:lnSpc>
              <a:buFontTx/>
              <a:buAutoNum type="arabicPeriod"/>
            </a:pPr>
            <a:r>
              <a:rPr lang="de-DE" altLang="de-DE"/>
              <a:t>Identifikation von Validitätsproblemen und  „Methodenartefakten“</a:t>
            </a:r>
            <a:br>
              <a:rPr lang="de-DE" altLang="de-DE"/>
            </a:br>
            <a:r>
              <a:rPr lang="de-DE" altLang="de-DE"/>
              <a:t>(„Bilden die Messungen überhaupt das ab, was sie abbilden sollen?“)</a:t>
            </a:r>
          </a:p>
          <a:p>
            <a:pPr marL="609600" indent="-609600">
              <a:lnSpc>
                <a:spcPct val="80000"/>
              </a:lnSpc>
              <a:buFontTx/>
              <a:buAutoNum type="arabicPeriod"/>
            </a:pPr>
            <a:endParaRPr lang="de-DE" altLang="de-DE"/>
          </a:p>
          <a:p>
            <a:pPr marL="609600" indent="-609600">
              <a:lnSpc>
                <a:spcPct val="80000"/>
              </a:lnSpc>
              <a:buFontTx/>
              <a:buAutoNum type="arabicPeriod"/>
            </a:pPr>
            <a:r>
              <a:rPr lang="de-DE" altLang="de-DE"/>
              <a:t>bei der Identifikation von Kriterien für den „Erfolg“ einer Intervention</a:t>
            </a:r>
            <a:br>
              <a:rPr lang="de-DE" altLang="de-DE"/>
            </a:br>
            <a:r>
              <a:rPr lang="de-DE" altLang="de-DE"/>
              <a:t>(„Was wird bei unterschiedlichen Akteuren als Erfolg gewertet?“)</a:t>
            </a:r>
            <a:br>
              <a:rPr lang="de-DE" altLang="de-DE"/>
            </a:br>
            <a:endParaRPr lang="de-DE" altLang="de-DE"/>
          </a:p>
          <a:p>
            <a:pPr marL="609600" indent="-609600">
              <a:lnSpc>
                <a:spcPct val="80000"/>
              </a:lnSpc>
              <a:buFontTx/>
              <a:buAutoNum type="arabicPeriod"/>
            </a:pPr>
            <a:r>
              <a:rPr lang="de-DE" altLang="de-DE"/>
              <a:t>bei der Identifikation erwünschter und unerwünschter Nebenwirkungen</a:t>
            </a:r>
            <a:br>
              <a:rPr lang="de-DE" altLang="de-DE"/>
            </a:br>
            <a:r>
              <a:rPr lang="de-DE" altLang="de-DE"/>
              <a:t>(„Was hat die Maßnahme noch für Folgen? Richtet die Maßnahme Schaden an?“)</a:t>
            </a:r>
            <a:br>
              <a:rPr lang="de-DE" altLang="de-DE"/>
            </a:br>
            <a:endParaRPr lang="de-DE" altLang="de-DE"/>
          </a:p>
          <a:p>
            <a:pPr marL="609600" indent="-609600">
              <a:lnSpc>
                <a:spcPct val="80000"/>
              </a:lnSpc>
              <a:buFontTx/>
              <a:buAutoNum type="arabicPeriod"/>
            </a:pPr>
            <a:r>
              <a:rPr lang="de-DE" altLang="de-DE"/>
              <a:t>bei der Beschreibung der „kausalen Pfade“, durch die eine Intervention wirkt</a:t>
            </a:r>
            <a:br>
              <a:rPr lang="de-DE" altLang="de-DE"/>
            </a:br>
            <a:r>
              <a:rPr lang="de-DE" altLang="de-DE"/>
              <a:t>(„Wie und auf welchen Wegen wirkt eine Maßnahme?“)</a:t>
            </a:r>
            <a:br>
              <a:rPr lang="de-DE" altLang="de-DE"/>
            </a:br>
            <a:endParaRPr lang="de-DE" altLang="de-DE"/>
          </a:p>
          <a:p>
            <a:pPr marL="609600" indent="-609600">
              <a:lnSpc>
                <a:spcPct val="80000"/>
              </a:lnSpc>
              <a:buFontTx/>
              <a:buAutoNum type="arabicPeriod"/>
            </a:pPr>
            <a:r>
              <a:rPr lang="de-DE" altLang="de-DE"/>
              <a:t>bei der Interpretation von schwer verständlichen quantitativen Befunden</a:t>
            </a:r>
            <a:br>
              <a:rPr lang="de-DE" altLang="de-DE"/>
            </a:br>
            <a:r>
              <a:rPr lang="de-DE" altLang="de-DE"/>
              <a:t>(„Was bedeuten diese Zahlen und wie kommen sie zustande?“)</a:t>
            </a:r>
          </a:p>
          <a:p>
            <a:pPr marL="609600" indent="-609600">
              <a:lnSpc>
                <a:spcPct val="80000"/>
              </a:lnSpc>
              <a:buFontTx/>
              <a:buAutoNum type="arabicPeriod"/>
            </a:pPr>
            <a:endParaRPr lang="de-DE" altLang="de-DE"/>
          </a:p>
          <a:p>
            <a:endParaRPr lang="de-DE"/>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46</a:t>
            </a:fld>
            <a:endParaRPr lang="de-DE"/>
          </a:p>
        </p:txBody>
      </p:sp>
    </p:spTree>
    <p:extLst>
      <p:ext uri="{BB962C8B-B14F-4D97-AF65-F5344CB8AC3E}">
        <p14:creationId xmlns:p14="http://schemas.microsoft.com/office/powerpoint/2010/main" val="1131291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9388" y="731838"/>
            <a:ext cx="6497637" cy="3656012"/>
          </a:xfrm>
        </p:spPr>
      </p:sp>
      <p:sp>
        <p:nvSpPr>
          <p:cNvPr id="3" name="Notizenplatzhalter 2"/>
          <p:cNvSpPr>
            <a:spLocks noGrp="1"/>
          </p:cNvSpPr>
          <p:nvPr>
            <p:ph type="body" idx="1"/>
          </p:nvPr>
        </p:nvSpPr>
        <p:spPr/>
        <p:txBody>
          <a:bodyPr/>
          <a:lstStyle/>
          <a:p>
            <a:r>
              <a:rPr lang="de-DE"/>
              <a:t>Aber auch qualitative Methoden haben Probleme und Schwächen:</a:t>
            </a:r>
          </a:p>
          <a:p>
            <a:endParaRPr lang="de-DE"/>
          </a:p>
          <a:p>
            <a:r>
              <a:rPr lang="de-DE"/>
              <a:t>Qualitative Forschung ist aufwändig und beschränkt auf kleine Fallzahlen, die Objektivität und Zuverlässigkeit der Daten ist manchmal schwer bestimmbar.</a:t>
            </a:r>
          </a:p>
          <a:p>
            <a:endParaRPr lang="de-DE"/>
          </a:p>
          <a:p>
            <a:r>
              <a:rPr lang="de-DE"/>
              <a:t>An dieser Stelle kann dann wiederum die Ergänzung durch quantitative Untersuchungen sinnvoll sein, mit deren Hilfe aus qualitativen Untersuchungen entwickelte Hypothesen überprüft werden können.</a:t>
            </a:r>
          </a:p>
        </p:txBody>
      </p:sp>
      <p:sp>
        <p:nvSpPr>
          <p:cNvPr id="4" name="Foliennummernplatzhalter 3"/>
          <p:cNvSpPr>
            <a:spLocks noGrp="1"/>
          </p:cNvSpPr>
          <p:nvPr>
            <p:ph type="sldNum" sz="quarter" idx="10"/>
          </p:nvPr>
        </p:nvSpPr>
        <p:spPr/>
        <p:txBody>
          <a:bodyPr/>
          <a:lstStyle/>
          <a:p>
            <a:pPr>
              <a:defRPr/>
            </a:pPr>
            <a:fld id="{E3BCEC4E-F4C4-457C-8ED1-B655CA4479D2}" type="slidenum">
              <a:rPr lang="de-DE" smtClean="0"/>
              <a:pPr>
                <a:defRPr/>
              </a:pPr>
              <a:t>47</a:t>
            </a:fld>
            <a:endParaRPr lang="de-DE"/>
          </a:p>
        </p:txBody>
      </p:sp>
    </p:spTree>
    <p:extLst>
      <p:ext uri="{BB962C8B-B14F-4D97-AF65-F5344CB8AC3E}">
        <p14:creationId xmlns:p14="http://schemas.microsoft.com/office/powerpoint/2010/main" val="1131291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4BEA52E-EAAD-4C56-9AA4-84D5DE783C77}" type="slidenum">
              <a:rPr lang="de-DE" altLang="de-DE" smtClean="0"/>
              <a:pPr>
                <a:defRPr/>
              </a:pPr>
              <a:t>48</a:t>
            </a:fld>
            <a:endParaRPr lang="de-DE" altLang="de-DE"/>
          </a:p>
        </p:txBody>
      </p:sp>
    </p:spTree>
    <p:extLst>
      <p:ext uri="{BB962C8B-B14F-4D97-AF65-F5344CB8AC3E}">
        <p14:creationId xmlns:p14="http://schemas.microsoft.com/office/powerpoint/2010/main" val="207361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4BEA52E-EAAD-4C56-9AA4-84D5DE783C77}" type="slidenum">
              <a:rPr lang="de-DE" altLang="de-DE" smtClean="0"/>
              <a:pPr>
                <a:defRPr/>
              </a:pPr>
              <a:t>5</a:t>
            </a:fld>
            <a:endParaRPr lang="de-DE" altLang="de-DE"/>
          </a:p>
        </p:txBody>
      </p:sp>
    </p:spTree>
    <p:extLst>
      <p:ext uri="{BB962C8B-B14F-4D97-AF65-F5344CB8AC3E}">
        <p14:creationId xmlns:p14="http://schemas.microsoft.com/office/powerpoint/2010/main" val="55272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B182E-F17C-4341-B28B-11D79F9A122B}" type="slidenum">
              <a:rPr lang="de-DE" altLang="de-DE"/>
              <a:pPr/>
              <a:t>6</a:t>
            </a:fld>
            <a:endParaRPr lang="de-DE" altLang="de-DE"/>
          </a:p>
        </p:txBody>
      </p:sp>
      <p:sp>
        <p:nvSpPr>
          <p:cNvPr id="53250" name="Rectangle 2"/>
          <p:cNvSpPr>
            <a:spLocks noGrp="1" noRot="1" noChangeAspect="1" noChangeArrowheads="1" noTextEdit="1"/>
          </p:cNvSpPr>
          <p:nvPr>
            <p:ph type="sldImg"/>
          </p:nvPr>
        </p:nvSpPr>
        <p:spPr>
          <a:xfrm>
            <a:off x="330200" y="136525"/>
            <a:ext cx="5594350" cy="3148013"/>
          </a:xfrm>
          <a:ln/>
        </p:spPr>
      </p:sp>
      <p:sp>
        <p:nvSpPr>
          <p:cNvPr id="53251" name="Rectangle 3"/>
          <p:cNvSpPr>
            <a:spLocks noGrp="1" noChangeArrowheads="1"/>
          </p:cNvSpPr>
          <p:nvPr>
            <p:ph type="body" idx="1"/>
          </p:nvPr>
        </p:nvSpPr>
        <p:spPr>
          <a:xfrm>
            <a:off x="531180" y="3704307"/>
            <a:ext cx="5606728" cy="5981519"/>
          </a:xfrm>
        </p:spPr>
        <p:txBody>
          <a:bodyPr/>
          <a:lstStyle/>
          <a:p>
            <a:r>
              <a:rPr lang="de-DE" altLang="de-DE" sz="1400"/>
              <a:t>Für welche Forschungsziele braucht man nun quantitative Daten und für welche Forschungsziele benötigt man qualitative Daten?</a:t>
            </a:r>
          </a:p>
          <a:p>
            <a:r>
              <a:rPr lang="de-DE" altLang="de-DE" sz="1400"/>
              <a:t>Wenn man z.Bsp. so genannte Makrophänomene beschreiben will, also Phänomene, die sich auf eine ganze Gesellschaft, ein ganzes Land beziehen, braucht man sicher quantitative Daten. Wenn man bspw. etwas über die Fertilität in verschiedenen Ländern Europas erfahren will, muss man zuerst Geburten in einem bestimmten Zeitraum zählen.</a:t>
            </a:r>
          </a:p>
          <a:p>
            <a:r>
              <a:rPr lang="de-DE" altLang="de-DE" sz="1400"/>
              <a:t>Möchte man aber etwas darüber wissen, welche Bedeutung Elternschaft in bestimmten Ländern besitzt, kann man sich oft nicht auf quantitative Verfahren stützen. Denn bei solchen Fragen kann es um kulturelle Regeln und Praktiken gehen, die dem Forscher noch gar nicht bekannt sind. Hier kann man nicht die Datenerhebung von Anfang an in Form von Fragebögen strukturieren. Man muss vielmehr, wie die Ethnologin auf dem Foto, die Bedeutung bestimmter Begriffe im Untersuchungsfeld durch offene Gespräche, Beobachtungen usw. erkunden. Man muss dann nichtstandardisierte, qualitative Daten sammeln.</a:t>
            </a:r>
          </a:p>
          <a:p>
            <a:r>
              <a:rPr lang="de-DE" altLang="de-DE" sz="1400"/>
              <a:t>Es ist leicht vorstellbar, dass beide Forschungsziele in einem Projekt eine Rolle spielen: um z.B. die Frage zu beantworten, wie sich ländliche und städtische Regionen Griechenlands in ihrer Geburtenrate unterscheiden und welche Ursachen diese Unterschiede haben, braucht man sowohl quantitative als auch qualitative Methoden.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4BEA52E-EAAD-4C56-9AA4-84D5DE783C77}" type="slidenum">
              <a:rPr lang="de-DE" altLang="de-DE" smtClean="0"/>
              <a:pPr>
                <a:defRPr/>
              </a:pPr>
              <a:t>7</a:t>
            </a:fld>
            <a:endParaRPr lang="de-DE" altLang="de-DE"/>
          </a:p>
        </p:txBody>
      </p:sp>
    </p:spTree>
    <p:extLst>
      <p:ext uri="{BB962C8B-B14F-4D97-AF65-F5344CB8AC3E}">
        <p14:creationId xmlns:p14="http://schemas.microsoft.com/office/powerpoint/2010/main" val="39022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4BEA52E-EAAD-4C56-9AA4-84D5DE783C77}" type="slidenum">
              <a:rPr lang="de-DE" altLang="de-DE" smtClean="0"/>
              <a:pPr>
                <a:defRPr/>
              </a:pPr>
              <a:t>10</a:t>
            </a:fld>
            <a:endParaRPr lang="de-DE" altLang="de-DE"/>
          </a:p>
        </p:txBody>
      </p:sp>
    </p:spTree>
    <p:extLst>
      <p:ext uri="{BB962C8B-B14F-4D97-AF65-F5344CB8AC3E}">
        <p14:creationId xmlns:p14="http://schemas.microsoft.com/office/powerpoint/2010/main" val="350606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B182E-F17C-4341-B28B-11D79F9A122B}" type="slidenum">
              <a:rPr lang="de-DE" altLang="de-DE"/>
              <a:pPr/>
              <a:t>12</a:t>
            </a:fld>
            <a:endParaRPr lang="de-DE" altLang="de-DE"/>
          </a:p>
        </p:txBody>
      </p:sp>
      <p:sp>
        <p:nvSpPr>
          <p:cNvPr id="53250" name="Rectangle 2"/>
          <p:cNvSpPr>
            <a:spLocks noGrp="1" noRot="1" noChangeAspect="1" noChangeArrowheads="1" noTextEdit="1"/>
          </p:cNvSpPr>
          <p:nvPr>
            <p:ph type="sldImg"/>
          </p:nvPr>
        </p:nvSpPr>
        <p:spPr>
          <a:xfrm>
            <a:off x="330200" y="136525"/>
            <a:ext cx="5594350" cy="3148013"/>
          </a:xfrm>
          <a:ln/>
        </p:spPr>
      </p:sp>
      <p:sp>
        <p:nvSpPr>
          <p:cNvPr id="2" name="Notizenplatzhalter 1"/>
          <p:cNvSpPr>
            <a:spLocks noGrp="1"/>
          </p:cNvSpPr>
          <p:nvPr>
            <p:ph type="body" sz="quarter" idx="10"/>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243418" y="1192214"/>
            <a:ext cx="11728449" cy="5399087"/>
          </a:xfrm>
          <a:prstGeom prst="rect">
            <a:avLst/>
          </a:prstGeom>
          <a:gradFill rotWithShape="1">
            <a:gsLst>
              <a:gs pos="0">
                <a:schemeClr val="bg1"/>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de-DE" altLang="de-DE" sz="2800" b="0">
              <a:solidFill>
                <a:srgbClr val="006600"/>
              </a:solidFill>
              <a:latin typeface="Verdana" pitchFamily="34" charset="0"/>
            </a:endParaRPr>
          </a:p>
        </p:txBody>
      </p:sp>
      <p:pic>
        <p:nvPicPr>
          <p:cNvPr id="3" name="Picture 3" descr="Folienkopf_ne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818" y="68264"/>
            <a:ext cx="1168823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userDrawn="1"/>
        </p:nvSpPr>
        <p:spPr bwMode="auto">
          <a:xfrm>
            <a:off x="3405717" y="477839"/>
            <a:ext cx="6593416" cy="422275"/>
          </a:xfrm>
          <a:prstGeom prst="rect">
            <a:avLst/>
          </a:prstGeom>
          <a:gradFill rotWithShape="1">
            <a:gsLst>
              <a:gs pos="0">
                <a:schemeClr val="bg1"/>
              </a:gs>
              <a:gs pos="100000">
                <a:srgbClr val="E6E6E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de-DE" altLang="de-DE" b="0"/>
          </a:p>
        </p:txBody>
      </p:sp>
      <p:sp>
        <p:nvSpPr>
          <p:cNvPr id="5" name="Rectangle 5"/>
          <p:cNvSpPr>
            <a:spLocks noChangeArrowheads="1"/>
          </p:cNvSpPr>
          <p:nvPr userDrawn="1"/>
        </p:nvSpPr>
        <p:spPr bwMode="auto">
          <a:xfrm>
            <a:off x="237067" y="903288"/>
            <a:ext cx="11736917" cy="265112"/>
          </a:xfrm>
          <a:prstGeom prst="rect">
            <a:avLst/>
          </a:prstGeom>
          <a:solidFill>
            <a:srgbClr val="D20E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Tree>
    <p:extLst>
      <p:ext uri="{BB962C8B-B14F-4D97-AF65-F5344CB8AC3E}">
        <p14:creationId xmlns:p14="http://schemas.microsoft.com/office/powerpoint/2010/main" val="33463584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899200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0012299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DE4800ED-3F6F-4848-BE83-91B110CC1CB5}" type="slidenum">
              <a:rPr lang="de-DE"/>
              <a:pPr>
                <a:defRPr/>
              </a:pPr>
              <a:t>‹N°›</a:t>
            </a:fld>
            <a:endParaRPr lang="de-DE"/>
          </a:p>
        </p:txBody>
      </p:sp>
    </p:spTree>
    <p:extLst>
      <p:ext uri="{BB962C8B-B14F-4D97-AF65-F5344CB8AC3E}">
        <p14:creationId xmlns:p14="http://schemas.microsoft.com/office/powerpoint/2010/main" val="2589369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E642FCAC-B2C0-434A-AD37-DDF2C9653ADA}" type="slidenum">
              <a:rPr lang="de-DE"/>
              <a:pPr>
                <a:defRPr/>
              </a:pPr>
              <a:t>‹N°›</a:t>
            </a:fld>
            <a:endParaRPr lang="de-DE"/>
          </a:p>
        </p:txBody>
      </p:sp>
    </p:spTree>
    <p:extLst>
      <p:ext uri="{BB962C8B-B14F-4D97-AF65-F5344CB8AC3E}">
        <p14:creationId xmlns:p14="http://schemas.microsoft.com/office/powerpoint/2010/main" val="2096615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27051" y="1971675"/>
            <a:ext cx="53848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15051" y="1971675"/>
            <a:ext cx="53848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0679DE71-AB14-4198-B633-D3E13A66FBB7}" type="slidenum">
              <a:rPr lang="de-DE"/>
              <a:pPr>
                <a:defRPr/>
              </a:pPr>
              <a:t>‹N°›</a:t>
            </a:fld>
            <a:endParaRPr lang="de-DE"/>
          </a:p>
        </p:txBody>
      </p:sp>
    </p:spTree>
    <p:extLst>
      <p:ext uri="{BB962C8B-B14F-4D97-AF65-F5344CB8AC3E}">
        <p14:creationId xmlns:p14="http://schemas.microsoft.com/office/powerpoint/2010/main" val="591025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85073233-E954-4F89-A196-262033CB918F}" type="slidenum">
              <a:rPr lang="de-DE"/>
              <a:pPr>
                <a:defRPr/>
              </a:pPr>
              <a:t>‹N°›</a:t>
            </a:fld>
            <a:endParaRPr lang="de-DE"/>
          </a:p>
        </p:txBody>
      </p:sp>
    </p:spTree>
    <p:extLst>
      <p:ext uri="{BB962C8B-B14F-4D97-AF65-F5344CB8AC3E}">
        <p14:creationId xmlns:p14="http://schemas.microsoft.com/office/powerpoint/2010/main" val="3359241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ftr" sz="quarter" idx="10"/>
          </p:nvPr>
        </p:nvSpPr>
        <p:spPr>
          <a:ln/>
        </p:spPr>
        <p:txBody>
          <a:bodyPr/>
          <a:lstStyle>
            <a:lvl1pPr>
              <a:defRPr/>
            </a:lvl1pPr>
          </a:lstStyle>
          <a:p>
            <a:pPr>
              <a:defRPr/>
            </a:pP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E537C19A-8001-4FC5-A68B-5B553942A212}" type="slidenum">
              <a:rPr lang="de-DE"/>
              <a:pPr>
                <a:defRPr/>
              </a:pPr>
              <a:t>‹N°›</a:t>
            </a:fld>
            <a:endParaRPr lang="de-DE"/>
          </a:p>
        </p:txBody>
      </p:sp>
    </p:spTree>
    <p:extLst>
      <p:ext uri="{BB962C8B-B14F-4D97-AF65-F5344CB8AC3E}">
        <p14:creationId xmlns:p14="http://schemas.microsoft.com/office/powerpoint/2010/main" val="2721627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5B7418F9-EAFE-4861-A4C6-942B875413AA}" type="slidenum">
              <a:rPr lang="de-DE"/>
              <a:pPr>
                <a:defRPr/>
              </a:pPr>
              <a:t>‹N°›</a:t>
            </a:fld>
            <a:endParaRPr lang="de-DE"/>
          </a:p>
        </p:txBody>
      </p:sp>
    </p:spTree>
    <p:extLst>
      <p:ext uri="{BB962C8B-B14F-4D97-AF65-F5344CB8AC3E}">
        <p14:creationId xmlns:p14="http://schemas.microsoft.com/office/powerpoint/2010/main" val="390852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ED0EDE4B-6FE8-40BE-A6EA-CA425F33E8DB}" type="slidenum">
              <a:rPr lang="de-DE"/>
              <a:pPr>
                <a:defRPr/>
              </a:pPr>
              <a:t>‹N°›</a:t>
            </a:fld>
            <a:endParaRPr lang="de-DE"/>
          </a:p>
        </p:txBody>
      </p:sp>
    </p:spTree>
    <p:extLst>
      <p:ext uri="{BB962C8B-B14F-4D97-AF65-F5344CB8AC3E}">
        <p14:creationId xmlns:p14="http://schemas.microsoft.com/office/powerpoint/2010/main" val="276802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7C932C52-0BFA-494B-9F59-EBA29ED42302}" type="slidenum">
              <a:rPr lang="de-DE"/>
              <a:pPr>
                <a:defRPr/>
              </a:pPr>
              <a:t>‹N°›</a:t>
            </a:fld>
            <a:endParaRPr lang="de-DE"/>
          </a:p>
        </p:txBody>
      </p:sp>
    </p:spTree>
    <p:extLst>
      <p:ext uri="{BB962C8B-B14F-4D97-AF65-F5344CB8AC3E}">
        <p14:creationId xmlns:p14="http://schemas.microsoft.com/office/powerpoint/2010/main" val="78351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065731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7E00909E-6176-469C-AEC8-220F1D1816BC}" type="slidenum">
              <a:rPr lang="de-DE"/>
              <a:pPr>
                <a:defRPr/>
              </a:pPr>
              <a:t>‹N°›</a:t>
            </a:fld>
            <a:endParaRPr lang="de-DE"/>
          </a:p>
        </p:txBody>
      </p:sp>
    </p:spTree>
    <p:extLst>
      <p:ext uri="{BB962C8B-B14F-4D97-AF65-F5344CB8AC3E}">
        <p14:creationId xmlns:p14="http://schemas.microsoft.com/office/powerpoint/2010/main" val="3371776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20152" y="274638"/>
            <a:ext cx="2762249" cy="5746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27051" y="274638"/>
            <a:ext cx="8089900" cy="574675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5DD6E37A-25B2-4E80-A904-DD937584BEEB}" type="slidenum">
              <a:rPr lang="de-DE"/>
              <a:pPr>
                <a:defRPr/>
              </a:pPr>
              <a:t>‹N°›</a:t>
            </a:fld>
            <a:endParaRPr lang="de-DE"/>
          </a:p>
        </p:txBody>
      </p:sp>
    </p:spTree>
    <p:extLst>
      <p:ext uri="{BB962C8B-B14F-4D97-AF65-F5344CB8AC3E}">
        <p14:creationId xmlns:p14="http://schemas.microsoft.com/office/powerpoint/2010/main" val="1373468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a:t>Titelmasterformat durch Klicken bearbeiten</a:t>
            </a:r>
          </a:p>
        </p:txBody>
      </p:sp>
      <p:sp>
        <p:nvSpPr>
          <p:cNvPr id="3" name="Tabellenplatzhalter 2"/>
          <p:cNvSpPr>
            <a:spLocks noGrp="1"/>
          </p:cNvSpPr>
          <p:nvPr>
            <p:ph type="tbl" idx="1"/>
          </p:nvPr>
        </p:nvSpPr>
        <p:spPr>
          <a:xfrm>
            <a:off x="527051" y="2060576"/>
            <a:ext cx="10972800" cy="3960813"/>
          </a:xfrm>
        </p:spPr>
        <p:txBody>
          <a:bodyPr/>
          <a:lstStyle/>
          <a:p>
            <a:pPr lvl="0"/>
            <a:endParaRPr lang="de-DE"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2B949889-486F-4457-A192-0DB17A328843}" type="slidenum">
              <a:rPr lang="de-DE"/>
              <a:pPr>
                <a:defRPr/>
              </a:pPr>
              <a:t>‹N°›</a:t>
            </a:fld>
            <a:endParaRPr lang="de-DE"/>
          </a:p>
        </p:txBody>
      </p:sp>
    </p:spTree>
    <p:extLst>
      <p:ext uri="{BB962C8B-B14F-4D97-AF65-F5344CB8AC3E}">
        <p14:creationId xmlns:p14="http://schemas.microsoft.com/office/powerpoint/2010/main" val="2155013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103632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1981200"/>
            <a:ext cx="50800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6197600" y="1981200"/>
            <a:ext cx="5080000" cy="4114800"/>
          </a:xfrm>
        </p:spPr>
        <p:txBody>
          <a:bodyPr/>
          <a:lstStyle/>
          <a:p>
            <a:pPr lvl="0"/>
            <a:endParaRPr lang="de-DE" noProof="0"/>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DA3A5448-96E3-4C4B-BBD1-3F5BEC8F6376}" type="slidenum">
              <a:rPr lang="de-DE" altLang="de-DE"/>
              <a:pPr>
                <a:defRPr/>
              </a:pPr>
              <a:t>‹N°›</a:t>
            </a:fld>
            <a:endParaRPr lang="de-DE" altLang="de-DE"/>
          </a:p>
        </p:txBody>
      </p:sp>
    </p:spTree>
    <p:extLst>
      <p:ext uri="{BB962C8B-B14F-4D97-AF65-F5344CB8AC3E}">
        <p14:creationId xmlns:p14="http://schemas.microsoft.com/office/powerpoint/2010/main" val="9229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8430400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614913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945938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8947244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6241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7993237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576071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1196976"/>
            <a:ext cx="12192000" cy="5661025"/>
          </a:xfrm>
          <a:prstGeom prst="rect">
            <a:avLst/>
          </a:prstGeom>
          <a:gradFill rotWithShape="1">
            <a:gsLst>
              <a:gs pos="0">
                <a:schemeClr val="bg1"/>
              </a:gs>
              <a:gs pos="100000">
                <a:srgbClr val="DDDDD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de-DE" altLang="de-DE" sz="2800" b="0">
              <a:solidFill>
                <a:srgbClr val="006600"/>
              </a:solidFill>
              <a:latin typeface="Verdana" pitchFamily="34" charset="0"/>
            </a:endParaRPr>
          </a:p>
        </p:txBody>
      </p:sp>
      <p:pic>
        <p:nvPicPr>
          <p:cNvPr id="1027" name="Picture 3" descr="Folienkopf_neu"/>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ChangeArrowheads="1"/>
          </p:cNvSpPr>
          <p:nvPr userDrawn="1"/>
        </p:nvSpPr>
        <p:spPr bwMode="auto">
          <a:xfrm>
            <a:off x="3405717" y="477839"/>
            <a:ext cx="6593416" cy="422275"/>
          </a:xfrm>
          <a:prstGeom prst="rect">
            <a:avLst/>
          </a:prstGeom>
          <a:gradFill rotWithShape="1">
            <a:gsLst>
              <a:gs pos="0">
                <a:schemeClr val="bg1"/>
              </a:gs>
              <a:gs pos="100000">
                <a:srgbClr val="E6E6E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endParaRPr lang="de-DE" altLang="de-DE" b="0"/>
          </a:p>
        </p:txBody>
      </p:sp>
      <p:sp>
        <p:nvSpPr>
          <p:cNvPr id="1029" name="Rectangle 5"/>
          <p:cNvSpPr>
            <a:spLocks noChangeArrowheads="1"/>
          </p:cNvSpPr>
          <p:nvPr userDrawn="1"/>
        </p:nvSpPr>
        <p:spPr bwMode="auto">
          <a:xfrm>
            <a:off x="0" y="908050"/>
            <a:ext cx="12192000" cy="260350"/>
          </a:xfrm>
          <a:prstGeom prst="rect">
            <a:avLst/>
          </a:prstGeom>
          <a:solidFill>
            <a:srgbClr val="D20E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Tree>
  </p:cSld>
  <p:clrMap bg1="lt1" tx1="dk1" bg2="lt2" tx2="dk2" accent1="accent1" accent2="accent2" accent3="accent3" accent4="accent4" accent5="accent5" accent6="accent6" hlink="hlink" folHlink="folHlink"/>
  <p:sldLayoutIdLst>
    <p:sldLayoutId id="2147483763"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2051" name="Rectangle 4"/>
          <p:cNvSpPr>
            <a:spLocks noGrp="1" noChangeArrowheads="1"/>
          </p:cNvSpPr>
          <p:nvPr>
            <p:ph type="body" idx="1"/>
          </p:nvPr>
        </p:nvSpPr>
        <p:spPr bwMode="auto">
          <a:xfrm>
            <a:off x="527051" y="2060576"/>
            <a:ext cx="109728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1" name="Rectangle 5"/>
          <p:cNvSpPr>
            <a:spLocks noGrp="1" noChangeArrowheads="1"/>
          </p:cNvSpPr>
          <p:nvPr>
            <p:ph type="ftr" sz="quarter" idx="3"/>
          </p:nvPr>
        </p:nvSpPr>
        <p:spPr bwMode="auto">
          <a:xfrm>
            <a:off x="7922684" y="623570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5A463C"/>
                </a:solidFill>
                <a:latin typeface="Arial" charset="0"/>
                <a:cs typeface="+mn-cs"/>
              </a:defRPr>
            </a:lvl1pPr>
          </a:lstStyle>
          <a:p>
            <a:pPr>
              <a:defRPr/>
            </a:pPr>
            <a:endParaRPr lang="de-DE"/>
          </a:p>
        </p:txBody>
      </p:sp>
      <p:sp>
        <p:nvSpPr>
          <p:cNvPr id="4102" name="Rectangle 6"/>
          <p:cNvSpPr>
            <a:spLocks noGrp="1" noChangeArrowheads="1"/>
          </p:cNvSpPr>
          <p:nvPr>
            <p:ph type="sldNum" sz="quarter" idx="4"/>
          </p:nvPr>
        </p:nvSpPr>
        <p:spPr bwMode="auto">
          <a:xfrm>
            <a:off x="431800" y="62325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rgbClr val="5A463C"/>
                </a:solidFill>
                <a:latin typeface="Arial" charset="0"/>
                <a:cs typeface="+mn-cs"/>
              </a:defRPr>
            </a:lvl1pPr>
          </a:lstStyle>
          <a:p>
            <a:pPr>
              <a:defRPr/>
            </a:pPr>
            <a:fld id="{2F62C863-1B08-445D-B023-463AE29C157C}" type="slidenum">
              <a:rPr lang="de-DE"/>
              <a:pPr>
                <a:defRPr/>
              </a:pPr>
              <a:t>‹N°›</a:t>
            </a:fld>
            <a:endParaRPr lang="de-DE"/>
          </a:p>
        </p:txBody>
      </p:sp>
      <p:sp>
        <p:nvSpPr>
          <p:cNvPr id="2054" name="Line 13"/>
          <p:cNvSpPr>
            <a:spLocks noChangeShapeType="1"/>
          </p:cNvSpPr>
          <p:nvPr/>
        </p:nvSpPr>
        <p:spPr bwMode="auto">
          <a:xfrm>
            <a:off x="-6351" y="6275388"/>
            <a:ext cx="12196235" cy="0"/>
          </a:xfrm>
          <a:prstGeom prst="line">
            <a:avLst/>
          </a:prstGeom>
          <a:noFill/>
          <a:ln w="6350">
            <a:solidFill>
              <a:srgbClr val="E4E5EA"/>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2055" name="Picture 13"/>
          <p:cNvPicPr>
            <a:picLocks noChangeAspect="1" noChangeArrowheads="1"/>
          </p:cNvPicPr>
          <p:nvPr userDrawn="1"/>
        </p:nvPicPr>
        <p:blipFill>
          <a:blip r:embed="rId14">
            <a:extLst>
              <a:ext uri="{28A0092B-C50C-407E-A947-70E740481C1C}">
                <a14:useLocalDpi xmlns:a14="http://schemas.microsoft.com/office/drawing/2010/main" val="0"/>
              </a:ext>
            </a:extLst>
          </a:blip>
          <a:srcRect b="50455"/>
          <a:stretch>
            <a:fillRect/>
          </a:stretch>
        </p:blipFill>
        <p:spPr bwMode="auto">
          <a:xfrm>
            <a:off x="5232400" y="6237289"/>
            <a:ext cx="161713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4" r:id="rId12"/>
  </p:sldLayoutIdLst>
  <p:txStyles>
    <p:titleStyle>
      <a:lvl1pPr algn="ctr" rtl="0" eaLnBrk="0" fontAlgn="base" hangingPunct="0">
        <a:spcBef>
          <a:spcPct val="0"/>
        </a:spcBef>
        <a:spcAft>
          <a:spcPct val="0"/>
        </a:spcAft>
        <a:defRPr sz="3200" b="1">
          <a:solidFill>
            <a:schemeClr val="tx1"/>
          </a:solidFill>
          <a:latin typeface="Times New Roman" pitchFamily="18" charset="0"/>
          <a:ea typeface="+mj-ea"/>
          <a:cs typeface="+mj-cs"/>
        </a:defRPr>
      </a:lvl1pPr>
      <a:lvl2pPr algn="ctr" rtl="0" eaLnBrk="0" fontAlgn="base" hangingPunct="0">
        <a:spcBef>
          <a:spcPct val="0"/>
        </a:spcBef>
        <a:spcAft>
          <a:spcPct val="0"/>
        </a:spcAft>
        <a:defRPr sz="3200" b="1">
          <a:solidFill>
            <a:schemeClr val="tx1"/>
          </a:solidFill>
          <a:latin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defRPr>
      </a:lvl5pPr>
      <a:lvl6pPr marL="457200" algn="l" rtl="0" fontAlgn="base">
        <a:spcBef>
          <a:spcPct val="0"/>
        </a:spcBef>
        <a:spcAft>
          <a:spcPct val="0"/>
        </a:spcAft>
        <a:defRPr sz="2800">
          <a:solidFill>
            <a:srgbClr val="5A463C"/>
          </a:solidFill>
          <a:latin typeface="Arial" charset="0"/>
        </a:defRPr>
      </a:lvl6pPr>
      <a:lvl7pPr marL="914400" algn="l" rtl="0" fontAlgn="base">
        <a:spcBef>
          <a:spcPct val="0"/>
        </a:spcBef>
        <a:spcAft>
          <a:spcPct val="0"/>
        </a:spcAft>
        <a:defRPr sz="2800">
          <a:solidFill>
            <a:srgbClr val="5A463C"/>
          </a:solidFill>
          <a:latin typeface="Arial" charset="0"/>
        </a:defRPr>
      </a:lvl7pPr>
      <a:lvl8pPr marL="1371600" algn="l" rtl="0" fontAlgn="base">
        <a:spcBef>
          <a:spcPct val="0"/>
        </a:spcBef>
        <a:spcAft>
          <a:spcPct val="0"/>
        </a:spcAft>
        <a:defRPr sz="2800">
          <a:solidFill>
            <a:srgbClr val="5A463C"/>
          </a:solidFill>
          <a:latin typeface="Arial" charset="0"/>
        </a:defRPr>
      </a:lvl8pPr>
      <a:lvl9pPr marL="1828800" algn="l" rtl="0" fontAlgn="base">
        <a:spcBef>
          <a:spcPct val="0"/>
        </a:spcBef>
        <a:spcAft>
          <a:spcPct val="0"/>
        </a:spcAft>
        <a:defRPr sz="2800">
          <a:solidFill>
            <a:srgbClr val="5A463C"/>
          </a:solidFill>
          <a:latin typeface="Arial" charset="0"/>
        </a:defRPr>
      </a:lvl9pPr>
    </p:titleStyle>
    <p:bodyStyle>
      <a:lvl1pPr marL="342900" indent="-160338" algn="l" rtl="0" eaLnBrk="0" fontAlgn="base" hangingPunct="0">
        <a:spcBef>
          <a:spcPct val="20000"/>
        </a:spcBef>
        <a:spcAft>
          <a:spcPct val="0"/>
        </a:spcAft>
        <a:buChar char="•"/>
        <a:defRPr sz="2000">
          <a:solidFill>
            <a:schemeClr val="tx1"/>
          </a:solidFill>
          <a:latin typeface="Times New Roman" pitchFamily="18" charset="0"/>
          <a:ea typeface="+mn-ea"/>
          <a:cs typeface="+mn-cs"/>
        </a:defRPr>
      </a:lvl1pPr>
      <a:lvl2pPr marL="808038" indent="-285750" algn="l" rtl="0" eaLnBrk="0" fontAlgn="base" hangingPunct="0">
        <a:spcBef>
          <a:spcPct val="20000"/>
        </a:spcBef>
        <a:spcAft>
          <a:spcPct val="0"/>
        </a:spcAft>
        <a:buChar char="–"/>
        <a:defRPr sz="2000">
          <a:solidFill>
            <a:schemeClr val="tx1"/>
          </a:solidFill>
          <a:latin typeface="Times New Roman" pitchFamily="18" charset="0"/>
        </a:defRPr>
      </a:lvl2pPr>
      <a:lvl3pPr marL="1216025" indent="-228600" algn="l" rtl="0" eaLnBrk="0" fontAlgn="base" hangingPunct="0">
        <a:spcBef>
          <a:spcPct val="20000"/>
        </a:spcBef>
        <a:spcAft>
          <a:spcPct val="0"/>
        </a:spcAft>
        <a:buChar char="•"/>
        <a:defRPr sz="2400">
          <a:solidFill>
            <a:schemeClr val="tx1"/>
          </a:solidFill>
          <a:latin typeface="Times New Roman" pitchFamily="18" charset="0"/>
        </a:defRPr>
      </a:lvl3pPr>
      <a:lvl4pPr marL="1624013"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a:solidFill>
            <a:srgbClr val="5A463C"/>
          </a:solidFill>
          <a:latin typeface="+mn-lt"/>
        </a:defRPr>
      </a:lvl6pPr>
      <a:lvl7pPr marL="2971800" indent="-228600" algn="l" rtl="0" fontAlgn="base">
        <a:spcBef>
          <a:spcPct val="20000"/>
        </a:spcBef>
        <a:spcAft>
          <a:spcPct val="0"/>
        </a:spcAft>
        <a:buChar char="»"/>
        <a:defRPr>
          <a:solidFill>
            <a:srgbClr val="5A463C"/>
          </a:solidFill>
          <a:latin typeface="+mn-lt"/>
        </a:defRPr>
      </a:lvl7pPr>
      <a:lvl8pPr marL="3429000" indent="-228600" algn="l" rtl="0" fontAlgn="base">
        <a:spcBef>
          <a:spcPct val="20000"/>
        </a:spcBef>
        <a:spcAft>
          <a:spcPct val="0"/>
        </a:spcAft>
        <a:buChar char="»"/>
        <a:defRPr>
          <a:solidFill>
            <a:srgbClr val="5A463C"/>
          </a:solidFill>
          <a:latin typeface="+mn-lt"/>
        </a:defRPr>
      </a:lvl8pPr>
      <a:lvl9pPr marL="3886200" indent="-228600" algn="l" rtl="0" fontAlgn="base">
        <a:spcBef>
          <a:spcPct val="20000"/>
        </a:spcBef>
        <a:spcAft>
          <a:spcPct val="0"/>
        </a:spcAft>
        <a:buChar char="»"/>
        <a:defRPr>
          <a:solidFill>
            <a:srgbClr val="5A463C"/>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8.jpe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18.xml"/><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5.e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0.xml"/><Relationship Id="rId7" Type="http://schemas.openxmlformats.org/officeDocument/2006/relationships/image" Target="../media/image4.wmf"/><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7.wmf"/></Relationships>
</file>

<file path=ppt/slides/_rels/slide2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21.xml"/><Relationship Id="rId7" Type="http://schemas.openxmlformats.org/officeDocument/2006/relationships/oleObject" Target="../embeddings/oleObject13.bin"/><Relationship Id="rId2" Type="http://schemas.openxmlformats.org/officeDocument/2006/relationships/slideLayout" Target="../slideLayouts/slideLayout17.xml"/><Relationship Id="rId1" Type="http://schemas.openxmlformats.org/officeDocument/2006/relationships/vmlDrawing" Target="../drawings/vmlDrawing7.vml"/><Relationship Id="rId6" Type="http://schemas.openxmlformats.org/officeDocument/2006/relationships/image" Target="../media/image26.png"/><Relationship Id="rId5" Type="http://schemas.openxmlformats.org/officeDocument/2006/relationships/image" Target="../media/image27.png"/><Relationship Id="rId10" Type="http://schemas.openxmlformats.org/officeDocument/2006/relationships/image" Target="../media/image7.wmf"/><Relationship Id="rId4" Type="http://schemas.openxmlformats.org/officeDocument/2006/relationships/image" Target="../media/image25.png"/><Relationship Id="rId9"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6.wmf"/><Relationship Id="rId2" Type="http://schemas.openxmlformats.org/officeDocument/2006/relationships/slideLayout" Target="../slideLayouts/slideLayout17.xml"/><Relationship Id="rId16" Type="http://schemas.openxmlformats.org/officeDocument/2006/relationships/image" Target="../media/image10.jpeg"/><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oleObject" Target="../embeddings/oleObject4.bin"/><Relationship Id="rId5" Type="http://schemas.openxmlformats.org/officeDocument/2006/relationships/image" Target="../media/image3.wmf"/><Relationship Id="rId15" Type="http://schemas.openxmlformats.org/officeDocument/2006/relationships/image" Target="../media/image7.wmf"/><Relationship Id="rId10"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26.xml"/><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5.emf"/><Relationship Id="rId4"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27.xml"/><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5.emf"/><Relationship Id="rId4" Type="http://schemas.openxmlformats.org/officeDocument/2006/relationships/oleObject" Target="../embeddings/oleObject17.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29.xml"/><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5.emf"/><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28.emf"/><Relationship Id="rId4" Type="http://schemas.openxmlformats.org/officeDocument/2006/relationships/oleObject" Target="../embeddings/oleObject21.bin"/></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vmlDrawing" Target="../drawings/vmlDrawing13.vml"/><Relationship Id="rId5" Type="http://schemas.openxmlformats.org/officeDocument/2006/relationships/image" Target="../media/image28.emf"/><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38.xml"/><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24.bin"/><Relationship Id="rId5" Type="http://schemas.openxmlformats.org/officeDocument/2006/relationships/image" Target="../media/image5.emf"/><Relationship Id="rId4" Type="http://schemas.openxmlformats.org/officeDocument/2006/relationships/oleObject" Target="../embeddings/oleObject23.bin"/></Relationships>
</file>

<file path=ppt/slides/_rels/slide4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39.xml"/><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26.bin"/><Relationship Id="rId5" Type="http://schemas.openxmlformats.org/officeDocument/2006/relationships/image" Target="../media/image5.emf"/><Relationship Id="rId4" Type="http://schemas.openxmlformats.org/officeDocument/2006/relationships/oleObject" Target="../embeddings/oleObject25.bin"/></Relationships>
</file>

<file path=ppt/slides/_rels/slide4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40.xml"/><Relationship Id="rId7"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4.wmf"/><Relationship Id="rId5" Type="http://schemas.openxmlformats.org/officeDocument/2006/relationships/oleObject" Target="../embeddings/oleObject27.bin"/><Relationship Id="rId4" Type="http://schemas.openxmlformats.org/officeDocument/2006/relationships/image" Target="../media/image26.png"/><Relationship Id="rId9" Type="http://schemas.openxmlformats.org/officeDocument/2006/relationships/image" Target="../media/image25.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41.xml"/><Relationship Id="rId7" Type="http://schemas.openxmlformats.org/officeDocument/2006/relationships/image" Target="../media/image4.w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29.bin"/><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7.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bwMode="auto">
          <a:xfrm>
            <a:off x="551384" y="1556792"/>
            <a:ext cx="10404648" cy="151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de-DE" sz="3600" b="1" dirty="0">
                <a:latin typeface="Times New Roman" panose="02020603050405020304" pitchFamily="18" charset="0"/>
                <a:cs typeface="Times New Roman" panose="02020603050405020304" pitchFamily="18" charset="0"/>
              </a:rPr>
              <a:t>Der Methodenstreit in den Sozialwissenschaften und die Evaluationsforschung</a:t>
            </a:r>
            <a:endParaRPr lang="de-DE" altLang="de-DE" sz="3600" b="1" dirty="0">
              <a:latin typeface="Times New Roman" panose="02020603050405020304" pitchFamily="18" charset="0"/>
              <a:cs typeface="Times New Roman" panose="02020603050405020304" pitchFamily="18" charset="0"/>
            </a:endParaRPr>
          </a:p>
        </p:txBody>
      </p:sp>
      <p:sp>
        <p:nvSpPr>
          <p:cNvPr id="5123" name="Rectangle 3"/>
          <p:cNvSpPr>
            <a:spLocks noGrp="1" noChangeArrowheads="1"/>
          </p:cNvSpPr>
          <p:nvPr>
            <p:ph type="subTitle" idx="4294967295"/>
          </p:nvPr>
        </p:nvSpPr>
        <p:spPr bwMode="auto">
          <a:xfrm>
            <a:off x="3503613" y="3286126"/>
            <a:ext cx="4679950"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0975" indent="-180975" algn="ctr" eaLnBrk="1" hangingPunct="1">
              <a:buNone/>
            </a:pPr>
            <a:r>
              <a:rPr lang="de-DE" altLang="de-DE" sz="2400" b="1" i="1">
                <a:latin typeface="Times New Roman" pitchFamily="18" charset="0"/>
              </a:rPr>
              <a:t>Udo Kelle</a:t>
            </a:r>
          </a:p>
        </p:txBody>
      </p:sp>
      <p:sp>
        <p:nvSpPr>
          <p:cNvPr id="5124" name="Text Box 8"/>
          <p:cNvSpPr txBox="1">
            <a:spLocks noChangeArrowheads="1"/>
          </p:cNvSpPr>
          <p:nvPr/>
        </p:nvSpPr>
        <p:spPr bwMode="auto">
          <a:xfrm>
            <a:off x="407368" y="5250993"/>
            <a:ext cx="453655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50000"/>
              </a:spcBef>
            </a:pPr>
            <a:r>
              <a:rPr lang="de-DE" altLang="de-DE" sz="1200" b="0" dirty="0">
                <a:latin typeface="Times New Roman" pitchFamily="18" charset="0"/>
              </a:rPr>
              <a:t>Prof. Dr. Udo Kelle</a:t>
            </a:r>
            <a:br>
              <a:rPr lang="de-DE" altLang="de-DE" sz="1200" b="0" dirty="0">
                <a:latin typeface="Times New Roman" pitchFamily="18" charset="0"/>
              </a:rPr>
            </a:br>
            <a:r>
              <a:rPr lang="de-DE" altLang="de-DE" sz="1200" b="0" dirty="0">
                <a:latin typeface="Times New Roman" pitchFamily="18" charset="0"/>
              </a:rPr>
              <a:t>Methoden empirischer Sozialforschung</a:t>
            </a:r>
            <a:br>
              <a:rPr lang="de-DE" altLang="de-DE" sz="1200" b="0" dirty="0">
                <a:latin typeface="Times New Roman" pitchFamily="18" charset="0"/>
              </a:rPr>
            </a:br>
            <a:r>
              <a:rPr lang="de-DE" altLang="de-DE" sz="1200" b="0" dirty="0">
                <a:latin typeface="Times New Roman" pitchFamily="18" charset="0"/>
              </a:rPr>
              <a:t>Helmut-Schmidt-Universität Hamburg</a:t>
            </a:r>
            <a:br>
              <a:rPr lang="de-DE" altLang="de-DE" sz="1200" b="0" dirty="0">
                <a:latin typeface="Times New Roman" pitchFamily="18" charset="0"/>
              </a:rPr>
            </a:br>
            <a:r>
              <a:rPr lang="de-DE" altLang="de-DE" sz="1200" b="0" dirty="0">
                <a:latin typeface="Times New Roman" pitchFamily="18" charset="0"/>
              </a:rPr>
              <a:t/>
            </a:r>
            <a:br>
              <a:rPr lang="de-DE" altLang="de-DE" sz="1200" b="0" dirty="0">
                <a:latin typeface="Times New Roman" pitchFamily="18" charset="0"/>
              </a:rPr>
            </a:br>
            <a:r>
              <a:rPr lang="de-DE" altLang="de-DE" sz="1200" b="0" dirty="0">
                <a:latin typeface="Times New Roman" pitchFamily="18" charset="0"/>
              </a:rPr>
              <a:t>22043 Hamburg</a:t>
            </a:r>
            <a:br>
              <a:rPr lang="de-DE" altLang="de-DE" sz="1200" b="0" dirty="0">
                <a:latin typeface="Times New Roman" pitchFamily="18" charset="0"/>
              </a:rPr>
            </a:br>
            <a:r>
              <a:rPr lang="de-DE" altLang="de-DE" sz="1200" b="0" dirty="0">
                <a:latin typeface="Times New Roman" pitchFamily="18" charset="0"/>
              </a:rPr>
              <a:t/>
            </a:r>
            <a:br>
              <a:rPr lang="de-DE" altLang="de-DE" sz="1200" b="0" dirty="0">
                <a:latin typeface="Times New Roman" pitchFamily="18" charset="0"/>
              </a:rPr>
            </a:br>
            <a:r>
              <a:rPr lang="de-DE" altLang="de-DE" sz="1200" b="0" dirty="0">
                <a:latin typeface="Times New Roman" pitchFamily="18" charset="0"/>
              </a:rPr>
              <a:t>kelle@hsu-hh.de</a:t>
            </a:r>
            <a:r>
              <a:rPr lang="de-DE" altLang="de-DE" sz="1600" b="0" dirty="0">
                <a:latin typeface="Times New Roman" pitchFamily="18" charset="0"/>
              </a:rPr>
              <a:t> </a:t>
            </a:r>
          </a:p>
        </p:txBody>
      </p:sp>
      <p:sp>
        <p:nvSpPr>
          <p:cNvPr id="5125" name="Textfeld 1"/>
          <p:cNvSpPr txBox="1">
            <a:spLocks noChangeArrowheads="1"/>
          </p:cNvSpPr>
          <p:nvPr/>
        </p:nvSpPr>
        <p:spPr bwMode="auto">
          <a:xfrm>
            <a:off x="1380878" y="3761745"/>
            <a:ext cx="889158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sz="2000" b="0" dirty="0">
                <a:latin typeface="Times New Roman" panose="02020603050405020304" pitchFamily="18" charset="0"/>
                <a:cs typeface="Times New Roman" panose="02020603050405020304" pitchFamily="18" charset="0"/>
              </a:rPr>
              <a:t>Vortrag auf der Jahrestagung der SEVAL „</a:t>
            </a:r>
            <a:r>
              <a:rPr lang="de-DE" sz="2000" b="0" i="1" dirty="0">
                <a:effectLst/>
                <a:latin typeface="Times New Roman" panose="02020603050405020304" pitchFamily="18" charset="0"/>
                <a:cs typeface="Times New Roman" panose="02020603050405020304" pitchFamily="18" charset="0"/>
              </a:rPr>
              <a:t>Von der Bewertung zur Methode... und zurück -  Quantitative Methoden und Methoden-Mix bei der Beurteilung des Evaluationsgegenstandes</a:t>
            </a:r>
            <a:r>
              <a:rPr lang="de-DE" dirty="0">
                <a:latin typeface="Times New Roman" panose="02020603050405020304" pitchFamily="18" charset="0"/>
                <a:cs typeface="Times New Roman" panose="02020603050405020304" pitchFamily="18" charset="0"/>
              </a:rPr>
              <a:t>“</a:t>
            </a:r>
            <a:r>
              <a:rPr lang="de-DE" sz="2000" dirty="0">
                <a:effectLst/>
                <a:latin typeface="Arial" panose="020B0604020202020204" pitchFamily="34" charset="0"/>
              </a:rPr>
              <a:t> </a:t>
            </a:r>
            <a:r>
              <a:rPr lang="de-DE" sz="2000" b="0" dirty="0">
                <a:latin typeface="Times New Roman" panose="02020603050405020304" pitchFamily="18" charset="0"/>
                <a:cs typeface="Times New Roman" panose="02020603050405020304" pitchFamily="18" charset="0"/>
              </a:rPr>
              <a:t>an der Hochschule für Soziale Arbeit</a:t>
            </a:r>
            <a:br>
              <a:rPr lang="de-DE" sz="2000" b="0" dirty="0">
                <a:latin typeface="Times New Roman" panose="02020603050405020304" pitchFamily="18" charset="0"/>
                <a:cs typeface="Times New Roman" panose="02020603050405020304" pitchFamily="18" charset="0"/>
              </a:rPr>
            </a:br>
            <a:r>
              <a:rPr lang="de-DE" sz="2000" b="0" dirty="0">
                <a:latin typeface="Times New Roman" panose="02020603050405020304" pitchFamily="18" charset="0"/>
                <a:cs typeface="Times New Roman" panose="02020603050405020304" pitchFamily="18" charset="0"/>
              </a:rPr>
              <a:t>in Fribourg am 1. und 2. September 2022</a:t>
            </a:r>
            <a:endParaRPr lang="de-DE" altLang="de-DE" sz="2000" b="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843088" y="115888"/>
            <a:ext cx="8356600" cy="1143000"/>
          </a:xfrm>
        </p:spPr>
        <p:txBody>
          <a:bodyPr/>
          <a:lstStyle/>
          <a:p>
            <a:r>
              <a:rPr lang="de-DE" altLang="de-DE" sz="2800" i="1"/>
              <a:t>Qualitative Daten</a:t>
            </a:r>
            <a:r>
              <a:rPr lang="de-DE" altLang="de-DE" sz="2800"/>
              <a:t>: die Perspektive der Akteure</a:t>
            </a:r>
          </a:p>
        </p:txBody>
      </p:sp>
      <p:sp>
        <p:nvSpPr>
          <p:cNvPr id="158723" name="Text Box 3"/>
          <p:cNvSpPr txBox="1">
            <a:spLocks noChangeArrowheads="1"/>
          </p:cNvSpPr>
          <p:nvPr/>
        </p:nvSpPr>
        <p:spPr bwMode="auto">
          <a:xfrm>
            <a:off x="2135189" y="1125538"/>
            <a:ext cx="6264275" cy="25844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defRPr/>
            </a:pPr>
            <a:r>
              <a:rPr lang="de-DE" altLang="de-DE" sz="1800" b="0" i="1"/>
              <a:t>„We must put ourselves in the position of the subject who tries to find his </a:t>
            </a:r>
            <a:r>
              <a:rPr lang="de-DE" altLang="de-DE" sz="1800" b="0"/>
              <a:t>(sic) </a:t>
            </a:r>
            <a:r>
              <a:rPr lang="de-DE" altLang="de-DE" sz="1800" b="0" i="1"/>
              <a:t>way in this world, and we must remember, first of all, that the environment by which he is influenced and to which he adapts himself is his world, not the objective world of science (...) The individual subject reacts only to his experience, and his experience is not everything an absolutely objective observer might find in the portion of the world within the individual´s reach, but only what the individual himself finds.“</a:t>
            </a:r>
            <a:br>
              <a:rPr lang="de-DE" altLang="de-DE" sz="1800" b="0" i="1"/>
            </a:br>
            <a:r>
              <a:rPr lang="de-DE" altLang="de-DE" sz="1800" b="0"/>
              <a:t>(</a:t>
            </a:r>
            <a:r>
              <a:rPr lang="de-DE" altLang="de-DE" sz="1800" b="0" cap="small"/>
              <a:t>Thomas</a:t>
            </a:r>
            <a:r>
              <a:rPr lang="de-DE" altLang="de-DE" sz="1800" b="0"/>
              <a:t> &amp; </a:t>
            </a:r>
            <a:r>
              <a:rPr lang="de-DE" altLang="de-DE" sz="1800" b="0" cap="small"/>
              <a:t>Znaniecki </a:t>
            </a:r>
            <a:r>
              <a:rPr lang="de-DE" altLang="de-DE" sz="1800" b="0"/>
              <a:t>1920)</a:t>
            </a:r>
            <a:endParaRPr lang="de-DE" altLang="de-DE" sz="1800" b="0" i="1"/>
          </a:p>
        </p:txBody>
      </p:sp>
      <p:grpSp>
        <p:nvGrpSpPr>
          <p:cNvPr id="2" name="Gruppieren 1"/>
          <p:cNvGrpSpPr>
            <a:grpSpLocks/>
          </p:cNvGrpSpPr>
          <p:nvPr/>
        </p:nvGrpSpPr>
        <p:grpSpPr bwMode="auto">
          <a:xfrm>
            <a:off x="1847851" y="3698876"/>
            <a:ext cx="8702675" cy="2976563"/>
            <a:chOff x="323528" y="3698899"/>
            <a:chExt cx="8703229" cy="2976331"/>
          </a:xfrm>
        </p:grpSpPr>
        <p:sp>
          <p:nvSpPr>
            <p:cNvPr id="14" name="Rectangle 4"/>
            <p:cNvSpPr>
              <a:spLocks noChangeArrowheads="1"/>
            </p:cNvSpPr>
            <p:nvPr/>
          </p:nvSpPr>
          <p:spPr bwMode="auto">
            <a:xfrm>
              <a:off x="2484254" y="4192574"/>
              <a:ext cx="6542503" cy="198898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defRPr/>
              </a:pPr>
              <a:r>
                <a:rPr lang="de-DE" altLang="de-DE" sz="1800" b="0"/>
                <a:t>„</a:t>
              </a:r>
              <a:r>
                <a:rPr lang="de-DE" altLang="de-DE" sz="1800" b="0" i="1"/>
                <a:t>Es geht darum, die persönlichen Einstellungen, Gefühle und Interessen des Kindes festzuhalten, in anderen Worten (...) wie er seine Rolle in Beziehung zu anderen Personen auffasst, und die Interpretationen, die er von den Situationen hat, in denen er lebt.“</a:t>
              </a:r>
              <a:br>
                <a:rPr lang="de-DE" altLang="de-DE" sz="1800" b="0" i="1"/>
              </a:br>
              <a:r>
                <a:rPr lang="de-DE" altLang="de-DE" sz="1800" b="0" cap="small"/>
                <a:t>(Shaw 1930)</a:t>
              </a:r>
              <a:br>
                <a:rPr lang="de-DE" altLang="de-DE" sz="1800" b="0" cap="small"/>
              </a:br>
              <a:endParaRPr lang="de-DE" altLang="de-DE" sz="1800" b="0" cap="small"/>
            </a:p>
          </p:txBody>
        </p:sp>
        <p:pic>
          <p:nvPicPr>
            <p:cNvPr id="30727" name="Picture 2" descr="The Jack-Ro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698899"/>
              <a:ext cx="1800200" cy="297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22" name="Picture 2" descr="Bildergebnis für polish peasant in europe and ame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260" y="882435"/>
            <a:ext cx="1945463" cy="3112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133600" y="152400"/>
            <a:ext cx="7772400" cy="762000"/>
          </a:xfrm>
        </p:spPr>
        <p:txBody>
          <a:bodyPr/>
          <a:lstStyle/>
          <a:p>
            <a:r>
              <a:rPr lang="de-DE" altLang="de-DE"/>
              <a:t>Qualitative Methoden</a:t>
            </a:r>
          </a:p>
        </p:txBody>
      </p:sp>
      <p:sp>
        <p:nvSpPr>
          <p:cNvPr id="104451" name="Rectangle 3"/>
          <p:cNvSpPr>
            <a:spLocks noGrp="1" noChangeArrowheads="1"/>
          </p:cNvSpPr>
          <p:nvPr>
            <p:ph type="body" sz="half" idx="1"/>
          </p:nvPr>
        </p:nvSpPr>
        <p:spPr>
          <a:xfrm>
            <a:off x="1752600" y="685800"/>
            <a:ext cx="3810000" cy="6019800"/>
          </a:xfrm>
          <a:solidFill>
            <a:srgbClr val="EAEAEA"/>
          </a:solidFill>
          <a:ln/>
        </p:spPr>
        <p:txBody>
          <a:bodyPr/>
          <a:lstStyle/>
          <a:p>
            <a:pPr marL="0" indent="0">
              <a:buNone/>
            </a:pPr>
            <a:r>
              <a:rPr lang="de-DE" altLang="de-DE" sz="1800"/>
              <a:t>dienen der Erforschung</a:t>
            </a:r>
            <a:br>
              <a:rPr lang="de-DE" altLang="de-DE" sz="1800"/>
            </a:br>
            <a:r>
              <a:rPr lang="de-DE" altLang="de-DE" sz="1800"/>
              <a:t/>
            </a:r>
            <a:br>
              <a:rPr lang="de-DE" altLang="de-DE" sz="1800"/>
            </a:br>
            <a:r>
              <a:rPr lang="de-DE" altLang="de-DE" sz="1800" i="1"/>
              <a:t>des Alltagswissens, des local knowled-ge, der Situationsdefinitionen, Lebens-welten, Lebensformen, Skripts, kogni-tiven Schemata, Relevanzstrukturen, subjektiver Theorien, Deutungsmuster usw. usw.</a:t>
            </a:r>
            <a:br>
              <a:rPr lang="de-DE" altLang="de-DE" sz="1800" i="1"/>
            </a:br>
            <a:r>
              <a:rPr lang="de-DE" altLang="de-DE" sz="1800" i="1"/>
              <a:t/>
            </a:r>
            <a:br>
              <a:rPr lang="de-DE" altLang="de-DE" sz="1800" i="1"/>
            </a:br>
            <a:r>
              <a:rPr lang="de-DE" altLang="de-DE" sz="1800"/>
              <a:t>der Akteure im Untersuchungsfeld.</a:t>
            </a:r>
            <a:br>
              <a:rPr lang="de-DE" altLang="de-DE" sz="1800"/>
            </a:br>
            <a:endParaRPr lang="de-DE" altLang="de-DE" sz="1800"/>
          </a:p>
          <a:p>
            <a:pPr marL="0" indent="0">
              <a:buNone/>
            </a:pPr>
            <a:r>
              <a:rPr lang="de-DE" altLang="de-DE" sz="1800"/>
              <a:t>Zentrale Frage ist dabei:</a:t>
            </a:r>
            <a:br>
              <a:rPr lang="de-DE" altLang="de-DE" sz="1800"/>
            </a:br>
            <a:endParaRPr lang="de-DE" altLang="de-DE" sz="1800"/>
          </a:p>
          <a:p>
            <a:pPr marL="0" indent="0">
              <a:buNone/>
            </a:pPr>
            <a:r>
              <a:rPr lang="de-DE" altLang="de-DE" sz="1800" i="1"/>
              <a:t>Wie erleben, interpretieren und bewerten die Akteure im Feld </a:t>
            </a:r>
            <a:r>
              <a:rPr lang="de-DE" altLang="de-DE" sz="1800" i="1" u="sng"/>
              <a:t>selber </a:t>
            </a:r>
            <a:r>
              <a:rPr lang="de-DE" altLang="de-DE" sz="1800" i="1"/>
              <a:t>bestimmte Situationen, Sachverhalte, Aktionen usw.; was wissen die Akteure, welche Ziele verfolgen sie, was halten sie </a:t>
            </a:r>
            <a:r>
              <a:rPr lang="de-DE" altLang="de-DE" sz="1800" i="1" u="sng"/>
              <a:t>selber</a:t>
            </a:r>
            <a:r>
              <a:rPr lang="de-DE" altLang="de-DE" sz="1800" i="1"/>
              <a:t> für relevant, was für irrelevant, was glauben, denken, und befürchten sie usw. usw.</a:t>
            </a:r>
            <a:endParaRPr lang="de-DE" altLang="de-DE"/>
          </a:p>
        </p:txBody>
      </p:sp>
      <p:pic>
        <p:nvPicPr>
          <p:cNvPr id="104452" name="Picture 4" descr="KONSTR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017588"/>
            <a:ext cx="4806950" cy="3636962"/>
          </a:xfrm>
          <a:prstGeom prst="rect">
            <a:avLst/>
          </a:prstGeom>
          <a:noFill/>
          <a:extLst>
            <a:ext uri="{909E8E84-426E-40DD-AFC4-6F175D3DCCD1}">
              <a14:hiddenFill xmlns:a14="http://schemas.microsoft.com/office/drawing/2010/main">
                <a:solidFill>
                  <a:srgbClr val="FFFFFF"/>
                </a:solidFill>
              </a14:hiddenFill>
            </a:ext>
          </a:extLst>
        </p:spPr>
      </p:pic>
      <p:sp>
        <p:nvSpPr>
          <p:cNvPr id="104453" name="AutoShape 5"/>
          <p:cNvSpPr>
            <a:spLocks noChangeArrowheads="1"/>
          </p:cNvSpPr>
          <p:nvPr/>
        </p:nvSpPr>
        <p:spPr bwMode="auto">
          <a:xfrm>
            <a:off x="5591175" y="5589589"/>
            <a:ext cx="1009650" cy="503237"/>
          </a:xfrm>
          <a:prstGeom prst="rightArrow">
            <a:avLst>
              <a:gd name="adj1" fmla="val 50000"/>
              <a:gd name="adj2" fmla="val 50158"/>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4455" name="Text Box 7"/>
          <p:cNvSpPr txBox="1">
            <a:spLocks noChangeArrowheads="1"/>
          </p:cNvSpPr>
          <p:nvPr/>
        </p:nvSpPr>
        <p:spPr bwMode="auto">
          <a:xfrm>
            <a:off x="6960096" y="5378747"/>
            <a:ext cx="31085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400" dirty="0">
                <a:latin typeface="Times New Roman" panose="02020603050405020304" pitchFamily="18" charset="0"/>
                <a:cs typeface="Times New Roman" panose="02020603050405020304" pitchFamily="18" charset="0"/>
              </a:rPr>
              <a:t>Notwendigkeit, nicht </a:t>
            </a:r>
            <a:br>
              <a:rPr lang="de-DE" altLang="de-DE" sz="2400" dirty="0">
                <a:latin typeface="Times New Roman" panose="02020603050405020304" pitchFamily="18" charset="0"/>
                <a:cs typeface="Times New Roman" panose="02020603050405020304" pitchFamily="18" charset="0"/>
              </a:rPr>
            </a:br>
            <a:r>
              <a:rPr lang="de-DE" altLang="de-DE" sz="2400" dirty="0">
                <a:latin typeface="Times New Roman" panose="02020603050405020304" pitchFamily="18" charset="0"/>
                <a:cs typeface="Times New Roman" panose="02020603050405020304" pitchFamily="18" charset="0"/>
              </a:rPr>
              <a:t>standardisierte Daten </a:t>
            </a:r>
            <a:br>
              <a:rPr lang="de-DE" altLang="de-DE" sz="2400" dirty="0">
                <a:latin typeface="Times New Roman" panose="02020603050405020304" pitchFamily="18" charset="0"/>
                <a:cs typeface="Times New Roman" panose="02020603050405020304" pitchFamily="18" charset="0"/>
              </a:rPr>
            </a:br>
            <a:r>
              <a:rPr lang="de-DE" altLang="de-DE" sz="2400" dirty="0">
                <a:latin typeface="Times New Roman" panose="02020603050405020304" pitchFamily="18" charset="0"/>
                <a:cs typeface="Times New Roman" panose="02020603050405020304" pitchFamily="18" charset="0"/>
              </a:rPr>
              <a:t>zu erheben</a:t>
            </a:r>
          </a:p>
        </p:txBody>
      </p:sp>
    </p:spTree>
    <p:extLst>
      <p:ext uri="{BB962C8B-B14F-4D97-AF65-F5344CB8AC3E}">
        <p14:creationId xmlns:p14="http://schemas.microsoft.com/office/powerpoint/2010/main" val="2526451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p:cTn id="7" dur="1000" fill="hold"/>
                                        <p:tgtEl>
                                          <p:spTgt spid="104453"/>
                                        </p:tgtEl>
                                        <p:attrNameLst>
                                          <p:attrName>ppt_w</p:attrName>
                                        </p:attrNameLst>
                                      </p:cBhvr>
                                      <p:tavLst>
                                        <p:tav tm="0">
                                          <p:val>
                                            <p:strVal val="#ppt_w*0.70"/>
                                          </p:val>
                                        </p:tav>
                                        <p:tav tm="100000">
                                          <p:val>
                                            <p:strVal val="#ppt_w"/>
                                          </p:val>
                                        </p:tav>
                                      </p:tavLst>
                                    </p:anim>
                                    <p:anim calcmode="lin" valueType="num">
                                      <p:cBhvr>
                                        <p:cTn id="8" dur="1000" fill="hold"/>
                                        <p:tgtEl>
                                          <p:spTgt spid="104453"/>
                                        </p:tgtEl>
                                        <p:attrNameLst>
                                          <p:attrName>ppt_h</p:attrName>
                                        </p:attrNameLst>
                                      </p:cBhvr>
                                      <p:tavLst>
                                        <p:tav tm="0">
                                          <p:val>
                                            <p:strVal val="#ppt_h"/>
                                          </p:val>
                                        </p:tav>
                                        <p:tav tm="100000">
                                          <p:val>
                                            <p:strVal val="#ppt_h"/>
                                          </p:val>
                                        </p:tav>
                                      </p:tavLst>
                                    </p:anim>
                                    <p:animEffect transition="in" filter="fade">
                                      <p:cBhvr>
                                        <p:cTn id="9" dur="1000"/>
                                        <p:tgtEl>
                                          <p:spTgt spid="10445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04452"/>
                                        </p:tgtEl>
                                        <p:attrNameLst>
                                          <p:attrName>style.visibility</p:attrName>
                                        </p:attrNameLst>
                                      </p:cBhvr>
                                      <p:to>
                                        <p:strVal val="visible"/>
                                      </p:to>
                                    </p:set>
                                    <p:animEffect transition="in" filter="dissolve">
                                      <p:cBhvr>
                                        <p:cTn id="14" dur="500"/>
                                        <p:tgtEl>
                                          <p:spTgt spid="10445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4455"/>
                                        </p:tgtEl>
                                        <p:attrNameLst>
                                          <p:attrName>style.visibility</p:attrName>
                                        </p:attrNameLst>
                                      </p:cBhvr>
                                      <p:to>
                                        <p:strVal val="visible"/>
                                      </p:to>
                                    </p:set>
                                    <p:anim calcmode="lin" valueType="num">
                                      <p:cBhvr>
                                        <p:cTn id="17" dur="1000" fill="hold"/>
                                        <p:tgtEl>
                                          <p:spTgt spid="104455"/>
                                        </p:tgtEl>
                                        <p:attrNameLst>
                                          <p:attrName>ppt_w</p:attrName>
                                        </p:attrNameLst>
                                      </p:cBhvr>
                                      <p:tavLst>
                                        <p:tav tm="0">
                                          <p:val>
                                            <p:strVal val="#ppt_w*0.70"/>
                                          </p:val>
                                        </p:tav>
                                        <p:tav tm="100000">
                                          <p:val>
                                            <p:strVal val="#ppt_w"/>
                                          </p:val>
                                        </p:tav>
                                      </p:tavLst>
                                    </p:anim>
                                    <p:anim calcmode="lin" valueType="num">
                                      <p:cBhvr>
                                        <p:cTn id="18" dur="1000" fill="hold"/>
                                        <p:tgtEl>
                                          <p:spTgt spid="104455"/>
                                        </p:tgtEl>
                                        <p:attrNameLst>
                                          <p:attrName>ppt_h</p:attrName>
                                        </p:attrNameLst>
                                      </p:cBhvr>
                                      <p:tavLst>
                                        <p:tav tm="0">
                                          <p:val>
                                            <p:strVal val="#ppt_h"/>
                                          </p:val>
                                        </p:tav>
                                        <p:tav tm="100000">
                                          <p:val>
                                            <p:strVal val="#ppt_h"/>
                                          </p:val>
                                        </p:tav>
                                      </p:tavLst>
                                    </p:anim>
                                    <p:animEffect transition="in" filter="fade">
                                      <p:cBhvr>
                                        <p:cTn id="19" dur="1000"/>
                                        <p:tgtEl>
                                          <p:spTgt spid="104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P spid="10445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30" name="Rectangle 6"/>
          <p:cNvSpPr>
            <a:spLocks noChangeArrowheads="1"/>
          </p:cNvSpPr>
          <p:nvPr/>
        </p:nvSpPr>
        <p:spPr bwMode="auto">
          <a:xfrm>
            <a:off x="1524000" y="1628776"/>
            <a:ext cx="3455988" cy="4176713"/>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231" name="Rectangle 7"/>
          <p:cNvSpPr>
            <a:spLocks noChangeArrowheads="1"/>
          </p:cNvSpPr>
          <p:nvPr/>
        </p:nvSpPr>
        <p:spPr bwMode="auto">
          <a:xfrm>
            <a:off x="1774825" y="1628776"/>
            <a:ext cx="324008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2000"/>
              <a:t>Beschreibung von</a:t>
            </a:r>
            <a:r>
              <a:rPr lang="de-DE" altLang="de-DE" sz="2000" i="1"/>
              <a:t> Makrophänomenen</a:t>
            </a:r>
            <a:endParaRPr lang="de-DE" altLang="de-DE" sz="2000"/>
          </a:p>
        </p:txBody>
      </p:sp>
      <p:sp>
        <p:nvSpPr>
          <p:cNvPr id="52232" name="Rectangle 8"/>
          <p:cNvSpPr>
            <a:spLocks noGrp="1" noChangeArrowheads="1"/>
          </p:cNvSpPr>
          <p:nvPr>
            <p:ph type="title"/>
          </p:nvPr>
        </p:nvSpPr>
        <p:spPr>
          <a:xfrm>
            <a:off x="2279650" y="188913"/>
            <a:ext cx="7772400" cy="838200"/>
          </a:xfrm>
          <a:noFill/>
          <a:ln/>
        </p:spPr>
        <p:txBody>
          <a:bodyPr/>
          <a:lstStyle/>
          <a:p>
            <a:r>
              <a:rPr lang="de-DE" altLang="de-DE" sz="3600"/>
              <a:t>Unterschiedliche Forschungsziele</a:t>
            </a:r>
          </a:p>
        </p:txBody>
      </p:sp>
      <p:grpSp>
        <p:nvGrpSpPr>
          <p:cNvPr id="2" name="Gruppieren 1"/>
          <p:cNvGrpSpPr/>
          <p:nvPr/>
        </p:nvGrpSpPr>
        <p:grpSpPr>
          <a:xfrm>
            <a:off x="4943476" y="908050"/>
            <a:ext cx="4105275" cy="4897438"/>
            <a:chOff x="3419475" y="908050"/>
            <a:chExt cx="4105275" cy="4897438"/>
          </a:xfrm>
        </p:grpSpPr>
        <p:grpSp>
          <p:nvGrpSpPr>
            <p:cNvPr id="52226" name="Group 2"/>
            <p:cNvGrpSpPr>
              <a:grpSpLocks/>
            </p:cNvGrpSpPr>
            <p:nvPr/>
          </p:nvGrpSpPr>
          <p:grpSpPr bwMode="auto">
            <a:xfrm>
              <a:off x="3419475" y="1628775"/>
              <a:ext cx="4105275" cy="4176713"/>
              <a:chOff x="2154" y="1026"/>
              <a:chExt cx="2586" cy="2631"/>
            </a:xfrm>
          </p:grpSpPr>
          <p:sp>
            <p:nvSpPr>
              <p:cNvPr id="52227" name="Rectangle 3"/>
              <p:cNvSpPr>
                <a:spLocks noChangeArrowheads="1"/>
              </p:cNvSpPr>
              <p:nvPr/>
            </p:nvSpPr>
            <p:spPr bwMode="auto">
              <a:xfrm>
                <a:off x="2244" y="1026"/>
                <a:ext cx="2404" cy="2631"/>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228" name="Rectangle 4"/>
              <p:cNvSpPr>
                <a:spLocks noChangeArrowheads="1"/>
              </p:cNvSpPr>
              <p:nvPr/>
            </p:nvSpPr>
            <p:spPr bwMode="auto">
              <a:xfrm>
                <a:off x="2154" y="1026"/>
                <a:ext cx="2586" cy="6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2000"/>
                  <a:t>Entdeckung unbekannter  kultureller Regeln und Sinnwelten</a:t>
                </a:r>
                <a:endParaRPr lang="de-DE" altLang="de-DE" sz="2000">
                  <a:solidFill>
                    <a:srgbClr val="FFFF00"/>
                  </a:solidFill>
                </a:endParaRPr>
              </a:p>
            </p:txBody>
          </p:sp>
          <p:pic>
            <p:nvPicPr>
              <p:cNvPr id="52229" name="Picture 5" descr="ethnologisches Interview mit alten Mens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 y="1933"/>
                <a:ext cx="2177" cy="1515"/>
              </a:xfrm>
              <a:prstGeom prst="rect">
                <a:avLst/>
              </a:prstGeom>
              <a:solidFill>
                <a:schemeClr val="bg1"/>
              </a:solidFill>
              <a:ln w="9525">
                <a:solidFill>
                  <a:schemeClr val="bg1"/>
                </a:solidFill>
                <a:miter lim="800000"/>
                <a:headEnd/>
                <a:tailEnd/>
              </a:ln>
            </p:spPr>
          </p:pic>
        </p:grpSp>
        <p:sp>
          <p:nvSpPr>
            <p:cNvPr id="52233" name="AutoShape 9"/>
            <p:cNvSpPr>
              <a:spLocks noChangeArrowheads="1"/>
            </p:cNvSpPr>
            <p:nvPr/>
          </p:nvSpPr>
          <p:spPr bwMode="auto">
            <a:xfrm rot="4281168">
              <a:off x="4713288" y="1198562"/>
              <a:ext cx="725488" cy="144463"/>
            </a:xfrm>
            <a:prstGeom prst="rightArrow">
              <a:avLst>
                <a:gd name="adj1" fmla="val 50000"/>
                <a:gd name="adj2" fmla="val 125549"/>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52234" name="AutoShape 10"/>
          <p:cNvSpPr>
            <a:spLocks noChangeArrowheads="1"/>
          </p:cNvSpPr>
          <p:nvPr/>
        </p:nvSpPr>
        <p:spPr bwMode="auto">
          <a:xfrm rot="-23482178">
            <a:off x="3810000" y="1208088"/>
            <a:ext cx="1404938" cy="139700"/>
          </a:xfrm>
          <a:prstGeom prst="leftArrow">
            <a:avLst>
              <a:gd name="adj1" fmla="val 50000"/>
              <a:gd name="adj2" fmla="val 251421"/>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3" name="Gruppieren 2"/>
          <p:cNvGrpSpPr/>
          <p:nvPr/>
        </p:nvGrpSpPr>
        <p:grpSpPr>
          <a:xfrm>
            <a:off x="7312026" y="1147764"/>
            <a:ext cx="3248025" cy="4657725"/>
            <a:chOff x="5788025" y="1147763"/>
            <a:chExt cx="3248025" cy="4657725"/>
          </a:xfrm>
        </p:grpSpPr>
        <p:sp>
          <p:nvSpPr>
            <p:cNvPr id="52235" name="AutoShape 11"/>
            <p:cNvSpPr>
              <a:spLocks noChangeArrowheads="1"/>
            </p:cNvSpPr>
            <p:nvPr/>
          </p:nvSpPr>
          <p:spPr bwMode="auto">
            <a:xfrm rot="737408" flipV="1">
              <a:off x="5788025" y="1147763"/>
              <a:ext cx="2376488" cy="119062"/>
            </a:xfrm>
            <a:prstGeom prst="rightArrow">
              <a:avLst>
                <a:gd name="adj1" fmla="val 50000"/>
                <a:gd name="adj2" fmla="val 499002"/>
              </a:avLst>
            </a:prstGeom>
            <a:solidFill>
              <a:srgbClr val="008080"/>
            </a:solidFill>
            <a:ln w="9525">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de-DE" altLang="de-DE"/>
            </a:p>
          </p:txBody>
        </p:sp>
        <p:sp>
          <p:nvSpPr>
            <p:cNvPr id="52236" name="Rectangle 12"/>
            <p:cNvSpPr>
              <a:spLocks noChangeArrowheads="1"/>
            </p:cNvSpPr>
            <p:nvPr/>
          </p:nvSpPr>
          <p:spPr bwMode="auto">
            <a:xfrm>
              <a:off x="7667625" y="1628775"/>
              <a:ext cx="1368425" cy="4176713"/>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sz="3200"/>
                <a:t>(…)</a:t>
              </a:r>
            </a:p>
          </p:txBody>
        </p:sp>
      </p:grpSp>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544" y="3140968"/>
            <a:ext cx="284721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12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90701" y="-234950"/>
            <a:ext cx="8569325" cy="1143000"/>
          </a:xfrm>
        </p:spPr>
        <p:txBody>
          <a:bodyPr/>
          <a:lstStyle/>
          <a:p>
            <a:r>
              <a:rPr lang="de-DE" altLang="de-DE" i="1"/>
              <a:t>Der Methodenstreit</a:t>
            </a:r>
          </a:p>
        </p:txBody>
      </p:sp>
      <p:sp>
        <p:nvSpPr>
          <p:cNvPr id="35843" name="Rectangle 3"/>
          <p:cNvSpPr>
            <a:spLocks noChangeArrowheads="1"/>
          </p:cNvSpPr>
          <p:nvPr/>
        </p:nvSpPr>
        <p:spPr bwMode="auto">
          <a:xfrm>
            <a:off x="6283325" y="1135064"/>
            <a:ext cx="3816350" cy="23653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5844" name="Rectangle 4"/>
          <p:cNvSpPr>
            <a:spLocks noChangeArrowheads="1"/>
          </p:cNvSpPr>
          <p:nvPr/>
        </p:nvSpPr>
        <p:spPr bwMode="auto">
          <a:xfrm>
            <a:off x="6356351" y="1209675"/>
            <a:ext cx="3673475" cy="1081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1600"/>
              <a:t>Erkundung fremder sozialer Welten, Erfassung der Betroffenenperspektive</a:t>
            </a:r>
            <a:br>
              <a:rPr lang="de-DE" altLang="de-DE" sz="1600"/>
            </a:br>
            <a:r>
              <a:rPr lang="de-DE" altLang="de-DE" sz="1600"/>
              <a:t>Beschreibung von Einzelfällen,</a:t>
            </a:r>
            <a:endParaRPr lang="de-DE" altLang="de-DE" sz="1600">
              <a:solidFill>
                <a:srgbClr val="FFFF00"/>
              </a:solidFill>
            </a:endParaRPr>
          </a:p>
        </p:txBody>
      </p:sp>
      <p:pic>
        <p:nvPicPr>
          <p:cNvPr id="35845" name="Picture 5" descr="ethnologisches Interview mit alten Mens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226" y="2016125"/>
            <a:ext cx="1990725" cy="1384300"/>
          </a:xfrm>
          <a:prstGeom prst="rect">
            <a:avLst/>
          </a:prstGeom>
          <a:solidFill>
            <a:srgbClr val="FFFFCC"/>
          </a:solidFill>
          <a:ln w="9525">
            <a:solidFill>
              <a:schemeClr val="bg1"/>
            </a:solidFill>
            <a:miter lim="800000"/>
            <a:headEnd/>
            <a:tailEnd/>
          </a:ln>
        </p:spPr>
      </p:pic>
      <p:grpSp>
        <p:nvGrpSpPr>
          <p:cNvPr id="2" name="Gruppieren 1"/>
          <p:cNvGrpSpPr>
            <a:grpSpLocks/>
          </p:cNvGrpSpPr>
          <p:nvPr/>
        </p:nvGrpSpPr>
        <p:grpSpPr bwMode="auto">
          <a:xfrm>
            <a:off x="6354763" y="3514726"/>
            <a:ext cx="3744912" cy="1139825"/>
            <a:chOff x="4831144" y="3514778"/>
            <a:chExt cx="3744136" cy="1139686"/>
          </a:xfrm>
        </p:grpSpPr>
        <p:sp>
          <p:nvSpPr>
            <p:cNvPr id="35853" name="Text Box 15"/>
            <p:cNvSpPr txBox="1">
              <a:spLocks noChangeArrowheads="1"/>
            </p:cNvSpPr>
            <p:nvPr/>
          </p:nvSpPr>
          <p:spPr bwMode="auto">
            <a:xfrm>
              <a:off x="4831144" y="3946578"/>
              <a:ext cx="3744136" cy="707886"/>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2000"/>
                <a:t>aufwändige, „offene“, Erhebung </a:t>
              </a:r>
              <a:br>
                <a:rPr lang="de-DE" altLang="de-DE" sz="2000"/>
              </a:br>
              <a:r>
                <a:rPr lang="de-DE" altLang="de-DE" sz="2000" i="1"/>
                <a:t>wenig strukturierter Daten</a:t>
              </a:r>
            </a:p>
          </p:txBody>
        </p:sp>
        <p:sp>
          <p:nvSpPr>
            <p:cNvPr id="35854" name="AutoShape 17"/>
            <p:cNvSpPr>
              <a:spLocks noChangeArrowheads="1"/>
            </p:cNvSpPr>
            <p:nvPr/>
          </p:nvSpPr>
          <p:spPr bwMode="auto">
            <a:xfrm>
              <a:off x="6475412" y="3514778"/>
              <a:ext cx="431800" cy="431800"/>
            </a:xfrm>
            <a:prstGeom prst="downArrow">
              <a:avLst>
                <a:gd name="adj1" fmla="val 50000"/>
                <a:gd name="adj2" fmla="val 25000"/>
              </a:avLst>
            </a:prstGeom>
            <a:solidFill>
              <a:srgbClr val="990033"/>
            </a:solidFill>
            <a:ln w="952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grpSp>
      <p:grpSp>
        <p:nvGrpSpPr>
          <p:cNvPr id="4" name="Gruppieren 3"/>
          <p:cNvGrpSpPr>
            <a:grpSpLocks/>
          </p:cNvGrpSpPr>
          <p:nvPr/>
        </p:nvGrpSpPr>
        <p:grpSpPr bwMode="auto">
          <a:xfrm>
            <a:off x="6383338" y="4681538"/>
            <a:ext cx="3744912" cy="863600"/>
            <a:chOff x="4860032" y="4680773"/>
            <a:chExt cx="3744136" cy="864142"/>
          </a:xfrm>
        </p:grpSpPr>
        <p:sp>
          <p:nvSpPr>
            <p:cNvPr id="35851" name="Text Box 15"/>
            <p:cNvSpPr txBox="1">
              <a:spLocks noChangeArrowheads="1"/>
            </p:cNvSpPr>
            <p:nvPr/>
          </p:nvSpPr>
          <p:spPr bwMode="auto">
            <a:xfrm>
              <a:off x="4860032" y="5144805"/>
              <a:ext cx="3744136" cy="400110"/>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2000" i="1"/>
                <a:t>kleine Fallzahlen</a:t>
              </a:r>
            </a:p>
          </p:txBody>
        </p:sp>
        <p:sp>
          <p:nvSpPr>
            <p:cNvPr id="35852" name="AutoShape 17"/>
            <p:cNvSpPr>
              <a:spLocks noChangeArrowheads="1"/>
            </p:cNvSpPr>
            <p:nvPr/>
          </p:nvSpPr>
          <p:spPr bwMode="auto">
            <a:xfrm>
              <a:off x="6486782" y="4680773"/>
              <a:ext cx="431800" cy="431800"/>
            </a:xfrm>
            <a:prstGeom prst="downArrow">
              <a:avLst>
                <a:gd name="adj1" fmla="val 50000"/>
                <a:gd name="adj2" fmla="val 25000"/>
              </a:avLst>
            </a:prstGeom>
            <a:solidFill>
              <a:srgbClr val="990033"/>
            </a:solidFill>
            <a:ln w="952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grpSp>
      <p:sp>
        <p:nvSpPr>
          <p:cNvPr id="25" name="Rectangle 2"/>
          <p:cNvSpPr txBox="1">
            <a:spLocks noChangeArrowheads="1"/>
          </p:cNvSpPr>
          <p:nvPr/>
        </p:nvSpPr>
        <p:spPr bwMode="auto">
          <a:xfrm>
            <a:off x="1919289" y="971550"/>
            <a:ext cx="4105275" cy="2089150"/>
          </a:xfrm>
          <a:prstGeom prst="rect">
            <a:avLst/>
          </a:prstGeom>
          <a:solidFill>
            <a:schemeClr val="bg1">
              <a:lumMod val="85000"/>
            </a:schemeClr>
          </a:solidFill>
          <a:ln>
            <a:solidFill>
              <a:schemeClr val="tx1"/>
            </a:solid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r>
              <a:rPr lang="de-DE" altLang="de-DE" sz="1600" b="0" kern="0" dirty="0">
                <a:latin typeface="Times New Roman" panose="02020603050405020304" pitchFamily="18" charset="0"/>
                <a:cs typeface="Times New Roman" panose="02020603050405020304" pitchFamily="18" charset="0"/>
              </a:rPr>
              <a:t>„</a:t>
            </a:r>
            <a:r>
              <a:rPr lang="de-DE" altLang="de-DE" sz="1600" b="0" i="1" kern="0" dirty="0">
                <a:latin typeface="Times New Roman" panose="02020603050405020304" pitchFamily="18" charset="0"/>
                <a:cs typeface="Times New Roman" panose="02020603050405020304" pitchFamily="18" charset="0"/>
              </a:rPr>
              <a:t>The </a:t>
            </a:r>
            <a:r>
              <a:rPr lang="de-DE" altLang="de-DE" sz="1600" b="0" i="1" kern="0" dirty="0" err="1">
                <a:latin typeface="Times New Roman" panose="02020603050405020304" pitchFamily="18" charset="0"/>
                <a:cs typeface="Times New Roman" panose="02020603050405020304" pitchFamily="18" charset="0"/>
              </a:rPr>
              <a:t>scientific</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value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of</a:t>
            </a:r>
            <a:r>
              <a:rPr lang="de-DE" altLang="de-DE" sz="1600" b="0" i="1" kern="0" dirty="0">
                <a:latin typeface="Times New Roman" panose="02020603050405020304" pitchFamily="18" charset="0"/>
                <a:cs typeface="Times New Roman" panose="02020603050405020304" pitchFamily="18" charset="0"/>
              </a:rPr>
              <a:t> all </a:t>
            </a:r>
            <a:r>
              <a:rPr lang="de-DE" altLang="de-DE" sz="1600" b="0" i="1" kern="0" dirty="0" err="1">
                <a:latin typeface="Times New Roman" panose="02020603050405020304" pitchFamily="18" charset="0"/>
                <a:cs typeface="Times New Roman" panose="02020603050405020304" pitchFamily="18" charset="0"/>
              </a:rPr>
              <a:t>these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studies</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depends</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of</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course</a:t>
            </a:r>
            <a:r>
              <a:rPr lang="de-DE" altLang="de-DE" sz="1600" b="0" i="1" kern="0" dirty="0">
                <a:latin typeface="Times New Roman" panose="02020603050405020304" pitchFamily="18" charset="0"/>
                <a:cs typeface="Times New Roman" panose="02020603050405020304" pitchFamily="18" charset="0"/>
              </a:rPr>
              <a:t>, upon </a:t>
            </a:r>
            <a:r>
              <a:rPr lang="de-DE" altLang="de-DE" sz="1600" b="0" i="1" kern="0" dirty="0" err="1">
                <a:latin typeface="Times New Roman" panose="02020603050405020304" pitchFamily="18" charset="0"/>
                <a:cs typeface="Times New Roman" panose="02020603050405020304" pitchFamily="18" charset="0"/>
              </a:rPr>
              <a:t>the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validity</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of</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the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subjective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interpretations</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of</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the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authors</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as</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well</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as</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the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extent</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to</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which</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the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cases</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selected</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are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typical</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Neither</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the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validity</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of</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the</a:t>
            </a:r>
            <a:r>
              <a:rPr lang="de-DE" altLang="de-DE" sz="1600" b="0" i="1" kern="0" dirty="0">
                <a:latin typeface="Times New Roman" panose="02020603050405020304" pitchFamily="18" charset="0"/>
                <a:cs typeface="Times New Roman" panose="02020603050405020304" pitchFamily="18" charset="0"/>
              </a:rPr>
              <a:t> sample </a:t>
            </a:r>
            <a:r>
              <a:rPr lang="de-DE" altLang="de-DE" sz="1600" b="0" i="1" kern="0" dirty="0" err="1">
                <a:latin typeface="Times New Roman" panose="02020603050405020304" pitchFamily="18" charset="0"/>
                <a:cs typeface="Times New Roman" panose="02020603050405020304" pitchFamily="18" charset="0"/>
              </a:rPr>
              <a:t>nor</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of</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the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interpretations</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are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objectively</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demonstrable</a:t>
            </a:r>
            <a:r>
              <a:rPr lang="de-DE" altLang="de-DE" sz="1600" b="0" i="1" kern="0" dirty="0">
                <a:latin typeface="Times New Roman" panose="02020603050405020304" pitchFamily="18" charset="0"/>
                <a:cs typeface="Times New Roman" panose="02020603050405020304" pitchFamily="18" charset="0"/>
              </a:rPr>
              <a:t> on </a:t>
            </a:r>
            <a:r>
              <a:rPr lang="de-DE" altLang="de-DE" sz="1600" b="0" i="1" kern="0" dirty="0" err="1">
                <a:latin typeface="Times New Roman" panose="02020603050405020304" pitchFamily="18" charset="0"/>
                <a:cs typeface="Times New Roman" panose="02020603050405020304" pitchFamily="18" charset="0"/>
              </a:rPr>
              <a:t>account</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of</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the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informality</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of</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the</a:t>
            </a:r>
            <a:r>
              <a:rPr lang="de-DE" altLang="de-DE" sz="1600" b="0" i="1" kern="0" dirty="0">
                <a:latin typeface="Times New Roman" panose="02020603050405020304" pitchFamily="18" charset="0"/>
                <a:cs typeface="Times New Roman" panose="02020603050405020304" pitchFamily="18" charset="0"/>
              </a:rPr>
              <a:t> </a:t>
            </a:r>
            <a:r>
              <a:rPr lang="de-DE" altLang="de-DE" sz="1600" b="0" i="1" kern="0" dirty="0" err="1">
                <a:latin typeface="Times New Roman" panose="02020603050405020304" pitchFamily="18" charset="0"/>
                <a:cs typeface="Times New Roman" panose="02020603050405020304" pitchFamily="18" charset="0"/>
              </a:rPr>
              <a:t>method</a:t>
            </a:r>
            <a:r>
              <a:rPr lang="de-DE" altLang="de-DE" sz="1600" b="0" i="1" kern="0" dirty="0">
                <a:latin typeface="Times New Roman" panose="02020603050405020304" pitchFamily="18" charset="0"/>
                <a:cs typeface="Times New Roman" panose="02020603050405020304" pitchFamily="18" charset="0"/>
              </a:rPr>
              <a:t>.</a:t>
            </a:r>
            <a:r>
              <a:rPr lang="de-DE" altLang="de-DE" sz="1600" b="0" kern="0" dirty="0">
                <a:latin typeface="Times New Roman" panose="02020603050405020304" pitchFamily="18" charset="0"/>
                <a:cs typeface="Times New Roman" panose="02020603050405020304" pitchFamily="18" charset="0"/>
              </a:rPr>
              <a:t>”  (</a:t>
            </a:r>
            <a:r>
              <a:rPr lang="de-DE" altLang="de-DE" sz="1600" b="0" kern="0" cap="small" dirty="0">
                <a:latin typeface="Times New Roman" panose="02020603050405020304" pitchFamily="18" charset="0"/>
                <a:cs typeface="Times New Roman" panose="02020603050405020304" pitchFamily="18" charset="0"/>
              </a:rPr>
              <a:t>Lundberg</a:t>
            </a:r>
            <a:r>
              <a:rPr lang="de-DE" altLang="de-DE" sz="1600" b="0" kern="0" dirty="0">
                <a:latin typeface="Times New Roman" panose="02020603050405020304" pitchFamily="18" charset="0"/>
                <a:cs typeface="Times New Roman" panose="02020603050405020304" pitchFamily="18" charset="0"/>
              </a:rPr>
              <a:t> 1929/1942, S. 169)</a:t>
            </a:r>
          </a:p>
        </p:txBody>
      </p:sp>
      <p:sp>
        <p:nvSpPr>
          <p:cNvPr id="26" name="Rectangle 2"/>
          <p:cNvSpPr txBox="1">
            <a:spLocks noChangeArrowheads="1"/>
          </p:cNvSpPr>
          <p:nvPr/>
        </p:nvSpPr>
        <p:spPr bwMode="auto">
          <a:xfrm>
            <a:off x="1919289" y="3284539"/>
            <a:ext cx="4105275" cy="3024187"/>
          </a:xfrm>
          <a:prstGeom prst="rect">
            <a:avLst/>
          </a:prstGeom>
          <a:solidFill>
            <a:schemeClr val="bg1">
              <a:lumMod val="85000"/>
            </a:schemeClr>
          </a:solidFill>
          <a:ln>
            <a:solidFill>
              <a:schemeClr val="tx1"/>
            </a:solid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r>
              <a:rPr lang="de-DE" altLang="de-DE" sz="1800" kern="0" dirty="0">
                <a:latin typeface="Times New Roman" panose="02020603050405020304" pitchFamily="18" charset="0"/>
                <a:cs typeface="Times New Roman" panose="02020603050405020304" pitchFamily="18" charset="0"/>
              </a:rPr>
              <a:t>Kritik an qualitativen Verfahren:</a:t>
            </a:r>
            <a:br>
              <a:rPr lang="de-DE" altLang="de-DE" sz="1800" kern="0" dirty="0">
                <a:latin typeface="Times New Roman" panose="02020603050405020304" pitchFamily="18" charset="0"/>
                <a:cs typeface="Times New Roman" panose="02020603050405020304" pitchFamily="18" charset="0"/>
              </a:rPr>
            </a:br>
            <a:endParaRPr lang="de-DE" altLang="de-DE" sz="1800" kern="0" dirty="0">
              <a:latin typeface="Times New Roman" panose="02020603050405020304" pitchFamily="18" charset="0"/>
              <a:cs typeface="Times New Roman" panose="02020603050405020304" pitchFamily="18" charset="0"/>
            </a:endParaRPr>
          </a:p>
          <a:p>
            <a:pPr marL="476250" lvl="1">
              <a:defRPr/>
            </a:pPr>
            <a:r>
              <a:rPr lang="de-DE" altLang="de-DE" sz="1800" kern="0" dirty="0">
                <a:solidFill>
                  <a:srgbClr val="C00000"/>
                </a:solidFill>
                <a:latin typeface="Times New Roman" panose="02020603050405020304" pitchFamily="18" charset="0"/>
                <a:cs typeface="Times New Roman" panose="02020603050405020304" pitchFamily="18" charset="0"/>
              </a:rPr>
              <a:t>(zu) </a:t>
            </a:r>
            <a:r>
              <a:rPr lang="de-DE" altLang="de-DE" sz="1800" i="1" kern="0" dirty="0">
                <a:solidFill>
                  <a:srgbClr val="C00000"/>
                </a:solidFill>
                <a:latin typeface="Times New Roman" panose="02020603050405020304" pitchFamily="18" charset="0"/>
                <a:cs typeface="Times New Roman" panose="02020603050405020304" pitchFamily="18" charset="0"/>
              </a:rPr>
              <a:t>kleine Stichproben </a:t>
            </a:r>
          </a:p>
          <a:p>
            <a:pPr marL="476250" lvl="1">
              <a:defRPr/>
            </a:pPr>
            <a:r>
              <a:rPr lang="de-DE" altLang="de-DE" sz="1800" i="1" kern="0" dirty="0">
                <a:solidFill>
                  <a:srgbClr val="C00000"/>
                </a:solidFill>
                <a:latin typeface="Times New Roman" panose="02020603050405020304" pitchFamily="18" charset="0"/>
                <a:cs typeface="Times New Roman" panose="02020603050405020304" pitchFamily="18" charset="0"/>
              </a:rPr>
              <a:t>Interpretationsoffenheit </a:t>
            </a:r>
            <a:r>
              <a:rPr lang="de-DE" altLang="de-DE" sz="1800" kern="0" dirty="0">
                <a:solidFill>
                  <a:srgbClr val="C00000"/>
                </a:solidFill>
                <a:latin typeface="Times New Roman" panose="02020603050405020304" pitchFamily="18" charset="0"/>
                <a:cs typeface="Times New Roman" panose="02020603050405020304" pitchFamily="18" charset="0"/>
              </a:rPr>
              <a:t>der Daten,</a:t>
            </a:r>
            <a:br>
              <a:rPr lang="de-DE" altLang="de-DE" sz="1800" kern="0" dirty="0">
                <a:solidFill>
                  <a:srgbClr val="C00000"/>
                </a:solidFill>
                <a:latin typeface="Times New Roman" panose="02020603050405020304" pitchFamily="18" charset="0"/>
                <a:cs typeface="Times New Roman" panose="02020603050405020304" pitchFamily="18" charset="0"/>
              </a:rPr>
            </a:br>
            <a:r>
              <a:rPr lang="de-DE" altLang="de-DE" sz="1800" i="1" kern="0" dirty="0">
                <a:solidFill>
                  <a:srgbClr val="C00000"/>
                </a:solidFill>
                <a:latin typeface="Times New Roman" panose="02020603050405020304" pitchFamily="18" charset="0"/>
                <a:cs typeface="Times New Roman" panose="02020603050405020304" pitchFamily="18" charset="0"/>
              </a:rPr>
              <a:t>Willkürlichkeit </a:t>
            </a:r>
            <a:r>
              <a:rPr lang="de-DE" altLang="de-DE" sz="1800" kern="0" dirty="0">
                <a:solidFill>
                  <a:srgbClr val="C00000"/>
                </a:solidFill>
                <a:latin typeface="Times New Roman" panose="02020603050405020304" pitchFamily="18" charset="0"/>
                <a:cs typeface="Times New Roman" panose="02020603050405020304" pitchFamily="18" charset="0"/>
              </a:rPr>
              <a:t>der Schlussfolgerungen</a:t>
            </a:r>
          </a:p>
          <a:p>
            <a:pPr marL="476250" lvl="1">
              <a:defRPr/>
            </a:pPr>
            <a:r>
              <a:rPr lang="de-DE" altLang="de-DE" sz="1800" kern="0" dirty="0">
                <a:solidFill>
                  <a:srgbClr val="C00000"/>
                </a:solidFill>
                <a:latin typeface="Times New Roman" panose="02020603050405020304" pitchFamily="18" charset="0"/>
                <a:cs typeface="Times New Roman" panose="02020603050405020304" pitchFamily="18" charset="0"/>
              </a:rPr>
              <a:t>keine „</a:t>
            </a:r>
            <a:r>
              <a:rPr lang="de-DE" altLang="de-DE" sz="1800" i="1" kern="0" dirty="0">
                <a:solidFill>
                  <a:srgbClr val="C00000"/>
                </a:solidFill>
                <a:latin typeface="Times New Roman" panose="02020603050405020304" pitchFamily="18" charset="0"/>
                <a:cs typeface="Times New Roman" panose="02020603050405020304" pitchFamily="18" charset="0"/>
              </a:rPr>
              <a:t>Objektivität</a:t>
            </a:r>
            <a:r>
              <a:rPr lang="de-DE" altLang="de-DE" sz="1800" kern="0" dirty="0">
                <a:solidFill>
                  <a:srgbClr val="C00000"/>
                </a:solidFill>
                <a:latin typeface="Times New Roman" panose="02020603050405020304" pitchFamily="18" charset="0"/>
                <a:cs typeface="Times New Roman" panose="02020603050405020304" pitchFamily="18" charset="0"/>
              </a:rPr>
              <a:t>“ (Beobachterunabhängigkeit) und </a:t>
            </a:r>
            <a:r>
              <a:rPr lang="de-DE" altLang="de-DE" sz="1800" i="1" kern="0" dirty="0">
                <a:solidFill>
                  <a:srgbClr val="C00000"/>
                </a:solidFill>
                <a:latin typeface="Times New Roman" panose="02020603050405020304" pitchFamily="18" charset="0"/>
                <a:cs typeface="Times New Roman" panose="02020603050405020304" pitchFamily="18" charset="0"/>
              </a:rPr>
              <a:t>Wiederholbarkeit </a:t>
            </a:r>
            <a:r>
              <a:rPr lang="de-DE" altLang="de-DE" sz="1800" kern="0" dirty="0">
                <a:solidFill>
                  <a:srgbClr val="C00000"/>
                </a:solidFill>
                <a:latin typeface="Times New Roman" panose="02020603050405020304" pitchFamily="18" charset="0"/>
                <a:cs typeface="Times New Roman" panose="02020603050405020304" pitchFamily="18" charset="0"/>
              </a:rPr>
              <a:t>von Datenerhebung und -auswertung</a:t>
            </a:r>
          </a:p>
        </p:txBody>
      </p:sp>
      <p:sp>
        <p:nvSpPr>
          <p:cNvPr id="14" name="Text Box 4"/>
          <p:cNvSpPr txBox="1">
            <a:spLocks noChangeArrowheads="1"/>
          </p:cNvSpPr>
          <p:nvPr/>
        </p:nvSpPr>
        <p:spPr bwMode="auto">
          <a:xfrm>
            <a:off x="1566864" y="584200"/>
            <a:ext cx="91011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8575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1800">
                <a:solidFill>
                  <a:srgbClr val="C00000"/>
                </a:solidFill>
              </a:rPr>
              <a:t>Kritik: qualitative Befunde genügen wissenschaftlichen Anforderungen nicht!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bg/>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left)">
                                      <p:cBhvr>
                                        <p:cTn id="26" dur="500"/>
                                        <p:tgtEl>
                                          <p:spTgt spid="2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xEl>
                                              <p:pRg st="1" end="1"/>
                                            </p:txEl>
                                          </p:spTgt>
                                        </p:tgtEl>
                                        <p:attrNameLst>
                                          <p:attrName>style.visibility</p:attrName>
                                        </p:attrNameLst>
                                      </p:cBhvr>
                                      <p:to>
                                        <p:strVal val="visible"/>
                                      </p:to>
                                    </p:set>
                                    <p:animEffect transition="in" filter="wipe(left)">
                                      <p:cBhvr>
                                        <p:cTn id="31" dur="500"/>
                                        <p:tgtEl>
                                          <p:spTgt spid="2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
                                            <p:txEl>
                                              <p:pRg st="2" end="2"/>
                                            </p:txEl>
                                          </p:spTgt>
                                        </p:tgtEl>
                                        <p:attrNameLst>
                                          <p:attrName>style.visibility</p:attrName>
                                        </p:attrNameLst>
                                      </p:cBhvr>
                                      <p:to>
                                        <p:strVal val="visible"/>
                                      </p:to>
                                    </p:set>
                                    <p:animEffect transition="in" filter="wipe(left)">
                                      <p:cBhvr>
                                        <p:cTn id="36" dur="500"/>
                                        <p:tgtEl>
                                          <p:spTgt spid="2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6">
                                            <p:txEl>
                                              <p:pRg st="3" end="3"/>
                                            </p:txEl>
                                          </p:spTgt>
                                        </p:tgtEl>
                                        <p:attrNameLst>
                                          <p:attrName>style.visibility</p:attrName>
                                        </p:attrNameLst>
                                      </p:cBhvr>
                                      <p:to>
                                        <p:strVal val="visible"/>
                                      </p:to>
                                    </p:set>
                                    <p:animEffect transition="in" filter="wipe(left)">
                                      <p:cBhvr>
                                        <p:cTn id="41" dur="500"/>
                                        <p:tgtEl>
                                          <p:spTgt spid="26">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uiExpand="1" build="p"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0701" y="-234950"/>
            <a:ext cx="8569325" cy="1143000"/>
          </a:xfrm>
        </p:spPr>
        <p:txBody>
          <a:bodyPr/>
          <a:lstStyle/>
          <a:p>
            <a:r>
              <a:rPr lang="de-DE" altLang="de-DE" i="1"/>
              <a:t>Der Methodenstreit</a:t>
            </a:r>
          </a:p>
        </p:txBody>
      </p:sp>
      <p:sp>
        <p:nvSpPr>
          <p:cNvPr id="247812" name="Text Box 4"/>
          <p:cNvSpPr txBox="1">
            <a:spLocks noChangeArrowheads="1"/>
          </p:cNvSpPr>
          <p:nvPr/>
        </p:nvSpPr>
        <p:spPr bwMode="auto">
          <a:xfrm>
            <a:off x="1919288" y="581025"/>
            <a:ext cx="86042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1800">
                <a:solidFill>
                  <a:srgbClr val="C00000"/>
                </a:solidFill>
              </a:rPr>
              <a:t>Unterschiedliche Forschungsziele geraten in Konflikt miteinander</a:t>
            </a:r>
          </a:p>
        </p:txBody>
      </p:sp>
      <p:grpSp>
        <p:nvGrpSpPr>
          <p:cNvPr id="2" name="Gruppieren 1"/>
          <p:cNvGrpSpPr>
            <a:grpSpLocks/>
          </p:cNvGrpSpPr>
          <p:nvPr/>
        </p:nvGrpSpPr>
        <p:grpSpPr bwMode="auto">
          <a:xfrm>
            <a:off x="1427162" y="950913"/>
            <a:ext cx="3813176" cy="5810250"/>
            <a:chOff x="-97170" y="951176"/>
            <a:chExt cx="3812947" cy="5810369"/>
          </a:xfrm>
        </p:grpSpPr>
        <p:sp>
          <p:nvSpPr>
            <p:cNvPr id="36877" name="AutoShape 13"/>
            <p:cNvSpPr>
              <a:spLocks noChangeArrowheads="1"/>
            </p:cNvSpPr>
            <p:nvPr/>
          </p:nvSpPr>
          <p:spPr bwMode="auto">
            <a:xfrm>
              <a:off x="1602256" y="2754079"/>
              <a:ext cx="431800" cy="431800"/>
            </a:xfrm>
            <a:prstGeom prst="downArrow">
              <a:avLst>
                <a:gd name="adj1" fmla="val 50000"/>
                <a:gd name="adj2" fmla="val 25000"/>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6878" name="Text Box 14"/>
            <p:cNvSpPr txBox="1">
              <a:spLocks noChangeArrowheads="1"/>
            </p:cNvSpPr>
            <p:nvPr/>
          </p:nvSpPr>
          <p:spPr bwMode="auto">
            <a:xfrm>
              <a:off x="211529" y="3190424"/>
              <a:ext cx="3403600" cy="2308324"/>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1600" i="1"/>
                <a:t>Zähl- und Messbarkeit  </a:t>
              </a:r>
              <a:r>
                <a:rPr lang="de-DE" altLang="de-DE" sz="1600"/>
                <a:t>der beobachteten Einheiten</a:t>
              </a:r>
              <a:br>
                <a:rPr lang="de-DE" altLang="de-DE" sz="1600"/>
              </a:br>
              <a:r>
                <a:rPr lang="de-DE" altLang="de-DE" sz="1600"/>
                <a:t/>
              </a:r>
              <a:br>
                <a:rPr lang="de-DE" altLang="de-DE" sz="1600"/>
              </a:br>
              <a:r>
                <a:rPr lang="de-DE" altLang="de-DE" sz="1600"/>
                <a:t>„</a:t>
              </a:r>
              <a:r>
                <a:rPr lang="de-DE" altLang="de-DE" sz="1600" i="1"/>
                <a:t>Objektivität</a:t>
              </a:r>
              <a:r>
                <a:rPr lang="de-DE" altLang="de-DE" sz="1600"/>
                <a:t>“, d.h. Beobachterunabhängigkeit</a:t>
              </a:r>
              <a:br>
                <a:rPr lang="de-DE" altLang="de-DE" sz="1600"/>
              </a:br>
              <a:r>
                <a:rPr lang="de-DE" altLang="de-DE" sz="1600"/>
                <a:t/>
              </a:r>
              <a:br>
                <a:rPr lang="de-DE" altLang="de-DE" sz="1600"/>
              </a:br>
              <a:r>
                <a:rPr lang="de-DE" altLang="de-DE" sz="1600" i="1"/>
                <a:t>Wiederholbarkeit </a:t>
              </a:r>
              <a:r>
                <a:rPr lang="de-DE" altLang="de-DE" sz="1600"/>
                <a:t>der Datenerhebung</a:t>
              </a:r>
              <a:br>
                <a:rPr lang="de-DE" altLang="de-DE" sz="1600"/>
              </a:br>
              <a:r>
                <a:rPr lang="de-DE" altLang="de-DE" sz="1600"/>
                <a:t/>
              </a:r>
              <a:br>
                <a:rPr lang="de-DE" altLang="de-DE" sz="1600"/>
              </a:br>
              <a:r>
                <a:rPr lang="de-DE" altLang="de-DE" sz="1600"/>
                <a:t>statististische </a:t>
              </a:r>
              <a:r>
                <a:rPr lang="de-DE" altLang="de-DE" sz="1600" i="1"/>
                <a:t>Verallgemeinerbarkeit</a:t>
              </a:r>
            </a:p>
          </p:txBody>
        </p:sp>
        <p:grpSp>
          <p:nvGrpSpPr>
            <p:cNvPr id="36879" name="Gruppieren 2"/>
            <p:cNvGrpSpPr>
              <a:grpSpLocks/>
            </p:cNvGrpSpPr>
            <p:nvPr/>
          </p:nvGrpSpPr>
          <p:grpSpPr bwMode="auto">
            <a:xfrm>
              <a:off x="-97170" y="951176"/>
              <a:ext cx="3812947" cy="1836266"/>
              <a:chOff x="-137208" y="1628775"/>
              <a:chExt cx="3812947" cy="1836266"/>
            </a:xfrm>
          </p:grpSpPr>
          <p:sp>
            <p:nvSpPr>
              <p:cNvPr id="36882" name="Rectangle 6"/>
              <p:cNvSpPr>
                <a:spLocks noChangeArrowheads="1"/>
              </p:cNvSpPr>
              <p:nvPr/>
            </p:nvSpPr>
            <p:spPr bwMode="auto">
              <a:xfrm>
                <a:off x="111193" y="1631453"/>
                <a:ext cx="3455988" cy="18002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6883" name="Rectangle 7"/>
              <p:cNvSpPr>
                <a:spLocks noChangeArrowheads="1"/>
              </p:cNvSpPr>
              <p:nvPr/>
            </p:nvSpPr>
            <p:spPr bwMode="auto">
              <a:xfrm>
                <a:off x="2636" y="1628775"/>
                <a:ext cx="3673103"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1600"/>
                  <a:t>Beschreibung von </a:t>
                </a:r>
                <a:r>
                  <a:rPr lang="de-DE" altLang="de-DE" sz="1600" i="1"/>
                  <a:t>Makrophänomenen</a:t>
                </a:r>
                <a:endParaRPr lang="de-DE" altLang="de-DE" sz="1600"/>
              </a:p>
            </p:txBody>
          </p:sp>
          <p:graphicFrame>
            <p:nvGraphicFramePr>
              <p:cNvPr id="36884" name="Object 16"/>
              <p:cNvGraphicFramePr>
                <a:graphicFrameLocks noChangeAspect="1"/>
              </p:cNvGraphicFramePr>
              <p:nvPr/>
            </p:nvGraphicFramePr>
            <p:xfrm>
              <a:off x="988259" y="1946863"/>
              <a:ext cx="1479469" cy="1169404"/>
            </p:xfrm>
            <a:graphic>
              <a:graphicData uri="http://schemas.openxmlformats.org/presentationml/2006/ole">
                <mc:AlternateContent xmlns:mc="http://schemas.openxmlformats.org/markup-compatibility/2006">
                  <mc:Choice xmlns:v="urn:schemas-microsoft-com:vml" Requires="v">
                    <p:oleObj spid="_x0000_s4098" name="Diagramm" r:id="rId3" imgW="4905296" imgH="3876514" progId="Excel.Chart.8">
                      <p:embed/>
                    </p:oleObj>
                  </mc:Choice>
                  <mc:Fallback>
                    <p:oleObj name="Diagramm" r:id="rId3" imgW="4905296" imgH="3876514" progId="Excel.Chart.8">
                      <p:embed/>
                      <p:pic>
                        <p:nvPicPr>
                          <p:cNvPr id="36884"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259" y="1946863"/>
                            <a:ext cx="1479469" cy="116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85" name="Rectangle 7"/>
              <p:cNvSpPr>
                <a:spLocks noChangeArrowheads="1"/>
              </p:cNvSpPr>
              <p:nvPr/>
            </p:nvSpPr>
            <p:spPr bwMode="auto">
              <a:xfrm>
                <a:off x="-137208" y="3068960"/>
                <a:ext cx="3673103"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1600"/>
                  <a:t>statistische Aggregation</a:t>
                </a:r>
              </a:p>
            </p:txBody>
          </p:sp>
        </p:grpSp>
        <p:sp>
          <p:nvSpPr>
            <p:cNvPr id="36880" name="AutoShape 13"/>
            <p:cNvSpPr>
              <a:spLocks noChangeArrowheads="1"/>
            </p:cNvSpPr>
            <p:nvPr/>
          </p:nvSpPr>
          <p:spPr bwMode="auto">
            <a:xfrm>
              <a:off x="1586237" y="5498748"/>
              <a:ext cx="431800" cy="431800"/>
            </a:xfrm>
            <a:prstGeom prst="downArrow">
              <a:avLst>
                <a:gd name="adj1" fmla="val 50000"/>
                <a:gd name="adj2" fmla="val 25000"/>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6881" name="Text Box 14"/>
            <p:cNvSpPr txBox="1">
              <a:spLocks noChangeArrowheads="1"/>
            </p:cNvSpPr>
            <p:nvPr/>
          </p:nvSpPr>
          <p:spPr bwMode="auto">
            <a:xfrm>
              <a:off x="211529" y="5930548"/>
              <a:ext cx="3403600" cy="83099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1600"/>
                <a:t>Standardisierung </a:t>
              </a:r>
              <a:br>
                <a:rPr lang="de-DE" altLang="de-DE" sz="1600"/>
              </a:br>
              <a:r>
                <a:rPr lang="de-DE" altLang="de-DE" sz="1600"/>
                <a:t>hypothesengeleitete Forschung</a:t>
              </a:r>
              <a:br>
                <a:rPr lang="de-DE" altLang="de-DE" sz="1600"/>
              </a:br>
              <a:r>
                <a:rPr lang="de-DE" altLang="de-DE" sz="1600"/>
                <a:t>große Stichproben</a:t>
              </a:r>
            </a:p>
          </p:txBody>
        </p:sp>
      </p:grpSp>
      <p:sp>
        <p:nvSpPr>
          <p:cNvPr id="36869" name="Rectangle 3"/>
          <p:cNvSpPr>
            <a:spLocks noChangeArrowheads="1"/>
          </p:cNvSpPr>
          <p:nvPr/>
        </p:nvSpPr>
        <p:spPr bwMode="auto">
          <a:xfrm>
            <a:off x="6283325" y="1135064"/>
            <a:ext cx="3816350" cy="23653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6870" name="Rectangle 4"/>
          <p:cNvSpPr>
            <a:spLocks noChangeArrowheads="1"/>
          </p:cNvSpPr>
          <p:nvPr/>
        </p:nvSpPr>
        <p:spPr bwMode="auto">
          <a:xfrm>
            <a:off x="6356351" y="1209675"/>
            <a:ext cx="3673475" cy="1081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1600"/>
              <a:t>Erkundung fremder sozialer Welten, Erfassung der Betroffenenperspektive</a:t>
            </a:r>
            <a:br>
              <a:rPr lang="de-DE" altLang="de-DE" sz="1600"/>
            </a:br>
            <a:r>
              <a:rPr lang="de-DE" altLang="de-DE" sz="1600"/>
              <a:t>Beschreibung von Einzelfällen,</a:t>
            </a:r>
            <a:endParaRPr lang="de-DE" altLang="de-DE" sz="1600">
              <a:solidFill>
                <a:srgbClr val="FFFF00"/>
              </a:solidFill>
            </a:endParaRPr>
          </a:p>
        </p:txBody>
      </p:sp>
      <p:pic>
        <p:nvPicPr>
          <p:cNvPr id="36871" name="Picture 5" descr="ethnologisches Interview mit alten Mensch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226" y="2016125"/>
            <a:ext cx="1990725" cy="1384300"/>
          </a:xfrm>
          <a:prstGeom prst="rect">
            <a:avLst/>
          </a:prstGeom>
          <a:solidFill>
            <a:srgbClr val="FFFFCC"/>
          </a:solidFill>
          <a:ln w="9525">
            <a:solidFill>
              <a:schemeClr val="bg1"/>
            </a:solidFill>
            <a:miter lim="800000"/>
            <a:headEnd/>
            <a:tailEnd/>
          </a:ln>
        </p:spPr>
      </p:pic>
      <p:sp>
        <p:nvSpPr>
          <p:cNvPr id="36872" name="Text Box 15"/>
          <p:cNvSpPr txBox="1">
            <a:spLocks noChangeArrowheads="1"/>
          </p:cNvSpPr>
          <p:nvPr/>
        </p:nvSpPr>
        <p:spPr bwMode="auto">
          <a:xfrm>
            <a:off x="6354763" y="3946526"/>
            <a:ext cx="3744912" cy="708025"/>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2000"/>
              <a:t>aufwändige, „offene“, Erhebung </a:t>
            </a:r>
            <a:br>
              <a:rPr lang="de-DE" altLang="de-DE" sz="2000"/>
            </a:br>
            <a:r>
              <a:rPr lang="de-DE" altLang="de-DE" sz="2000" i="1"/>
              <a:t>wenig strukturierter Daten</a:t>
            </a:r>
          </a:p>
        </p:txBody>
      </p:sp>
      <p:sp>
        <p:nvSpPr>
          <p:cNvPr id="36873" name="AutoShape 17"/>
          <p:cNvSpPr>
            <a:spLocks noChangeArrowheads="1"/>
          </p:cNvSpPr>
          <p:nvPr/>
        </p:nvSpPr>
        <p:spPr bwMode="auto">
          <a:xfrm>
            <a:off x="7975600" y="3500438"/>
            <a:ext cx="431800" cy="431800"/>
          </a:xfrm>
          <a:prstGeom prst="downArrow">
            <a:avLst>
              <a:gd name="adj1" fmla="val 50000"/>
              <a:gd name="adj2" fmla="val 25000"/>
            </a:avLst>
          </a:prstGeom>
          <a:solidFill>
            <a:srgbClr val="990033"/>
          </a:solidFill>
          <a:ln w="952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6874" name="Text Box 15"/>
          <p:cNvSpPr txBox="1">
            <a:spLocks noChangeArrowheads="1"/>
          </p:cNvSpPr>
          <p:nvPr/>
        </p:nvSpPr>
        <p:spPr bwMode="auto">
          <a:xfrm>
            <a:off x="6383338" y="5145088"/>
            <a:ext cx="3744912" cy="400050"/>
          </a:xfrm>
          <a:prstGeom prst="rect">
            <a:avLst/>
          </a:prstGeom>
          <a:solidFill>
            <a:srgbClr val="FFFFCC"/>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2000" i="1"/>
              <a:t>kleine Fallzahlen</a:t>
            </a:r>
          </a:p>
        </p:txBody>
      </p:sp>
      <p:sp>
        <p:nvSpPr>
          <p:cNvPr id="36875" name="AutoShape 17"/>
          <p:cNvSpPr>
            <a:spLocks noChangeArrowheads="1"/>
          </p:cNvSpPr>
          <p:nvPr/>
        </p:nvSpPr>
        <p:spPr bwMode="auto">
          <a:xfrm>
            <a:off x="7976130" y="4688418"/>
            <a:ext cx="431800" cy="431800"/>
          </a:xfrm>
          <a:prstGeom prst="downArrow">
            <a:avLst>
              <a:gd name="adj1" fmla="val 50000"/>
              <a:gd name="adj2" fmla="val 25000"/>
            </a:avLst>
          </a:prstGeom>
          <a:solidFill>
            <a:srgbClr val="990033"/>
          </a:solidFill>
          <a:ln w="952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247814" name="AutoShape 6"/>
          <p:cNvSpPr>
            <a:spLocks noChangeArrowheads="1"/>
          </p:cNvSpPr>
          <p:nvPr/>
        </p:nvSpPr>
        <p:spPr bwMode="auto">
          <a:xfrm>
            <a:off x="4008439" y="3155950"/>
            <a:ext cx="3671887" cy="2351088"/>
          </a:xfrm>
          <a:prstGeom prst="irregularSeal2">
            <a:avLst/>
          </a:prstGeom>
          <a:gradFill rotWithShape="1">
            <a:gsLst>
              <a:gs pos="0">
                <a:srgbClr val="FFFF00"/>
              </a:gs>
              <a:gs pos="100000">
                <a:srgbClr val="FF0000"/>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7812"/>
                                        </p:tgtEl>
                                        <p:attrNameLst>
                                          <p:attrName>style.visibility</p:attrName>
                                        </p:attrNameLst>
                                      </p:cBhvr>
                                      <p:to>
                                        <p:strVal val="visible"/>
                                      </p:to>
                                    </p:set>
                                    <p:anim calcmode="lin" valueType="num">
                                      <p:cBhvr>
                                        <p:cTn id="12" dur="500" fill="hold"/>
                                        <p:tgtEl>
                                          <p:spTgt spid="247812"/>
                                        </p:tgtEl>
                                        <p:attrNameLst>
                                          <p:attrName>ppt_w</p:attrName>
                                        </p:attrNameLst>
                                      </p:cBhvr>
                                      <p:tavLst>
                                        <p:tav tm="0">
                                          <p:val>
                                            <p:fltVal val="0"/>
                                          </p:val>
                                        </p:tav>
                                        <p:tav tm="100000">
                                          <p:val>
                                            <p:strVal val="#ppt_w"/>
                                          </p:val>
                                        </p:tav>
                                      </p:tavLst>
                                    </p:anim>
                                    <p:anim calcmode="lin" valueType="num">
                                      <p:cBhvr>
                                        <p:cTn id="13" dur="500" fill="hold"/>
                                        <p:tgtEl>
                                          <p:spTgt spid="247812"/>
                                        </p:tgtEl>
                                        <p:attrNameLst>
                                          <p:attrName>ppt_h</p:attrName>
                                        </p:attrNameLst>
                                      </p:cBhvr>
                                      <p:tavLst>
                                        <p:tav tm="0">
                                          <p:val>
                                            <p:fltVal val="0"/>
                                          </p:val>
                                        </p:tav>
                                        <p:tav tm="100000">
                                          <p:val>
                                            <p:strVal val="#ppt_h"/>
                                          </p:val>
                                        </p:tav>
                                      </p:tavLst>
                                    </p:anim>
                                    <p:animEffect transition="in" filter="fade">
                                      <p:cBhvr>
                                        <p:cTn id="14" dur="500"/>
                                        <p:tgtEl>
                                          <p:spTgt spid="2478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7814"/>
                                        </p:tgtEl>
                                        <p:attrNameLst>
                                          <p:attrName>style.visibility</p:attrName>
                                        </p:attrNameLst>
                                      </p:cBhvr>
                                      <p:to>
                                        <p:strVal val="visible"/>
                                      </p:to>
                                    </p:set>
                                    <p:anim calcmode="lin" valueType="num">
                                      <p:cBhvr>
                                        <p:cTn id="17" dur="500" fill="hold"/>
                                        <p:tgtEl>
                                          <p:spTgt spid="247814"/>
                                        </p:tgtEl>
                                        <p:attrNameLst>
                                          <p:attrName>ppt_w</p:attrName>
                                        </p:attrNameLst>
                                      </p:cBhvr>
                                      <p:tavLst>
                                        <p:tav tm="0">
                                          <p:val>
                                            <p:fltVal val="0"/>
                                          </p:val>
                                        </p:tav>
                                        <p:tav tm="100000">
                                          <p:val>
                                            <p:strVal val="#ppt_w"/>
                                          </p:val>
                                        </p:tav>
                                      </p:tavLst>
                                    </p:anim>
                                    <p:anim calcmode="lin" valueType="num">
                                      <p:cBhvr>
                                        <p:cTn id="18" dur="500" fill="hold"/>
                                        <p:tgtEl>
                                          <p:spTgt spid="247814"/>
                                        </p:tgtEl>
                                        <p:attrNameLst>
                                          <p:attrName>ppt_h</p:attrName>
                                        </p:attrNameLst>
                                      </p:cBhvr>
                                      <p:tavLst>
                                        <p:tav tm="0">
                                          <p:val>
                                            <p:fltVal val="0"/>
                                          </p:val>
                                        </p:tav>
                                        <p:tav tm="100000">
                                          <p:val>
                                            <p:strVal val="#ppt_h"/>
                                          </p:val>
                                        </p:tav>
                                      </p:tavLst>
                                    </p:anim>
                                    <p:animEffect transition="in" filter="fade">
                                      <p:cBhvr>
                                        <p:cTn id="19" dur="500"/>
                                        <p:tgtEl>
                                          <p:spTgt spid="247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p:bldP spid="24781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feld 2"/>
          <p:cNvSpPr txBox="1"/>
          <p:nvPr/>
        </p:nvSpPr>
        <p:spPr>
          <a:xfrm>
            <a:off x="1847850" y="222250"/>
            <a:ext cx="8712646" cy="1477328"/>
          </a:xfrm>
          <a:prstGeom prst="rect">
            <a:avLst/>
          </a:prstGeom>
          <a:noFill/>
        </p:spPr>
        <p:txBody>
          <a:bodyPr wrap="square">
            <a:spAutoFit/>
          </a:bodyPr>
          <a:lstStyle/>
          <a:p>
            <a:pPr>
              <a:defRPr/>
            </a:pPr>
            <a:r>
              <a:rPr lang="en-US" b="0" i="1" dirty="0">
                <a:latin typeface="Times New Roman" panose="02020603050405020304" pitchFamily="18" charset="0"/>
                <a:cs typeface="Times New Roman" panose="02020603050405020304" pitchFamily="18" charset="0"/>
              </a:rPr>
              <a:t>“Mixed research actually has a long history in research practice because practicing researchers frequently ignore what is written by methodologists when they feel a mixed approach will best help them answer their research questions. It is time that methodologists catch up with practicing researchers.</a:t>
            </a:r>
            <a:r>
              <a:rPr lang="en-US" b="0" dirty="0">
                <a:latin typeface="Times New Roman" panose="02020603050405020304" pitchFamily="18" charset="0"/>
                <a:cs typeface="Times New Roman" panose="02020603050405020304" pitchFamily="18" charset="0"/>
              </a:rPr>
              <a:t>”</a:t>
            </a:r>
            <a:br>
              <a:rPr lang="en-US" b="0" dirty="0">
                <a:latin typeface="Times New Roman" panose="02020603050405020304" pitchFamily="18" charset="0"/>
                <a:cs typeface="Times New Roman" panose="02020603050405020304" pitchFamily="18" charset="0"/>
              </a:rPr>
            </a:br>
            <a:r>
              <a:rPr lang="en-US" b="0" dirty="0">
                <a:latin typeface="Times New Roman" panose="02020603050405020304" pitchFamily="18" charset="0"/>
                <a:cs typeface="Times New Roman" panose="02020603050405020304" pitchFamily="18" charset="0"/>
              </a:rPr>
              <a:t> (</a:t>
            </a:r>
            <a:r>
              <a:rPr lang="en-US" b="0" cap="small" dirty="0">
                <a:latin typeface="Times New Roman" panose="02020603050405020304" pitchFamily="18" charset="0"/>
                <a:cs typeface="Times New Roman" panose="02020603050405020304" pitchFamily="18" charset="0"/>
              </a:rPr>
              <a:t>Johnson, Onwuegbuzie </a:t>
            </a:r>
            <a:r>
              <a:rPr lang="en-US" b="0" dirty="0">
                <a:latin typeface="Times New Roman" panose="02020603050405020304" pitchFamily="18" charset="0"/>
                <a:cs typeface="Times New Roman" panose="02020603050405020304" pitchFamily="18" charset="0"/>
              </a:rPr>
              <a:t>2004, p. 22) </a:t>
            </a:r>
            <a:endParaRPr lang="de-DE" b="0" dirty="0">
              <a:latin typeface="Times New Roman" panose="02020603050405020304" pitchFamily="18" charset="0"/>
              <a:cs typeface="Times New Roman" panose="02020603050405020304" pitchFamily="18" charset="0"/>
            </a:endParaRPr>
          </a:p>
        </p:txBody>
      </p:sp>
      <p:grpSp>
        <p:nvGrpSpPr>
          <p:cNvPr id="2" name="Gruppieren 1"/>
          <p:cNvGrpSpPr/>
          <p:nvPr/>
        </p:nvGrpSpPr>
        <p:grpSpPr>
          <a:xfrm>
            <a:off x="1828157" y="1718098"/>
            <a:ext cx="3763789" cy="4969147"/>
            <a:chOff x="304156" y="1718097"/>
            <a:chExt cx="3763789" cy="4969147"/>
          </a:xfrm>
          <a:solidFill>
            <a:srgbClr val="FFFFCC"/>
          </a:solidFill>
        </p:grpSpPr>
        <p:sp>
          <p:nvSpPr>
            <p:cNvPr id="4" name="Rechteck 3"/>
            <p:cNvSpPr/>
            <p:nvPr/>
          </p:nvSpPr>
          <p:spPr>
            <a:xfrm>
              <a:off x="304156" y="1718097"/>
              <a:ext cx="3763788" cy="4969147"/>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1363" name="Rectangle 3"/>
            <p:cNvSpPr>
              <a:spLocks noChangeArrowheads="1"/>
            </p:cNvSpPr>
            <p:nvPr/>
          </p:nvSpPr>
          <p:spPr bwMode="auto">
            <a:xfrm>
              <a:off x="304157" y="4956869"/>
              <a:ext cx="3763788" cy="571500"/>
            </a:xfrm>
            <a:prstGeom prst="rect">
              <a:avLst/>
            </a:prstGeom>
            <a:grpFill/>
            <a:ln w="317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400">
                  <a:solidFill>
                    <a:schemeClr val="tx1"/>
                  </a:solidFill>
                  <a:latin typeface="Times New Roman" pitchFamily="18" charset="0"/>
                </a:defRPr>
              </a:lvl1pPr>
              <a:lvl2pPr marL="765175" indent="-285750" algn="l">
                <a:spcBef>
                  <a:spcPct val="20000"/>
                </a:spcBef>
                <a:buChar char="–"/>
                <a:defRPr sz="2800">
                  <a:solidFill>
                    <a:schemeClr val="tx1"/>
                  </a:solidFill>
                  <a:latin typeface="Times New Roman" pitchFamily="18" charset="0"/>
                </a:defRPr>
              </a:lvl2pPr>
              <a:lvl3pPr marL="1184275" indent="-228600" algn="l">
                <a:spcBef>
                  <a:spcPct val="20000"/>
                </a:spcBef>
                <a:buChar char="•"/>
                <a:defRPr sz="2400">
                  <a:solidFill>
                    <a:schemeClr val="tx1"/>
                  </a:solidFill>
                  <a:latin typeface="Times New Roman" pitchFamily="18" charset="0"/>
                </a:defRPr>
              </a:lvl3pPr>
              <a:lvl4pPr marL="1603375"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defRPr/>
              </a:pPr>
              <a:r>
                <a:rPr lang="de-DE" altLang="de-DE" sz="1600"/>
                <a:t>„</a:t>
              </a:r>
              <a:r>
                <a:rPr lang="de-DE" altLang="de-DE" sz="1600" i="1"/>
                <a:t>Middletown: A study in </a:t>
              </a:r>
              <a:br>
                <a:rPr lang="de-DE" altLang="de-DE" sz="1600" i="1"/>
              </a:br>
              <a:r>
                <a:rPr lang="de-DE" altLang="de-DE" sz="1600" i="1"/>
                <a:t>American culture</a:t>
              </a:r>
              <a:r>
                <a:rPr lang="de-DE" altLang="de-DE" sz="1600"/>
                <a:t>“ </a:t>
              </a:r>
              <a:br>
                <a:rPr lang="de-DE" altLang="de-DE" sz="1600"/>
              </a:br>
              <a:r>
                <a:rPr lang="de-DE" altLang="de-DE" sz="1600"/>
                <a:t>(</a:t>
              </a:r>
              <a:r>
                <a:rPr lang="de-DE" altLang="de-DE" sz="1600" cap="small"/>
                <a:t>Lynd &amp; Lynd </a:t>
              </a:r>
              <a:r>
                <a:rPr lang="de-DE" altLang="de-DE" sz="1600"/>
                <a:t>1929)</a:t>
              </a:r>
            </a:p>
          </p:txBody>
        </p:sp>
        <p:pic>
          <p:nvPicPr>
            <p:cNvPr id="82946" name="Picture 2" descr="Middletown Book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622" y="1934716"/>
              <a:ext cx="2050227" cy="2952328"/>
            </a:xfrm>
            <a:prstGeom prst="rect">
              <a:avLst/>
            </a:prstGeom>
            <a:grpFill/>
            <a:ln w="3175">
              <a:noFill/>
            </a:ln>
          </p:spPr>
        </p:pic>
      </p:grpSp>
      <p:grpSp>
        <p:nvGrpSpPr>
          <p:cNvPr id="5" name="Gruppieren 4"/>
          <p:cNvGrpSpPr/>
          <p:nvPr/>
        </p:nvGrpSpPr>
        <p:grpSpPr>
          <a:xfrm>
            <a:off x="5951638" y="1700214"/>
            <a:ext cx="3672755" cy="4969147"/>
            <a:chOff x="4427637" y="1700213"/>
            <a:chExt cx="3672755" cy="4969147"/>
          </a:xfrm>
          <a:solidFill>
            <a:srgbClr val="FFFFCC"/>
          </a:solidFill>
        </p:grpSpPr>
        <p:sp>
          <p:nvSpPr>
            <p:cNvPr id="9" name="Rechteck 8"/>
            <p:cNvSpPr/>
            <p:nvPr/>
          </p:nvSpPr>
          <p:spPr>
            <a:xfrm>
              <a:off x="4427637" y="1700213"/>
              <a:ext cx="3672755" cy="4969147"/>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0" name="Picture 10" descr="Quelle: Die Marienthal Studie - US-amerikanische Ausgabe (19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593" y="2723381"/>
              <a:ext cx="3025775" cy="2770187"/>
            </a:xfrm>
            <a:prstGeom prst="rect">
              <a:avLst/>
            </a:prstGeom>
            <a:grpFill/>
            <a:ln w="3175">
              <a:noFill/>
            </a:ln>
          </p:spPr>
        </p:pic>
        <p:pic>
          <p:nvPicPr>
            <p:cNvPr id="11" name="Picture 11" descr="Weltwirtschaftskrise Arbeitslo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0312" y="1867768"/>
              <a:ext cx="1593850" cy="2306638"/>
            </a:xfrm>
            <a:prstGeom prst="rect">
              <a:avLst/>
            </a:prstGeom>
            <a:grpFill/>
            <a:ln w="3175">
              <a:noFill/>
            </a:ln>
          </p:spPr>
        </p:pic>
        <p:sp>
          <p:nvSpPr>
            <p:cNvPr id="12" name="Rectangle 3"/>
            <p:cNvSpPr>
              <a:spLocks noChangeArrowheads="1"/>
            </p:cNvSpPr>
            <p:nvPr/>
          </p:nvSpPr>
          <p:spPr bwMode="auto">
            <a:xfrm>
              <a:off x="4858593" y="5611440"/>
              <a:ext cx="3048000" cy="926976"/>
            </a:xfrm>
            <a:prstGeom prst="rect">
              <a:avLst/>
            </a:prstGeom>
            <a:grpFill/>
            <a:ln w="317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400">
                  <a:solidFill>
                    <a:schemeClr val="tx1"/>
                  </a:solidFill>
                  <a:latin typeface="Times New Roman" pitchFamily="18" charset="0"/>
                </a:defRPr>
              </a:lvl1pPr>
              <a:lvl2pPr marL="765175" indent="-285750" algn="l">
                <a:spcBef>
                  <a:spcPct val="20000"/>
                </a:spcBef>
                <a:buChar char="–"/>
                <a:defRPr sz="2800">
                  <a:solidFill>
                    <a:schemeClr val="tx1"/>
                  </a:solidFill>
                  <a:latin typeface="Times New Roman" pitchFamily="18" charset="0"/>
                </a:defRPr>
              </a:lvl2pPr>
              <a:lvl3pPr marL="1184275" indent="-228600" algn="l">
                <a:spcBef>
                  <a:spcPct val="20000"/>
                </a:spcBef>
                <a:buChar char="•"/>
                <a:defRPr sz="2400">
                  <a:solidFill>
                    <a:schemeClr val="tx1"/>
                  </a:solidFill>
                  <a:latin typeface="Times New Roman" pitchFamily="18" charset="0"/>
                </a:defRPr>
              </a:lvl3pPr>
              <a:lvl4pPr marL="1603375"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defRPr/>
              </a:pPr>
              <a:r>
                <a:rPr lang="de-DE" altLang="de-DE" sz="1600"/>
                <a:t>„</a:t>
              </a:r>
              <a:r>
                <a:rPr lang="de-DE" altLang="de-DE" sz="1600" i="1"/>
                <a:t>Die Arbeitslosen von Marienthal</a:t>
              </a:r>
              <a:r>
                <a:rPr lang="de-DE" altLang="de-DE" sz="1600"/>
                <a:t>“</a:t>
              </a:r>
              <a:br>
                <a:rPr lang="de-DE" altLang="de-DE" sz="1600"/>
              </a:br>
              <a:r>
                <a:rPr lang="de-DE" altLang="de-DE" sz="1600"/>
                <a:t>(J</a:t>
              </a:r>
              <a:r>
                <a:rPr lang="de-DE" altLang="de-DE" sz="1400"/>
                <a:t>AHODA</a:t>
              </a:r>
              <a:r>
                <a:rPr lang="de-DE" altLang="de-DE" sz="1600"/>
                <a:t> et al. 1933)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2208213" y="115888"/>
            <a:ext cx="7772400" cy="1143000"/>
          </a:xfrm>
        </p:spPr>
        <p:txBody>
          <a:bodyPr/>
          <a:lstStyle/>
          <a:p>
            <a:r>
              <a:rPr lang="de-DE" altLang="de-DE" sz="3600"/>
              <a:t>Thesen</a:t>
            </a:r>
          </a:p>
        </p:txBody>
      </p:sp>
      <p:sp>
        <p:nvSpPr>
          <p:cNvPr id="3" name="Inhaltsplatzhalter 2"/>
          <p:cNvSpPr>
            <a:spLocks noGrp="1"/>
          </p:cNvSpPr>
          <p:nvPr>
            <p:ph idx="1"/>
          </p:nvPr>
        </p:nvSpPr>
        <p:spPr>
          <a:xfrm>
            <a:off x="911424" y="1125538"/>
            <a:ext cx="10513168" cy="4970462"/>
          </a:xfrm>
        </p:spPr>
        <p:txBody>
          <a:bodyPr/>
          <a:lstStyle/>
          <a:p>
            <a:r>
              <a:rPr lang="de-DE" altLang="de-DE" dirty="0"/>
              <a:t>Der </a:t>
            </a:r>
            <a:r>
              <a:rPr lang="de-DE" altLang="de-DE" b="1" i="1" dirty="0"/>
              <a:t>rationale Kern des Methodenstreits </a:t>
            </a:r>
            <a:r>
              <a:rPr lang="de-DE" altLang="de-DE" dirty="0"/>
              <a:t>(„qualitativ“ vs. „quantitativ“) in den Sozialwissenschaften besteht darin, dass in beiden Lagern jeweils </a:t>
            </a:r>
            <a:r>
              <a:rPr lang="de-DE" altLang="de-DE" b="1" i="1" dirty="0"/>
              <a:t>unterschiedliche, jedoch gleichermaßen legitime Erkenntnisziele </a:t>
            </a:r>
            <a:r>
              <a:rPr lang="de-DE" altLang="de-DE" dirty="0"/>
              <a:t>(und daraus abgeleitete </a:t>
            </a:r>
            <a:r>
              <a:rPr lang="de-DE" altLang="de-DE" b="1" i="1" dirty="0"/>
              <a:t>Qualitätskriterien für gute Forschung</a:t>
            </a:r>
            <a:r>
              <a:rPr lang="de-DE" altLang="de-DE" dirty="0"/>
              <a:t>)</a:t>
            </a:r>
            <a:r>
              <a:rPr lang="de-DE" altLang="de-DE" b="1" i="1" dirty="0"/>
              <a:t>  </a:t>
            </a:r>
            <a:r>
              <a:rPr lang="de-DE" altLang="de-DE" dirty="0"/>
              <a:t>verfolgt werden, die sehr leicht in </a:t>
            </a:r>
            <a:r>
              <a:rPr lang="de-DE" altLang="de-DE" b="1" i="1" dirty="0"/>
              <a:t>Konflikt</a:t>
            </a:r>
            <a:r>
              <a:rPr lang="de-DE" altLang="de-DE" dirty="0"/>
              <a:t> miteinander geraten können.</a:t>
            </a:r>
          </a:p>
          <a:p>
            <a:endParaRPr lang="de-DE" altLang="de-DE" dirty="0"/>
          </a:p>
          <a:p>
            <a:r>
              <a:rPr lang="de-DE" altLang="de-DE" dirty="0"/>
              <a:t>Der Methodenstreit enthält </a:t>
            </a:r>
            <a:r>
              <a:rPr lang="de-DE" altLang="de-DE" b="1" i="1" dirty="0"/>
              <a:t>Potentiale für Methodenentwicklung und Methodenintegration</a:t>
            </a:r>
            <a:r>
              <a:rPr lang="de-DE" altLang="de-DE" dirty="0"/>
              <a:t>, die sich </a:t>
            </a:r>
            <a:r>
              <a:rPr lang="de-DE" altLang="de-DE" b="1" i="1" dirty="0"/>
              <a:t>produktiv nutzen </a:t>
            </a:r>
            <a:r>
              <a:rPr lang="de-DE" altLang="de-DE" dirty="0"/>
              <a:t>lassen, wenn man erkennt, dass die </a:t>
            </a:r>
            <a:r>
              <a:rPr lang="de-DE" altLang="de-DE" b="1" i="1" dirty="0"/>
              <a:t>Stärken </a:t>
            </a:r>
            <a:r>
              <a:rPr lang="de-DE" altLang="de-DE" dirty="0"/>
              <a:t>und </a:t>
            </a:r>
            <a:r>
              <a:rPr lang="de-DE" altLang="de-DE" b="1" i="1" dirty="0"/>
              <a:t>Schwächen </a:t>
            </a:r>
            <a:r>
              <a:rPr lang="de-DE" altLang="de-DE" dirty="0"/>
              <a:t>beider Ansätze </a:t>
            </a:r>
            <a:r>
              <a:rPr lang="de-DE" altLang="de-DE" b="1" i="1" dirty="0"/>
              <a:t>komplementär </a:t>
            </a:r>
            <a:r>
              <a:rPr lang="de-DE" altLang="de-DE" dirty="0"/>
              <a:t>sind: das heißt, man kann mit den Grenzen und Schwächen beider Ansätze umgehen, indem man die Stärken der jeweils anderen Methodentradition nutzt.</a:t>
            </a:r>
          </a:p>
          <a:p>
            <a:endParaRPr lang="de-DE" altLang="de-DE" dirty="0"/>
          </a:p>
          <a:p>
            <a:endParaRPr lang="de-DE" altLang="de-DE" dirty="0"/>
          </a:p>
        </p:txBody>
      </p:sp>
    </p:spTree>
    <p:extLst>
      <p:ext uri="{BB962C8B-B14F-4D97-AF65-F5344CB8AC3E}">
        <p14:creationId xmlns:p14="http://schemas.microsoft.com/office/powerpoint/2010/main" val="336192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1981200" y="22225"/>
            <a:ext cx="8229600" cy="1143000"/>
          </a:xfrm>
        </p:spPr>
        <p:txBody>
          <a:bodyPr/>
          <a:lstStyle/>
          <a:p>
            <a:r>
              <a:rPr lang="de-DE" altLang="de-DE" sz="2800" i="1"/>
              <a:t>„Mixed Methods“ </a:t>
            </a:r>
            <a:endParaRPr lang="de-DE" altLang="de-DE" sz="2800"/>
          </a:p>
        </p:txBody>
      </p:sp>
      <p:sp>
        <p:nvSpPr>
          <p:cNvPr id="43013" name="Textfeld 15"/>
          <p:cNvSpPr txBox="1">
            <a:spLocks noChangeArrowheads="1"/>
          </p:cNvSpPr>
          <p:nvPr/>
        </p:nvSpPr>
        <p:spPr bwMode="auto">
          <a:xfrm>
            <a:off x="1878014" y="908050"/>
            <a:ext cx="87899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de-DE" altLang="de-DE" sz="2000" b="0">
                <a:cs typeface="Times New Roman" panose="02020603050405020304" pitchFamily="18" charset="0"/>
              </a:rPr>
              <a:t>Methodologische Traditionen generieren charakteristische „blinde Flecken“, man kann nicht alles mit Hilfe von Methoden einer einzelnen methodologischen Tradition untersuchen.</a:t>
            </a:r>
          </a:p>
        </p:txBody>
      </p:sp>
      <p:grpSp>
        <p:nvGrpSpPr>
          <p:cNvPr id="17" name="Gruppieren 16"/>
          <p:cNvGrpSpPr>
            <a:grpSpLocks/>
          </p:cNvGrpSpPr>
          <p:nvPr/>
        </p:nvGrpSpPr>
        <p:grpSpPr bwMode="auto">
          <a:xfrm>
            <a:off x="2566988" y="2205039"/>
            <a:ext cx="7129462" cy="708025"/>
            <a:chOff x="827584" y="5005625"/>
            <a:chExt cx="7128792" cy="707886"/>
          </a:xfrm>
        </p:grpSpPr>
        <p:sp>
          <p:nvSpPr>
            <p:cNvPr id="43018" name="Rechteck 17"/>
            <p:cNvSpPr>
              <a:spLocks noChangeArrowheads="1"/>
            </p:cNvSpPr>
            <p:nvPr/>
          </p:nvSpPr>
          <p:spPr bwMode="auto">
            <a:xfrm>
              <a:off x="2699792" y="5005625"/>
              <a:ext cx="52565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de-DE" sz="2000" b="0">
                  <a:cs typeface="Times New Roman" panose="02020603050405020304" pitchFamily="18" charset="0"/>
                </a:rPr>
                <a:t>unterschiedliche Forschungsfragen erfordern verschiedene Methoden</a:t>
              </a:r>
              <a:endParaRPr lang="de-DE" altLang="de-DE" sz="2000" b="0">
                <a:cs typeface="Times New Roman" panose="02020603050405020304" pitchFamily="18" charset="0"/>
              </a:endParaRPr>
            </a:p>
          </p:txBody>
        </p:sp>
        <p:sp>
          <p:nvSpPr>
            <p:cNvPr id="19" name="Pfeil nach rechts 18"/>
            <p:cNvSpPr/>
            <p:nvPr/>
          </p:nvSpPr>
          <p:spPr>
            <a:xfrm>
              <a:off x="827584" y="5156407"/>
              <a:ext cx="1655606" cy="36029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0">
                <a:latin typeface="Times New Roman" panose="02020603050405020304" pitchFamily="18" charset="0"/>
                <a:cs typeface="Times New Roman" panose="02020603050405020304" pitchFamily="18" charset="0"/>
              </a:endParaRPr>
            </a:p>
          </p:txBody>
        </p:sp>
      </p:grpSp>
      <p:grpSp>
        <p:nvGrpSpPr>
          <p:cNvPr id="20" name="Gruppieren 19"/>
          <p:cNvGrpSpPr>
            <a:grpSpLocks/>
          </p:cNvGrpSpPr>
          <p:nvPr/>
        </p:nvGrpSpPr>
        <p:grpSpPr bwMode="auto">
          <a:xfrm>
            <a:off x="2566988" y="3089276"/>
            <a:ext cx="7129462" cy="1014413"/>
            <a:chOff x="827584" y="5889466"/>
            <a:chExt cx="7128792" cy="1015663"/>
          </a:xfrm>
        </p:grpSpPr>
        <p:sp>
          <p:nvSpPr>
            <p:cNvPr id="43016" name="Rechteck 20"/>
            <p:cNvSpPr>
              <a:spLocks noChangeArrowheads="1"/>
            </p:cNvSpPr>
            <p:nvPr/>
          </p:nvSpPr>
          <p:spPr bwMode="auto">
            <a:xfrm>
              <a:off x="2699792" y="5889466"/>
              <a:ext cx="52565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de-DE" sz="2000" b="0">
                  <a:cs typeface="Times New Roman" panose="02020603050405020304" pitchFamily="18" charset="0"/>
                </a:rPr>
                <a:t>nicht alle Forschungsziele lassen sich mit Hilfe einer einzelnen methodologischen Tradition erreichen</a:t>
              </a:r>
              <a:endParaRPr lang="de-DE" altLang="de-DE" sz="2000" b="0">
                <a:cs typeface="Times New Roman" panose="02020603050405020304" pitchFamily="18" charset="0"/>
              </a:endParaRPr>
            </a:p>
          </p:txBody>
        </p:sp>
        <p:sp>
          <p:nvSpPr>
            <p:cNvPr id="22" name="Pfeil nach rechts 21"/>
            <p:cNvSpPr/>
            <p:nvPr/>
          </p:nvSpPr>
          <p:spPr>
            <a:xfrm>
              <a:off x="827584" y="6021391"/>
              <a:ext cx="1655606" cy="35921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0">
                <a:latin typeface="Times New Roman" panose="02020603050405020304" pitchFamily="18" charset="0"/>
                <a:cs typeface="Times New Roman" panose="02020603050405020304" pitchFamily="18" charset="0"/>
              </a:endParaRPr>
            </a:p>
          </p:txBody>
        </p:sp>
      </p:gr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658" y="3779839"/>
            <a:ext cx="1998293"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13">
            <a:extLst>
              <a:ext uri="{FF2B5EF4-FFF2-40B4-BE49-F238E27FC236}">
                <a16:creationId xmlns:a16="http://schemas.microsoft.com/office/drawing/2014/main" id="{3111D461-2E2C-7CA6-D652-483E623A5874}"/>
              </a:ext>
            </a:extLst>
          </p:cNvPr>
          <p:cNvSpPr txBox="1">
            <a:spLocks noChangeArrowheads="1"/>
          </p:cNvSpPr>
          <p:nvPr/>
        </p:nvSpPr>
        <p:spPr bwMode="auto">
          <a:xfrm>
            <a:off x="4871864" y="4602163"/>
            <a:ext cx="6589712" cy="954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de-DE" sz="2800">
                <a:solidFill>
                  <a:schemeClr val="accent2"/>
                </a:solidFill>
                <a:latin typeface="Times New Roman" pitchFamily="18" charset="0"/>
                <a:cs typeface="Times New Roman" pitchFamily="18" charset="0"/>
              </a:rPr>
              <a:t>Stärken </a:t>
            </a:r>
            <a:r>
              <a:rPr lang="de-DE" sz="2800">
                <a:latin typeface="Times New Roman" pitchFamily="18" charset="0"/>
                <a:cs typeface="Times New Roman" pitchFamily="18" charset="0"/>
              </a:rPr>
              <a:t>und </a:t>
            </a:r>
            <a:r>
              <a:rPr lang="de-DE" sz="2800">
                <a:solidFill>
                  <a:srgbClr val="CC0000"/>
                </a:solidFill>
                <a:latin typeface="Times New Roman" pitchFamily="18" charset="0"/>
                <a:cs typeface="Times New Roman" pitchFamily="18" charset="0"/>
              </a:rPr>
              <a:t>Schwächen (Grenzen)</a:t>
            </a:r>
          </a:p>
          <a:p>
            <a:pPr algn="ctr" eaLnBrk="1" hangingPunct="1"/>
            <a:r>
              <a:rPr lang="de-DE" sz="2800">
                <a:latin typeface="Times New Roman" pitchFamily="18" charset="0"/>
                <a:cs typeface="Times New Roman" pitchFamily="18" charset="0"/>
              </a:rPr>
              <a:t>qualitativer und quantitativer Methoden?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2208213" y="115888"/>
            <a:ext cx="7772400" cy="1143000"/>
          </a:xfrm>
        </p:spPr>
        <p:txBody>
          <a:bodyPr/>
          <a:lstStyle/>
          <a:p>
            <a:r>
              <a:rPr lang="de-DE" altLang="de-DE" sz="3600"/>
              <a:t>Thesen</a:t>
            </a:r>
          </a:p>
        </p:txBody>
      </p:sp>
      <p:sp>
        <p:nvSpPr>
          <p:cNvPr id="3" name="Inhaltsplatzhalter 2"/>
          <p:cNvSpPr>
            <a:spLocks noGrp="1"/>
          </p:cNvSpPr>
          <p:nvPr>
            <p:ph idx="1"/>
          </p:nvPr>
        </p:nvSpPr>
        <p:spPr>
          <a:xfrm>
            <a:off x="911424" y="1125538"/>
            <a:ext cx="10513168" cy="4970462"/>
          </a:xfrm>
        </p:spPr>
        <p:txBody>
          <a:bodyPr/>
          <a:lstStyle/>
          <a:p>
            <a:r>
              <a:rPr lang="de-DE" altLang="de-DE" dirty="0"/>
              <a:t>Der </a:t>
            </a:r>
            <a:r>
              <a:rPr lang="de-DE" altLang="de-DE" b="1" i="1" dirty="0"/>
              <a:t>rationale Kern des Methodenstreits </a:t>
            </a:r>
            <a:r>
              <a:rPr lang="de-DE" altLang="de-DE" dirty="0"/>
              <a:t>(„qualitativ“ vs. „quantitativ“) in den Sozialwissenschaften besteht darin, dass in beiden Lagern jeweils </a:t>
            </a:r>
            <a:r>
              <a:rPr lang="de-DE" altLang="de-DE" b="1" i="1" dirty="0"/>
              <a:t>unterschiedliche, jedoch gleichermaßen legitime Erkenntnisziele </a:t>
            </a:r>
            <a:r>
              <a:rPr lang="de-DE" altLang="de-DE" dirty="0"/>
              <a:t>(und daraus abgeleitete </a:t>
            </a:r>
            <a:r>
              <a:rPr lang="de-DE" altLang="de-DE" b="1" i="1" dirty="0"/>
              <a:t>Qualitätskriterien für gute Forschung</a:t>
            </a:r>
            <a:r>
              <a:rPr lang="de-DE" altLang="de-DE" dirty="0"/>
              <a:t>)</a:t>
            </a:r>
            <a:r>
              <a:rPr lang="de-DE" altLang="de-DE" b="1" i="1" dirty="0"/>
              <a:t>  </a:t>
            </a:r>
            <a:r>
              <a:rPr lang="de-DE" altLang="de-DE" dirty="0"/>
              <a:t>verfolgt werden, die sehr leicht in </a:t>
            </a:r>
            <a:r>
              <a:rPr lang="de-DE" altLang="de-DE" b="1" i="1" dirty="0"/>
              <a:t>Konflikt</a:t>
            </a:r>
            <a:r>
              <a:rPr lang="de-DE" altLang="de-DE" dirty="0"/>
              <a:t> miteinander geraten können.</a:t>
            </a:r>
          </a:p>
          <a:p>
            <a:endParaRPr lang="de-DE" altLang="de-DE" dirty="0"/>
          </a:p>
          <a:p>
            <a:r>
              <a:rPr lang="de-DE" altLang="de-DE" dirty="0"/>
              <a:t>Der Methodenstreit enthält </a:t>
            </a:r>
            <a:r>
              <a:rPr lang="de-DE" altLang="de-DE" b="1" i="1" dirty="0"/>
              <a:t>Potentiale für Methodenentwicklung und Methodenintegration</a:t>
            </a:r>
            <a:r>
              <a:rPr lang="de-DE" altLang="de-DE" dirty="0"/>
              <a:t>, die sich </a:t>
            </a:r>
            <a:r>
              <a:rPr lang="de-DE" altLang="de-DE" b="1" i="1" dirty="0"/>
              <a:t>produktiv nutzen </a:t>
            </a:r>
            <a:r>
              <a:rPr lang="de-DE" altLang="de-DE" dirty="0"/>
              <a:t>lassen, wenn man erkennt, dass die </a:t>
            </a:r>
            <a:r>
              <a:rPr lang="de-DE" altLang="de-DE" b="1" i="1" dirty="0"/>
              <a:t>Stärken </a:t>
            </a:r>
            <a:r>
              <a:rPr lang="de-DE" altLang="de-DE" dirty="0"/>
              <a:t>und </a:t>
            </a:r>
            <a:r>
              <a:rPr lang="de-DE" altLang="de-DE" b="1" i="1" dirty="0"/>
              <a:t>Schwächen </a:t>
            </a:r>
            <a:r>
              <a:rPr lang="de-DE" altLang="de-DE" dirty="0"/>
              <a:t>beider Ansätze </a:t>
            </a:r>
            <a:r>
              <a:rPr lang="de-DE" altLang="de-DE" b="1" i="1" dirty="0"/>
              <a:t>komplementär </a:t>
            </a:r>
            <a:r>
              <a:rPr lang="de-DE" altLang="de-DE" dirty="0"/>
              <a:t>sind: das heißt, man kann mit den Grenzen und Schwächen beider Ansätze umgehen, indem man die Stärken der jeweils anderen Methodentradition nutzt.</a:t>
            </a:r>
          </a:p>
          <a:p>
            <a:endParaRPr lang="de-DE" altLang="de-DE" dirty="0"/>
          </a:p>
          <a:p>
            <a:r>
              <a:rPr lang="de-DE" altLang="de-DE" dirty="0"/>
              <a:t>Insbesondere die </a:t>
            </a:r>
            <a:r>
              <a:rPr lang="de-DE" altLang="de-DE" b="1" i="1" dirty="0"/>
              <a:t>Evaluation </a:t>
            </a:r>
            <a:r>
              <a:rPr lang="de-DE" altLang="de-DE" dirty="0"/>
              <a:t>von (politischen, ökonomischen, sozialen) </a:t>
            </a:r>
            <a:r>
              <a:rPr lang="de-DE" altLang="de-DE" b="1" i="1" dirty="0"/>
              <a:t>Interventionsprogrammen </a:t>
            </a:r>
            <a:r>
              <a:rPr lang="de-DE" altLang="de-DE" dirty="0"/>
              <a:t>kann in vielen Fällen eine </a:t>
            </a:r>
            <a:r>
              <a:rPr lang="de-DE" altLang="de-DE" b="1" i="1" dirty="0"/>
              <a:t>Kombination  qualitativer und quantitativer Methoden </a:t>
            </a:r>
            <a:r>
              <a:rPr lang="de-DE" altLang="de-DE" dirty="0"/>
              <a:t>erfordern</a:t>
            </a:r>
          </a:p>
          <a:p>
            <a:endParaRPr lang="de-DE" altLang="de-DE" dirty="0"/>
          </a:p>
        </p:txBody>
      </p:sp>
    </p:spTree>
    <p:extLst>
      <p:ext uri="{BB962C8B-B14F-4D97-AF65-F5344CB8AC3E}">
        <p14:creationId xmlns:p14="http://schemas.microsoft.com/office/powerpoint/2010/main" val="109199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135189" y="1217712"/>
            <a:ext cx="2592387" cy="914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itchFamily="18" charset="0"/>
              </a:rPr>
              <a:t>Interventionen</a:t>
            </a:r>
            <a:br>
              <a:rPr lang="de-DE" altLang="de-DE">
                <a:latin typeface="Times New Roman" pitchFamily="18" charset="0"/>
              </a:rPr>
            </a:br>
            <a:r>
              <a:rPr lang="de-DE" altLang="de-DE">
                <a:latin typeface="Times New Roman" pitchFamily="18" charset="0"/>
              </a:rPr>
              <a:t>Maßnahmen</a:t>
            </a:r>
            <a:br>
              <a:rPr lang="de-DE" altLang="de-DE">
                <a:latin typeface="Times New Roman" pitchFamily="18" charset="0"/>
              </a:rPr>
            </a:br>
            <a:endParaRPr lang="de-DE" altLang="de-DE">
              <a:latin typeface="Times New Roman" pitchFamily="18" charset="0"/>
            </a:endParaRPr>
          </a:p>
        </p:txBody>
      </p:sp>
      <p:sp>
        <p:nvSpPr>
          <p:cNvPr id="17413" name="Text Box 6"/>
          <p:cNvSpPr txBox="1">
            <a:spLocks noChangeArrowheads="1"/>
          </p:cNvSpPr>
          <p:nvPr/>
        </p:nvSpPr>
        <p:spPr bwMode="auto">
          <a:xfrm>
            <a:off x="6527800" y="1264404"/>
            <a:ext cx="3816350" cy="8617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itchFamily="18" charset="0"/>
              </a:rPr>
              <a:t>Outcome, Effekte</a:t>
            </a:r>
          </a:p>
          <a:p>
            <a:pPr algn="ctr" eaLnBrk="1" hangingPunct="1"/>
            <a:r>
              <a:rPr lang="de-DE" altLang="de-DE" sz="1600" b="0">
                <a:latin typeface="Times New Roman" pitchFamily="18" charset="0"/>
              </a:rPr>
              <a:t>Erlangung eines erwünschten Gutes</a:t>
            </a:r>
            <a:br>
              <a:rPr lang="de-DE" altLang="de-DE" sz="1600" b="0">
                <a:latin typeface="Times New Roman" pitchFamily="18" charset="0"/>
              </a:rPr>
            </a:br>
            <a:r>
              <a:rPr lang="de-DE" altLang="de-DE" sz="1600" b="0">
                <a:latin typeface="Times New Roman" pitchFamily="18" charset="0"/>
              </a:rPr>
              <a:t>Beseitigung oder Verminderung eines Übels</a:t>
            </a:r>
            <a:endParaRPr lang="de-DE" altLang="de-DE" b="0">
              <a:latin typeface="Times New Roman" pitchFamily="18" charset="0"/>
            </a:endParaRPr>
          </a:p>
        </p:txBody>
      </p:sp>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lgn="ctr">
                <a:defRPr/>
              </a:pPr>
              <a:r>
                <a:rPr lang="de-DE" b="0" dirty="0" err="1">
                  <a:latin typeface="Times New Roman" panose="02020603050405020304" pitchFamily="18" charset="0"/>
                  <a:cs typeface="Times New Roman" panose="02020603050405020304" pitchFamily="18" charset="0"/>
                </a:rPr>
                <a:t>z.Bsp</a:t>
              </a:r>
              <a:r>
                <a:rPr lang="de-DE" b="0" dirty="0">
                  <a:latin typeface="Times New Roman" panose="02020603050405020304" pitchFamily="18" charset="0"/>
                  <a:cs typeface="Times New Roman" panose="02020603050405020304" pitchFamily="18" charset="0"/>
                </a:rPr>
                <a:t>. Aufträge, Weisungen</a:t>
              </a:r>
              <a:br>
                <a:rPr lang="de-DE" b="0" dirty="0">
                  <a:latin typeface="Times New Roman" panose="02020603050405020304" pitchFamily="18" charset="0"/>
                  <a:cs typeface="Times New Roman" panose="02020603050405020304" pitchFamily="18" charset="0"/>
                </a:rPr>
              </a:br>
              <a:r>
                <a:rPr lang="de-DE" b="0" dirty="0">
                  <a:latin typeface="Times New Roman" panose="02020603050405020304" pitchFamily="18" charset="0"/>
                  <a:cs typeface="Times New Roman" panose="02020603050405020304" pitchFamily="18" charset="0"/>
                </a:rPr>
                <a:t>Anreize, Sanktionen</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anose="02020603050405020304" pitchFamily="18" charset="0"/>
                  <a:cs typeface="Times New Roman" panose="02020603050405020304" pitchFamily="18" charset="0"/>
                </a:rPr>
                <a:t>z.Bsp. erwünschtes Ziel</a:t>
              </a:r>
            </a:p>
          </p:txBody>
        </p:sp>
      </p:grpSp>
      <p:grpSp>
        <p:nvGrpSpPr>
          <p:cNvPr id="17415" name="Group 10"/>
          <p:cNvGrpSpPr>
            <a:grpSpLocks/>
          </p:cNvGrpSpPr>
          <p:nvPr/>
        </p:nvGrpSpPr>
        <p:grpSpPr bwMode="auto">
          <a:xfrm>
            <a:off x="5087939" y="1793979"/>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a:latin typeface="Times New Roman" pitchFamily="18" charset="0"/>
                  <a:cs typeface="Times New Roman" pitchFamily="18" charset="0"/>
                </a:rPr>
                <a:t>sonstige</a:t>
              </a:r>
              <a:br>
                <a:rPr lang="de-DE" altLang="de-DE" sz="1600" b="0">
                  <a:latin typeface="Times New Roman" pitchFamily="18" charset="0"/>
                  <a:cs typeface="Times New Roman" pitchFamily="18" charset="0"/>
                </a:rPr>
              </a:br>
              <a:r>
                <a:rPr lang="de-DE" altLang="de-DE" sz="1600" b="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4" name="Text Box 3">
            <a:extLst>
              <a:ext uri="{FF2B5EF4-FFF2-40B4-BE49-F238E27FC236}">
                <a16:creationId xmlns:a16="http://schemas.microsoft.com/office/drawing/2014/main" id="{FCD3925D-EE36-3F95-5107-7BD622D7232F}"/>
              </a:ext>
            </a:extLst>
          </p:cNvPr>
          <p:cNvSpPr txBox="1">
            <a:spLocks noChangeArrowheads="1"/>
          </p:cNvSpPr>
          <p:nvPr/>
        </p:nvSpPr>
        <p:spPr bwMode="auto">
          <a:xfrm>
            <a:off x="767408" y="4202000"/>
            <a:ext cx="3887788" cy="193899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algn="ctr" eaLnBrk="0" fontAlgn="base" hangingPunct="0">
              <a:spcBef>
                <a:spcPct val="0"/>
              </a:spcBef>
              <a:spcAft>
                <a:spcPct val="0"/>
              </a:spcAft>
              <a:defRPr sz="2400" i="1">
                <a:solidFill>
                  <a:schemeClr val="tx1"/>
                </a:solidFill>
                <a:latin typeface="Times New Roman" pitchFamily="18" charset="0"/>
              </a:defRPr>
            </a:lvl6pPr>
            <a:lvl7pPr marL="2971800" indent="-228600" algn="ctr" eaLnBrk="0" fontAlgn="base" hangingPunct="0">
              <a:spcBef>
                <a:spcPct val="0"/>
              </a:spcBef>
              <a:spcAft>
                <a:spcPct val="0"/>
              </a:spcAft>
              <a:defRPr sz="2400" i="1">
                <a:solidFill>
                  <a:schemeClr val="tx1"/>
                </a:solidFill>
                <a:latin typeface="Times New Roman" pitchFamily="18" charset="0"/>
              </a:defRPr>
            </a:lvl7pPr>
            <a:lvl8pPr marL="3429000" indent="-228600" algn="ctr" eaLnBrk="0" fontAlgn="base" hangingPunct="0">
              <a:spcBef>
                <a:spcPct val="0"/>
              </a:spcBef>
              <a:spcAft>
                <a:spcPct val="0"/>
              </a:spcAft>
              <a:defRPr sz="2400" i="1">
                <a:solidFill>
                  <a:schemeClr val="tx1"/>
                </a:solidFill>
                <a:latin typeface="Times New Roman" pitchFamily="18" charset="0"/>
              </a:defRPr>
            </a:lvl8pPr>
            <a:lvl9pPr marL="3886200" indent="-228600" algn="ctr" eaLnBrk="0" fontAlgn="base" hangingPunct="0">
              <a:spcBef>
                <a:spcPct val="0"/>
              </a:spcBef>
              <a:spcAft>
                <a:spcPct val="0"/>
              </a:spcAft>
              <a:defRPr sz="2400" i="1">
                <a:solidFill>
                  <a:schemeClr val="tx1"/>
                </a:solidFill>
                <a:latin typeface="Times New Roman" pitchFamily="18" charset="0"/>
              </a:defRPr>
            </a:lvl9pPr>
          </a:lstStyle>
          <a:p>
            <a:pPr algn="l"/>
            <a:r>
              <a:rPr lang="de-DE" altLang="de-DE" sz="2000" b="0" dirty="0"/>
              <a:t>….Bewertung des Konzeptes, des Untersuchungsplanes, der Implementierung und der Wirksamkeit </a:t>
            </a:r>
            <a:r>
              <a:rPr lang="de-DE" altLang="de-DE" sz="2000" dirty="0"/>
              <a:t>sozialer Interventionsprogramme</a:t>
            </a:r>
            <a:r>
              <a:rPr lang="de-DE" altLang="de-DE" sz="2000" b="0" i="0" dirty="0"/>
              <a:t>….</a:t>
            </a:r>
            <a:br>
              <a:rPr lang="de-DE" altLang="de-DE" sz="2000" b="0" i="0" dirty="0"/>
            </a:br>
            <a:r>
              <a:rPr lang="de-DE" altLang="de-DE" sz="2000" b="0" i="0" dirty="0"/>
              <a:t>(</a:t>
            </a:r>
            <a:r>
              <a:rPr lang="de-DE" altLang="de-DE" sz="2000" b="0" i="0" cap="small" dirty="0" err="1"/>
              <a:t>Freemann</a:t>
            </a:r>
            <a:r>
              <a:rPr lang="de-DE" altLang="de-DE" sz="2000" b="0" i="0" cap="small" dirty="0"/>
              <a:t> &amp; Rossi 1993</a:t>
            </a:r>
            <a:r>
              <a:rPr lang="de-DE" altLang="de-DE" sz="2000" cap="small" dirty="0"/>
              <a:t>)</a:t>
            </a:r>
          </a:p>
        </p:txBody>
      </p:sp>
      <p:sp>
        <p:nvSpPr>
          <p:cNvPr id="2" name="Textfeld 1">
            <a:extLst>
              <a:ext uri="{FF2B5EF4-FFF2-40B4-BE49-F238E27FC236}">
                <a16:creationId xmlns:a16="http://schemas.microsoft.com/office/drawing/2014/main" id="{4BCDFC41-94BF-E81C-BA54-C391390A9A4A}"/>
              </a:ext>
            </a:extLst>
          </p:cNvPr>
          <p:cNvSpPr txBox="1"/>
          <p:nvPr/>
        </p:nvSpPr>
        <p:spPr>
          <a:xfrm>
            <a:off x="874874" y="3583959"/>
            <a:ext cx="1620957"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Evaluation</a:t>
            </a:r>
          </a:p>
        </p:txBody>
      </p:sp>
      <p:grpSp>
        <p:nvGrpSpPr>
          <p:cNvPr id="3" name="Gruppieren 2">
            <a:extLst>
              <a:ext uri="{FF2B5EF4-FFF2-40B4-BE49-F238E27FC236}">
                <a16:creationId xmlns:a16="http://schemas.microsoft.com/office/drawing/2014/main" id="{F8458327-58AE-5394-8062-5C4DE01A93F9}"/>
              </a:ext>
            </a:extLst>
          </p:cNvPr>
          <p:cNvGrpSpPr/>
          <p:nvPr/>
        </p:nvGrpSpPr>
        <p:grpSpPr>
          <a:xfrm>
            <a:off x="6246903" y="3573016"/>
            <a:ext cx="5328840" cy="2567976"/>
            <a:chOff x="6246903" y="3573016"/>
            <a:chExt cx="5328840" cy="2567976"/>
          </a:xfrm>
        </p:grpSpPr>
        <p:sp>
          <p:nvSpPr>
            <p:cNvPr id="12" name="Text Box 4">
              <a:extLst>
                <a:ext uri="{FF2B5EF4-FFF2-40B4-BE49-F238E27FC236}">
                  <a16:creationId xmlns:a16="http://schemas.microsoft.com/office/drawing/2014/main" id="{C52F2957-6962-098A-88B1-9CEA2B5438BD}"/>
                </a:ext>
              </a:extLst>
            </p:cNvPr>
            <p:cNvSpPr txBox="1">
              <a:spLocks noChangeArrowheads="1"/>
            </p:cNvSpPr>
            <p:nvPr/>
          </p:nvSpPr>
          <p:spPr bwMode="auto">
            <a:xfrm>
              <a:off x="6246903" y="4109667"/>
              <a:ext cx="532884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de-DE" altLang="de-DE" sz="1800" b="0" dirty="0"/>
                <a:t>… </a:t>
              </a:r>
              <a:r>
                <a:rPr lang="de-DE" altLang="de-DE" sz="1800" b="0" i="1" dirty="0"/>
                <a:t>der geplante und gezielte Eingriff politisch einflussreicher </a:t>
              </a:r>
              <a:r>
                <a:rPr lang="de-DE" altLang="de-DE" sz="1800" b="0" i="1" dirty="0" err="1"/>
                <a:t>Akteur:innen</a:t>
              </a:r>
              <a:r>
                <a:rPr lang="de-DE" altLang="de-DE" sz="1800" b="0" i="1" dirty="0"/>
                <a:t> (des Staates, von Organisationen….) in bestehende Handlungsabläufe und –</a:t>
              </a:r>
              <a:r>
                <a:rPr lang="de-DE" altLang="de-DE" sz="1800" b="0" i="1" dirty="0" err="1"/>
                <a:t>routinen</a:t>
              </a:r>
              <a:r>
                <a:rPr lang="de-DE" altLang="de-DE" sz="1800" b="0" i="1" dirty="0"/>
                <a:t>, die (tatsächlich oder vermeintlich) im Einflussbereich dieser </a:t>
              </a:r>
              <a:r>
                <a:rPr lang="de-DE" altLang="de-DE" sz="1800" b="0" i="1" dirty="0" err="1"/>
                <a:t>Akteur:innen</a:t>
              </a:r>
              <a:r>
                <a:rPr lang="de-DE" altLang="de-DE" sz="1800" b="0" i="1" dirty="0"/>
                <a:t> liegen, mit dem Ziel, ein erwünschtes </a:t>
              </a:r>
              <a:r>
                <a:rPr lang="de-DE" altLang="de-DE" sz="1800" b="0" i="1" u="sng" dirty="0"/>
                <a:t>Gut zu erlangen </a:t>
              </a:r>
              <a:r>
                <a:rPr lang="de-DE" altLang="de-DE" sz="1800" b="0" i="1" dirty="0"/>
                <a:t>oder ein bestehendes </a:t>
              </a:r>
              <a:r>
                <a:rPr lang="de-DE" altLang="de-DE" sz="1800" b="0" i="1" u="sng" dirty="0"/>
                <a:t>Übel zu beseitigen oder zu mindern</a:t>
              </a:r>
              <a:r>
                <a:rPr lang="de-DE" altLang="de-DE" sz="1800" b="0" i="1" dirty="0"/>
                <a:t>.</a:t>
              </a:r>
            </a:p>
          </p:txBody>
        </p:sp>
        <p:sp>
          <p:nvSpPr>
            <p:cNvPr id="17" name="Textfeld 16">
              <a:extLst>
                <a:ext uri="{FF2B5EF4-FFF2-40B4-BE49-F238E27FC236}">
                  <a16:creationId xmlns:a16="http://schemas.microsoft.com/office/drawing/2014/main" id="{B15F0C59-5F6C-19BE-2E8C-F64EB6EE2872}"/>
                </a:ext>
              </a:extLst>
            </p:cNvPr>
            <p:cNvSpPr txBox="1"/>
            <p:nvPr/>
          </p:nvSpPr>
          <p:spPr>
            <a:xfrm>
              <a:off x="6397523" y="3573016"/>
              <a:ext cx="4494372"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Soziale Interventionsprogramme</a:t>
              </a:r>
            </a:p>
          </p:txBody>
        </p:sp>
      </p:grpSp>
      <p:sp>
        <p:nvSpPr>
          <p:cNvPr id="5" name="Titel 1">
            <a:extLst>
              <a:ext uri="{FF2B5EF4-FFF2-40B4-BE49-F238E27FC236}">
                <a16:creationId xmlns:a16="http://schemas.microsoft.com/office/drawing/2014/main" id="{3BA64287-9400-263A-6575-8E9937085782}"/>
              </a:ext>
            </a:extLst>
          </p:cNvPr>
          <p:cNvSpPr>
            <a:spLocks noGrp="1"/>
          </p:cNvSpPr>
          <p:nvPr>
            <p:ph type="title"/>
          </p:nvPr>
        </p:nvSpPr>
        <p:spPr>
          <a:xfrm>
            <a:off x="1550700" y="188640"/>
            <a:ext cx="8928992" cy="1143000"/>
          </a:xfrm>
        </p:spPr>
        <p:txBody>
          <a:bodyPr/>
          <a:lstStyle/>
          <a:p>
            <a:r>
              <a:rPr lang="de-DE" sz="2800" dirty="0"/>
              <a:t>Steuerung durch Intervention: das einfache Modell</a:t>
            </a:r>
          </a:p>
        </p:txBody>
      </p:sp>
    </p:spTree>
    <p:extLst>
      <p:ext uri="{BB962C8B-B14F-4D97-AF65-F5344CB8AC3E}">
        <p14:creationId xmlns:p14="http://schemas.microsoft.com/office/powerpoint/2010/main" val="190807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wipe(left)">
                                      <p:cBhvr>
                                        <p:cTn id="12" dur="1500"/>
                                        <p:tgtEl>
                                          <p:spTgt spid="174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fade">
                                      <p:cBhvr>
                                        <p:cTn id="17" dur="500"/>
                                        <p:tgtEl>
                                          <p:spTgt spid="174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fade">
                                      <p:cBhvr>
                                        <p:cTn id="22" dur="500"/>
                                        <p:tgtEl>
                                          <p:spTgt spid="174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415"/>
                                        </p:tgtEl>
                                        <p:attrNameLst>
                                          <p:attrName>style.visibility</p:attrName>
                                        </p:attrNameLst>
                                      </p:cBhvr>
                                      <p:to>
                                        <p:strVal val="visible"/>
                                      </p:to>
                                    </p:set>
                                    <p:animEffect transition="in" filter="wipe(left)">
                                      <p:cBhvr>
                                        <p:cTn id="2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2208213" y="115888"/>
            <a:ext cx="7772400" cy="1143000"/>
          </a:xfrm>
        </p:spPr>
        <p:txBody>
          <a:bodyPr/>
          <a:lstStyle/>
          <a:p>
            <a:r>
              <a:rPr lang="de-DE" altLang="de-DE" sz="3600"/>
              <a:t>Thesen</a:t>
            </a:r>
          </a:p>
        </p:txBody>
      </p:sp>
      <p:sp>
        <p:nvSpPr>
          <p:cNvPr id="3" name="Inhaltsplatzhalter 2"/>
          <p:cNvSpPr>
            <a:spLocks noGrp="1"/>
          </p:cNvSpPr>
          <p:nvPr>
            <p:ph idx="1"/>
          </p:nvPr>
        </p:nvSpPr>
        <p:spPr>
          <a:xfrm>
            <a:off x="911424" y="1125538"/>
            <a:ext cx="10513168" cy="4970462"/>
          </a:xfrm>
        </p:spPr>
        <p:txBody>
          <a:bodyPr/>
          <a:lstStyle/>
          <a:p>
            <a:r>
              <a:rPr lang="de-DE" altLang="de-DE" dirty="0"/>
              <a:t>Der </a:t>
            </a:r>
            <a:r>
              <a:rPr lang="de-DE" altLang="de-DE" b="1" i="1" dirty="0"/>
              <a:t>rationale Kern des Methodenstreits </a:t>
            </a:r>
            <a:r>
              <a:rPr lang="de-DE" altLang="de-DE" dirty="0"/>
              <a:t>(„qualitativ“ vs. „quantitativ“) in den Sozialwissenschaften besteht darin, dass in beiden Lagern jeweils </a:t>
            </a:r>
            <a:r>
              <a:rPr lang="de-DE" altLang="de-DE" b="1" i="1" dirty="0"/>
              <a:t>unterschiedliche, jedoch gleichermaßen legitime Erkenntnisziele </a:t>
            </a:r>
            <a:r>
              <a:rPr lang="de-DE" altLang="de-DE" dirty="0"/>
              <a:t>(und daraus abgeleitete </a:t>
            </a:r>
            <a:r>
              <a:rPr lang="de-DE" altLang="de-DE" b="1" i="1" dirty="0"/>
              <a:t>Qualitätskriterien für gute Forschung</a:t>
            </a:r>
            <a:r>
              <a:rPr lang="de-DE" altLang="de-DE" dirty="0"/>
              <a:t>)</a:t>
            </a:r>
            <a:r>
              <a:rPr lang="de-DE" altLang="de-DE" b="1" i="1" dirty="0"/>
              <a:t>  </a:t>
            </a:r>
            <a:r>
              <a:rPr lang="de-DE" altLang="de-DE" dirty="0"/>
              <a:t>verfolgt werden, die sehr leicht in </a:t>
            </a:r>
            <a:r>
              <a:rPr lang="de-DE" altLang="de-DE" b="1" i="1" dirty="0"/>
              <a:t>Konflikt</a:t>
            </a:r>
            <a:r>
              <a:rPr lang="de-DE" altLang="de-DE" dirty="0"/>
              <a:t> miteinander geraten können.</a:t>
            </a:r>
          </a:p>
          <a:p>
            <a:endParaRPr lang="de-DE" altLang="de-DE" dirty="0"/>
          </a:p>
          <a:p>
            <a:endParaRPr lang="de-DE" altLang="de-DE" dirty="0"/>
          </a:p>
        </p:txBody>
      </p:sp>
    </p:spTree>
    <p:extLst>
      <p:ext uri="{BB962C8B-B14F-4D97-AF65-F5344CB8AC3E}">
        <p14:creationId xmlns:p14="http://schemas.microsoft.com/office/powerpoint/2010/main" val="2417338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135189" y="1217712"/>
            <a:ext cx="2592387" cy="914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itchFamily="18" charset="0"/>
              </a:rPr>
              <a:t>Interventionen</a:t>
            </a:r>
            <a:br>
              <a:rPr lang="de-DE" altLang="de-DE">
                <a:latin typeface="Times New Roman" pitchFamily="18" charset="0"/>
              </a:rPr>
            </a:br>
            <a:r>
              <a:rPr lang="de-DE" altLang="de-DE">
                <a:latin typeface="Times New Roman" pitchFamily="18" charset="0"/>
              </a:rPr>
              <a:t>Maßnahmen</a:t>
            </a:r>
            <a:br>
              <a:rPr lang="de-DE" altLang="de-DE">
                <a:latin typeface="Times New Roman" pitchFamily="18" charset="0"/>
              </a:rPr>
            </a:br>
            <a:endParaRPr lang="de-DE" altLang="de-DE">
              <a:latin typeface="Times New Roman" pitchFamily="18" charset="0"/>
            </a:endParaRPr>
          </a:p>
        </p:txBody>
      </p:sp>
      <p:sp>
        <p:nvSpPr>
          <p:cNvPr id="17413" name="Text Box 6"/>
          <p:cNvSpPr txBox="1">
            <a:spLocks noChangeArrowheads="1"/>
          </p:cNvSpPr>
          <p:nvPr/>
        </p:nvSpPr>
        <p:spPr bwMode="auto">
          <a:xfrm>
            <a:off x="6527800" y="1264404"/>
            <a:ext cx="3816350" cy="8617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itchFamily="18" charset="0"/>
              </a:rPr>
              <a:t>Outcome, Effekte</a:t>
            </a:r>
          </a:p>
          <a:p>
            <a:pPr algn="ctr" eaLnBrk="1" hangingPunct="1"/>
            <a:r>
              <a:rPr lang="de-DE" altLang="de-DE" sz="1600" b="0">
                <a:latin typeface="Times New Roman" pitchFamily="18" charset="0"/>
              </a:rPr>
              <a:t>Erlangung eines erwünschten Gutes</a:t>
            </a:r>
            <a:br>
              <a:rPr lang="de-DE" altLang="de-DE" sz="1600" b="0">
                <a:latin typeface="Times New Roman" pitchFamily="18" charset="0"/>
              </a:rPr>
            </a:br>
            <a:r>
              <a:rPr lang="de-DE" altLang="de-DE" sz="1600" b="0">
                <a:latin typeface="Times New Roman" pitchFamily="18" charset="0"/>
              </a:rPr>
              <a:t>Beseitigung oder Verminderung eines Übels</a:t>
            </a:r>
            <a:endParaRPr lang="de-DE" altLang="de-DE" b="0">
              <a:latin typeface="Times New Roman" pitchFamily="18" charset="0"/>
            </a:endParaRPr>
          </a:p>
        </p:txBody>
      </p:sp>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lgn="ctr">
                <a:defRPr/>
              </a:pPr>
              <a:r>
                <a:rPr lang="de-DE" b="0">
                  <a:latin typeface="Times New Roman" panose="02020603050405020304" pitchFamily="18" charset="0"/>
                  <a:cs typeface="Times New Roman" panose="02020603050405020304" pitchFamily="18" charset="0"/>
                </a:rPr>
                <a:t>z.Bsp. Auftrag, Weisung</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anose="02020603050405020304" pitchFamily="18" charset="0"/>
                  <a:cs typeface="Times New Roman" panose="02020603050405020304" pitchFamily="18" charset="0"/>
                </a:rPr>
                <a:t>z.Bsp. erwünschtes Ziel</a:t>
              </a:r>
            </a:p>
          </p:txBody>
        </p:sp>
      </p:grpSp>
      <p:grpSp>
        <p:nvGrpSpPr>
          <p:cNvPr id="17415" name="Group 10"/>
          <p:cNvGrpSpPr>
            <a:grpSpLocks/>
          </p:cNvGrpSpPr>
          <p:nvPr/>
        </p:nvGrpSpPr>
        <p:grpSpPr bwMode="auto">
          <a:xfrm>
            <a:off x="5087939" y="1793979"/>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dirty="0">
                  <a:latin typeface="Times New Roman" pitchFamily="18" charset="0"/>
                  <a:cs typeface="Times New Roman" pitchFamily="18" charset="0"/>
                </a:rPr>
                <a:t>sonstige</a:t>
              </a:r>
              <a:br>
                <a:rPr lang="de-DE" altLang="de-DE" sz="1600" b="0" dirty="0">
                  <a:latin typeface="Times New Roman" pitchFamily="18" charset="0"/>
                  <a:cs typeface="Times New Roman" pitchFamily="18" charset="0"/>
                </a:rPr>
              </a:br>
              <a:r>
                <a:rPr lang="de-DE" altLang="de-DE" sz="1600" b="0" dirty="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6" name="Titel 1"/>
          <p:cNvSpPr>
            <a:spLocks noGrp="1"/>
          </p:cNvSpPr>
          <p:nvPr>
            <p:ph type="title"/>
          </p:nvPr>
        </p:nvSpPr>
        <p:spPr>
          <a:xfrm>
            <a:off x="1550700" y="188640"/>
            <a:ext cx="8928992" cy="1143000"/>
          </a:xfrm>
        </p:spPr>
        <p:txBody>
          <a:bodyPr/>
          <a:lstStyle/>
          <a:p>
            <a:r>
              <a:rPr lang="de-DE" sz="2800" dirty="0"/>
              <a:t>Steuerung durch Intervention: das einfache Modell</a:t>
            </a:r>
          </a:p>
        </p:txBody>
      </p:sp>
    </p:spTree>
    <p:extLst>
      <p:ext uri="{BB962C8B-B14F-4D97-AF65-F5344CB8AC3E}">
        <p14:creationId xmlns:p14="http://schemas.microsoft.com/office/powerpoint/2010/main" val="3099586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135189" y="1217712"/>
            <a:ext cx="2592387" cy="914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itchFamily="18" charset="0"/>
              </a:rPr>
              <a:t>Interventionen</a:t>
            </a:r>
            <a:br>
              <a:rPr lang="de-DE" altLang="de-DE">
                <a:latin typeface="Times New Roman" pitchFamily="18" charset="0"/>
              </a:rPr>
            </a:br>
            <a:r>
              <a:rPr lang="de-DE" altLang="de-DE">
                <a:latin typeface="Times New Roman" pitchFamily="18" charset="0"/>
              </a:rPr>
              <a:t>Maßnahmen</a:t>
            </a:r>
            <a:br>
              <a:rPr lang="de-DE" altLang="de-DE">
                <a:latin typeface="Times New Roman" pitchFamily="18" charset="0"/>
              </a:rPr>
            </a:br>
            <a:endParaRPr lang="de-DE" altLang="de-DE">
              <a:latin typeface="Times New Roman" pitchFamily="18" charset="0"/>
            </a:endParaRPr>
          </a:p>
        </p:txBody>
      </p:sp>
      <p:sp>
        <p:nvSpPr>
          <p:cNvPr id="17413" name="Text Box 6"/>
          <p:cNvSpPr txBox="1">
            <a:spLocks noChangeArrowheads="1"/>
          </p:cNvSpPr>
          <p:nvPr/>
        </p:nvSpPr>
        <p:spPr bwMode="auto">
          <a:xfrm>
            <a:off x="6527800" y="1264404"/>
            <a:ext cx="3816350" cy="8617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itchFamily="18" charset="0"/>
              </a:rPr>
              <a:t>Outcome, Effekte</a:t>
            </a:r>
          </a:p>
          <a:p>
            <a:pPr algn="ctr" eaLnBrk="1" hangingPunct="1"/>
            <a:r>
              <a:rPr lang="de-DE" altLang="de-DE" sz="1600" b="0">
                <a:latin typeface="Times New Roman" pitchFamily="18" charset="0"/>
              </a:rPr>
              <a:t>Erlangung eines erwünschten Gutes</a:t>
            </a:r>
            <a:br>
              <a:rPr lang="de-DE" altLang="de-DE" sz="1600" b="0">
                <a:latin typeface="Times New Roman" pitchFamily="18" charset="0"/>
              </a:rPr>
            </a:br>
            <a:r>
              <a:rPr lang="de-DE" altLang="de-DE" sz="1600" b="0">
                <a:latin typeface="Times New Roman" pitchFamily="18" charset="0"/>
              </a:rPr>
              <a:t>Beseitigung oder Verminderung eines Übels</a:t>
            </a:r>
            <a:endParaRPr lang="de-DE" altLang="de-DE" b="0">
              <a:latin typeface="Times New Roman" pitchFamily="18" charset="0"/>
            </a:endParaRPr>
          </a:p>
        </p:txBody>
      </p:sp>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lgn="ctr">
                <a:defRPr/>
              </a:pPr>
              <a:r>
                <a:rPr lang="de-DE" b="0">
                  <a:latin typeface="Times New Roman" panose="02020603050405020304" pitchFamily="18" charset="0"/>
                  <a:cs typeface="Times New Roman" panose="02020603050405020304" pitchFamily="18" charset="0"/>
                </a:rPr>
                <a:t>z.Bsp. Auftrag, Weisung</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anose="02020603050405020304" pitchFamily="18" charset="0"/>
                  <a:cs typeface="Times New Roman" panose="02020603050405020304" pitchFamily="18" charset="0"/>
                </a:rPr>
                <a:t>z.Bsp. erwünschtes Ziel</a:t>
              </a:r>
            </a:p>
          </p:txBody>
        </p:sp>
      </p:grpSp>
      <p:grpSp>
        <p:nvGrpSpPr>
          <p:cNvPr id="17415" name="Group 10"/>
          <p:cNvGrpSpPr>
            <a:grpSpLocks/>
          </p:cNvGrpSpPr>
          <p:nvPr/>
        </p:nvGrpSpPr>
        <p:grpSpPr bwMode="auto">
          <a:xfrm>
            <a:off x="5087939" y="1793978"/>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dirty="0">
                  <a:latin typeface="Times New Roman" pitchFamily="18" charset="0"/>
                  <a:cs typeface="Times New Roman" pitchFamily="18" charset="0"/>
                </a:rPr>
                <a:t>sonstige</a:t>
              </a:r>
              <a:br>
                <a:rPr lang="de-DE" altLang="de-DE" sz="1600" b="0" dirty="0">
                  <a:latin typeface="Times New Roman" pitchFamily="18" charset="0"/>
                  <a:cs typeface="Times New Roman" pitchFamily="18" charset="0"/>
                </a:rPr>
              </a:br>
              <a:r>
                <a:rPr lang="de-DE" altLang="de-DE" sz="1600" b="0" dirty="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5" name="Titel 1"/>
          <p:cNvSpPr txBox="1">
            <a:spLocks/>
          </p:cNvSpPr>
          <p:nvPr/>
        </p:nvSpPr>
        <p:spPr bwMode="auto">
          <a:xfrm>
            <a:off x="1524000" y="188640"/>
            <a:ext cx="8999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Times New Roman" pitchFamily="18" charset="0"/>
                <a:ea typeface="+mj-ea"/>
                <a:cs typeface="+mj-cs"/>
              </a:defRPr>
            </a:lvl1pPr>
            <a:lvl2pPr algn="ctr" rtl="0" eaLnBrk="0" fontAlgn="base" hangingPunct="0">
              <a:spcBef>
                <a:spcPct val="0"/>
              </a:spcBef>
              <a:spcAft>
                <a:spcPct val="0"/>
              </a:spcAft>
              <a:defRPr sz="3200" b="1">
                <a:solidFill>
                  <a:schemeClr val="tx1"/>
                </a:solidFill>
                <a:latin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defRPr>
            </a:lvl5pPr>
            <a:lvl6pPr marL="457200" algn="l" rtl="0" fontAlgn="base">
              <a:spcBef>
                <a:spcPct val="0"/>
              </a:spcBef>
              <a:spcAft>
                <a:spcPct val="0"/>
              </a:spcAft>
              <a:defRPr sz="2800">
                <a:solidFill>
                  <a:srgbClr val="5A463C"/>
                </a:solidFill>
                <a:latin typeface="Arial" charset="0"/>
              </a:defRPr>
            </a:lvl6pPr>
            <a:lvl7pPr marL="914400" algn="l" rtl="0" fontAlgn="base">
              <a:spcBef>
                <a:spcPct val="0"/>
              </a:spcBef>
              <a:spcAft>
                <a:spcPct val="0"/>
              </a:spcAft>
              <a:defRPr sz="2800">
                <a:solidFill>
                  <a:srgbClr val="5A463C"/>
                </a:solidFill>
                <a:latin typeface="Arial" charset="0"/>
              </a:defRPr>
            </a:lvl7pPr>
            <a:lvl8pPr marL="1371600" algn="l" rtl="0" fontAlgn="base">
              <a:spcBef>
                <a:spcPct val="0"/>
              </a:spcBef>
              <a:spcAft>
                <a:spcPct val="0"/>
              </a:spcAft>
              <a:defRPr sz="2800">
                <a:solidFill>
                  <a:srgbClr val="5A463C"/>
                </a:solidFill>
                <a:latin typeface="Arial" charset="0"/>
              </a:defRPr>
            </a:lvl8pPr>
            <a:lvl9pPr marL="1828800" algn="l" rtl="0" fontAlgn="base">
              <a:spcBef>
                <a:spcPct val="0"/>
              </a:spcBef>
              <a:spcAft>
                <a:spcPct val="0"/>
              </a:spcAft>
              <a:defRPr sz="2800">
                <a:solidFill>
                  <a:srgbClr val="5A463C"/>
                </a:solidFill>
                <a:latin typeface="Arial" charset="0"/>
              </a:defRPr>
            </a:lvl9pPr>
          </a:lstStyle>
          <a:p>
            <a:r>
              <a:rPr lang="de-DE" sz="2400" kern="0" dirty="0"/>
              <a:t>Steuerung durch Intervention: das raffinierte (komplexe) Modell</a:t>
            </a:r>
          </a:p>
        </p:txBody>
      </p:sp>
      <p:sp>
        <p:nvSpPr>
          <p:cNvPr id="14" name="Rectangle 15"/>
          <p:cNvSpPr>
            <a:spLocks noChangeArrowheads="1"/>
          </p:cNvSpPr>
          <p:nvPr/>
        </p:nvSpPr>
        <p:spPr bwMode="auto">
          <a:xfrm>
            <a:off x="2135188" y="4038551"/>
            <a:ext cx="1079500" cy="504825"/>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de-DE">
              <a:latin typeface="Arial" charset="0"/>
              <a:cs typeface="+mn-cs"/>
            </a:endParaRPr>
          </a:p>
        </p:txBody>
      </p:sp>
      <p:grpSp>
        <p:nvGrpSpPr>
          <p:cNvPr id="16" name="Group 16"/>
          <p:cNvGrpSpPr>
            <a:grpSpLocks/>
          </p:cNvGrpSpPr>
          <p:nvPr/>
        </p:nvGrpSpPr>
        <p:grpSpPr bwMode="auto">
          <a:xfrm>
            <a:off x="3214688" y="3463876"/>
            <a:ext cx="6121400" cy="792163"/>
            <a:chOff x="1156" y="1979"/>
            <a:chExt cx="3856" cy="499"/>
          </a:xfrm>
        </p:grpSpPr>
        <p:sp>
          <p:nvSpPr>
            <p:cNvPr id="17" name="Line 17"/>
            <p:cNvSpPr>
              <a:spLocks noChangeShapeType="1"/>
            </p:cNvSpPr>
            <p:nvPr/>
          </p:nvSpPr>
          <p:spPr bwMode="auto">
            <a:xfrm>
              <a:off x="2835" y="2160"/>
              <a:ext cx="154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Line 18"/>
            <p:cNvSpPr>
              <a:spLocks noChangeShapeType="1"/>
            </p:cNvSpPr>
            <p:nvPr/>
          </p:nvSpPr>
          <p:spPr bwMode="auto">
            <a:xfrm flipV="1">
              <a:off x="1156" y="2160"/>
              <a:ext cx="998" cy="318"/>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tangle 19"/>
            <p:cNvSpPr>
              <a:spLocks noChangeArrowheads="1"/>
            </p:cNvSpPr>
            <p:nvPr/>
          </p:nvSpPr>
          <p:spPr bwMode="auto">
            <a:xfrm>
              <a:off x="2154" y="197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20" name="Rectangle 20"/>
            <p:cNvSpPr>
              <a:spLocks noChangeArrowheads="1"/>
            </p:cNvSpPr>
            <p:nvPr/>
          </p:nvSpPr>
          <p:spPr bwMode="auto">
            <a:xfrm>
              <a:off x="4377" y="1979"/>
              <a:ext cx="635"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21" name="Group 21"/>
          <p:cNvGrpSpPr>
            <a:grpSpLocks/>
          </p:cNvGrpSpPr>
          <p:nvPr/>
        </p:nvGrpSpPr>
        <p:grpSpPr bwMode="auto">
          <a:xfrm>
            <a:off x="5880100" y="4614814"/>
            <a:ext cx="3455988" cy="504825"/>
            <a:chOff x="2835" y="2704"/>
            <a:chExt cx="2177" cy="318"/>
          </a:xfrm>
        </p:grpSpPr>
        <p:sp>
          <p:nvSpPr>
            <p:cNvPr id="22" name="Line 22"/>
            <p:cNvSpPr>
              <a:spLocks noChangeShapeType="1"/>
            </p:cNvSpPr>
            <p:nvPr/>
          </p:nvSpPr>
          <p:spPr bwMode="auto">
            <a:xfrm>
              <a:off x="2835" y="2840"/>
              <a:ext cx="154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Rectangle 23"/>
            <p:cNvSpPr>
              <a:spLocks noChangeArrowheads="1"/>
            </p:cNvSpPr>
            <p:nvPr/>
          </p:nvSpPr>
          <p:spPr bwMode="auto">
            <a:xfrm>
              <a:off x="4377" y="2704"/>
              <a:ext cx="635"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sp>
        <p:nvSpPr>
          <p:cNvPr id="24" name="Text Box 24"/>
          <p:cNvSpPr txBox="1">
            <a:spLocks noChangeArrowheads="1"/>
          </p:cNvSpPr>
          <p:nvPr/>
        </p:nvSpPr>
        <p:spPr bwMode="auto">
          <a:xfrm>
            <a:off x="1990725" y="5046615"/>
            <a:ext cx="1962150" cy="119062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buFontTx/>
              <a:buChar char="•"/>
            </a:pPr>
            <a:r>
              <a:rPr lang="de-DE" altLang="de-DE" b="0">
                <a:latin typeface="Times New Roman" pitchFamily="18" charset="0"/>
                <a:cs typeface="Times New Roman" pitchFamily="18" charset="0"/>
              </a:rPr>
              <a:t>Anreize</a:t>
            </a:r>
          </a:p>
          <a:p>
            <a:pPr eaLnBrk="1" hangingPunct="1">
              <a:buFontTx/>
              <a:buChar char="•"/>
            </a:pPr>
            <a:r>
              <a:rPr lang="de-DE" altLang="de-DE" b="0">
                <a:latin typeface="Times New Roman" pitchFamily="18" charset="0"/>
                <a:cs typeface="Times New Roman" pitchFamily="18" charset="0"/>
              </a:rPr>
              <a:t>Gelegenheits-</a:t>
            </a:r>
            <a:br>
              <a:rPr lang="de-DE" altLang="de-DE" b="0">
                <a:latin typeface="Times New Roman" pitchFamily="18" charset="0"/>
                <a:cs typeface="Times New Roman" pitchFamily="18" charset="0"/>
              </a:rPr>
            </a:br>
            <a:r>
              <a:rPr lang="de-DE" altLang="de-DE" b="0">
                <a:latin typeface="Times New Roman" pitchFamily="18" charset="0"/>
                <a:cs typeface="Times New Roman" pitchFamily="18" charset="0"/>
              </a:rPr>
              <a:t>strukturen</a:t>
            </a:r>
          </a:p>
          <a:p>
            <a:pPr eaLnBrk="1" hangingPunct="1">
              <a:buFontTx/>
              <a:buChar char="•"/>
            </a:pPr>
            <a:r>
              <a:rPr lang="de-DE" altLang="de-DE" b="0">
                <a:latin typeface="Times New Roman" pitchFamily="18" charset="0"/>
                <a:cs typeface="Times New Roman" pitchFamily="18" charset="0"/>
              </a:rPr>
              <a:t>Sanktionen</a:t>
            </a:r>
          </a:p>
        </p:txBody>
      </p:sp>
      <p:grpSp>
        <p:nvGrpSpPr>
          <p:cNvPr id="25" name="Group 25"/>
          <p:cNvGrpSpPr>
            <a:grpSpLocks/>
          </p:cNvGrpSpPr>
          <p:nvPr/>
        </p:nvGrpSpPr>
        <p:grpSpPr bwMode="auto">
          <a:xfrm>
            <a:off x="5303838" y="4903739"/>
            <a:ext cx="2952750" cy="1081087"/>
            <a:chOff x="2472" y="2886"/>
            <a:chExt cx="1860" cy="681"/>
          </a:xfrm>
        </p:grpSpPr>
        <p:sp>
          <p:nvSpPr>
            <p:cNvPr id="26" name="Line 26"/>
            <p:cNvSpPr>
              <a:spLocks noChangeShapeType="1"/>
            </p:cNvSpPr>
            <p:nvPr/>
          </p:nvSpPr>
          <p:spPr bwMode="auto">
            <a:xfrm>
              <a:off x="2472" y="2976"/>
              <a:ext cx="680" cy="409"/>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Rectangle 27"/>
            <p:cNvSpPr>
              <a:spLocks noChangeArrowheads="1"/>
            </p:cNvSpPr>
            <p:nvPr/>
          </p:nvSpPr>
          <p:spPr bwMode="auto">
            <a:xfrm>
              <a:off x="3152" y="324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28" name="Line 28"/>
            <p:cNvSpPr>
              <a:spLocks noChangeShapeType="1"/>
            </p:cNvSpPr>
            <p:nvPr/>
          </p:nvSpPr>
          <p:spPr bwMode="auto">
            <a:xfrm flipV="1">
              <a:off x="3833" y="2886"/>
              <a:ext cx="499" cy="453"/>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 name="Group 29"/>
          <p:cNvGrpSpPr>
            <a:grpSpLocks/>
          </p:cNvGrpSpPr>
          <p:nvPr/>
        </p:nvGrpSpPr>
        <p:grpSpPr bwMode="auto">
          <a:xfrm>
            <a:off x="3214689" y="4038550"/>
            <a:ext cx="7164387" cy="1009650"/>
            <a:chOff x="1156" y="2341"/>
            <a:chExt cx="4513" cy="636"/>
          </a:xfrm>
        </p:grpSpPr>
        <p:sp>
          <p:nvSpPr>
            <p:cNvPr id="30" name="Line 30"/>
            <p:cNvSpPr>
              <a:spLocks noChangeShapeType="1"/>
            </p:cNvSpPr>
            <p:nvPr/>
          </p:nvSpPr>
          <p:spPr bwMode="auto">
            <a:xfrm>
              <a:off x="1156" y="2478"/>
              <a:ext cx="998" cy="362"/>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Rectangle 31"/>
            <p:cNvSpPr>
              <a:spLocks noChangeArrowheads="1"/>
            </p:cNvSpPr>
            <p:nvPr/>
          </p:nvSpPr>
          <p:spPr bwMode="auto">
            <a:xfrm>
              <a:off x="2154" y="265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32" name="Line 32"/>
            <p:cNvSpPr>
              <a:spLocks noChangeShapeType="1"/>
            </p:cNvSpPr>
            <p:nvPr/>
          </p:nvSpPr>
          <p:spPr bwMode="auto">
            <a:xfrm flipV="1">
              <a:off x="2835" y="2523"/>
              <a:ext cx="589" cy="317"/>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Rectangle 33"/>
            <p:cNvSpPr>
              <a:spLocks noChangeArrowheads="1"/>
            </p:cNvSpPr>
            <p:nvPr/>
          </p:nvSpPr>
          <p:spPr bwMode="auto">
            <a:xfrm>
              <a:off x="3424" y="2387"/>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34" name="Line 34"/>
            <p:cNvSpPr>
              <a:spLocks noChangeShapeType="1"/>
            </p:cNvSpPr>
            <p:nvPr/>
          </p:nvSpPr>
          <p:spPr bwMode="auto">
            <a:xfrm>
              <a:off x="4105" y="2523"/>
              <a:ext cx="95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Rectangle 35"/>
            <p:cNvSpPr>
              <a:spLocks noChangeArrowheads="1"/>
            </p:cNvSpPr>
            <p:nvPr/>
          </p:nvSpPr>
          <p:spPr bwMode="auto">
            <a:xfrm>
              <a:off x="5057" y="2341"/>
              <a:ext cx="612"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sp>
        <p:nvSpPr>
          <p:cNvPr id="36" name="Text Box 36"/>
          <p:cNvSpPr txBox="1">
            <a:spLocks noChangeArrowheads="1"/>
          </p:cNvSpPr>
          <p:nvPr/>
        </p:nvSpPr>
        <p:spPr bwMode="auto">
          <a:xfrm>
            <a:off x="7931152" y="5517035"/>
            <a:ext cx="2592387" cy="6461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itchFamily="18" charset="0"/>
                <a:cs typeface="Times New Roman" pitchFamily="18" charset="0"/>
              </a:rPr>
              <a:t>erwartete und unerwartete (Neben)effekte</a:t>
            </a:r>
          </a:p>
        </p:txBody>
      </p:sp>
      <p:sp>
        <p:nvSpPr>
          <p:cNvPr id="37" name="Text Box 37"/>
          <p:cNvSpPr txBox="1">
            <a:spLocks noChangeArrowheads="1"/>
          </p:cNvSpPr>
          <p:nvPr/>
        </p:nvSpPr>
        <p:spPr bwMode="auto">
          <a:xfrm>
            <a:off x="4728444" y="6076676"/>
            <a:ext cx="3094756" cy="64633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itchFamily="18" charset="0"/>
                <a:cs typeface="Times New Roman" pitchFamily="18" charset="0"/>
              </a:rPr>
              <a:t>heterogene Handlungspfade und Handlungsketten</a:t>
            </a:r>
          </a:p>
        </p:txBody>
      </p:sp>
      <p:grpSp>
        <p:nvGrpSpPr>
          <p:cNvPr id="38" name="Group 38"/>
          <p:cNvGrpSpPr>
            <a:grpSpLocks/>
          </p:cNvGrpSpPr>
          <p:nvPr/>
        </p:nvGrpSpPr>
        <p:grpSpPr bwMode="auto">
          <a:xfrm>
            <a:off x="2279650" y="3679775"/>
            <a:ext cx="935038" cy="1079500"/>
            <a:chOff x="567" y="2115"/>
            <a:chExt cx="589" cy="680"/>
          </a:xfrm>
        </p:grpSpPr>
        <p:grpSp>
          <p:nvGrpSpPr>
            <p:cNvPr id="39" name="Group 39"/>
            <p:cNvGrpSpPr>
              <a:grpSpLocks/>
            </p:cNvGrpSpPr>
            <p:nvPr/>
          </p:nvGrpSpPr>
          <p:grpSpPr bwMode="auto">
            <a:xfrm>
              <a:off x="612" y="2115"/>
              <a:ext cx="136" cy="408"/>
              <a:chOff x="612" y="3113"/>
              <a:chExt cx="136" cy="408"/>
            </a:xfrm>
          </p:grpSpPr>
          <p:sp>
            <p:nvSpPr>
              <p:cNvPr id="46" name="AutoShape 40"/>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7" name="AutoShape 41"/>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40" name="Group 42"/>
            <p:cNvGrpSpPr>
              <a:grpSpLocks/>
            </p:cNvGrpSpPr>
            <p:nvPr/>
          </p:nvGrpSpPr>
          <p:grpSpPr bwMode="auto">
            <a:xfrm>
              <a:off x="567" y="2387"/>
              <a:ext cx="136" cy="408"/>
              <a:chOff x="612" y="3113"/>
              <a:chExt cx="136" cy="408"/>
            </a:xfrm>
          </p:grpSpPr>
          <p:sp>
            <p:nvSpPr>
              <p:cNvPr id="44" name="AutoShape 43"/>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5" name="AutoShape 44"/>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41" name="Group 45"/>
            <p:cNvGrpSpPr>
              <a:grpSpLocks/>
            </p:cNvGrpSpPr>
            <p:nvPr/>
          </p:nvGrpSpPr>
          <p:grpSpPr bwMode="auto">
            <a:xfrm>
              <a:off x="1020" y="2205"/>
              <a:ext cx="136" cy="408"/>
              <a:chOff x="612" y="3113"/>
              <a:chExt cx="136" cy="408"/>
            </a:xfrm>
          </p:grpSpPr>
          <p:sp>
            <p:nvSpPr>
              <p:cNvPr id="42" name="AutoShape 46"/>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3" name="AutoShape 47"/>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48" name="Group 48"/>
          <p:cNvGrpSpPr>
            <a:grpSpLocks/>
          </p:cNvGrpSpPr>
          <p:nvPr/>
        </p:nvGrpSpPr>
        <p:grpSpPr bwMode="auto">
          <a:xfrm>
            <a:off x="2495550" y="3463875"/>
            <a:ext cx="5327650" cy="1150938"/>
            <a:chOff x="703" y="1979"/>
            <a:chExt cx="3356" cy="725"/>
          </a:xfrm>
        </p:grpSpPr>
        <p:grpSp>
          <p:nvGrpSpPr>
            <p:cNvPr id="49" name="Group 49"/>
            <p:cNvGrpSpPr>
              <a:grpSpLocks/>
            </p:cNvGrpSpPr>
            <p:nvPr/>
          </p:nvGrpSpPr>
          <p:grpSpPr bwMode="auto">
            <a:xfrm>
              <a:off x="884" y="2296"/>
              <a:ext cx="136" cy="408"/>
              <a:chOff x="612" y="3113"/>
              <a:chExt cx="136" cy="408"/>
            </a:xfrm>
          </p:grpSpPr>
          <p:sp>
            <p:nvSpPr>
              <p:cNvPr id="59" name="AutoShape 50"/>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60" name="AutoShape 51"/>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0" name="Group 52"/>
            <p:cNvGrpSpPr>
              <a:grpSpLocks/>
            </p:cNvGrpSpPr>
            <p:nvPr/>
          </p:nvGrpSpPr>
          <p:grpSpPr bwMode="auto">
            <a:xfrm>
              <a:off x="703" y="2296"/>
              <a:ext cx="136" cy="408"/>
              <a:chOff x="612" y="3113"/>
              <a:chExt cx="136" cy="408"/>
            </a:xfrm>
          </p:grpSpPr>
          <p:sp>
            <p:nvSpPr>
              <p:cNvPr id="57" name="AutoShape 53"/>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8" name="AutoShape 54"/>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 name="Group 55"/>
            <p:cNvGrpSpPr>
              <a:grpSpLocks/>
            </p:cNvGrpSpPr>
            <p:nvPr/>
          </p:nvGrpSpPr>
          <p:grpSpPr bwMode="auto">
            <a:xfrm>
              <a:off x="3923" y="2115"/>
              <a:ext cx="136" cy="408"/>
              <a:chOff x="612" y="3113"/>
              <a:chExt cx="136" cy="408"/>
            </a:xfrm>
          </p:grpSpPr>
          <p:sp>
            <p:nvSpPr>
              <p:cNvPr id="55" name="AutoShape 56"/>
              <p:cNvSpPr>
                <a:spLocks noChangeArrowheads="1"/>
              </p:cNvSpPr>
              <p:nvPr/>
            </p:nvSpPr>
            <p:spPr bwMode="auto">
              <a:xfrm>
                <a:off x="612" y="3158"/>
                <a:ext cx="136" cy="363"/>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6" name="AutoShape 57"/>
              <p:cNvSpPr>
                <a:spLocks noChangeArrowheads="1"/>
              </p:cNvSpPr>
              <p:nvPr/>
            </p:nvSpPr>
            <p:spPr bwMode="auto">
              <a:xfrm>
                <a:off x="612" y="3113"/>
                <a:ext cx="136" cy="136"/>
              </a:xfrm>
              <a:prstGeom prst="smileyFace">
                <a:avLst>
                  <a:gd name="adj" fmla="val 4653"/>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2" name="Group 58"/>
            <p:cNvGrpSpPr>
              <a:grpSpLocks/>
            </p:cNvGrpSpPr>
            <p:nvPr/>
          </p:nvGrpSpPr>
          <p:grpSpPr bwMode="auto">
            <a:xfrm>
              <a:off x="2336" y="1979"/>
              <a:ext cx="136" cy="408"/>
              <a:chOff x="612" y="3113"/>
              <a:chExt cx="136" cy="408"/>
            </a:xfrm>
          </p:grpSpPr>
          <p:sp>
            <p:nvSpPr>
              <p:cNvPr id="53" name="AutoShape 59"/>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4" name="AutoShape 60"/>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61" name="Group 61"/>
          <p:cNvGrpSpPr>
            <a:grpSpLocks/>
          </p:cNvGrpSpPr>
          <p:nvPr/>
        </p:nvGrpSpPr>
        <p:grpSpPr bwMode="auto">
          <a:xfrm>
            <a:off x="8472488" y="3319413"/>
            <a:ext cx="1439862" cy="1871662"/>
            <a:chOff x="4468" y="1888"/>
            <a:chExt cx="907" cy="1179"/>
          </a:xfrm>
        </p:grpSpPr>
        <p:grpSp>
          <p:nvGrpSpPr>
            <p:cNvPr id="62" name="Group 62"/>
            <p:cNvGrpSpPr>
              <a:grpSpLocks/>
            </p:cNvGrpSpPr>
            <p:nvPr/>
          </p:nvGrpSpPr>
          <p:grpSpPr bwMode="auto">
            <a:xfrm>
              <a:off x="5239" y="2251"/>
              <a:ext cx="136" cy="408"/>
              <a:chOff x="612" y="3113"/>
              <a:chExt cx="136" cy="408"/>
            </a:xfrm>
          </p:grpSpPr>
          <p:sp>
            <p:nvSpPr>
              <p:cNvPr id="75" name="AutoShape 63"/>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6" name="AutoShape 64"/>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3" name="Group 65"/>
            <p:cNvGrpSpPr>
              <a:grpSpLocks/>
            </p:cNvGrpSpPr>
            <p:nvPr/>
          </p:nvGrpSpPr>
          <p:grpSpPr bwMode="auto">
            <a:xfrm>
              <a:off x="4649" y="2568"/>
              <a:ext cx="136" cy="408"/>
              <a:chOff x="612" y="3113"/>
              <a:chExt cx="136" cy="408"/>
            </a:xfrm>
          </p:grpSpPr>
          <p:sp>
            <p:nvSpPr>
              <p:cNvPr id="73" name="AutoShape 66"/>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4" name="AutoShape 67"/>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4" name="Group 68"/>
            <p:cNvGrpSpPr>
              <a:grpSpLocks/>
            </p:cNvGrpSpPr>
            <p:nvPr/>
          </p:nvGrpSpPr>
          <p:grpSpPr bwMode="auto">
            <a:xfrm>
              <a:off x="4468" y="2659"/>
              <a:ext cx="136" cy="408"/>
              <a:chOff x="612" y="3113"/>
              <a:chExt cx="136" cy="408"/>
            </a:xfrm>
          </p:grpSpPr>
          <p:sp>
            <p:nvSpPr>
              <p:cNvPr id="71" name="AutoShape 69"/>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2" name="AutoShape 70"/>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5" name="Group 71"/>
            <p:cNvGrpSpPr>
              <a:grpSpLocks/>
            </p:cNvGrpSpPr>
            <p:nvPr/>
          </p:nvGrpSpPr>
          <p:grpSpPr bwMode="auto">
            <a:xfrm>
              <a:off x="4468" y="1888"/>
              <a:ext cx="136" cy="408"/>
              <a:chOff x="612" y="3113"/>
              <a:chExt cx="136" cy="408"/>
            </a:xfrm>
          </p:grpSpPr>
          <p:sp>
            <p:nvSpPr>
              <p:cNvPr id="69" name="AutoShape 72"/>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0" name="AutoShape 73"/>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6" name="Group 74"/>
            <p:cNvGrpSpPr>
              <a:grpSpLocks/>
            </p:cNvGrpSpPr>
            <p:nvPr/>
          </p:nvGrpSpPr>
          <p:grpSpPr bwMode="auto">
            <a:xfrm>
              <a:off x="4694" y="1979"/>
              <a:ext cx="136" cy="408"/>
              <a:chOff x="612" y="3113"/>
              <a:chExt cx="136" cy="408"/>
            </a:xfrm>
          </p:grpSpPr>
          <p:sp>
            <p:nvSpPr>
              <p:cNvPr id="67" name="AutoShape 75"/>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68" name="AutoShape 76"/>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77" name="Group 77"/>
          <p:cNvGrpSpPr>
            <a:grpSpLocks/>
          </p:cNvGrpSpPr>
          <p:nvPr/>
        </p:nvGrpSpPr>
        <p:grpSpPr bwMode="auto">
          <a:xfrm>
            <a:off x="4944344" y="3285008"/>
            <a:ext cx="2663825" cy="2808288"/>
            <a:chOff x="2245" y="1797"/>
            <a:chExt cx="1678" cy="1769"/>
          </a:xfrm>
        </p:grpSpPr>
        <p:grpSp>
          <p:nvGrpSpPr>
            <p:cNvPr id="78" name="Group 78"/>
            <p:cNvGrpSpPr>
              <a:grpSpLocks/>
            </p:cNvGrpSpPr>
            <p:nvPr/>
          </p:nvGrpSpPr>
          <p:grpSpPr bwMode="auto">
            <a:xfrm>
              <a:off x="3379" y="3067"/>
              <a:ext cx="136" cy="408"/>
              <a:chOff x="612" y="3113"/>
              <a:chExt cx="136" cy="408"/>
            </a:xfrm>
          </p:grpSpPr>
          <p:sp>
            <p:nvSpPr>
              <p:cNvPr id="100" name="AutoShape 79"/>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101" name="AutoShape 80"/>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79" name="Group 81"/>
            <p:cNvGrpSpPr>
              <a:grpSpLocks/>
            </p:cNvGrpSpPr>
            <p:nvPr/>
          </p:nvGrpSpPr>
          <p:grpSpPr bwMode="auto">
            <a:xfrm>
              <a:off x="3606" y="2251"/>
              <a:ext cx="136" cy="408"/>
              <a:chOff x="612" y="3113"/>
              <a:chExt cx="136" cy="408"/>
            </a:xfrm>
          </p:grpSpPr>
          <p:sp>
            <p:nvSpPr>
              <p:cNvPr id="98" name="AutoShape 82"/>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9" name="AutoShape 83"/>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0" name="Group 84"/>
            <p:cNvGrpSpPr>
              <a:grpSpLocks/>
            </p:cNvGrpSpPr>
            <p:nvPr/>
          </p:nvGrpSpPr>
          <p:grpSpPr bwMode="auto">
            <a:xfrm>
              <a:off x="3787" y="2387"/>
              <a:ext cx="136" cy="408"/>
              <a:chOff x="612" y="3113"/>
              <a:chExt cx="136" cy="408"/>
            </a:xfrm>
          </p:grpSpPr>
          <p:sp>
            <p:nvSpPr>
              <p:cNvPr id="96" name="AutoShape 85"/>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7" name="AutoShape 86"/>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1" name="Group 87"/>
            <p:cNvGrpSpPr>
              <a:grpSpLocks/>
            </p:cNvGrpSpPr>
            <p:nvPr/>
          </p:nvGrpSpPr>
          <p:grpSpPr bwMode="auto">
            <a:xfrm>
              <a:off x="3606" y="3113"/>
              <a:ext cx="136" cy="408"/>
              <a:chOff x="612" y="3113"/>
              <a:chExt cx="136" cy="408"/>
            </a:xfrm>
          </p:grpSpPr>
          <p:sp>
            <p:nvSpPr>
              <p:cNvPr id="94" name="AutoShape 88"/>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5" name="AutoShape 89"/>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2" name="Group 90"/>
            <p:cNvGrpSpPr>
              <a:grpSpLocks/>
            </p:cNvGrpSpPr>
            <p:nvPr/>
          </p:nvGrpSpPr>
          <p:grpSpPr bwMode="auto">
            <a:xfrm>
              <a:off x="3470" y="3158"/>
              <a:ext cx="136" cy="408"/>
              <a:chOff x="612" y="3113"/>
              <a:chExt cx="136" cy="408"/>
            </a:xfrm>
          </p:grpSpPr>
          <p:sp>
            <p:nvSpPr>
              <p:cNvPr id="92" name="AutoShape 91"/>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3" name="AutoShape 92"/>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3" name="Group 93"/>
            <p:cNvGrpSpPr>
              <a:grpSpLocks/>
            </p:cNvGrpSpPr>
            <p:nvPr/>
          </p:nvGrpSpPr>
          <p:grpSpPr bwMode="auto">
            <a:xfrm>
              <a:off x="2472" y="1797"/>
              <a:ext cx="136" cy="408"/>
              <a:chOff x="612" y="3113"/>
              <a:chExt cx="136" cy="408"/>
            </a:xfrm>
          </p:grpSpPr>
          <p:sp>
            <p:nvSpPr>
              <p:cNvPr id="90" name="AutoShape 94"/>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1" name="AutoShape 95"/>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4" name="Group 96"/>
            <p:cNvGrpSpPr>
              <a:grpSpLocks/>
            </p:cNvGrpSpPr>
            <p:nvPr/>
          </p:nvGrpSpPr>
          <p:grpSpPr bwMode="auto">
            <a:xfrm>
              <a:off x="2245" y="1842"/>
              <a:ext cx="136" cy="408"/>
              <a:chOff x="612" y="3113"/>
              <a:chExt cx="136" cy="408"/>
            </a:xfrm>
          </p:grpSpPr>
          <p:sp>
            <p:nvSpPr>
              <p:cNvPr id="88" name="AutoShape 97"/>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89" name="AutoShape 98"/>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5" name="Group 99"/>
            <p:cNvGrpSpPr>
              <a:grpSpLocks/>
            </p:cNvGrpSpPr>
            <p:nvPr/>
          </p:nvGrpSpPr>
          <p:grpSpPr bwMode="auto">
            <a:xfrm>
              <a:off x="2336" y="2614"/>
              <a:ext cx="136" cy="408"/>
              <a:chOff x="612" y="3113"/>
              <a:chExt cx="136" cy="408"/>
            </a:xfrm>
          </p:grpSpPr>
          <p:sp>
            <p:nvSpPr>
              <p:cNvPr id="86" name="AutoShape 100"/>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87" name="AutoShape 101"/>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spTree>
    <p:extLst>
      <p:ext uri="{BB962C8B-B14F-4D97-AF65-F5344CB8AC3E}">
        <p14:creationId xmlns:p14="http://schemas.microsoft.com/office/powerpoint/2010/main" val="39000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dissolv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dissolv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dissolv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dissolv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dissolve">
                                      <p:cBhvr>
                                        <p:cTn id="59" dur="500"/>
                                        <p:tgtEl>
                                          <p:spTgt spid="77"/>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dissolv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dissolve">
                                      <p:cBhvr>
                                        <p:cTn id="6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P spid="24" grpId="0" animBg="1"/>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2209800" y="365125"/>
            <a:ext cx="7772400" cy="1143000"/>
          </a:xfrm>
        </p:spPr>
        <p:txBody>
          <a:bodyPr/>
          <a:lstStyle/>
          <a:p>
            <a:r>
              <a:rPr lang="de-DE" altLang="de-DE" i="1" dirty="0"/>
              <a:t>„Eigensinnige </a:t>
            </a:r>
            <a:r>
              <a:rPr lang="de-DE" altLang="de-DE" i="1" dirty="0" err="1"/>
              <a:t>Akteur:innen</a:t>
            </a:r>
            <a:r>
              <a:rPr lang="de-DE" altLang="de-DE" i="1" dirty="0"/>
              <a:t>“</a:t>
            </a:r>
          </a:p>
        </p:txBody>
      </p:sp>
      <p:sp>
        <p:nvSpPr>
          <p:cNvPr id="470019" name="Rectangle 3"/>
          <p:cNvSpPr>
            <a:spLocks noGrp="1" noChangeArrowheads="1"/>
          </p:cNvSpPr>
          <p:nvPr>
            <p:ph type="body" idx="1"/>
          </p:nvPr>
        </p:nvSpPr>
        <p:spPr>
          <a:xfrm>
            <a:off x="2209800" y="1628776"/>
            <a:ext cx="7772400" cy="4467225"/>
          </a:xfrm>
        </p:spPr>
        <p:txBody>
          <a:bodyPr/>
          <a:lstStyle/>
          <a:p>
            <a:r>
              <a:rPr lang="de-DE" altLang="de-DE" sz="1800" dirty="0"/>
              <a:t>versehen die Organisationsziele und Maßnahmen mit einem </a:t>
            </a:r>
            <a:r>
              <a:rPr lang="de-DE" altLang="de-DE" sz="1800" b="1" i="1" dirty="0"/>
              <a:t>eigenen Sinn, </a:t>
            </a:r>
            <a:r>
              <a:rPr lang="de-DE" altLang="de-DE" sz="1800" dirty="0" err="1"/>
              <a:t>d.h</a:t>
            </a:r>
            <a:r>
              <a:rPr lang="de-DE" altLang="de-DE" sz="1800" dirty="0"/>
              <a:t> sie </a:t>
            </a:r>
            <a:r>
              <a:rPr lang="de-DE" altLang="de-DE" sz="1800" b="1" i="1" dirty="0"/>
              <a:t>verstehen </a:t>
            </a:r>
            <a:r>
              <a:rPr lang="de-DE" altLang="de-DE" sz="1800" dirty="0"/>
              <a:t>sie möglicherweise </a:t>
            </a:r>
            <a:r>
              <a:rPr lang="de-DE" altLang="de-DE" sz="1800" b="1" i="1" dirty="0"/>
              <a:t>anders als der </a:t>
            </a:r>
            <a:r>
              <a:rPr lang="de-DE" altLang="de-DE" sz="1800" b="1" i="1" dirty="0" err="1"/>
              <a:t>Auftraggeber:innen</a:t>
            </a:r>
            <a:r>
              <a:rPr lang="de-DE" altLang="de-DE" sz="1800" b="1" i="1" dirty="0"/>
              <a:t> </a:t>
            </a:r>
            <a:r>
              <a:rPr lang="de-DE" altLang="de-DE" sz="1800" dirty="0"/>
              <a:t>und verfolgen </a:t>
            </a:r>
            <a:r>
              <a:rPr lang="de-DE" altLang="de-DE" sz="1800" b="1" i="1" dirty="0"/>
              <a:t>eigene Ziele</a:t>
            </a:r>
            <a:r>
              <a:rPr lang="de-DE" altLang="de-DE" sz="1800" dirty="0"/>
              <a:t>, die nicht notwendigerweise mit den Absichten der </a:t>
            </a:r>
            <a:r>
              <a:rPr lang="de-DE" altLang="de-DE" sz="1800" dirty="0" err="1"/>
              <a:t>Auftraggeber:innen</a:t>
            </a:r>
            <a:r>
              <a:rPr lang="de-DE" altLang="de-DE" sz="1800" dirty="0"/>
              <a:t> übereinstimmen,</a:t>
            </a:r>
          </a:p>
          <a:p>
            <a:r>
              <a:rPr lang="de-DE" altLang="de-DE" sz="1800" dirty="0"/>
              <a:t>verhalten sich dabei manchmal </a:t>
            </a:r>
            <a:r>
              <a:rPr lang="de-DE" altLang="de-DE" sz="1800" b="1" i="1" dirty="0"/>
              <a:t>kreativ</a:t>
            </a:r>
            <a:r>
              <a:rPr lang="de-DE" altLang="de-DE" sz="1800" dirty="0"/>
              <a:t> und findig, manchmal auch ungeschickt und </a:t>
            </a:r>
            <a:r>
              <a:rPr lang="de-DE" altLang="de-DE" sz="1800" b="1" i="1" dirty="0"/>
              <a:t>irrational</a:t>
            </a:r>
          </a:p>
          <a:p>
            <a:r>
              <a:rPr lang="de-DE" altLang="de-DE" sz="1800" dirty="0"/>
              <a:t>verfügen über </a:t>
            </a:r>
            <a:r>
              <a:rPr lang="de-DE" altLang="de-DE" sz="1800" b="1" i="1" dirty="0"/>
              <a:t>lokales Wissen</a:t>
            </a:r>
            <a:r>
              <a:rPr lang="de-DE" altLang="de-DE" sz="1800" dirty="0"/>
              <a:t> über Wege zur Umsetzung von Organisationszielen,</a:t>
            </a:r>
          </a:p>
          <a:p>
            <a:r>
              <a:rPr lang="de-DE" altLang="de-DE" sz="1800" dirty="0"/>
              <a:t>fühlen sich durch die Maßnahmen, die zur Erreichung von Organisationszielen beitragen, möglicherweise </a:t>
            </a:r>
            <a:r>
              <a:rPr lang="de-DE" altLang="de-DE" sz="1800" b="1" i="1" dirty="0"/>
              <a:t>beeinträchtigt</a:t>
            </a:r>
          </a:p>
        </p:txBody>
      </p:sp>
      <p:grpSp>
        <p:nvGrpSpPr>
          <p:cNvPr id="470020" name="Group 4"/>
          <p:cNvGrpSpPr>
            <a:grpSpLocks/>
          </p:cNvGrpSpPr>
          <p:nvPr/>
        </p:nvGrpSpPr>
        <p:grpSpPr bwMode="auto">
          <a:xfrm>
            <a:off x="2279650" y="260350"/>
            <a:ext cx="7632700" cy="1295400"/>
            <a:chOff x="476" y="164"/>
            <a:chExt cx="4808" cy="816"/>
          </a:xfrm>
        </p:grpSpPr>
        <p:grpSp>
          <p:nvGrpSpPr>
            <p:cNvPr id="51225" name="Group 5"/>
            <p:cNvGrpSpPr>
              <a:grpSpLocks/>
            </p:cNvGrpSpPr>
            <p:nvPr/>
          </p:nvGrpSpPr>
          <p:grpSpPr bwMode="auto">
            <a:xfrm>
              <a:off x="1111" y="436"/>
              <a:ext cx="181" cy="499"/>
              <a:chOff x="612" y="3113"/>
              <a:chExt cx="136" cy="408"/>
            </a:xfrm>
          </p:grpSpPr>
          <p:sp>
            <p:nvSpPr>
              <p:cNvPr id="51241" name="AutoShape 6"/>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1242" name="AutoShape 7"/>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226" name="Group 8"/>
            <p:cNvGrpSpPr>
              <a:grpSpLocks/>
            </p:cNvGrpSpPr>
            <p:nvPr/>
          </p:nvGrpSpPr>
          <p:grpSpPr bwMode="auto">
            <a:xfrm>
              <a:off x="5103" y="164"/>
              <a:ext cx="181" cy="499"/>
              <a:chOff x="612" y="3113"/>
              <a:chExt cx="136" cy="408"/>
            </a:xfrm>
          </p:grpSpPr>
          <p:sp>
            <p:nvSpPr>
              <p:cNvPr id="51239" name="AutoShape 9"/>
              <p:cNvSpPr>
                <a:spLocks noChangeArrowheads="1"/>
              </p:cNvSpPr>
              <p:nvPr/>
            </p:nvSpPr>
            <p:spPr bwMode="auto">
              <a:xfrm>
                <a:off x="612" y="3158"/>
                <a:ext cx="136" cy="363"/>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1240" name="AutoShape 10"/>
              <p:cNvSpPr>
                <a:spLocks noChangeArrowheads="1"/>
              </p:cNvSpPr>
              <p:nvPr/>
            </p:nvSpPr>
            <p:spPr bwMode="auto">
              <a:xfrm>
                <a:off x="612" y="3113"/>
                <a:ext cx="136" cy="136"/>
              </a:xfrm>
              <a:prstGeom prst="smileyFace">
                <a:avLst>
                  <a:gd name="adj" fmla="val 4653"/>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227" name="Group 11"/>
            <p:cNvGrpSpPr>
              <a:grpSpLocks/>
            </p:cNvGrpSpPr>
            <p:nvPr/>
          </p:nvGrpSpPr>
          <p:grpSpPr bwMode="auto">
            <a:xfrm>
              <a:off x="4513" y="255"/>
              <a:ext cx="181" cy="499"/>
              <a:chOff x="612" y="3113"/>
              <a:chExt cx="136" cy="408"/>
            </a:xfrm>
          </p:grpSpPr>
          <p:sp>
            <p:nvSpPr>
              <p:cNvPr id="51237" name="AutoShape 12"/>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1238" name="AutoShape 13"/>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228" name="Group 14"/>
            <p:cNvGrpSpPr>
              <a:grpSpLocks/>
            </p:cNvGrpSpPr>
            <p:nvPr/>
          </p:nvGrpSpPr>
          <p:grpSpPr bwMode="auto">
            <a:xfrm>
              <a:off x="476" y="300"/>
              <a:ext cx="181" cy="499"/>
              <a:chOff x="612" y="3113"/>
              <a:chExt cx="136" cy="408"/>
            </a:xfrm>
          </p:grpSpPr>
          <p:sp>
            <p:nvSpPr>
              <p:cNvPr id="51235" name="AutoShape 15"/>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1236" name="AutoShape 16"/>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229" name="Group 17"/>
            <p:cNvGrpSpPr>
              <a:grpSpLocks/>
            </p:cNvGrpSpPr>
            <p:nvPr/>
          </p:nvGrpSpPr>
          <p:grpSpPr bwMode="auto">
            <a:xfrm>
              <a:off x="793" y="164"/>
              <a:ext cx="181" cy="499"/>
              <a:chOff x="612" y="3113"/>
              <a:chExt cx="136" cy="408"/>
            </a:xfrm>
          </p:grpSpPr>
          <p:sp>
            <p:nvSpPr>
              <p:cNvPr id="51233" name="AutoShape 18"/>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1234" name="AutoShape 19"/>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230" name="Group 20"/>
            <p:cNvGrpSpPr>
              <a:grpSpLocks/>
            </p:cNvGrpSpPr>
            <p:nvPr/>
          </p:nvGrpSpPr>
          <p:grpSpPr bwMode="auto">
            <a:xfrm>
              <a:off x="4785" y="481"/>
              <a:ext cx="181" cy="499"/>
              <a:chOff x="612" y="3113"/>
              <a:chExt cx="136" cy="408"/>
            </a:xfrm>
          </p:grpSpPr>
          <p:sp>
            <p:nvSpPr>
              <p:cNvPr id="51231" name="AutoShape 21"/>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1232" name="AutoShape 22"/>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470039" name="Group 23"/>
          <p:cNvGrpSpPr>
            <a:grpSpLocks/>
          </p:cNvGrpSpPr>
          <p:nvPr/>
        </p:nvGrpSpPr>
        <p:grpSpPr bwMode="auto">
          <a:xfrm>
            <a:off x="4079876" y="4736554"/>
            <a:ext cx="4824413" cy="1428750"/>
            <a:chOff x="1610" y="2983"/>
            <a:chExt cx="3039" cy="900"/>
          </a:xfrm>
        </p:grpSpPr>
        <p:grpSp>
          <p:nvGrpSpPr>
            <p:cNvPr id="51207" name="Group 24"/>
            <p:cNvGrpSpPr>
              <a:grpSpLocks/>
            </p:cNvGrpSpPr>
            <p:nvPr/>
          </p:nvGrpSpPr>
          <p:grpSpPr bwMode="auto">
            <a:xfrm>
              <a:off x="1610" y="3248"/>
              <a:ext cx="181" cy="499"/>
              <a:chOff x="612" y="3113"/>
              <a:chExt cx="136" cy="408"/>
            </a:xfrm>
          </p:grpSpPr>
          <p:sp>
            <p:nvSpPr>
              <p:cNvPr id="51223" name="AutoShape 25"/>
              <p:cNvSpPr>
                <a:spLocks noChangeArrowheads="1"/>
              </p:cNvSpPr>
              <p:nvPr/>
            </p:nvSpPr>
            <p:spPr bwMode="auto">
              <a:xfrm>
                <a:off x="612" y="3158"/>
                <a:ext cx="136" cy="363"/>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1224" name="AutoShape 26"/>
              <p:cNvSpPr>
                <a:spLocks noChangeArrowheads="1"/>
              </p:cNvSpPr>
              <p:nvPr/>
            </p:nvSpPr>
            <p:spPr bwMode="auto">
              <a:xfrm>
                <a:off x="612" y="3113"/>
                <a:ext cx="136" cy="136"/>
              </a:xfrm>
              <a:prstGeom prst="smileyFace">
                <a:avLst>
                  <a:gd name="adj" fmla="val 4653"/>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208" name="Group 27"/>
            <p:cNvGrpSpPr>
              <a:grpSpLocks/>
            </p:cNvGrpSpPr>
            <p:nvPr/>
          </p:nvGrpSpPr>
          <p:grpSpPr bwMode="auto">
            <a:xfrm>
              <a:off x="2744" y="3067"/>
              <a:ext cx="181" cy="499"/>
              <a:chOff x="612" y="3113"/>
              <a:chExt cx="136" cy="408"/>
            </a:xfrm>
          </p:grpSpPr>
          <p:sp>
            <p:nvSpPr>
              <p:cNvPr id="51221" name="AutoShape 28"/>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1222" name="AutoShape 29"/>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209" name="Group 30"/>
            <p:cNvGrpSpPr>
              <a:grpSpLocks/>
            </p:cNvGrpSpPr>
            <p:nvPr/>
          </p:nvGrpSpPr>
          <p:grpSpPr bwMode="auto">
            <a:xfrm>
              <a:off x="4468" y="3067"/>
              <a:ext cx="181" cy="499"/>
              <a:chOff x="612" y="3113"/>
              <a:chExt cx="136" cy="408"/>
            </a:xfrm>
          </p:grpSpPr>
          <p:sp>
            <p:nvSpPr>
              <p:cNvPr id="51219" name="AutoShape 31"/>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1220" name="AutoShape 32"/>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210" name="Group 33"/>
            <p:cNvGrpSpPr>
              <a:grpSpLocks/>
            </p:cNvGrpSpPr>
            <p:nvPr/>
          </p:nvGrpSpPr>
          <p:grpSpPr bwMode="auto">
            <a:xfrm>
              <a:off x="2835" y="3384"/>
              <a:ext cx="181" cy="499"/>
              <a:chOff x="612" y="3113"/>
              <a:chExt cx="136" cy="408"/>
            </a:xfrm>
          </p:grpSpPr>
          <p:sp>
            <p:nvSpPr>
              <p:cNvPr id="51217" name="AutoShape 34"/>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1218" name="AutoShape 35"/>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211" name="Group 36"/>
            <p:cNvGrpSpPr>
              <a:grpSpLocks/>
            </p:cNvGrpSpPr>
            <p:nvPr/>
          </p:nvGrpSpPr>
          <p:grpSpPr bwMode="auto">
            <a:xfrm>
              <a:off x="2109" y="2983"/>
              <a:ext cx="181" cy="541"/>
              <a:chOff x="612" y="3182"/>
              <a:chExt cx="136" cy="441"/>
            </a:xfrm>
          </p:grpSpPr>
          <p:sp>
            <p:nvSpPr>
              <p:cNvPr id="51215" name="AutoShape 37"/>
              <p:cNvSpPr>
                <a:spLocks noChangeArrowheads="1"/>
              </p:cNvSpPr>
              <p:nvPr/>
            </p:nvSpPr>
            <p:spPr bwMode="auto">
              <a:xfrm>
                <a:off x="612" y="3260"/>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1216" name="AutoShape 38"/>
              <p:cNvSpPr>
                <a:spLocks noChangeArrowheads="1"/>
              </p:cNvSpPr>
              <p:nvPr/>
            </p:nvSpPr>
            <p:spPr bwMode="auto">
              <a:xfrm>
                <a:off x="612" y="3182"/>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212" name="Group 39"/>
            <p:cNvGrpSpPr>
              <a:grpSpLocks/>
            </p:cNvGrpSpPr>
            <p:nvPr/>
          </p:nvGrpSpPr>
          <p:grpSpPr bwMode="auto">
            <a:xfrm>
              <a:off x="2517" y="3277"/>
              <a:ext cx="181" cy="499"/>
              <a:chOff x="612" y="3113"/>
              <a:chExt cx="136" cy="408"/>
            </a:xfrm>
          </p:grpSpPr>
          <p:sp>
            <p:nvSpPr>
              <p:cNvPr id="51213" name="AutoShape 40"/>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1214" name="AutoShape 41"/>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2" name="Gruppieren 1"/>
          <p:cNvGrpSpPr/>
          <p:nvPr/>
        </p:nvGrpSpPr>
        <p:grpSpPr>
          <a:xfrm>
            <a:off x="2927649" y="6165304"/>
            <a:ext cx="6458054" cy="523220"/>
            <a:chOff x="1403648" y="6165304"/>
            <a:chExt cx="6458054" cy="523220"/>
          </a:xfrm>
        </p:grpSpPr>
        <p:sp>
          <p:nvSpPr>
            <p:cNvPr id="5" name="Textfeld 4"/>
            <p:cNvSpPr txBox="1"/>
            <p:nvPr/>
          </p:nvSpPr>
          <p:spPr>
            <a:xfrm>
              <a:off x="2520175" y="6165304"/>
              <a:ext cx="5341527" cy="523220"/>
            </a:xfrm>
            <a:prstGeom prst="rect">
              <a:avLst/>
            </a:prstGeom>
            <a:solidFill>
              <a:schemeClr val="bg1"/>
            </a:solidFill>
          </p:spPr>
          <p:txBody>
            <a:bodyPr wrap="none" rtlCol="0">
              <a:spAutoFit/>
            </a:bodyPr>
            <a:lstStyle/>
            <a:p>
              <a:r>
                <a:rPr lang="de-DE" sz="2800" i="1" dirty="0">
                  <a:solidFill>
                    <a:srgbClr val="C00000"/>
                  </a:solidFill>
                  <a:latin typeface="Times New Roman" panose="02020603050405020304" pitchFamily="18" charset="0"/>
                  <a:cs typeface="Times New Roman" panose="02020603050405020304" pitchFamily="18" charset="0"/>
                </a:rPr>
                <a:t>„</a:t>
              </a:r>
              <a:r>
                <a:rPr lang="de-DE" sz="2800" i="1" dirty="0" err="1">
                  <a:solidFill>
                    <a:srgbClr val="C00000"/>
                  </a:solidFill>
                  <a:latin typeface="Times New Roman" panose="02020603050405020304" pitchFamily="18" charset="0"/>
                  <a:cs typeface="Times New Roman" panose="02020603050405020304" pitchFamily="18" charset="0"/>
                </a:rPr>
                <a:t>Prinzipal-Agent:innen-Problem</a:t>
              </a:r>
              <a:r>
                <a:rPr lang="de-DE" sz="2800" i="1" dirty="0">
                  <a:solidFill>
                    <a:srgbClr val="C00000"/>
                  </a:solidFill>
                  <a:latin typeface="Times New Roman" panose="02020603050405020304" pitchFamily="18" charset="0"/>
                  <a:cs typeface="Times New Roman" panose="02020603050405020304" pitchFamily="18" charset="0"/>
                </a:rPr>
                <a:t>“ </a:t>
              </a:r>
            </a:p>
          </p:txBody>
        </p:sp>
        <p:sp>
          <p:nvSpPr>
            <p:cNvPr id="6" name="Pfeil nach rechts 5"/>
            <p:cNvSpPr/>
            <p:nvPr/>
          </p:nvSpPr>
          <p:spPr bwMode="auto">
            <a:xfrm>
              <a:off x="1403648" y="6312618"/>
              <a:ext cx="936265" cy="237827"/>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solidFill>
                  <a:srgbClr val="C00000"/>
                </a:solidFill>
                <a:latin typeface="Arial" charset="0"/>
              </a:endParaRPr>
            </a:p>
          </p:txBody>
        </p:sp>
      </p:grpSp>
    </p:spTree>
    <p:extLst>
      <p:ext uri="{BB962C8B-B14F-4D97-AF65-F5344CB8AC3E}">
        <p14:creationId xmlns:p14="http://schemas.microsoft.com/office/powerpoint/2010/main" val="74885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0019">
                                            <p:txEl>
                                              <p:pRg st="0" end="0"/>
                                            </p:txEl>
                                          </p:spTgt>
                                        </p:tgtEl>
                                        <p:attrNameLst>
                                          <p:attrName>style.visibility</p:attrName>
                                        </p:attrNameLst>
                                      </p:cBhvr>
                                      <p:to>
                                        <p:strVal val="visible"/>
                                      </p:to>
                                    </p:set>
                                    <p:animEffect transition="in" filter="wipe(left)">
                                      <p:cBhvr>
                                        <p:cTn id="7" dur="500"/>
                                        <p:tgtEl>
                                          <p:spTgt spid="470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0019">
                                            <p:txEl>
                                              <p:pRg st="1" end="1"/>
                                            </p:txEl>
                                          </p:spTgt>
                                        </p:tgtEl>
                                        <p:attrNameLst>
                                          <p:attrName>style.visibility</p:attrName>
                                        </p:attrNameLst>
                                      </p:cBhvr>
                                      <p:to>
                                        <p:strVal val="visible"/>
                                      </p:to>
                                    </p:set>
                                    <p:animEffect transition="in" filter="wipe(left)">
                                      <p:cBhvr>
                                        <p:cTn id="12" dur="500"/>
                                        <p:tgtEl>
                                          <p:spTgt spid="470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0019">
                                            <p:txEl>
                                              <p:pRg st="2" end="2"/>
                                            </p:txEl>
                                          </p:spTgt>
                                        </p:tgtEl>
                                        <p:attrNameLst>
                                          <p:attrName>style.visibility</p:attrName>
                                        </p:attrNameLst>
                                      </p:cBhvr>
                                      <p:to>
                                        <p:strVal val="visible"/>
                                      </p:to>
                                    </p:set>
                                    <p:animEffect transition="in" filter="wipe(left)">
                                      <p:cBhvr>
                                        <p:cTn id="17" dur="500"/>
                                        <p:tgtEl>
                                          <p:spTgt spid="4700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0019">
                                            <p:txEl>
                                              <p:pRg st="3" end="3"/>
                                            </p:txEl>
                                          </p:spTgt>
                                        </p:tgtEl>
                                        <p:attrNameLst>
                                          <p:attrName>style.visibility</p:attrName>
                                        </p:attrNameLst>
                                      </p:cBhvr>
                                      <p:to>
                                        <p:strVal val="visible"/>
                                      </p:to>
                                    </p:set>
                                    <p:animEffect transition="in" filter="wipe(left)">
                                      <p:cBhvr>
                                        <p:cTn id="22" dur="500"/>
                                        <p:tgtEl>
                                          <p:spTgt spid="4700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70039"/>
                                        </p:tgtEl>
                                        <p:attrNameLst>
                                          <p:attrName>style.visibility</p:attrName>
                                        </p:attrNameLst>
                                      </p:cBhvr>
                                      <p:to>
                                        <p:strVal val="visible"/>
                                      </p:to>
                                    </p:set>
                                    <p:animEffect transition="in" filter="dissolve">
                                      <p:cBhvr>
                                        <p:cTn id="27" dur="500"/>
                                        <p:tgtEl>
                                          <p:spTgt spid="4700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14"/>
          <p:cNvGraphicFramePr>
            <a:graphicFrameLocks noChangeAspect="1"/>
          </p:cNvGraphicFramePr>
          <p:nvPr/>
        </p:nvGraphicFramePr>
        <p:xfrm>
          <a:off x="8965972" y="260649"/>
          <a:ext cx="1018956" cy="805503"/>
        </p:xfrm>
        <a:graphic>
          <a:graphicData uri="http://schemas.openxmlformats.org/presentationml/2006/ole">
            <mc:AlternateContent xmlns:mc="http://schemas.openxmlformats.org/markup-compatibility/2006">
              <mc:Choice xmlns:v="urn:schemas-microsoft-com:vml" Requires="v">
                <p:oleObj spid="_x0000_s5122" name="Diagramm" r:id="rId4" imgW="4905296" imgH="3876514" progId="Excel.Chart.8">
                  <p:embed/>
                </p:oleObj>
              </mc:Choice>
              <mc:Fallback>
                <p:oleObj name="Diagramm" r:id="rId4" imgW="4905296" imgH="3876514" progId="Excel.Chart.8">
                  <p:embed/>
                  <p:pic>
                    <p:nvPicPr>
                      <p:cNvPr id="28"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5972" y="260649"/>
                        <a:ext cx="1018956" cy="805503"/>
                      </a:xfrm>
                      <a:prstGeom prst="rect">
                        <a:avLst/>
                      </a:prstGeom>
                      <a:noFill/>
                      <a:ln>
                        <a:noFill/>
                      </a:ln>
                      <a:effectLst/>
                    </p:spPr>
                  </p:pic>
                </p:oleObj>
              </mc:Fallback>
            </mc:AlternateContent>
          </a:graphicData>
        </a:graphic>
      </p:graphicFrame>
      <p:graphicFrame>
        <p:nvGraphicFramePr>
          <p:cNvPr id="29" name="Object 15"/>
          <p:cNvGraphicFramePr>
            <a:graphicFrameLocks noChangeAspect="1"/>
          </p:cNvGraphicFramePr>
          <p:nvPr/>
        </p:nvGraphicFramePr>
        <p:xfrm>
          <a:off x="6505330" y="116632"/>
          <a:ext cx="1079328" cy="724750"/>
        </p:xfrm>
        <a:graphic>
          <a:graphicData uri="http://schemas.openxmlformats.org/presentationml/2006/ole">
            <mc:AlternateContent xmlns:mc="http://schemas.openxmlformats.org/markup-compatibility/2006">
              <mc:Choice xmlns:v="urn:schemas-microsoft-com:vml" Requires="v">
                <p:oleObj spid="_x0000_s5123" name="Clip" r:id="rId6" imgW="4716000" imgH="3161880" progId="MS_ClipArt_Gallery.2">
                  <p:embed/>
                </p:oleObj>
              </mc:Choice>
              <mc:Fallback>
                <p:oleObj name="Clip" r:id="rId6" imgW="4716000" imgH="3161880" progId="MS_ClipArt_Gallery.2">
                  <p:embed/>
                  <p:pic>
                    <p:nvPicPr>
                      <p:cNvPr id="29"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330" y="116632"/>
                        <a:ext cx="1079328" cy="724750"/>
                      </a:xfrm>
                      <a:prstGeom prst="rect">
                        <a:avLst/>
                      </a:prstGeom>
                      <a:noFill/>
                      <a:ln>
                        <a:noFill/>
                      </a:ln>
                      <a:effectLst/>
                    </p:spPr>
                  </p:pic>
                </p:oleObj>
              </mc:Fallback>
            </mc:AlternateContent>
          </a:graphicData>
        </a:graphic>
      </p:graphicFrame>
      <p:pic>
        <p:nvPicPr>
          <p:cNvPr id="30" name="Picture 18" descr="Fragebogen Evalu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9576" y="260648"/>
            <a:ext cx="3231620" cy="820130"/>
          </a:xfrm>
          <a:prstGeom prst="rect">
            <a:avLst/>
          </a:prstGeom>
          <a:noFill/>
          <a:extLst>
            <a:ext uri="{909E8E84-426E-40DD-AFC4-6F175D3DCCD1}">
              <a14:hiddenFill xmlns:a14="http://schemas.microsoft.com/office/drawing/2010/main">
                <a:solidFill>
                  <a:srgbClr val="FFFFFF"/>
                </a:solidFill>
              </a14:hiddenFill>
            </a:ext>
          </a:extLst>
        </p:spPr>
      </p:pic>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lgn="ctr">
                <a:defRPr/>
              </a:pPr>
              <a:r>
                <a:rPr lang="de-DE">
                  <a:latin typeface="Times New Roman" panose="02020603050405020304" pitchFamily="18" charset="0"/>
                  <a:cs typeface="Times New Roman" panose="02020603050405020304" pitchFamily="18" charset="0"/>
                </a:rPr>
                <a:t>Intervention</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anose="02020603050405020304" pitchFamily="18" charset="0"/>
                  <a:cs typeface="Times New Roman" panose="02020603050405020304" pitchFamily="18" charset="0"/>
                </a:rPr>
                <a:t>outcome</a:t>
              </a:r>
            </a:p>
          </p:txBody>
        </p:sp>
      </p:grpSp>
      <p:grpSp>
        <p:nvGrpSpPr>
          <p:cNvPr id="17415" name="Group 10"/>
          <p:cNvGrpSpPr>
            <a:grpSpLocks/>
          </p:cNvGrpSpPr>
          <p:nvPr/>
        </p:nvGrpSpPr>
        <p:grpSpPr bwMode="auto">
          <a:xfrm>
            <a:off x="5087939" y="1793979"/>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a:latin typeface="Times New Roman" pitchFamily="18" charset="0"/>
                  <a:cs typeface="Times New Roman" pitchFamily="18" charset="0"/>
                </a:rPr>
                <a:t>sonstige</a:t>
              </a:r>
              <a:br>
                <a:rPr lang="de-DE" altLang="de-DE" sz="1600" b="0">
                  <a:latin typeface="Times New Roman" pitchFamily="18" charset="0"/>
                  <a:cs typeface="Times New Roman" pitchFamily="18" charset="0"/>
                </a:rPr>
              </a:br>
              <a:r>
                <a:rPr lang="de-DE" altLang="de-DE" sz="1600" b="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6" name="Titel 1"/>
          <p:cNvSpPr>
            <a:spLocks noGrp="1"/>
          </p:cNvSpPr>
          <p:nvPr>
            <p:ph type="title"/>
          </p:nvPr>
        </p:nvSpPr>
        <p:spPr>
          <a:xfrm>
            <a:off x="1550700" y="188640"/>
            <a:ext cx="8928992" cy="1143000"/>
          </a:xfrm>
        </p:spPr>
        <p:txBody>
          <a:bodyPr/>
          <a:lstStyle/>
          <a:p>
            <a:r>
              <a:rPr lang="de-DE" sz="2800" dirty="0"/>
              <a:t>Das quantitative Modell von Evaluation</a:t>
            </a:r>
          </a:p>
        </p:txBody>
      </p:sp>
      <p:grpSp>
        <p:nvGrpSpPr>
          <p:cNvPr id="13" name="Group 47"/>
          <p:cNvGrpSpPr>
            <a:grpSpLocks/>
          </p:cNvGrpSpPr>
          <p:nvPr/>
        </p:nvGrpSpPr>
        <p:grpSpPr bwMode="auto">
          <a:xfrm>
            <a:off x="6240016" y="1340942"/>
            <a:ext cx="3744912" cy="1223962"/>
            <a:chOff x="3421" y="663"/>
            <a:chExt cx="2359" cy="771"/>
          </a:xfrm>
        </p:grpSpPr>
        <p:sp>
          <p:nvSpPr>
            <p:cNvPr id="14" name="AutoShape 21"/>
            <p:cNvSpPr>
              <a:spLocks noChangeArrowheads="1"/>
            </p:cNvSpPr>
            <p:nvPr/>
          </p:nvSpPr>
          <p:spPr bwMode="auto">
            <a:xfrm>
              <a:off x="4649" y="935"/>
              <a:ext cx="317" cy="499"/>
            </a:xfrm>
            <a:prstGeom prst="upArrow">
              <a:avLst>
                <a:gd name="adj1" fmla="val 50000"/>
                <a:gd name="adj2" fmla="val 39353"/>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latin typeface="Times New Roman" pitchFamily="18" charset="0"/>
                <a:cs typeface="Times New Roman" pitchFamily="18" charset="0"/>
              </a:endParaRPr>
            </a:p>
          </p:txBody>
        </p:sp>
        <p:sp>
          <p:nvSpPr>
            <p:cNvPr id="15" name="Text Box 22"/>
            <p:cNvSpPr txBox="1">
              <a:spLocks noChangeArrowheads="1"/>
            </p:cNvSpPr>
            <p:nvPr/>
          </p:nvSpPr>
          <p:spPr bwMode="auto">
            <a:xfrm>
              <a:off x="3421" y="663"/>
              <a:ext cx="2359" cy="252"/>
            </a:xfrm>
            <a:prstGeom prst="rect">
              <a:avLst/>
            </a:prstGeom>
            <a:noFill/>
            <a:ln w="9525">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sz="2000">
                  <a:solidFill>
                    <a:srgbClr val="008080"/>
                  </a:solidFill>
                  <a:latin typeface="Times New Roman" pitchFamily="18" charset="0"/>
                  <a:cs typeface="Times New Roman" pitchFamily="18" charset="0"/>
                </a:rPr>
                <a:t>objektive Messung der outcomes</a:t>
              </a:r>
            </a:p>
          </p:txBody>
        </p:sp>
      </p:grpSp>
      <p:sp>
        <p:nvSpPr>
          <p:cNvPr id="17" name="Rectangle 5"/>
          <p:cNvSpPr txBox="1">
            <a:spLocks noChangeArrowheads="1"/>
          </p:cNvSpPr>
          <p:nvPr/>
        </p:nvSpPr>
        <p:spPr bwMode="auto">
          <a:xfrm>
            <a:off x="1836738" y="4725145"/>
            <a:ext cx="822960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160338"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20000"/>
              </a:spcBef>
              <a:buFontTx/>
              <a:buChar char="•"/>
            </a:pPr>
            <a:r>
              <a:rPr lang="de-DE" altLang="de-DE" sz="2400" b="0">
                <a:latin typeface="Times New Roman" pitchFamily="18" charset="0"/>
              </a:rPr>
              <a:t>Werden </a:t>
            </a:r>
            <a:r>
              <a:rPr lang="de-DE" altLang="de-DE" sz="2400" b="0" i="1">
                <a:latin typeface="Times New Roman" pitchFamily="18" charset="0"/>
              </a:rPr>
              <a:t>outcomes </a:t>
            </a:r>
            <a:r>
              <a:rPr lang="de-DE" altLang="de-DE" sz="2400" b="0">
                <a:latin typeface="Times New Roman" pitchFamily="18" charset="0"/>
              </a:rPr>
              <a:t>angemessen erfasst?</a:t>
            </a:r>
          </a:p>
        </p:txBody>
      </p:sp>
      <p:sp>
        <p:nvSpPr>
          <p:cNvPr id="2" name="Textfeld 1"/>
          <p:cNvSpPr txBox="1"/>
          <p:nvPr/>
        </p:nvSpPr>
        <p:spPr>
          <a:xfrm>
            <a:off x="3791745" y="3397881"/>
            <a:ext cx="3881255" cy="461665"/>
          </a:xfrm>
          <a:prstGeom prst="rect">
            <a:avLst/>
          </a:prstGeom>
          <a:noFill/>
        </p:spPr>
        <p:txBody>
          <a:bodyPr wrap="none" rtlCol="0">
            <a:spAutoFit/>
          </a:bodyPr>
          <a:lstStyle/>
          <a:p>
            <a:r>
              <a:rPr lang="de-DE" sz="2400">
                <a:latin typeface="Times New Roman" panose="02020603050405020304" pitchFamily="18" charset="0"/>
                <a:cs typeface="Times New Roman" panose="02020603050405020304" pitchFamily="18" charset="0"/>
              </a:rPr>
              <a:t>Messung der </a:t>
            </a:r>
            <a:r>
              <a:rPr lang="de-DE" sz="2400" u="sng">
                <a:latin typeface="Times New Roman" panose="02020603050405020304" pitchFamily="18" charset="0"/>
                <a:cs typeface="Times New Roman" panose="02020603050405020304" pitchFamily="18" charset="0"/>
              </a:rPr>
              <a:t>Zielerreichung</a:t>
            </a:r>
          </a:p>
        </p:txBody>
      </p:sp>
      <p:sp>
        <p:nvSpPr>
          <p:cNvPr id="18" name="Textfeld 17"/>
          <p:cNvSpPr txBox="1"/>
          <p:nvPr/>
        </p:nvSpPr>
        <p:spPr>
          <a:xfrm>
            <a:off x="1991545" y="4263480"/>
            <a:ext cx="2731069" cy="461665"/>
          </a:xfrm>
          <a:prstGeom prst="rect">
            <a:avLst/>
          </a:prstGeom>
          <a:noFill/>
        </p:spPr>
        <p:txBody>
          <a:bodyPr wrap="none" rtlCol="0">
            <a:spAutoFit/>
          </a:bodyPr>
          <a:lstStyle/>
          <a:p>
            <a:r>
              <a:rPr lang="de-DE" sz="2400">
                <a:latin typeface="Times New Roman" panose="02020603050405020304" pitchFamily="18" charset="0"/>
                <a:cs typeface="Times New Roman" panose="02020603050405020304" pitchFamily="18" charset="0"/>
              </a:rPr>
              <a:t>Mögliche Probleme</a:t>
            </a:r>
          </a:p>
        </p:txBody>
      </p:sp>
      <p:grpSp>
        <p:nvGrpSpPr>
          <p:cNvPr id="4" name="Gruppieren 3"/>
          <p:cNvGrpSpPr/>
          <p:nvPr/>
        </p:nvGrpSpPr>
        <p:grpSpPr>
          <a:xfrm>
            <a:off x="4484420" y="4094202"/>
            <a:ext cx="6326460" cy="1134999"/>
            <a:chOff x="2960420" y="4094201"/>
            <a:chExt cx="6326460" cy="1134999"/>
          </a:xfrm>
        </p:grpSpPr>
        <p:sp>
          <p:nvSpPr>
            <p:cNvPr id="19" name="Textfeld 18"/>
            <p:cNvSpPr txBox="1"/>
            <p:nvPr/>
          </p:nvSpPr>
          <p:spPr>
            <a:xfrm>
              <a:off x="4499992" y="4094201"/>
              <a:ext cx="4786888" cy="400110"/>
            </a:xfrm>
            <a:prstGeom prst="rect">
              <a:avLst/>
            </a:prstGeom>
            <a:noFill/>
          </p:spPr>
          <p:txBody>
            <a:bodyPr wrap="none" rtlCol="0">
              <a:spAutoFit/>
            </a:bodyPr>
            <a:lstStyle/>
            <a:p>
              <a:r>
                <a:rPr lang="de-DE" sz="2000" i="1" u="sng">
                  <a:solidFill>
                    <a:srgbClr val="C00000"/>
                  </a:solidFill>
                  <a:latin typeface="Times New Roman" panose="02020603050405020304" pitchFamily="18" charset="0"/>
                  <a:cs typeface="Times New Roman" panose="02020603050405020304" pitchFamily="18" charset="0"/>
                </a:rPr>
                <a:t>objektive, präzise und gültige Messungen?</a:t>
              </a:r>
            </a:p>
          </p:txBody>
        </p:sp>
        <p:sp>
          <p:nvSpPr>
            <p:cNvPr id="3" name="Abgerundetes Rechteck 2"/>
            <p:cNvSpPr/>
            <p:nvPr/>
          </p:nvSpPr>
          <p:spPr bwMode="auto">
            <a:xfrm>
              <a:off x="2960420" y="4725144"/>
              <a:ext cx="2376264" cy="504056"/>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latin typeface="Arial" charset="0"/>
              </a:endParaRPr>
            </a:p>
          </p:txBody>
        </p:sp>
        <p:cxnSp>
          <p:nvCxnSpPr>
            <p:cNvPr id="5" name="Gerade Verbindung 4"/>
            <p:cNvCxnSpPr/>
            <p:nvPr/>
          </p:nvCxnSpPr>
          <p:spPr bwMode="auto">
            <a:xfrm flipH="1">
              <a:off x="4148552" y="4437112"/>
              <a:ext cx="2744884" cy="288032"/>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0478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ipe(left)">
                                      <p:cBhvr>
                                        <p:cTn id="7" dur="5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wipe(left)">
                                      <p:cBhvr>
                                        <p:cTn id="12" dur="500"/>
                                        <p:tgtEl>
                                          <p:spTgt spid="174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wipe(left)">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92313" y="0"/>
            <a:ext cx="8229600" cy="1143000"/>
          </a:xfrm>
        </p:spPr>
        <p:txBody>
          <a:bodyPr/>
          <a:lstStyle/>
          <a:p>
            <a:r>
              <a:rPr lang="de-DE"/>
              <a:t>Validität (Gültigkeit)</a:t>
            </a:r>
          </a:p>
        </p:txBody>
      </p:sp>
      <p:sp>
        <p:nvSpPr>
          <p:cNvPr id="34819" name="Rectangle 3"/>
          <p:cNvSpPr>
            <a:spLocks noGrp="1" noChangeArrowheads="1"/>
          </p:cNvSpPr>
          <p:nvPr>
            <p:ph type="body" sz="half" idx="1"/>
          </p:nvPr>
        </p:nvSpPr>
        <p:spPr>
          <a:xfrm>
            <a:off x="2495601" y="836713"/>
            <a:ext cx="7775575" cy="719137"/>
          </a:xfrm>
        </p:spPr>
        <p:txBody>
          <a:bodyPr/>
          <a:lstStyle/>
          <a:p>
            <a:pPr marL="0" indent="0" algn="ctr">
              <a:buNone/>
            </a:pPr>
            <a:r>
              <a:rPr lang="de-DE" sz="2000" b="1" i="1">
                <a:solidFill>
                  <a:srgbClr val="C00000"/>
                </a:solidFill>
              </a:rPr>
              <a:t>Misst das Instrument tatsächlich das, was es messen soll?</a:t>
            </a:r>
          </a:p>
        </p:txBody>
      </p:sp>
      <p:pic>
        <p:nvPicPr>
          <p:cNvPr id="34841" name="Picture 25"/>
          <p:cNvPicPr>
            <a:picLocks noChangeAspect="1" noChangeArrowheads="1"/>
          </p:cNvPicPr>
          <p:nvPr/>
        </p:nvPicPr>
        <p:blipFill rotWithShape="1">
          <a:blip r:embed="rId3">
            <a:extLst>
              <a:ext uri="{28A0092B-C50C-407E-A947-70E740481C1C}">
                <a14:useLocalDpi xmlns:a14="http://schemas.microsoft.com/office/drawing/2010/main" val="0"/>
              </a:ext>
            </a:extLst>
          </a:blip>
          <a:srcRect b="31504"/>
          <a:stretch/>
        </p:blipFill>
        <p:spPr bwMode="auto">
          <a:xfrm>
            <a:off x="3503713" y="1379010"/>
            <a:ext cx="5540375" cy="29739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hteck 1"/>
          <p:cNvSpPr/>
          <p:nvPr/>
        </p:nvSpPr>
        <p:spPr>
          <a:xfrm>
            <a:off x="2567608" y="4508769"/>
            <a:ext cx="7488832" cy="1421928"/>
          </a:xfrm>
          <a:prstGeom prst="rect">
            <a:avLst/>
          </a:prstGeom>
        </p:spPr>
        <p:txBody>
          <a:bodyPr wrap="square">
            <a:spAutoFit/>
          </a:bodyPr>
          <a:lstStyle/>
          <a:p>
            <a:pPr marL="342900" indent="-342900">
              <a:lnSpc>
                <a:spcPct val="80000"/>
              </a:lnSpc>
              <a:buFont typeface="Arial" pitchFamily="34" charset="0"/>
              <a:buChar char="•"/>
            </a:pPr>
            <a:r>
              <a:rPr lang="de-DE" b="0">
                <a:latin typeface="Times New Roman" panose="02020603050405020304" pitchFamily="18" charset="0"/>
                <a:cs typeface="Times New Roman" panose="02020603050405020304" pitchFamily="18" charset="0"/>
              </a:rPr>
              <a:t>Werden die Items so </a:t>
            </a:r>
            <a:r>
              <a:rPr lang="de-DE" i="1">
                <a:latin typeface="Times New Roman" panose="02020603050405020304" pitchFamily="18" charset="0"/>
                <a:cs typeface="Times New Roman" panose="02020603050405020304" pitchFamily="18" charset="0"/>
              </a:rPr>
              <a:t>verstanden</a:t>
            </a:r>
            <a:r>
              <a:rPr lang="de-DE" b="0">
                <a:latin typeface="Times New Roman" panose="02020603050405020304" pitchFamily="18" charset="0"/>
                <a:cs typeface="Times New Roman" panose="02020603050405020304" pitchFamily="18" charset="0"/>
              </a:rPr>
              <a:t> wie beabsichtigt?</a:t>
            </a:r>
            <a:br>
              <a:rPr lang="de-DE" b="0">
                <a:latin typeface="Times New Roman" panose="02020603050405020304" pitchFamily="18" charset="0"/>
                <a:cs typeface="Times New Roman" panose="02020603050405020304" pitchFamily="18" charset="0"/>
              </a:rPr>
            </a:br>
            <a:endParaRPr lang="de-DE" b="0">
              <a:latin typeface="Times New Roman" panose="02020603050405020304" pitchFamily="18" charset="0"/>
              <a:cs typeface="Times New Roman" panose="02020603050405020304" pitchFamily="18" charset="0"/>
            </a:endParaRPr>
          </a:p>
          <a:p>
            <a:pPr marL="342900" indent="-342900">
              <a:lnSpc>
                <a:spcPct val="80000"/>
              </a:lnSpc>
              <a:buFont typeface="Arial" pitchFamily="34" charset="0"/>
              <a:buChar char="•"/>
            </a:pPr>
            <a:r>
              <a:rPr lang="de-DE" b="0">
                <a:latin typeface="Times New Roman" panose="02020603050405020304" pitchFamily="18" charset="0"/>
                <a:cs typeface="Times New Roman" panose="02020603050405020304" pitchFamily="18" charset="0"/>
              </a:rPr>
              <a:t>Haben die Befragten das </a:t>
            </a:r>
            <a:r>
              <a:rPr lang="de-DE" i="1">
                <a:latin typeface="Times New Roman" panose="02020603050405020304" pitchFamily="18" charset="0"/>
                <a:cs typeface="Times New Roman" panose="02020603050405020304" pitchFamily="18" charset="0"/>
              </a:rPr>
              <a:t>Wissen</a:t>
            </a:r>
            <a:r>
              <a:rPr lang="de-DE" b="0">
                <a:latin typeface="Times New Roman" panose="02020603050405020304" pitchFamily="18" charset="0"/>
                <a:cs typeface="Times New Roman" panose="02020603050405020304" pitchFamily="18" charset="0"/>
              </a:rPr>
              <a:t>, um Items zu beantworten?</a:t>
            </a:r>
            <a:br>
              <a:rPr lang="de-DE" b="0">
                <a:latin typeface="Times New Roman" panose="02020603050405020304" pitchFamily="18" charset="0"/>
                <a:cs typeface="Times New Roman" panose="02020603050405020304" pitchFamily="18" charset="0"/>
              </a:rPr>
            </a:br>
            <a:endParaRPr lang="de-DE" b="0">
              <a:latin typeface="Times New Roman" panose="02020603050405020304" pitchFamily="18" charset="0"/>
              <a:cs typeface="Times New Roman" panose="02020603050405020304" pitchFamily="18" charset="0"/>
            </a:endParaRPr>
          </a:p>
          <a:p>
            <a:pPr marL="342900" indent="-342900">
              <a:lnSpc>
                <a:spcPct val="80000"/>
              </a:lnSpc>
              <a:buFont typeface="Arial" pitchFamily="34" charset="0"/>
              <a:buChar char="•"/>
            </a:pPr>
            <a:r>
              <a:rPr lang="de-DE" b="0">
                <a:latin typeface="Times New Roman" panose="02020603050405020304" pitchFamily="18" charset="0"/>
                <a:cs typeface="Times New Roman" panose="02020603050405020304" pitchFamily="18" charset="0"/>
              </a:rPr>
              <a:t>Haben die Befragten die </a:t>
            </a:r>
            <a:r>
              <a:rPr lang="de-DE" i="1">
                <a:latin typeface="Times New Roman" panose="02020603050405020304" pitchFamily="18" charset="0"/>
                <a:cs typeface="Times New Roman" panose="02020603050405020304" pitchFamily="18" charset="0"/>
              </a:rPr>
              <a:t>Motivation</a:t>
            </a:r>
            <a:r>
              <a:rPr lang="de-DE" b="0">
                <a:latin typeface="Times New Roman" panose="02020603050405020304" pitchFamily="18" charset="0"/>
                <a:cs typeface="Times New Roman" panose="02020603050405020304" pitchFamily="18" charset="0"/>
              </a:rPr>
              <a:t>, den Fragebogen (ehrlich) zu beantworten?</a:t>
            </a:r>
          </a:p>
        </p:txBody>
      </p:sp>
    </p:spTree>
    <p:extLst>
      <p:ext uri="{BB962C8B-B14F-4D97-AF65-F5344CB8AC3E}">
        <p14:creationId xmlns:p14="http://schemas.microsoft.com/office/powerpoint/2010/main" val="1755162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8923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2800">
                <a:solidFill>
                  <a:schemeClr val="tx2"/>
                </a:solidFill>
                <a:latin typeface="Times New Roman" pitchFamily="18" charset="0"/>
                <a:cs typeface="Times New Roman" pitchFamily="18" charset="0"/>
              </a:rPr>
              <a:t>Qualitative Teilstudie</a:t>
            </a:r>
          </a:p>
        </p:txBody>
      </p:sp>
      <p:sp>
        <p:nvSpPr>
          <p:cNvPr id="98307" name="Rectangle 3"/>
          <p:cNvSpPr>
            <a:spLocks noChangeArrowheads="1"/>
          </p:cNvSpPr>
          <p:nvPr/>
        </p:nvSpPr>
        <p:spPr bwMode="auto">
          <a:xfrm>
            <a:off x="1847850" y="2963864"/>
            <a:ext cx="8229600" cy="384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20000"/>
              </a:spcBef>
              <a:buFontTx/>
              <a:buChar char="•"/>
            </a:pPr>
            <a:r>
              <a:rPr lang="de-DE" altLang="zh-CN" sz="2000" b="0" i="1">
                <a:latin typeface="Times New Roman" pitchFamily="18" charset="0"/>
                <a:ea typeface="宋体" pitchFamily="2" charset="-122"/>
                <a:cs typeface="Times New Roman" pitchFamily="18" charset="0"/>
              </a:rPr>
              <a:t>kognitive Interviews </a:t>
            </a:r>
            <a:r>
              <a:rPr lang="de-DE" altLang="zh-CN" sz="2000" b="0">
                <a:latin typeface="Times New Roman" pitchFamily="18" charset="0"/>
                <a:ea typeface="宋体" pitchFamily="2" charset="-122"/>
                <a:cs typeface="Times New Roman" pitchFamily="18" charset="0"/>
              </a:rPr>
              <a:t>mit Studierenden (n = 21) mit Fragen zur Interpretation und Beantwortung von Items eines standardisierten, statistisch validierten Fragebogens</a:t>
            </a:r>
          </a:p>
          <a:p>
            <a:pPr eaLnBrk="1" hangingPunct="1">
              <a:spcBef>
                <a:spcPct val="20000"/>
              </a:spcBef>
              <a:buFontTx/>
              <a:buChar char="•"/>
            </a:pPr>
            <a:endParaRPr lang="de-DE" altLang="zh-CN" sz="2000" b="0">
              <a:latin typeface="Times New Roman" pitchFamily="18" charset="0"/>
              <a:ea typeface="宋体" pitchFamily="2" charset="-122"/>
              <a:cs typeface="Times New Roman" pitchFamily="18" charset="0"/>
            </a:endParaRPr>
          </a:p>
          <a:p>
            <a:pPr eaLnBrk="1" hangingPunct="1">
              <a:spcBef>
                <a:spcPct val="20000"/>
              </a:spcBef>
              <a:buFontTx/>
              <a:buChar char="•"/>
            </a:pPr>
            <a:r>
              <a:rPr lang="de-DE" altLang="zh-CN" sz="2000" b="0">
                <a:latin typeface="Times New Roman" pitchFamily="18" charset="0"/>
                <a:ea typeface="宋体" pitchFamily="2" charset="-122"/>
                <a:cs typeface="Times New Roman" pitchFamily="18" charset="0"/>
              </a:rPr>
              <a:t>kategorienbildende Auswertung der qualitativen Textdaten</a:t>
            </a:r>
          </a:p>
          <a:p>
            <a:pPr eaLnBrk="1" hangingPunct="1">
              <a:spcBef>
                <a:spcPct val="20000"/>
              </a:spcBef>
            </a:pPr>
            <a:endParaRPr lang="de-DE" altLang="zh-CN" sz="2000" b="0">
              <a:latin typeface="Times New Roman" pitchFamily="18" charset="0"/>
              <a:ea typeface="宋体" pitchFamily="2" charset="-122"/>
              <a:cs typeface="Times New Roman" pitchFamily="18" charset="0"/>
            </a:endParaRPr>
          </a:p>
          <a:p>
            <a:pPr eaLnBrk="1" hangingPunct="1">
              <a:spcBef>
                <a:spcPct val="20000"/>
              </a:spcBef>
              <a:buFontTx/>
              <a:buChar char="•"/>
            </a:pPr>
            <a:r>
              <a:rPr lang="de-DE" altLang="zh-CN" sz="2000" b="0">
                <a:latin typeface="Times New Roman" pitchFamily="18" charset="0"/>
                <a:ea typeface="宋体" pitchFamily="2" charset="-122"/>
                <a:cs typeface="Times New Roman" pitchFamily="18" charset="0"/>
              </a:rPr>
              <a:t>Entwicklung von Umformulierungsoptionen für die Items</a:t>
            </a:r>
          </a:p>
          <a:p>
            <a:pPr eaLnBrk="1" hangingPunct="1">
              <a:spcBef>
                <a:spcPct val="20000"/>
              </a:spcBef>
            </a:pPr>
            <a:endParaRPr lang="de-DE" altLang="de-DE" sz="2000" b="0">
              <a:latin typeface="Times New Roman" pitchFamily="18" charset="0"/>
              <a:ea typeface="宋体" pitchFamily="2" charset="-122"/>
              <a:cs typeface="Times New Roman" pitchFamily="18" charset="0"/>
            </a:endParaRPr>
          </a:p>
        </p:txBody>
      </p:sp>
      <p:sp>
        <p:nvSpPr>
          <p:cNvPr id="32772" name="Text Box 4"/>
          <p:cNvSpPr txBox="1">
            <a:spLocks noChangeArrowheads="1"/>
          </p:cNvSpPr>
          <p:nvPr/>
        </p:nvSpPr>
        <p:spPr bwMode="auto">
          <a:xfrm>
            <a:off x="5016500" y="1412875"/>
            <a:ext cx="4895850" cy="1016000"/>
          </a:xfrm>
          <a:prstGeom prst="rect">
            <a:avLst/>
          </a:prstGeom>
          <a:solidFill>
            <a:srgbClr val="FDED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zh-CN" sz="2000">
                <a:latin typeface="Times New Roman" pitchFamily="18" charset="0"/>
                <a:ea typeface="宋体" pitchFamily="2" charset="-122"/>
                <a:cs typeface="Times New Roman" pitchFamily="18" charset="0"/>
              </a:rPr>
              <a:t>Qualitative Befragung </a:t>
            </a:r>
            <a:r>
              <a:rPr lang="de-DE" altLang="zh-CN" sz="2000" b="0">
                <a:latin typeface="Times New Roman" pitchFamily="18" charset="0"/>
                <a:ea typeface="宋体" pitchFamily="2" charset="-122"/>
                <a:cs typeface="Times New Roman" pitchFamily="18" charset="0"/>
              </a:rPr>
              <a:t>zur </a:t>
            </a:r>
            <a:r>
              <a:rPr lang="de-DE" altLang="zh-CN" sz="2000">
                <a:latin typeface="Times New Roman" pitchFamily="18" charset="0"/>
                <a:ea typeface="宋体" pitchFamily="2" charset="-122"/>
                <a:cs typeface="Times New Roman" pitchFamily="18" charset="0"/>
              </a:rPr>
              <a:t>„Verständlichkeit von Items zur Lehrveranstaltungsevaluation “ </a:t>
            </a:r>
            <a:endParaRPr lang="de-DE" altLang="de-DE" sz="2000">
              <a:latin typeface="Times New Roman" pitchFamily="18" charset="0"/>
              <a:ea typeface="宋体" pitchFamily="2" charset="-122"/>
              <a:cs typeface="Times New Roman" pitchFamily="18" charset="0"/>
            </a:endParaRPr>
          </a:p>
        </p:txBody>
      </p:sp>
      <p:pic>
        <p:nvPicPr>
          <p:cNvPr id="983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1052513"/>
            <a:ext cx="2520950"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KODIER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6200" y="223442"/>
            <a:ext cx="1143721" cy="10252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p:cNvGraphicFramePr>
            <a:graphicFrameLocks noChangeAspect="1"/>
          </p:cNvGraphicFramePr>
          <p:nvPr/>
        </p:nvGraphicFramePr>
        <p:xfrm>
          <a:off x="8616280" y="87600"/>
          <a:ext cx="1152128" cy="841516"/>
        </p:xfrm>
        <a:graphic>
          <a:graphicData uri="http://schemas.openxmlformats.org/presentationml/2006/ole">
            <mc:AlternateContent xmlns:mc="http://schemas.openxmlformats.org/markup-compatibility/2006">
              <mc:Choice xmlns:v="urn:schemas-microsoft-com:vml" Requires="v">
                <p:oleObj spid="_x0000_s6146" name="Clip" r:id="rId6" imgW="4609800" imgH="3368160" progId="MS_ClipArt_Gallery.2">
                  <p:embed/>
                </p:oleObj>
              </mc:Choice>
              <mc:Fallback>
                <p:oleObj name="Clip" r:id="rId6" imgW="4609800" imgH="3368160" progId="MS_ClipArt_Gallery.2">
                  <p:embed/>
                  <p:pic>
                    <p:nvPicPr>
                      <p:cNvPr id="1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6280" y="87600"/>
                        <a:ext cx="1152128" cy="841516"/>
                      </a:xfrm>
                      <a:prstGeom prst="rect">
                        <a:avLst/>
                      </a:prstGeom>
                      <a:noFill/>
                      <a:ln>
                        <a:noFill/>
                      </a:ln>
                      <a:effectLst/>
                    </p:spPr>
                  </p:pic>
                </p:oleObj>
              </mc:Fallback>
            </mc:AlternateContent>
          </a:graphicData>
        </a:graphic>
      </p:graphicFrame>
      <p:graphicFrame>
        <p:nvGraphicFramePr>
          <p:cNvPr id="11" name="Object 17"/>
          <p:cNvGraphicFramePr>
            <a:graphicFrameLocks noChangeAspect="1"/>
          </p:cNvGraphicFramePr>
          <p:nvPr/>
        </p:nvGraphicFramePr>
        <p:xfrm>
          <a:off x="9526273" y="223442"/>
          <a:ext cx="772155" cy="1000125"/>
        </p:xfrm>
        <a:graphic>
          <a:graphicData uri="http://schemas.openxmlformats.org/presentationml/2006/ole">
            <mc:AlternateContent xmlns:mc="http://schemas.openxmlformats.org/markup-compatibility/2006">
              <mc:Choice xmlns:v="urn:schemas-microsoft-com:vml" Requires="v">
                <p:oleObj spid="_x0000_s6147" name="Clip" r:id="rId8" imgW="1673280" imgH="2275560" progId="MS_ClipArt_Gallery.2">
                  <p:embed/>
                </p:oleObj>
              </mc:Choice>
              <mc:Fallback>
                <p:oleObj name="Clip" r:id="rId8" imgW="1673280" imgH="2275560" progId="MS_ClipArt_Gallery.2">
                  <p:embed/>
                  <p:pic>
                    <p:nvPicPr>
                      <p:cNvPr id="11"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6273" y="223442"/>
                        <a:ext cx="772155" cy="10001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54968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dissolve">
                                      <p:cBhvr>
                                        <p:cTn id="7" dur="500"/>
                                        <p:tgtEl>
                                          <p:spTgt spid="98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07">
                                            <p:txEl>
                                              <p:pRg st="0" end="0"/>
                                            </p:txEl>
                                          </p:spTgt>
                                        </p:tgtEl>
                                        <p:attrNameLst>
                                          <p:attrName>style.visibility</p:attrName>
                                        </p:attrNameLst>
                                      </p:cBhvr>
                                      <p:to>
                                        <p:strVal val="visible"/>
                                      </p:to>
                                    </p:set>
                                    <p:animEffect transition="in" filter="wipe(left)">
                                      <p:cBhvr>
                                        <p:cTn id="12" dur="500"/>
                                        <p:tgtEl>
                                          <p:spTgt spid="983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wipe(left)">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8307">
                                            <p:txEl>
                                              <p:pRg st="4" end="4"/>
                                            </p:txEl>
                                          </p:spTgt>
                                        </p:tgtEl>
                                        <p:attrNameLst>
                                          <p:attrName>style.visibility</p:attrName>
                                        </p:attrNameLst>
                                      </p:cBhvr>
                                      <p:to>
                                        <p:strVal val="visible"/>
                                      </p:to>
                                    </p:set>
                                    <p:animEffect transition="in" filter="wipe(left)">
                                      <p:cBhvr>
                                        <p:cTn id="22" dur="500"/>
                                        <p:tgtEl>
                                          <p:spTgt spid="9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8923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2800">
                <a:solidFill>
                  <a:schemeClr val="tx2"/>
                </a:solidFill>
                <a:latin typeface="Times New Roman" pitchFamily="18" charset="0"/>
                <a:cs typeface="Times New Roman" pitchFamily="18" charset="0"/>
              </a:rPr>
              <a:t>Qualitative Teilstudie</a:t>
            </a:r>
          </a:p>
        </p:txBody>
      </p:sp>
      <p:sp>
        <p:nvSpPr>
          <p:cNvPr id="32772" name="Text Box 4"/>
          <p:cNvSpPr txBox="1">
            <a:spLocks noChangeArrowheads="1"/>
          </p:cNvSpPr>
          <p:nvPr/>
        </p:nvSpPr>
        <p:spPr bwMode="auto">
          <a:xfrm>
            <a:off x="5016500" y="1412875"/>
            <a:ext cx="4895850" cy="1016000"/>
          </a:xfrm>
          <a:prstGeom prst="rect">
            <a:avLst/>
          </a:prstGeom>
          <a:solidFill>
            <a:srgbClr val="FDEDD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zh-CN" sz="2000">
                <a:latin typeface="Times New Roman" pitchFamily="18" charset="0"/>
                <a:ea typeface="宋体" pitchFamily="2" charset="-122"/>
                <a:cs typeface="Times New Roman" pitchFamily="18" charset="0"/>
              </a:rPr>
              <a:t>Qualitative Befragung zur „Verständlichkeit von Items zur Lehrveranstaltungsevaluation “ </a:t>
            </a:r>
            <a:endParaRPr lang="de-DE" altLang="de-DE" sz="2000">
              <a:latin typeface="Times New Roman" pitchFamily="18" charset="0"/>
              <a:ea typeface="宋体" pitchFamily="2" charset="-122"/>
              <a:cs typeface="Times New Roman" pitchFamily="18" charset="0"/>
            </a:endParaRPr>
          </a:p>
        </p:txBody>
      </p:sp>
      <p:pic>
        <p:nvPicPr>
          <p:cNvPr id="983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1052513"/>
            <a:ext cx="2520950"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128" y="2532938"/>
            <a:ext cx="3024336" cy="427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a:xfrm>
            <a:off x="1703512" y="3411682"/>
            <a:ext cx="5328840" cy="2519362"/>
          </a:xfrm>
          <a:prstGeom prst="rect">
            <a:avLst/>
          </a:prstGeom>
        </p:spPr>
        <p:txBody>
          <a:bodyPr/>
          <a:lstStyle>
            <a:lvl1pPr marL="342900" indent="-160338" algn="l" rtl="0" eaLnBrk="0" fontAlgn="base" hangingPunct="0">
              <a:spcBef>
                <a:spcPct val="20000"/>
              </a:spcBef>
              <a:spcAft>
                <a:spcPct val="0"/>
              </a:spcAft>
              <a:buChar char="•"/>
              <a:defRPr sz="2000">
                <a:solidFill>
                  <a:schemeClr val="tx1"/>
                </a:solidFill>
                <a:latin typeface="Times New Roman" pitchFamily="18" charset="0"/>
                <a:ea typeface="+mn-ea"/>
                <a:cs typeface="+mn-cs"/>
              </a:defRPr>
            </a:lvl1pPr>
            <a:lvl2pPr marL="808038" indent="-285750" algn="l" rtl="0" eaLnBrk="0" fontAlgn="base" hangingPunct="0">
              <a:spcBef>
                <a:spcPct val="20000"/>
              </a:spcBef>
              <a:spcAft>
                <a:spcPct val="0"/>
              </a:spcAft>
              <a:buChar char="–"/>
              <a:defRPr sz="2000">
                <a:solidFill>
                  <a:schemeClr val="tx1"/>
                </a:solidFill>
                <a:latin typeface="Times New Roman" pitchFamily="18" charset="0"/>
              </a:defRPr>
            </a:lvl2pPr>
            <a:lvl3pPr marL="1216025" indent="-228600" algn="l" rtl="0" eaLnBrk="0" fontAlgn="base" hangingPunct="0">
              <a:spcBef>
                <a:spcPct val="20000"/>
              </a:spcBef>
              <a:spcAft>
                <a:spcPct val="0"/>
              </a:spcAft>
              <a:buChar char="•"/>
              <a:defRPr sz="2400">
                <a:solidFill>
                  <a:schemeClr val="tx1"/>
                </a:solidFill>
                <a:latin typeface="Times New Roman" pitchFamily="18" charset="0"/>
              </a:defRPr>
            </a:lvl3pPr>
            <a:lvl4pPr marL="1624013"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a:solidFill>
                  <a:srgbClr val="5A463C"/>
                </a:solidFill>
                <a:latin typeface="+mn-lt"/>
              </a:defRPr>
            </a:lvl6pPr>
            <a:lvl7pPr marL="2971800" indent="-228600" algn="l" rtl="0" fontAlgn="base">
              <a:spcBef>
                <a:spcPct val="20000"/>
              </a:spcBef>
              <a:spcAft>
                <a:spcPct val="0"/>
              </a:spcAft>
              <a:buChar char="»"/>
              <a:defRPr>
                <a:solidFill>
                  <a:srgbClr val="5A463C"/>
                </a:solidFill>
                <a:latin typeface="+mn-lt"/>
              </a:defRPr>
            </a:lvl7pPr>
            <a:lvl8pPr marL="3429000" indent="-228600" algn="l" rtl="0" fontAlgn="base">
              <a:spcBef>
                <a:spcPct val="20000"/>
              </a:spcBef>
              <a:spcAft>
                <a:spcPct val="0"/>
              </a:spcAft>
              <a:buChar char="»"/>
              <a:defRPr>
                <a:solidFill>
                  <a:srgbClr val="5A463C"/>
                </a:solidFill>
                <a:latin typeface="+mn-lt"/>
              </a:defRPr>
            </a:lvl8pPr>
            <a:lvl9pPr marL="3886200" indent="-228600" algn="l" rtl="0" fontAlgn="base">
              <a:spcBef>
                <a:spcPct val="20000"/>
              </a:spcBef>
              <a:spcAft>
                <a:spcPct val="0"/>
              </a:spcAft>
              <a:buChar char="»"/>
              <a:defRPr>
                <a:solidFill>
                  <a:srgbClr val="5A463C"/>
                </a:solidFill>
                <a:latin typeface="+mn-lt"/>
              </a:defRPr>
            </a:lvl9pPr>
          </a:lstStyle>
          <a:p>
            <a:pPr>
              <a:lnSpc>
                <a:spcPct val="90000"/>
              </a:lnSpc>
            </a:pPr>
            <a:r>
              <a:rPr lang="de-DE" altLang="de-DE" i="1" kern="0"/>
              <a:t>Think-Aloud-Interview</a:t>
            </a:r>
            <a:r>
              <a:rPr lang="de-DE" altLang="de-DE" b="0" i="1" kern="0"/>
              <a:t> </a:t>
            </a:r>
            <a:r>
              <a:rPr lang="de-DE" altLang="de-DE" b="0" kern="0"/>
              <a:t>: Die Befragten werden gebeten, alle Gedanken, die ihnen bei der Beantwortung der Frage durch den Kopf gehen, laut auszusprechen.</a:t>
            </a:r>
            <a:br>
              <a:rPr lang="de-DE" altLang="de-DE" b="0" kern="0"/>
            </a:br>
            <a:r>
              <a:rPr lang="de-DE" altLang="de-DE" b="0" kern="0"/>
              <a:t> </a:t>
            </a:r>
          </a:p>
          <a:p>
            <a:pPr>
              <a:lnSpc>
                <a:spcPct val="90000"/>
              </a:lnSpc>
            </a:pPr>
            <a:r>
              <a:rPr lang="de-DE" altLang="de-DE" i="1" kern="0"/>
              <a:t>Comprehension Probing</a:t>
            </a:r>
            <a:r>
              <a:rPr lang="de-DE" altLang="de-DE" b="0" kern="0"/>
              <a:t>: Zusatzfragen zum Verständnis des ganzen Items oder einzelner Begriffe.</a:t>
            </a:r>
          </a:p>
        </p:txBody>
      </p:sp>
      <p:pic>
        <p:nvPicPr>
          <p:cNvPr id="10" name="Picture 8" descr="KODI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6200" y="223442"/>
            <a:ext cx="1143721" cy="10252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9"/>
          <p:cNvGraphicFramePr>
            <a:graphicFrameLocks noChangeAspect="1"/>
          </p:cNvGraphicFramePr>
          <p:nvPr/>
        </p:nvGraphicFramePr>
        <p:xfrm>
          <a:off x="8616280" y="87600"/>
          <a:ext cx="1152128" cy="841516"/>
        </p:xfrm>
        <a:graphic>
          <a:graphicData uri="http://schemas.openxmlformats.org/presentationml/2006/ole">
            <mc:AlternateContent xmlns:mc="http://schemas.openxmlformats.org/markup-compatibility/2006">
              <mc:Choice xmlns:v="urn:schemas-microsoft-com:vml" Requires="v">
                <p:oleObj spid="_x0000_s7170" name="Clip" r:id="rId7" imgW="4609800" imgH="3368160" progId="MS_ClipArt_Gallery.2">
                  <p:embed/>
                </p:oleObj>
              </mc:Choice>
              <mc:Fallback>
                <p:oleObj name="Clip" r:id="rId7" imgW="4609800" imgH="3368160" progId="MS_ClipArt_Gallery.2">
                  <p:embed/>
                  <p:pic>
                    <p:nvPicPr>
                      <p:cNvPr id="1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6280" y="87600"/>
                        <a:ext cx="1152128" cy="841516"/>
                      </a:xfrm>
                      <a:prstGeom prst="rect">
                        <a:avLst/>
                      </a:prstGeom>
                      <a:noFill/>
                      <a:ln>
                        <a:noFill/>
                      </a:ln>
                      <a:effectLst/>
                    </p:spPr>
                  </p:pic>
                </p:oleObj>
              </mc:Fallback>
            </mc:AlternateContent>
          </a:graphicData>
        </a:graphic>
      </p:graphicFrame>
      <p:graphicFrame>
        <p:nvGraphicFramePr>
          <p:cNvPr id="12" name="Object 17"/>
          <p:cNvGraphicFramePr>
            <a:graphicFrameLocks noChangeAspect="1"/>
          </p:cNvGraphicFramePr>
          <p:nvPr/>
        </p:nvGraphicFramePr>
        <p:xfrm>
          <a:off x="9526273" y="223442"/>
          <a:ext cx="772155" cy="1000125"/>
        </p:xfrm>
        <a:graphic>
          <a:graphicData uri="http://schemas.openxmlformats.org/presentationml/2006/ole">
            <mc:AlternateContent xmlns:mc="http://schemas.openxmlformats.org/markup-compatibility/2006">
              <mc:Choice xmlns:v="urn:schemas-microsoft-com:vml" Requires="v">
                <p:oleObj spid="_x0000_s7171" name="Clip" r:id="rId9" imgW="1673280" imgH="2275560" progId="MS_ClipArt_Gallery.2">
                  <p:embed/>
                </p:oleObj>
              </mc:Choice>
              <mc:Fallback>
                <p:oleObj name="Clip" r:id="rId9" imgW="1673280" imgH="2275560" progId="MS_ClipArt_Gallery.2">
                  <p:embed/>
                  <p:pic>
                    <p:nvPicPr>
                      <p:cNvPr id="12"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6273" y="223442"/>
                        <a:ext cx="772155" cy="10001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744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063750" y="1"/>
            <a:ext cx="8229600" cy="836613"/>
          </a:xfrm>
        </p:spPr>
        <p:txBody>
          <a:bodyPr/>
          <a:lstStyle/>
          <a:p>
            <a:r>
              <a:rPr lang="de-DE"/>
              <a:t>Statistische Validierung</a:t>
            </a:r>
          </a:p>
        </p:txBody>
      </p:sp>
      <p:sp>
        <p:nvSpPr>
          <p:cNvPr id="54275" name="Rectangle 3"/>
          <p:cNvSpPr>
            <a:spLocks noGrp="1" noChangeArrowheads="1"/>
          </p:cNvSpPr>
          <p:nvPr>
            <p:ph type="body" idx="1"/>
          </p:nvPr>
        </p:nvSpPr>
        <p:spPr>
          <a:xfrm>
            <a:off x="6096000" y="1557338"/>
            <a:ext cx="4356100" cy="4525962"/>
          </a:xfrm>
        </p:spPr>
        <p:txBody>
          <a:bodyPr/>
          <a:lstStyle/>
          <a:p>
            <a:r>
              <a:rPr lang="de-DE"/>
              <a:t>Suche nach Übereinstimmungen (</a:t>
            </a:r>
            <a:r>
              <a:rPr lang="de-DE" i="1"/>
              <a:t>Korrelationen</a:t>
            </a:r>
            <a:r>
              <a:rPr lang="de-DE"/>
              <a:t>) zwischen Items</a:t>
            </a:r>
            <a:br>
              <a:rPr lang="de-DE"/>
            </a:br>
            <a:r>
              <a:rPr lang="de-DE"/>
              <a:t>(</a:t>
            </a:r>
            <a:r>
              <a:rPr lang="de-DE" b="1" i="1"/>
              <a:t>Konsistenz </a:t>
            </a:r>
            <a:r>
              <a:rPr lang="de-DE"/>
              <a:t>bzw. </a:t>
            </a:r>
            <a:r>
              <a:rPr lang="de-DE" b="1" i="1"/>
              <a:t>Reliabilität</a:t>
            </a:r>
            <a:r>
              <a:rPr lang="de-DE"/>
              <a:t>)</a:t>
            </a:r>
            <a:br>
              <a:rPr lang="de-DE"/>
            </a:br>
            <a:endParaRPr lang="de-DE"/>
          </a:p>
          <a:p>
            <a:r>
              <a:rPr lang="de-DE"/>
              <a:t>Statistische Assoziationen (Korrelationen) mit einem anderen quantitativ messbaren Kriterium (z.Bsp. Prüfungserfolg der Studierenden)</a:t>
            </a:r>
            <a:br>
              <a:rPr lang="de-DE"/>
            </a:br>
            <a:endParaRPr lang="de-DE"/>
          </a:p>
        </p:txBody>
      </p:sp>
      <p:sp>
        <p:nvSpPr>
          <p:cNvPr id="54277" name="Rectangle 5"/>
          <p:cNvSpPr>
            <a:spLocks noChangeArrowheads="1"/>
          </p:cNvSpPr>
          <p:nvPr/>
        </p:nvSpPr>
        <p:spPr bwMode="auto">
          <a:xfrm>
            <a:off x="2711450" y="905203"/>
            <a:ext cx="21435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1463675" algn="ctr"/>
              </a:tabLst>
            </a:pPr>
            <a:r>
              <a:rPr lang="de-DE" altLang="zh-CN" sz="1400">
                <a:solidFill>
                  <a:srgbClr val="000000"/>
                </a:solidFill>
                <a:ea typeface="宋体" pitchFamily="2" charset="-122"/>
              </a:rPr>
              <a:t>Komponentenmatrix(a)</a:t>
            </a:r>
            <a:endParaRPr lang="de-DE" altLang="zh-CN" sz="1400">
              <a:ea typeface="宋体" pitchFamily="2" charset="-122"/>
            </a:endParaRPr>
          </a:p>
          <a:p>
            <a:pPr>
              <a:tabLst>
                <a:tab pos="1463675" algn="ctr"/>
              </a:tabLst>
            </a:pPr>
            <a:endParaRPr lang="de-DE" altLang="zh-CN" sz="1400">
              <a:ea typeface="宋体" pitchFamily="2" charset="-122"/>
            </a:endParaRPr>
          </a:p>
        </p:txBody>
      </p:sp>
      <p:graphicFrame>
        <p:nvGraphicFramePr>
          <p:cNvPr id="54404" name="Group 132"/>
          <p:cNvGraphicFramePr>
            <a:graphicFrameLocks noGrp="1"/>
          </p:cNvGraphicFramePr>
          <p:nvPr/>
        </p:nvGraphicFramePr>
        <p:xfrm>
          <a:off x="1847850" y="1341438"/>
          <a:ext cx="4103688" cy="4876800"/>
        </p:xfrm>
        <a:graphic>
          <a:graphicData uri="http://schemas.openxmlformats.org/drawingml/2006/table">
            <a:tbl>
              <a:tblPr/>
              <a:tblGrid>
                <a:gridCol w="2052638">
                  <a:extLst>
                    <a:ext uri="{9D8B030D-6E8A-4147-A177-3AD203B41FA5}">
                      <a16:colId xmlns:a16="http://schemas.microsoft.com/office/drawing/2014/main" val="20000"/>
                    </a:ext>
                  </a:extLst>
                </a:gridCol>
                <a:gridCol w="1025525">
                  <a:extLst>
                    <a:ext uri="{9D8B030D-6E8A-4147-A177-3AD203B41FA5}">
                      <a16:colId xmlns:a16="http://schemas.microsoft.com/office/drawing/2014/main" val="20001"/>
                    </a:ext>
                  </a:extLst>
                </a:gridCol>
                <a:gridCol w="1025525">
                  <a:extLst>
                    <a:ext uri="{9D8B030D-6E8A-4147-A177-3AD203B41FA5}">
                      <a16:colId xmlns:a16="http://schemas.microsoft.com/office/drawing/2014/main" val="20002"/>
                    </a:ext>
                  </a:extLst>
                </a:gridCol>
              </a:tblGrid>
              <a:tr h="1730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 </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Komponente</a:t>
                      </a:r>
                      <a:endParaRPr kumimoji="0" lang="de-DE" altLang="zh-CN" sz="1400" b="0" i="0" u="none" strike="noStrike" cap="none" normalizeH="0" baseline="0">
                        <a:ln>
                          <a:noFill/>
                        </a:ln>
                        <a:solidFill>
                          <a:schemeClr val="tx1"/>
                        </a:solidFill>
                        <a:effectLst/>
                        <a:latin typeface="Times New Roman" pitchFamily="18" charset="0"/>
                        <a:ea typeface="SimSun"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 </a:t>
                      </a:r>
                      <a:r>
                        <a:rPr kumimoji="0" lang="de-DE" altLang="zh-CN" sz="1400" b="0" i="0" u="none" strike="noStrike" cap="none" normalizeH="0" baseline="0">
                          <a:ln>
                            <a:noFill/>
                          </a:ln>
                          <a:solidFill>
                            <a:schemeClr val="tx1"/>
                          </a:solidFill>
                          <a:effectLst/>
                          <a:latin typeface="Times New Roman" pitchFamily="18" charset="0"/>
                          <a:ea typeface="SimSun" pitchFamily="2" charset="-122"/>
                          <a:cs typeface="Arial" pitchFamily="34" charset="0"/>
                        </a:rPr>
                        <a:t> </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de-DE"/>
                    </a:p>
                  </a:txBody>
                  <a:tcPr/>
                </a:tc>
                <a:extLst>
                  <a:ext uri="{0D108BD9-81ED-4DB2-BD59-A6C34878D82A}">
                    <a16:rowId xmlns:a16="http://schemas.microsoft.com/office/drawing/2014/main" val="10000"/>
                  </a:ext>
                </a:extLst>
              </a:tr>
              <a:tr h="17303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1</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b"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2</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b"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gute Aussichten auf sicheren Arbeitsplatz</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-,749</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,296</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2"/>
                  </a:ext>
                </a:extLst>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Studium, wegen Unkenntnis von Alternativen</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,640</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,338</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Entwicklung eines eigenen Stils</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,638</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,221</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ein Studium ist für späteren Beruf erforderlich</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-,548</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,480</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als Student/in werden Vorstellungen vom Leben verwirklicht</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,235</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,621</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Studium ermöglicht größeres Fortkommen</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-,348</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,589</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r h="173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Selbsterfahrung</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,416</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a:ln>
                            <a:noFill/>
                          </a:ln>
                          <a:solidFill>
                            <a:srgbClr val="000000"/>
                          </a:solidFill>
                          <a:effectLst/>
                          <a:latin typeface="Arial" pitchFamily="34" charset="0"/>
                          <a:ea typeface="SimSun" pitchFamily="2" charset="-122"/>
                          <a:cs typeface="Arial" pitchFamily="34" charset="0"/>
                        </a:rPr>
                        <a:t>,450</a:t>
                      </a:r>
                      <a:endParaRPr kumimoji="0" lang="de-DE" altLang="zh-CN" sz="1400" b="0" i="0" u="none" strike="noStrike" cap="none" normalizeH="0" baseline="0">
                        <a:ln>
                          <a:noFill/>
                        </a:ln>
                        <a:solidFill>
                          <a:schemeClr val="tx1"/>
                        </a:solidFill>
                        <a:effectLst/>
                        <a:latin typeface="Arial" pitchFamily="34" charset="0"/>
                        <a:ea typeface="SimSun" pitchFamily="2" charset="-122"/>
                        <a:cs typeface="Arial" pitchFamily="34" charset="0"/>
                      </a:endParaRPr>
                    </a:p>
                  </a:txBody>
                  <a:tcPr anchor="ctr"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
        <p:nvSpPr>
          <p:cNvPr id="54402" name="Rectangle 130"/>
          <p:cNvSpPr>
            <a:spLocks noChangeArrowheads="1"/>
          </p:cNvSpPr>
          <p:nvPr/>
        </p:nvSpPr>
        <p:spPr bwMode="auto">
          <a:xfrm>
            <a:off x="1847851" y="6214955"/>
            <a:ext cx="39608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altLang="zh-CN" sz="900">
                <a:solidFill>
                  <a:srgbClr val="000000"/>
                </a:solidFill>
                <a:ea typeface="宋体" pitchFamily="2" charset="-122"/>
              </a:rPr>
              <a:t>Extraktionsmethode: Hauptkomponentenanalyse.</a:t>
            </a:r>
            <a:endParaRPr lang="de-DE" altLang="zh-CN" sz="900">
              <a:ea typeface="宋体" pitchFamily="2" charset="-122"/>
            </a:endParaRPr>
          </a:p>
          <a:p>
            <a:r>
              <a:rPr lang="de-DE" altLang="zh-CN" sz="900">
                <a:solidFill>
                  <a:srgbClr val="000000"/>
                </a:solidFill>
                <a:ea typeface="宋体" pitchFamily="2" charset="-122"/>
              </a:rPr>
              <a:t>a  2 Komponenten extrahiert</a:t>
            </a:r>
            <a:endParaRPr lang="de-DE" altLang="zh-CN" sz="900">
              <a:ea typeface="宋体" pitchFamily="2" charset="-122"/>
            </a:endParaRPr>
          </a:p>
          <a:p>
            <a:endParaRPr lang="de-DE" altLang="zh-CN">
              <a:ea typeface="宋体" pitchFamily="2" charset="-122"/>
            </a:endParaRPr>
          </a:p>
        </p:txBody>
      </p:sp>
    </p:spTree>
    <p:extLst>
      <p:ext uri="{BB962C8B-B14F-4D97-AF65-F5344CB8AC3E}">
        <p14:creationId xmlns:p14="http://schemas.microsoft.com/office/powerpoint/2010/main" val="30978494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1000"/>
                                        <p:tgtEl>
                                          <p:spTgt spid="54274"/>
                                        </p:tgtEl>
                                      </p:cBhvr>
                                    </p:animEffect>
                                    <p:anim calcmode="lin" valueType="num">
                                      <p:cBhvr>
                                        <p:cTn id="8" dur="1000" fill="hold"/>
                                        <p:tgtEl>
                                          <p:spTgt spid="54274"/>
                                        </p:tgtEl>
                                        <p:attrNameLst>
                                          <p:attrName>ppt_x</p:attrName>
                                        </p:attrNameLst>
                                      </p:cBhvr>
                                      <p:tavLst>
                                        <p:tav tm="0">
                                          <p:val>
                                            <p:strVal val="#ppt_x"/>
                                          </p:val>
                                        </p:tav>
                                        <p:tav tm="100000">
                                          <p:val>
                                            <p:strVal val="#ppt_x"/>
                                          </p:val>
                                        </p:tav>
                                      </p:tavLst>
                                    </p:anim>
                                    <p:anim calcmode="lin" valueType="num">
                                      <p:cBhvr>
                                        <p:cTn id="9" dur="1000" fill="hold"/>
                                        <p:tgtEl>
                                          <p:spTgt spid="5427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4275">
                                            <p:txEl>
                                              <p:pRg st="0" end="0"/>
                                            </p:txEl>
                                          </p:spTgt>
                                        </p:tgtEl>
                                        <p:attrNameLst>
                                          <p:attrName>style.visibility</p:attrName>
                                        </p:attrNameLst>
                                      </p:cBhvr>
                                      <p:to>
                                        <p:strVal val="visible"/>
                                      </p:to>
                                    </p:set>
                                    <p:animEffect transition="in" filter="wipe(left)">
                                      <p:cBhvr>
                                        <p:cTn id="14" dur="500"/>
                                        <p:tgtEl>
                                          <p:spTgt spid="54275">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54277"/>
                                        </p:tgtEl>
                                        <p:attrNameLst>
                                          <p:attrName>style.visibility</p:attrName>
                                        </p:attrNameLst>
                                      </p:cBhvr>
                                      <p:to>
                                        <p:strVal val="visible"/>
                                      </p:to>
                                    </p:set>
                                    <p:animEffect transition="in" filter="dissolve">
                                      <p:cBhvr>
                                        <p:cTn id="17" dur="500"/>
                                        <p:tgtEl>
                                          <p:spTgt spid="54277"/>
                                        </p:tgtEl>
                                      </p:cBhvr>
                                    </p:animEffect>
                                  </p:childTnLst>
                                </p:cTn>
                              </p:par>
                              <p:par>
                                <p:cTn id="18" presetID="9" presetClass="entr" presetSubtype="0" fill="hold" nodeType="withEffect">
                                  <p:stCondLst>
                                    <p:cond delay="0"/>
                                  </p:stCondLst>
                                  <p:childTnLst>
                                    <p:set>
                                      <p:cBhvr>
                                        <p:cTn id="19" dur="1" fill="hold">
                                          <p:stCondLst>
                                            <p:cond delay="0"/>
                                          </p:stCondLst>
                                        </p:cTn>
                                        <p:tgtEl>
                                          <p:spTgt spid="54404"/>
                                        </p:tgtEl>
                                        <p:attrNameLst>
                                          <p:attrName>style.visibility</p:attrName>
                                        </p:attrNameLst>
                                      </p:cBhvr>
                                      <p:to>
                                        <p:strVal val="visible"/>
                                      </p:to>
                                    </p:set>
                                    <p:animEffect transition="in" filter="dissolve">
                                      <p:cBhvr>
                                        <p:cTn id="20" dur="500"/>
                                        <p:tgtEl>
                                          <p:spTgt spid="5440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4402"/>
                                        </p:tgtEl>
                                        <p:attrNameLst>
                                          <p:attrName>style.visibility</p:attrName>
                                        </p:attrNameLst>
                                      </p:cBhvr>
                                      <p:to>
                                        <p:strVal val="visible"/>
                                      </p:to>
                                    </p:set>
                                    <p:animEffect transition="in" filter="dissolve">
                                      <p:cBhvr>
                                        <p:cTn id="23" dur="500"/>
                                        <p:tgtEl>
                                          <p:spTgt spid="544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4275">
                                            <p:txEl>
                                              <p:pRg st="1" end="1"/>
                                            </p:txEl>
                                          </p:spTgt>
                                        </p:tgtEl>
                                        <p:attrNameLst>
                                          <p:attrName>style.visibility</p:attrName>
                                        </p:attrNameLst>
                                      </p:cBhvr>
                                      <p:to>
                                        <p:strVal val="visible"/>
                                      </p:to>
                                    </p:set>
                                    <p:animEffect transition="in" filter="wipe(left)">
                                      <p:cBhvr>
                                        <p:cTn id="28"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P spid="54277" grpId="0"/>
      <p:bldP spid="544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Rectangle 9"/>
          <p:cNvSpPr>
            <a:spLocks noChangeArrowheads="1"/>
          </p:cNvSpPr>
          <p:nvPr/>
        </p:nvSpPr>
        <p:spPr bwMode="auto">
          <a:xfrm>
            <a:off x="2090069" y="2996953"/>
            <a:ext cx="8353425" cy="3457575"/>
          </a:xfrm>
          <a:prstGeom prst="rect">
            <a:avLst/>
          </a:prstGeom>
          <a:solidFill>
            <a:schemeClr val="bg1">
              <a:lumMod val="85000"/>
            </a:schemeClr>
          </a:solidFill>
          <a:ln w="9525">
            <a:solidFill>
              <a:schemeClr val="tx1"/>
            </a:solidFill>
            <a:miter lim="800000"/>
            <a:headEnd/>
            <a:tailEnd/>
          </a:ln>
          <a:effectLst/>
        </p:spPr>
        <p:txBody>
          <a:bodyPr wrap="none" anchor="ctr"/>
          <a:lstStyle/>
          <a:p>
            <a:pPr>
              <a:defRPr/>
            </a:pPr>
            <a:r>
              <a:rPr lang="de-DE" sz="2000" b="0">
                <a:latin typeface="Times New Roman" panose="02020603050405020304" pitchFamily="18" charset="0"/>
                <a:cs typeface="Times New Roman" panose="02020603050405020304" pitchFamily="18" charset="0"/>
              </a:rPr>
              <a:t>„(..) zum Beispiel für mich ist ganz klar, ich möchte nichts mit Kindern</a:t>
            </a:r>
          </a:p>
          <a:p>
            <a:pPr>
              <a:defRPr/>
            </a:pPr>
            <a:r>
              <a:rPr lang="de-DE" sz="2000" b="0">
                <a:latin typeface="Times New Roman" panose="02020603050405020304" pitchFamily="18" charset="0"/>
                <a:cs typeface="Times New Roman" panose="02020603050405020304" pitchFamily="18" charset="0"/>
              </a:rPr>
              <a:t>machen. Und wenn ich dann eine Veranstaltung besuche, die sich mit </a:t>
            </a:r>
          </a:p>
          <a:p>
            <a:pPr>
              <a:defRPr/>
            </a:pPr>
            <a:r>
              <a:rPr lang="de-DE" sz="2000" b="0">
                <a:latin typeface="Times New Roman" panose="02020603050405020304" pitchFamily="18" charset="0"/>
                <a:cs typeface="Times New Roman" panose="02020603050405020304" pitchFamily="18" charset="0"/>
              </a:rPr>
              <a:t>Kindern beschäftigt, dann kann das zwar sehr praxisnah sein, ist für mich </a:t>
            </a:r>
          </a:p>
          <a:p>
            <a:pPr>
              <a:defRPr/>
            </a:pPr>
            <a:r>
              <a:rPr lang="de-DE" sz="2000" b="0">
                <a:latin typeface="Times New Roman" panose="02020603050405020304" pitchFamily="18" charset="0"/>
                <a:cs typeface="Times New Roman" panose="02020603050405020304" pitchFamily="18" charset="0"/>
              </a:rPr>
              <a:t>aber trotzdem nicht nützlich.“ </a:t>
            </a:r>
          </a:p>
          <a:p>
            <a:pPr>
              <a:defRPr/>
            </a:pPr>
            <a:r>
              <a:rPr lang="de-DE" sz="2000" b="0">
                <a:latin typeface="Times New Roman" panose="02020603050405020304" pitchFamily="18" charset="0"/>
                <a:cs typeface="Times New Roman" panose="02020603050405020304" pitchFamily="18" charset="0"/>
              </a:rPr>
              <a:t>(Interview Nr. 7, 4.10.2007, Abs. 20)</a:t>
            </a:r>
          </a:p>
        </p:txBody>
      </p:sp>
      <p:sp>
        <p:nvSpPr>
          <p:cNvPr id="18436" name="Rectangle 4"/>
          <p:cNvSpPr>
            <a:spLocks noChangeArrowheads="1"/>
          </p:cNvSpPr>
          <p:nvPr/>
        </p:nvSpPr>
        <p:spPr bwMode="auto">
          <a:xfrm>
            <a:off x="2063751" y="400050"/>
            <a:ext cx="8353425" cy="1295400"/>
          </a:xfrm>
          <a:prstGeom prst="rect">
            <a:avLst/>
          </a:prstGeom>
          <a:solidFill>
            <a:schemeClr val="bg1">
              <a:lumMod val="85000"/>
            </a:schemeClr>
          </a:solidFill>
          <a:ln w="9525">
            <a:solidFill>
              <a:schemeClr val="tx1"/>
            </a:solidFill>
            <a:miter lim="800000"/>
            <a:headEnd/>
            <a:tailEnd/>
          </a:ln>
          <a:effectLst/>
        </p:spPr>
        <p:txBody>
          <a:bodyPr wrap="none" anchor="ctr"/>
          <a:lstStyle/>
          <a:p>
            <a:pPr>
              <a:defRPr/>
            </a:pPr>
            <a:r>
              <a:rPr lang="de-DE" sz="2800" b="0">
                <a:solidFill>
                  <a:schemeClr val="tx2"/>
                </a:solidFill>
                <a:latin typeface="Times New Roman" panose="02020603050405020304" pitchFamily="18" charset="0"/>
                <a:cs typeface="Times New Roman" panose="02020603050405020304" pitchFamily="18" charset="0"/>
              </a:rPr>
              <a:t>Item: Die Vorlesung/ das Seminar ist vermutlich</a:t>
            </a:r>
          </a:p>
          <a:p>
            <a:pPr>
              <a:defRPr/>
            </a:pPr>
            <a:r>
              <a:rPr lang="de-DE" sz="2800" b="0">
                <a:solidFill>
                  <a:schemeClr val="tx2"/>
                </a:solidFill>
                <a:latin typeface="Times New Roman" panose="02020603050405020304" pitchFamily="18" charset="0"/>
                <a:cs typeface="Times New Roman" panose="02020603050405020304" pitchFamily="18" charset="0"/>
              </a:rPr>
              <a:t>für die spätere Berufspraxis sehr nützlich</a:t>
            </a:r>
          </a:p>
        </p:txBody>
      </p:sp>
      <p:sp>
        <p:nvSpPr>
          <p:cNvPr id="18437" name="Rectangle 5"/>
          <p:cNvSpPr>
            <a:spLocks noChangeArrowheads="1"/>
          </p:cNvSpPr>
          <p:nvPr/>
        </p:nvSpPr>
        <p:spPr bwMode="auto">
          <a:xfrm>
            <a:off x="2090068" y="1911351"/>
            <a:ext cx="8280400" cy="720725"/>
          </a:xfrm>
          <a:prstGeom prst="rect">
            <a:avLst/>
          </a:prstGeom>
          <a:solidFill>
            <a:schemeClr val="bg1">
              <a:lumMod val="85000"/>
            </a:schemeClr>
          </a:solidFill>
          <a:ln w="9525">
            <a:solidFill>
              <a:schemeClr val="tx1"/>
            </a:solidFill>
            <a:miter lim="800000"/>
            <a:headEnd/>
            <a:tailEnd/>
          </a:ln>
          <a:effectLst/>
        </p:spPr>
        <p:txBody>
          <a:bodyPr wrap="none" anchor="ctr"/>
          <a:lstStyle/>
          <a:p>
            <a:pPr algn="ctr">
              <a:defRPr/>
            </a:pPr>
            <a:r>
              <a:rPr lang="de-DE" sz="2400" b="0">
                <a:latin typeface="Times New Roman" panose="02020603050405020304" pitchFamily="18" charset="0"/>
                <a:cs typeface="Times New Roman" panose="02020603050405020304" pitchFamily="18" charset="0"/>
              </a:rPr>
              <a:t>Ist hier gemeint: die „</a:t>
            </a:r>
            <a:r>
              <a:rPr lang="de-DE" sz="2400" b="0" u="sng">
                <a:latin typeface="Times New Roman" panose="02020603050405020304" pitchFamily="18" charset="0"/>
                <a:cs typeface="Times New Roman" panose="02020603050405020304" pitchFamily="18" charset="0"/>
              </a:rPr>
              <a:t>eigene</a:t>
            </a:r>
            <a:r>
              <a:rPr lang="de-DE" sz="2400" b="0">
                <a:latin typeface="Times New Roman" panose="02020603050405020304" pitchFamily="18" charset="0"/>
                <a:cs typeface="Times New Roman" panose="02020603050405020304" pitchFamily="18" charset="0"/>
              </a:rPr>
              <a:t> Berufspraxis“</a:t>
            </a:r>
          </a:p>
        </p:txBody>
      </p:sp>
      <p:sp>
        <p:nvSpPr>
          <p:cNvPr id="38917" name="Rectangle 7"/>
          <p:cNvSpPr>
            <a:spLocks noChangeArrowheads="1"/>
          </p:cNvSpPr>
          <p:nvPr/>
        </p:nvSpPr>
        <p:spPr bwMode="auto">
          <a:xfrm>
            <a:off x="2084389" y="2996953"/>
            <a:ext cx="8353425" cy="3457575"/>
          </a:xfrm>
          <a:prstGeom prst="rect">
            <a:avLst/>
          </a:prstGeom>
          <a:solidFill>
            <a:schemeClr val="bg1">
              <a:lumMod val="85000"/>
            </a:schemeClr>
          </a:solidFill>
          <a:ln w="9525">
            <a:solidFill>
              <a:schemeClr val="tx1"/>
            </a:solidFill>
            <a:miter lim="800000"/>
            <a:headEnd/>
            <a:tailEnd/>
          </a:ln>
          <a:effectLst/>
        </p:spPr>
        <p:txBody>
          <a:bodyPr wrap="none" anchor="ctr"/>
          <a:lstStyle/>
          <a:p>
            <a:pPr>
              <a:defRPr/>
            </a:pPr>
            <a:r>
              <a:rPr lang="de-DE" sz="2000" b="0">
                <a:latin typeface="Times New Roman" panose="02020603050405020304" pitchFamily="18" charset="0"/>
                <a:cs typeface="Times New Roman" panose="02020603050405020304" pitchFamily="18" charset="0"/>
              </a:rPr>
              <a:t>„Wenn ich in den speziellen Bereich der Psychologie gehe, zu der das Seminar </a:t>
            </a:r>
          </a:p>
          <a:p>
            <a:pPr>
              <a:defRPr/>
            </a:pPr>
            <a:r>
              <a:rPr lang="de-DE" sz="2000" b="0">
                <a:latin typeface="Times New Roman" panose="02020603050405020304" pitchFamily="18" charset="0"/>
                <a:cs typeface="Times New Roman" panose="02020603050405020304" pitchFamily="18" charset="0"/>
              </a:rPr>
              <a:t>eben gehört, ist das Seminar auf jeden Fall nützlich, weil ich dort sehr viel</a:t>
            </a:r>
          </a:p>
          <a:p>
            <a:pPr>
              <a:defRPr/>
            </a:pPr>
            <a:r>
              <a:rPr lang="de-DE" sz="2000" b="0">
                <a:latin typeface="Times New Roman" panose="02020603050405020304" pitchFamily="18" charset="0"/>
                <a:cs typeface="Times New Roman" panose="02020603050405020304" pitchFamily="18" charset="0"/>
              </a:rPr>
              <a:t>gelernt hab. [...] Ja, wäre so ein „stimmt eher“, weil ich nicht so genau </a:t>
            </a:r>
          </a:p>
          <a:p>
            <a:pPr>
              <a:defRPr/>
            </a:pPr>
            <a:r>
              <a:rPr lang="de-DE" sz="2000" b="0">
                <a:latin typeface="Times New Roman" panose="02020603050405020304" pitchFamily="18" charset="0"/>
                <a:cs typeface="Times New Roman" panose="02020603050405020304" pitchFamily="18" charset="0"/>
              </a:rPr>
              <a:t>weiß, wo ich lang will.“ (Interview Nr. 6, 24.9.2007, Abs. 43)</a:t>
            </a:r>
          </a:p>
        </p:txBody>
      </p:sp>
    </p:spTree>
    <p:extLst>
      <p:ext uri="{BB962C8B-B14F-4D97-AF65-F5344CB8AC3E}">
        <p14:creationId xmlns:p14="http://schemas.microsoft.com/office/powerpoint/2010/main" val="26349943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p:cTn id="7" dur="500" fill="hold"/>
                                        <p:tgtEl>
                                          <p:spTgt spid="18437"/>
                                        </p:tgtEl>
                                        <p:attrNameLst>
                                          <p:attrName>ppt_w</p:attrName>
                                        </p:attrNameLst>
                                      </p:cBhvr>
                                      <p:tavLst>
                                        <p:tav tm="0">
                                          <p:val>
                                            <p:fltVal val="0"/>
                                          </p:val>
                                        </p:tav>
                                        <p:tav tm="100000">
                                          <p:val>
                                            <p:strVal val="#ppt_w"/>
                                          </p:val>
                                        </p:tav>
                                      </p:tavLst>
                                    </p:anim>
                                    <p:anim calcmode="lin" valueType="num">
                                      <p:cBhvr>
                                        <p:cTn id="8" dur="500" fill="hold"/>
                                        <p:tgtEl>
                                          <p:spTgt spid="18437"/>
                                        </p:tgtEl>
                                        <p:attrNameLst>
                                          <p:attrName>ppt_h</p:attrName>
                                        </p:attrNameLst>
                                      </p:cBhvr>
                                      <p:tavLst>
                                        <p:tav tm="0">
                                          <p:val>
                                            <p:fltVal val="0"/>
                                          </p:val>
                                        </p:tav>
                                        <p:tav tm="100000">
                                          <p:val>
                                            <p:strVal val="#ppt_h"/>
                                          </p:val>
                                        </p:tav>
                                      </p:tavLst>
                                    </p:anim>
                                    <p:animEffect transition="in" filter="fade">
                                      <p:cBhvr>
                                        <p:cTn id="9" dur="500"/>
                                        <p:tgtEl>
                                          <p:spTgt spid="1843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441"/>
                                        </p:tgtEl>
                                        <p:attrNameLst>
                                          <p:attrName>style.visibility</p:attrName>
                                        </p:attrNameLst>
                                      </p:cBhvr>
                                      <p:to>
                                        <p:strVal val="visible"/>
                                      </p:to>
                                    </p:set>
                                    <p:animEffect transition="in" filter="fade">
                                      <p:cBhvr>
                                        <p:cTn id="14" dur="500"/>
                                        <p:tgtEl>
                                          <p:spTgt spid="1844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917"/>
                                        </p:tgtEl>
                                        <p:attrNameLst>
                                          <p:attrName>style.visibility</p:attrName>
                                        </p:attrNameLst>
                                      </p:cBhvr>
                                      <p:to>
                                        <p:strVal val="visible"/>
                                      </p:to>
                                    </p:set>
                                    <p:animEffect transition="in" filter="fade">
                                      <p:cBhvr>
                                        <p:cTn id="19"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37" grpId="0" animBg="1"/>
      <p:bldP spid="389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2063751" y="404813"/>
            <a:ext cx="8353425" cy="1295400"/>
          </a:xfrm>
          <a:prstGeom prst="rect">
            <a:avLst/>
          </a:prstGeom>
          <a:solidFill>
            <a:schemeClr val="bg1">
              <a:lumMod val="85000"/>
            </a:schemeClr>
          </a:solidFill>
          <a:ln w="9525">
            <a:solidFill>
              <a:schemeClr val="tx1"/>
            </a:solidFill>
            <a:miter lim="800000"/>
            <a:headEnd/>
            <a:tailEnd/>
          </a:ln>
          <a:effectLst/>
        </p:spPr>
        <p:txBody>
          <a:bodyPr wrap="none" anchor="ctr"/>
          <a:lstStyle/>
          <a:p>
            <a:pPr>
              <a:defRPr/>
            </a:pPr>
            <a:r>
              <a:rPr lang="de-DE" sz="2800" b="0">
                <a:solidFill>
                  <a:schemeClr val="tx2"/>
                </a:solidFill>
                <a:latin typeface="Times New Roman" panose="02020603050405020304" pitchFamily="18" charset="0"/>
                <a:cs typeface="Times New Roman" panose="02020603050405020304" pitchFamily="18" charset="0"/>
              </a:rPr>
              <a:t>Item: Die Vorlesung/ das Seminar ist vermutlich</a:t>
            </a:r>
          </a:p>
          <a:p>
            <a:pPr>
              <a:defRPr/>
            </a:pPr>
            <a:r>
              <a:rPr lang="de-DE" sz="2800" b="0">
                <a:solidFill>
                  <a:schemeClr val="tx2"/>
                </a:solidFill>
                <a:latin typeface="Times New Roman" panose="02020603050405020304" pitchFamily="18" charset="0"/>
                <a:cs typeface="Times New Roman" panose="02020603050405020304" pitchFamily="18" charset="0"/>
              </a:rPr>
              <a:t>für die spätere Berufspraxis sehr nützlich</a:t>
            </a:r>
          </a:p>
        </p:txBody>
      </p:sp>
      <p:sp>
        <p:nvSpPr>
          <p:cNvPr id="20485" name="Rectangle 5"/>
          <p:cNvSpPr>
            <a:spLocks noChangeArrowheads="1"/>
          </p:cNvSpPr>
          <p:nvPr/>
        </p:nvSpPr>
        <p:spPr bwMode="auto">
          <a:xfrm>
            <a:off x="2063750" y="1916114"/>
            <a:ext cx="8280400" cy="720725"/>
          </a:xfrm>
          <a:prstGeom prst="rect">
            <a:avLst/>
          </a:prstGeom>
          <a:solidFill>
            <a:schemeClr val="bg1">
              <a:lumMod val="85000"/>
            </a:schemeClr>
          </a:solidFill>
          <a:ln w="9525">
            <a:solidFill>
              <a:schemeClr val="tx1"/>
            </a:solidFill>
            <a:miter lim="800000"/>
            <a:headEnd/>
            <a:tailEnd/>
          </a:ln>
          <a:effectLst/>
        </p:spPr>
        <p:txBody>
          <a:bodyPr wrap="none" anchor="ctr"/>
          <a:lstStyle/>
          <a:p>
            <a:pPr>
              <a:defRPr/>
            </a:pPr>
            <a:r>
              <a:rPr lang="de-DE" sz="2000" b="0">
                <a:latin typeface="Times New Roman" panose="02020603050405020304" pitchFamily="18" charset="0"/>
                <a:cs typeface="Times New Roman" panose="02020603050405020304" pitchFamily="18" charset="0"/>
              </a:rPr>
              <a:t>… oder ist gemeint: „Nützlichkeit für die Berufspraxis </a:t>
            </a:r>
            <a:r>
              <a:rPr lang="de-DE" sz="2000" b="0" u="sng">
                <a:latin typeface="Times New Roman" panose="02020603050405020304" pitchFamily="18" charset="0"/>
                <a:cs typeface="Times New Roman" panose="02020603050405020304" pitchFamily="18" charset="0"/>
              </a:rPr>
              <a:t>allgemein</a:t>
            </a:r>
            <a:r>
              <a:rPr lang="de-DE" b="0">
                <a:latin typeface="Times New Roman" panose="02020603050405020304" pitchFamily="18" charset="0"/>
                <a:cs typeface="Times New Roman" panose="02020603050405020304" pitchFamily="18" charset="0"/>
              </a:rPr>
              <a:t>“??</a:t>
            </a:r>
          </a:p>
        </p:txBody>
      </p:sp>
      <p:sp>
        <p:nvSpPr>
          <p:cNvPr id="20486" name="Rectangle 6"/>
          <p:cNvSpPr>
            <a:spLocks noChangeArrowheads="1"/>
          </p:cNvSpPr>
          <p:nvPr/>
        </p:nvSpPr>
        <p:spPr bwMode="auto">
          <a:xfrm>
            <a:off x="2035419" y="3068959"/>
            <a:ext cx="8280400" cy="3168650"/>
          </a:xfrm>
          <a:prstGeom prst="rect">
            <a:avLst/>
          </a:prstGeom>
          <a:solidFill>
            <a:schemeClr val="bg1">
              <a:lumMod val="85000"/>
            </a:schemeClr>
          </a:solidFill>
          <a:ln w="9525">
            <a:solidFill>
              <a:schemeClr val="tx1"/>
            </a:solidFill>
            <a:miter lim="800000"/>
            <a:headEnd/>
            <a:tailEnd/>
          </a:ln>
          <a:effectLst/>
        </p:spPr>
        <p:txBody>
          <a:bodyPr wrap="none" anchor="ctr"/>
          <a:lstStyle/>
          <a:p>
            <a:pPr>
              <a:defRPr/>
            </a:pPr>
            <a:r>
              <a:rPr lang="de-DE" sz="2000" b="0">
                <a:latin typeface="Times New Roman" panose="02020603050405020304" pitchFamily="18" charset="0"/>
                <a:cs typeface="Times New Roman" panose="02020603050405020304" pitchFamily="18" charset="0"/>
              </a:rPr>
              <a:t>„Es ist schwer zu sagen, dass jemand, der sich damit beschäftigt, kein</a:t>
            </a:r>
          </a:p>
          <a:p>
            <a:pPr>
              <a:defRPr/>
            </a:pPr>
            <a:r>
              <a:rPr lang="de-DE" sz="2000" b="0">
                <a:latin typeface="Times New Roman" panose="02020603050405020304" pitchFamily="18" charset="0"/>
                <a:cs typeface="Times New Roman" panose="02020603050405020304" pitchFamily="18" charset="0"/>
              </a:rPr>
              <a:t>Praktiker ist, weil ich einfach das Fach so ganz praktisch und </a:t>
            </a:r>
          </a:p>
          <a:p>
            <a:pPr>
              <a:defRPr/>
            </a:pPr>
            <a:r>
              <a:rPr lang="de-DE" sz="2000" b="0">
                <a:latin typeface="Times New Roman" panose="02020603050405020304" pitchFamily="18" charset="0"/>
                <a:cs typeface="Times New Roman" panose="02020603050405020304" pitchFamily="18" charset="0"/>
              </a:rPr>
              <a:t>anwendungsnah finde.“ (Interview Nr. 7, 4.10.2007, Abs. 16)</a:t>
            </a:r>
          </a:p>
        </p:txBody>
      </p:sp>
      <p:sp>
        <p:nvSpPr>
          <p:cNvPr id="20487" name="Rectangle 7"/>
          <p:cNvSpPr>
            <a:spLocks noChangeArrowheads="1"/>
          </p:cNvSpPr>
          <p:nvPr/>
        </p:nvSpPr>
        <p:spPr bwMode="auto">
          <a:xfrm>
            <a:off x="2029892" y="3069704"/>
            <a:ext cx="8280400" cy="3241675"/>
          </a:xfrm>
          <a:prstGeom prst="rect">
            <a:avLst/>
          </a:prstGeom>
          <a:solidFill>
            <a:schemeClr val="bg1">
              <a:lumMod val="85000"/>
            </a:schemeClr>
          </a:solidFill>
          <a:ln w="9525">
            <a:solidFill>
              <a:schemeClr val="tx1"/>
            </a:solidFill>
            <a:miter lim="800000"/>
            <a:headEnd/>
            <a:tailEnd/>
          </a:ln>
          <a:effectLst/>
        </p:spPr>
        <p:txBody>
          <a:bodyPr wrap="none" anchor="ctr"/>
          <a:lstStyle/>
          <a:p>
            <a:pPr>
              <a:defRPr/>
            </a:pPr>
            <a:r>
              <a:rPr lang="de-DE" sz="2000" b="0">
                <a:latin typeface="Times New Roman" panose="02020603050405020304" pitchFamily="18" charset="0"/>
                <a:cs typeface="Times New Roman" panose="02020603050405020304" pitchFamily="18" charset="0"/>
              </a:rPr>
              <a:t>„Ich würde sagen, das „stimmt eher“. Also Methoden generell, das </a:t>
            </a:r>
          </a:p>
          <a:p>
            <a:pPr>
              <a:defRPr/>
            </a:pPr>
            <a:r>
              <a:rPr lang="de-DE" sz="2000" b="0">
                <a:latin typeface="Times New Roman" panose="02020603050405020304" pitchFamily="18" charset="0"/>
                <a:cs typeface="Times New Roman" panose="02020603050405020304" pitchFamily="18" charset="0"/>
              </a:rPr>
              <a:t>methodische Denken ist auf jeden Fall wichtig, egal, was man später macht.“</a:t>
            </a:r>
          </a:p>
          <a:p>
            <a:pPr>
              <a:defRPr/>
            </a:pPr>
            <a:r>
              <a:rPr lang="de-DE" sz="2000" b="0">
                <a:latin typeface="Times New Roman" panose="02020603050405020304" pitchFamily="18" charset="0"/>
                <a:cs typeface="Times New Roman" panose="02020603050405020304" pitchFamily="18" charset="0"/>
              </a:rPr>
              <a:t>(Interview Nr. 8, 12.6.2007)</a:t>
            </a:r>
          </a:p>
        </p:txBody>
      </p:sp>
    </p:spTree>
    <p:extLst>
      <p:ext uri="{BB962C8B-B14F-4D97-AF65-F5344CB8AC3E}">
        <p14:creationId xmlns:p14="http://schemas.microsoft.com/office/powerpoint/2010/main" val="7054151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500" fill="hold"/>
                                        <p:tgtEl>
                                          <p:spTgt spid="20485"/>
                                        </p:tgtEl>
                                        <p:attrNameLst>
                                          <p:attrName>ppt_w</p:attrName>
                                        </p:attrNameLst>
                                      </p:cBhvr>
                                      <p:tavLst>
                                        <p:tav tm="0">
                                          <p:val>
                                            <p:fltVal val="0"/>
                                          </p:val>
                                        </p:tav>
                                        <p:tav tm="100000">
                                          <p:val>
                                            <p:strVal val="#ppt_w"/>
                                          </p:val>
                                        </p:tav>
                                      </p:tavLst>
                                    </p:anim>
                                    <p:anim calcmode="lin" valueType="num">
                                      <p:cBhvr>
                                        <p:cTn id="8" dur="500" fill="hold"/>
                                        <p:tgtEl>
                                          <p:spTgt spid="20485"/>
                                        </p:tgtEl>
                                        <p:attrNameLst>
                                          <p:attrName>ppt_h</p:attrName>
                                        </p:attrNameLst>
                                      </p:cBhvr>
                                      <p:tavLst>
                                        <p:tav tm="0">
                                          <p:val>
                                            <p:fltVal val="0"/>
                                          </p:val>
                                        </p:tav>
                                        <p:tav tm="100000">
                                          <p:val>
                                            <p:strVal val="#ppt_h"/>
                                          </p:val>
                                        </p:tav>
                                      </p:tavLst>
                                    </p:anim>
                                    <p:animEffect transition="in" filter="fade">
                                      <p:cBhvr>
                                        <p:cTn id="9" dur="500"/>
                                        <p:tgtEl>
                                          <p:spTgt spid="2048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486"/>
                                        </p:tgtEl>
                                        <p:attrNameLst>
                                          <p:attrName>style.visibility</p:attrName>
                                        </p:attrNameLst>
                                      </p:cBhvr>
                                      <p:to>
                                        <p:strVal val="visible"/>
                                      </p:to>
                                    </p:set>
                                    <p:animEffect transition="in" filter="wipe(left)">
                                      <p:cBhvr>
                                        <p:cTn id="14" dur="500"/>
                                        <p:tgtEl>
                                          <p:spTgt spid="2048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487"/>
                                        </p:tgtEl>
                                        <p:attrNameLst>
                                          <p:attrName>style.visibility</p:attrName>
                                        </p:attrNameLst>
                                      </p:cBhvr>
                                      <p:to>
                                        <p:strVal val="visible"/>
                                      </p:to>
                                    </p:set>
                                    <p:animEffect transition="in" filter="wipe(left)">
                                      <p:cBhvr>
                                        <p:cTn id="19"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6096000" y="1196976"/>
            <a:ext cx="4032250" cy="5256213"/>
            <a:chOff x="2880" y="754"/>
            <a:chExt cx="2540" cy="3311"/>
          </a:xfrm>
        </p:grpSpPr>
        <p:sp>
          <p:nvSpPr>
            <p:cNvPr id="6" name="Rectangle 4"/>
            <p:cNvSpPr>
              <a:spLocks noChangeArrowheads="1"/>
            </p:cNvSpPr>
            <p:nvPr/>
          </p:nvSpPr>
          <p:spPr bwMode="auto">
            <a:xfrm>
              <a:off x="2880" y="754"/>
              <a:ext cx="2540" cy="3311"/>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Times New Roman" pitchFamily="18" charset="0"/>
                <a:cs typeface="Times New Roman" pitchFamily="18" charset="0"/>
              </a:endParaRPr>
            </a:p>
          </p:txBody>
        </p:sp>
        <p:sp>
          <p:nvSpPr>
            <p:cNvPr id="7" name="Rectangle 5"/>
            <p:cNvSpPr>
              <a:spLocks noChangeArrowheads="1"/>
            </p:cNvSpPr>
            <p:nvPr/>
          </p:nvSpPr>
          <p:spPr bwMode="auto">
            <a:xfrm>
              <a:off x="2925" y="799"/>
              <a:ext cx="24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de-DE" altLang="de-DE" i="1">
                <a:solidFill>
                  <a:srgbClr val="C00000"/>
                </a:solidFill>
                <a:latin typeface="Times New Roman" panose="02020603050405020304" pitchFamily="18" charset="0"/>
                <a:cs typeface="Times New Roman" panose="02020603050405020304" pitchFamily="18" charset="0"/>
              </a:endParaRPr>
            </a:p>
          </p:txBody>
        </p:sp>
      </p:grpSp>
      <p:sp>
        <p:nvSpPr>
          <p:cNvPr id="8" name="AutoShape 6"/>
          <p:cNvSpPr>
            <a:spLocks noChangeArrowheads="1"/>
          </p:cNvSpPr>
          <p:nvPr/>
        </p:nvSpPr>
        <p:spPr bwMode="auto">
          <a:xfrm rot="1964447">
            <a:off x="6311900" y="825500"/>
            <a:ext cx="738188" cy="134938"/>
          </a:xfrm>
          <a:prstGeom prst="rightArrow">
            <a:avLst>
              <a:gd name="adj1" fmla="val 50000"/>
              <a:gd name="adj2" fmla="val 136764"/>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9" name="Object 7"/>
          <p:cNvGraphicFramePr>
            <a:graphicFrameLocks noChangeAspect="1"/>
          </p:cNvGraphicFramePr>
          <p:nvPr/>
        </p:nvGraphicFramePr>
        <p:xfrm>
          <a:off x="6456363" y="3573463"/>
          <a:ext cx="1130300" cy="1128712"/>
        </p:xfrm>
        <a:graphic>
          <a:graphicData uri="http://schemas.openxmlformats.org/presentationml/2006/ole">
            <mc:AlternateContent xmlns:mc="http://schemas.openxmlformats.org/markup-compatibility/2006">
              <mc:Choice xmlns:v="urn:schemas-microsoft-com:vml" Requires="v">
                <p:oleObj spid="_x0000_s1026" name="Clip" r:id="rId4" imgW="615960" imgH="615240" progId="MS_ClipArt_Gallery.2">
                  <p:embed/>
                </p:oleObj>
              </mc:Choice>
              <mc:Fallback>
                <p:oleObj name="Clip" r:id="rId4" imgW="615960" imgH="615240" progId="MS_ClipArt_Gallery.2">
                  <p:embed/>
                  <p:pic>
                    <p:nvPicPr>
                      <p:cNvPr id="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3" y="3573463"/>
                        <a:ext cx="1130300" cy="112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8" descr="KODI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0326" y="4292600"/>
            <a:ext cx="2054225" cy="1841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9"/>
          <p:cNvGraphicFramePr>
            <a:graphicFrameLocks noChangeAspect="1"/>
          </p:cNvGraphicFramePr>
          <p:nvPr/>
        </p:nvGraphicFramePr>
        <p:xfrm>
          <a:off x="6527801" y="4941888"/>
          <a:ext cx="1660525" cy="1212850"/>
        </p:xfrm>
        <a:graphic>
          <a:graphicData uri="http://schemas.openxmlformats.org/presentationml/2006/ole">
            <mc:AlternateContent xmlns:mc="http://schemas.openxmlformats.org/markup-compatibility/2006">
              <mc:Choice xmlns:v="urn:schemas-microsoft-com:vml" Requires="v">
                <p:oleObj spid="_x0000_s1027" name="Clip" r:id="rId7" imgW="4609800" imgH="3368160" progId="MS_ClipArt_Gallery.2">
                  <p:embed/>
                </p:oleObj>
              </mc:Choice>
              <mc:Fallback>
                <p:oleObj name="Clip" r:id="rId7" imgW="4609800" imgH="3368160" progId="MS_ClipArt_Gallery.2">
                  <p:embed/>
                  <p:pic>
                    <p:nvPicPr>
                      <p:cNvPr id="1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7801" y="4941888"/>
                        <a:ext cx="1660525"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AutoShape 10"/>
          <p:cNvSpPr>
            <a:spLocks noChangeArrowheads="1"/>
          </p:cNvSpPr>
          <p:nvPr/>
        </p:nvSpPr>
        <p:spPr bwMode="auto">
          <a:xfrm rot="19717822">
            <a:off x="4832351" y="825501"/>
            <a:ext cx="828675" cy="155575"/>
          </a:xfrm>
          <a:prstGeom prst="leftArrow">
            <a:avLst>
              <a:gd name="adj1" fmla="val 50000"/>
              <a:gd name="adj2" fmla="val 133163"/>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 name="Rectangle 12"/>
          <p:cNvSpPr>
            <a:spLocks noChangeArrowheads="1"/>
          </p:cNvSpPr>
          <p:nvPr/>
        </p:nvSpPr>
        <p:spPr bwMode="auto">
          <a:xfrm>
            <a:off x="1919288" y="1196976"/>
            <a:ext cx="3744912" cy="5256213"/>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a:latin typeface="Times New Roman" pitchFamily="18" charset="0"/>
              <a:cs typeface="Times New Roman" pitchFamily="18" charset="0"/>
            </a:endParaRPr>
          </a:p>
        </p:txBody>
      </p:sp>
      <p:graphicFrame>
        <p:nvGraphicFramePr>
          <p:cNvPr id="16" name="Object 14"/>
          <p:cNvGraphicFramePr>
            <a:graphicFrameLocks noChangeAspect="1"/>
          </p:cNvGraphicFramePr>
          <p:nvPr/>
        </p:nvGraphicFramePr>
        <p:xfrm>
          <a:off x="2208214" y="3860801"/>
          <a:ext cx="2879725" cy="2276475"/>
        </p:xfrm>
        <a:graphic>
          <a:graphicData uri="http://schemas.openxmlformats.org/presentationml/2006/ole">
            <mc:AlternateContent xmlns:mc="http://schemas.openxmlformats.org/markup-compatibility/2006">
              <mc:Choice xmlns:v="urn:schemas-microsoft-com:vml" Requires="v">
                <p:oleObj spid="_x0000_s1028" name="Diagramm" r:id="rId9" imgW="4905296" imgH="3876514" progId="Excel.Chart.8">
                  <p:embed/>
                </p:oleObj>
              </mc:Choice>
              <mc:Fallback>
                <p:oleObj name="Diagramm" r:id="rId9" imgW="4905296" imgH="3876514" progId="Excel.Chart.8">
                  <p:embed/>
                  <p:pic>
                    <p:nvPicPr>
                      <p:cNvPr id="16"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8214" y="3860801"/>
                        <a:ext cx="28797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5"/>
          <p:cNvGraphicFramePr>
            <a:graphicFrameLocks noChangeAspect="1"/>
          </p:cNvGraphicFramePr>
          <p:nvPr/>
        </p:nvGraphicFramePr>
        <p:xfrm>
          <a:off x="2063751" y="2852738"/>
          <a:ext cx="2087563" cy="1401762"/>
        </p:xfrm>
        <a:graphic>
          <a:graphicData uri="http://schemas.openxmlformats.org/presentationml/2006/ole">
            <mc:AlternateContent xmlns:mc="http://schemas.openxmlformats.org/markup-compatibility/2006">
              <mc:Choice xmlns:v="urn:schemas-microsoft-com:vml" Requires="v">
                <p:oleObj spid="_x0000_s1029" name="Clip" r:id="rId11" imgW="4716000" imgH="3161880" progId="MS_ClipArt_Gallery.2">
                  <p:embed/>
                </p:oleObj>
              </mc:Choice>
              <mc:Fallback>
                <p:oleObj name="Clip" r:id="rId11" imgW="4716000" imgH="3161880" progId="MS_ClipArt_Gallery.2">
                  <p:embed/>
                  <p:pic>
                    <p:nvPicPr>
                      <p:cNvPr id="17"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3751" y="2852738"/>
                        <a:ext cx="2087563" cy="140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8" name="Picture 16"/>
          <p:cNvPicPr>
            <a:picLocks noChangeAspect="1" noChangeArrowheads="1"/>
          </p:cNvPicPr>
          <p:nvPr/>
        </p:nvPicPr>
        <p:blipFill rotWithShape="1">
          <a:blip r:embed="rId13">
            <a:extLst>
              <a:ext uri="{28A0092B-C50C-407E-A947-70E740481C1C}">
                <a14:useLocalDpi xmlns:a14="http://schemas.microsoft.com/office/drawing/2010/main" val="0"/>
              </a:ext>
            </a:extLst>
          </a:blip>
          <a:srcRect t="6916"/>
          <a:stretch/>
        </p:blipFill>
        <p:spPr bwMode="auto">
          <a:xfrm>
            <a:off x="7824789" y="2018372"/>
            <a:ext cx="1882775" cy="233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7"/>
          <p:cNvGraphicFramePr>
            <a:graphicFrameLocks noChangeAspect="1"/>
          </p:cNvGraphicFramePr>
          <p:nvPr/>
        </p:nvGraphicFramePr>
        <p:xfrm>
          <a:off x="6959601" y="2133600"/>
          <a:ext cx="1000125" cy="1295400"/>
        </p:xfrm>
        <a:graphic>
          <a:graphicData uri="http://schemas.openxmlformats.org/presentationml/2006/ole">
            <mc:AlternateContent xmlns:mc="http://schemas.openxmlformats.org/markup-compatibility/2006">
              <mc:Choice xmlns:v="urn:schemas-microsoft-com:vml" Requires="v">
                <p:oleObj spid="_x0000_s1030" name="Clip" r:id="rId14" imgW="1673280" imgH="2275560" progId="MS_ClipArt_Gallery.2">
                  <p:embed/>
                </p:oleObj>
              </mc:Choice>
              <mc:Fallback>
                <p:oleObj name="Clip" r:id="rId14" imgW="1673280" imgH="2275560" progId="MS_ClipArt_Gallery.2">
                  <p:embed/>
                  <p:pic>
                    <p:nvPicPr>
                      <p:cNvPr id="19"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59601" y="2133600"/>
                        <a:ext cx="1000125"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 name="Picture 18" descr="Fragebogen Evaluatio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52625" y="1732757"/>
            <a:ext cx="3671888" cy="93186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5"/>
          <p:cNvSpPr txBox="1">
            <a:spLocks noChangeArrowheads="1"/>
          </p:cNvSpPr>
          <p:nvPr/>
        </p:nvSpPr>
        <p:spPr>
          <a:xfrm>
            <a:off x="1524000" y="228600"/>
            <a:ext cx="9144000" cy="685800"/>
          </a:xfrm>
          <a:prstGeom prst="rect">
            <a:avLst/>
          </a:prstGeom>
        </p:spPr>
        <p:txBody>
          <a:bodyPr/>
          <a:lstStyle>
            <a:lvl1pPr algn="ctr" rtl="0" eaLnBrk="0" fontAlgn="base" hangingPunct="0">
              <a:spcBef>
                <a:spcPct val="0"/>
              </a:spcBef>
              <a:spcAft>
                <a:spcPct val="0"/>
              </a:spcAft>
              <a:defRPr sz="3200" b="1">
                <a:solidFill>
                  <a:schemeClr val="tx1"/>
                </a:solidFill>
                <a:latin typeface="Times New Roman" pitchFamily="18" charset="0"/>
                <a:ea typeface="+mj-ea"/>
                <a:cs typeface="+mj-cs"/>
              </a:defRPr>
            </a:lvl1pPr>
            <a:lvl2pPr algn="ctr" rtl="0" eaLnBrk="0" fontAlgn="base" hangingPunct="0">
              <a:spcBef>
                <a:spcPct val="0"/>
              </a:spcBef>
              <a:spcAft>
                <a:spcPct val="0"/>
              </a:spcAft>
              <a:defRPr sz="3200" b="1">
                <a:solidFill>
                  <a:schemeClr val="tx1"/>
                </a:solidFill>
                <a:latin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defRPr>
            </a:lvl5pPr>
            <a:lvl6pPr marL="457200" algn="l" rtl="0" fontAlgn="base">
              <a:spcBef>
                <a:spcPct val="0"/>
              </a:spcBef>
              <a:spcAft>
                <a:spcPct val="0"/>
              </a:spcAft>
              <a:defRPr sz="2800">
                <a:solidFill>
                  <a:srgbClr val="5A463C"/>
                </a:solidFill>
                <a:latin typeface="Arial" charset="0"/>
              </a:defRPr>
            </a:lvl6pPr>
            <a:lvl7pPr marL="914400" algn="l" rtl="0" fontAlgn="base">
              <a:spcBef>
                <a:spcPct val="0"/>
              </a:spcBef>
              <a:spcAft>
                <a:spcPct val="0"/>
              </a:spcAft>
              <a:defRPr sz="2800">
                <a:solidFill>
                  <a:srgbClr val="5A463C"/>
                </a:solidFill>
                <a:latin typeface="Arial" charset="0"/>
              </a:defRPr>
            </a:lvl7pPr>
            <a:lvl8pPr marL="1371600" algn="l" rtl="0" fontAlgn="base">
              <a:spcBef>
                <a:spcPct val="0"/>
              </a:spcBef>
              <a:spcAft>
                <a:spcPct val="0"/>
              </a:spcAft>
              <a:defRPr sz="2800">
                <a:solidFill>
                  <a:srgbClr val="5A463C"/>
                </a:solidFill>
                <a:latin typeface="Arial" charset="0"/>
              </a:defRPr>
            </a:lvl8pPr>
            <a:lvl9pPr marL="1828800" algn="l" rtl="0" fontAlgn="base">
              <a:spcBef>
                <a:spcPct val="0"/>
              </a:spcBef>
              <a:spcAft>
                <a:spcPct val="0"/>
              </a:spcAft>
              <a:defRPr sz="2800">
                <a:solidFill>
                  <a:srgbClr val="5A463C"/>
                </a:solidFill>
                <a:latin typeface="Arial" charset="0"/>
              </a:defRPr>
            </a:lvl9pPr>
          </a:lstStyle>
          <a:p>
            <a:r>
              <a:rPr lang="de-DE" altLang="de-DE" sz="2800" kern="0"/>
              <a:t>Das methodologische </a:t>
            </a:r>
            <a:r>
              <a:rPr lang="de-DE" altLang="de-DE" sz="2800" i="1" kern="0"/>
              <a:t>Schisma</a:t>
            </a:r>
            <a:r>
              <a:rPr lang="de-DE" altLang="de-DE" sz="2800" kern="0"/>
              <a:t> in den Sozialwissenschaften</a:t>
            </a:r>
          </a:p>
        </p:txBody>
      </p:sp>
      <p:sp>
        <p:nvSpPr>
          <p:cNvPr id="22" name="Rectangle 6"/>
          <p:cNvSpPr txBox="1">
            <a:spLocks noChangeArrowheads="1"/>
          </p:cNvSpPr>
          <p:nvPr/>
        </p:nvSpPr>
        <p:spPr>
          <a:xfrm>
            <a:off x="2005336" y="1298061"/>
            <a:ext cx="3276600" cy="914400"/>
          </a:xfrm>
          <a:prstGeom prst="rect">
            <a:avLst/>
          </a:prstGeom>
        </p:spPr>
        <p:txBody>
          <a:bodyPr/>
          <a:lstStyle>
            <a:lvl1pPr marL="342900" indent="-160338" algn="l" rtl="0" eaLnBrk="0" fontAlgn="base" hangingPunct="0">
              <a:spcBef>
                <a:spcPct val="20000"/>
              </a:spcBef>
              <a:spcAft>
                <a:spcPct val="0"/>
              </a:spcAft>
              <a:buChar char="•"/>
              <a:defRPr sz="2000">
                <a:solidFill>
                  <a:schemeClr val="tx1"/>
                </a:solidFill>
                <a:latin typeface="Times New Roman" pitchFamily="18" charset="0"/>
                <a:ea typeface="+mn-ea"/>
                <a:cs typeface="+mn-cs"/>
              </a:defRPr>
            </a:lvl1pPr>
            <a:lvl2pPr marL="808038" indent="-285750" algn="l" rtl="0" eaLnBrk="0" fontAlgn="base" hangingPunct="0">
              <a:spcBef>
                <a:spcPct val="20000"/>
              </a:spcBef>
              <a:spcAft>
                <a:spcPct val="0"/>
              </a:spcAft>
              <a:buChar char="–"/>
              <a:defRPr sz="2000">
                <a:solidFill>
                  <a:schemeClr val="tx1"/>
                </a:solidFill>
                <a:latin typeface="Times New Roman" pitchFamily="18" charset="0"/>
              </a:defRPr>
            </a:lvl2pPr>
            <a:lvl3pPr marL="1216025" indent="-228600" algn="l" rtl="0" eaLnBrk="0" fontAlgn="base" hangingPunct="0">
              <a:spcBef>
                <a:spcPct val="20000"/>
              </a:spcBef>
              <a:spcAft>
                <a:spcPct val="0"/>
              </a:spcAft>
              <a:buChar char="•"/>
              <a:defRPr sz="2400">
                <a:solidFill>
                  <a:schemeClr val="tx1"/>
                </a:solidFill>
                <a:latin typeface="Times New Roman" pitchFamily="18" charset="0"/>
              </a:defRPr>
            </a:lvl3pPr>
            <a:lvl4pPr marL="1624013"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a:solidFill>
                  <a:srgbClr val="5A463C"/>
                </a:solidFill>
                <a:latin typeface="+mn-lt"/>
              </a:defRPr>
            </a:lvl6pPr>
            <a:lvl7pPr marL="2971800" indent="-228600" algn="l" rtl="0" fontAlgn="base">
              <a:spcBef>
                <a:spcPct val="20000"/>
              </a:spcBef>
              <a:spcAft>
                <a:spcPct val="0"/>
              </a:spcAft>
              <a:buChar char="»"/>
              <a:defRPr>
                <a:solidFill>
                  <a:srgbClr val="5A463C"/>
                </a:solidFill>
                <a:latin typeface="+mn-lt"/>
              </a:defRPr>
            </a:lvl7pPr>
            <a:lvl8pPr marL="3429000" indent="-228600" algn="l" rtl="0" fontAlgn="base">
              <a:spcBef>
                <a:spcPct val="20000"/>
              </a:spcBef>
              <a:spcAft>
                <a:spcPct val="0"/>
              </a:spcAft>
              <a:buChar char="»"/>
              <a:defRPr>
                <a:solidFill>
                  <a:srgbClr val="5A463C"/>
                </a:solidFill>
                <a:latin typeface="+mn-lt"/>
              </a:defRPr>
            </a:lvl8pPr>
            <a:lvl9pPr marL="3886200" indent="-228600" algn="l" rtl="0" fontAlgn="base">
              <a:spcBef>
                <a:spcPct val="20000"/>
              </a:spcBef>
              <a:spcAft>
                <a:spcPct val="0"/>
              </a:spcAft>
              <a:buChar char="»"/>
              <a:defRPr>
                <a:solidFill>
                  <a:srgbClr val="5A463C"/>
                </a:solidFill>
                <a:latin typeface="+mn-lt"/>
              </a:defRPr>
            </a:lvl9pPr>
          </a:lstStyle>
          <a:p>
            <a:pPr marL="0" indent="0" algn="ctr">
              <a:buNone/>
            </a:pPr>
            <a:r>
              <a:rPr lang="de-DE" altLang="de-DE" i="1" kern="0">
                <a:solidFill>
                  <a:srgbClr val="002060"/>
                </a:solidFill>
              </a:rPr>
              <a:t>Experimentell, „hypothesentestend“</a:t>
            </a:r>
            <a:br>
              <a:rPr lang="de-DE" altLang="de-DE" i="1" kern="0">
                <a:solidFill>
                  <a:srgbClr val="002060"/>
                </a:solidFill>
              </a:rPr>
            </a:br>
            <a:r>
              <a:rPr lang="de-DE" altLang="de-DE" i="1" kern="0">
                <a:solidFill>
                  <a:srgbClr val="002060"/>
                </a:solidFill>
              </a:rPr>
              <a:t>quantifizierend und messend</a:t>
            </a:r>
          </a:p>
        </p:txBody>
      </p:sp>
      <p:sp>
        <p:nvSpPr>
          <p:cNvPr id="2" name="Textfeld 1"/>
          <p:cNvSpPr txBox="1"/>
          <p:nvPr/>
        </p:nvSpPr>
        <p:spPr>
          <a:xfrm>
            <a:off x="6680994" y="1298951"/>
            <a:ext cx="2608406" cy="646331"/>
          </a:xfrm>
          <a:prstGeom prst="rect">
            <a:avLst/>
          </a:prstGeom>
          <a:noFill/>
        </p:spPr>
        <p:txBody>
          <a:bodyPr wrap="none" rtlCol="0">
            <a:spAutoFit/>
          </a:bodyPr>
          <a:lstStyle/>
          <a:p>
            <a:pPr algn="ctr"/>
            <a:r>
              <a:rPr lang="de-DE" altLang="de-DE" i="1">
                <a:solidFill>
                  <a:srgbClr val="C00000"/>
                </a:solidFill>
                <a:latin typeface="Times New Roman" panose="02020603050405020304" pitchFamily="18" charset="0"/>
                <a:cs typeface="Times New Roman" panose="02020603050405020304" pitchFamily="18" charset="0"/>
              </a:rPr>
              <a:t>Entdeckend, „explorativ“</a:t>
            </a:r>
            <a:br>
              <a:rPr lang="de-DE" altLang="de-DE" i="1">
                <a:solidFill>
                  <a:srgbClr val="C00000"/>
                </a:solidFill>
                <a:latin typeface="Times New Roman" panose="02020603050405020304" pitchFamily="18" charset="0"/>
                <a:cs typeface="Times New Roman" panose="02020603050405020304" pitchFamily="18" charset="0"/>
              </a:rPr>
            </a:br>
            <a:r>
              <a:rPr lang="de-DE" altLang="de-DE" i="1">
                <a:solidFill>
                  <a:srgbClr val="C00000"/>
                </a:solidFill>
                <a:latin typeface="Times New Roman" panose="02020603050405020304" pitchFamily="18" charset="0"/>
                <a:cs typeface="Times New Roman" panose="02020603050405020304" pitchFamily="18" charset="0"/>
              </a:rPr>
              <a:t>interpretativ</a:t>
            </a:r>
            <a:endParaRPr lang="de-DE"/>
          </a:p>
        </p:txBody>
      </p:sp>
    </p:spTree>
    <p:extLst>
      <p:ext uri="{BB962C8B-B14F-4D97-AF65-F5344CB8AC3E}">
        <p14:creationId xmlns:p14="http://schemas.microsoft.com/office/powerpoint/2010/main" val="182943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2" name="Rectangle 70"/>
          <p:cNvSpPr>
            <a:spLocks noGrp="1" noChangeArrowheads="1"/>
          </p:cNvSpPr>
          <p:nvPr>
            <p:ph type="title"/>
          </p:nvPr>
        </p:nvSpPr>
        <p:spPr/>
        <p:txBody>
          <a:bodyPr/>
          <a:lstStyle/>
          <a:p>
            <a:r>
              <a:rPr lang="de-DE" sz="2800"/>
              <a:t>Streuung der Frage: </a:t>
            </a:r>
            <a:br>
              <a:rPr lang="de-DE" sz="2800"/>
            </a:br>
            <a:r>
              <a:rPr lang="de-DE" sz="2000" i="1"/>
              <a:t>„Das Seminar ist vermutlich für die spätere Berufspraxis sehr nützlich.“</a:t>
            </a:r>
          </a:p>
        </p:txBody>
      </p:sp>
      <p:graphicFrame>
        <p:nvGraphicFramePr>
          <p:cNvPr id="23625" name="Group 73"/>
          <p:cNvGraphicFramePr>
            <a:graphicFrameLocks noGrp="1"/>
          </p:cNvGraphicFramePr>
          <p:nvPr>
            <p:ph idx="1"/>
          </p:nvPr>
        </p:nvGraphicFramePr>
        <p:xfrm>
          <a:off x="1981200" y="1600200"/>
          <a:ext cx="8229600" cy="4525964"/>
        </p:xfrm>
        <a:graphic>
          <a:graphicData uri="http://schemas.openxmlformats.org/drawingml/2006/table">
            <a:tbl>
              <a:tblPr/>
              <a:tblGrid>
                <a:gridCol w="1377950">
                  <a:extLst>
                    <a:ext uri="{9D8B030D-6E8A-4147-A177-3AD203B41FA5}">
                      <a16:colId xmlns:a16="http://schemas.microsoft.com/office/drawing/2014/main" val="20000"/>
                    </a:ext>
                  </a:extLst>
                </a:gridCol>
                <a:gridCol w="1112838">
                  <a:extLst>
                    <a:ext uri="{9D8B030D-6E8A-4147-A177-3AD203B41FA5}">
                      <a16:colId xmlns:a16="http://schemas.microsoft.com/office/drawing/2014/main" val="20001"/>
                    </a:ext>
                  </a:extLst>
                </a:gridCol>
                <a:gridCol w="1203325">
                  <a:extLst>
                    <a:ext uri="{9D8B030D-6E8A-4147-A177-3AD203B41FA5}">
                      <a16:colId xmlns:a16="http://schemas.microsoft.com/office/drawing/2014/main" val="20002"/>
                    </a:ext>
                  </a:extLst>
                </a:gridCol>
                <a:gridCol w="1063625">
                  <a:extLst>
                    <a:ext uri="{9D8B030D-6E8A-4147-A177-3AD203B41FA5}">
                      <a16:colId xmlns:a16="http://schemas.microsoft.com/office/drawing/2014/main" val="20003"/>
                    </a:ext>
                  </a:extLst>
                </a:gridCol>
                <a:gridCol w="1133475">
                  <a:extLst>
                    <a:ext uri="{9D8B030D-6E8A-4147-A177-3AD203B41FA5}">
                      <a16:colId xmlns:a16="http://schemas.microsoft.com/office/drawing/2014/main" val="20004"/>
                    </a:ext>
                  </a:extLst>
                </a:gridCol>
                <a:gridCol w="992187">
                  <a:extLst>
                    <a:ext uri="{9D8B030D-6E8A-4147-A177-3AD203B41FA5}">
                      <a16:colId xmlns:a16="http://schemas.microsoft.com/office/drawing/2014/main" val="20005"/>
                    </a:ext>
                  </a:extLst>
                </a:gridCol>
                <a:gridCol w="1346200">
                  <a:extLst>
                    <a:ext uri="{9D8B030D-6E8A-4147-A177-3AD203B41FA5}">
                      <a16:colId xmlns:a16="http://schemas.microsoft.com/office/drawing/2014/main" val="20006"/>
                    </a:ext>
                  </a:extLst>
                </a:gridCol>
              </a:tblGrid>
              <a:tr h="1168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err="1">
                          <a:ln>
                            <a:noFill/>
                          </a:ln>
                          <a:solidFill>
                            <a:schemeClr val="tx1"/>
                          </a:solidFill>
                          <a:effectLst/>
                          <a:latin typeface="Times New Roman" pitchFamily="18" charset="0"/>
                          <a:cs typeface="Times New Roman" pitchFamily="18" charset="0"/>
                        </a:rPr>
                        <a:t>Veranstal-tungsnr</a:t>
                      </a:r>
                      <a:r>
                        <a:rPr kumimoji="0" lang="de-DE" sz="1600" b="1"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Times New Roman" pitchFamily="18" charset="0"/>
                          <a:cs typeface="Times New Roman" pitchFamily="18" charset="0"/>
                        </a:rPr>
                        <a:t>stimmt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a:ln>
                            <a:noFill/>
                          </a:ln>
                          <a:solidFill>
                            <a:schemeClr val="tx1"/>
                          </a:solidFill>
                          <a:effectLst/>
                          <a:latin typeface="Times New Roman" pitchFamily="18" charset="0"/>
                          <a:cs typeface="Times New Roman" pitchFamily="18" charset="0"/>
                        </a:rPr>
                        <a:t>nicht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Times New Roman" pitchFamily="18" charset="0"/>
                          <a:cs typeface="Times New Roman" pitchFamily="18" charset="0"/>
                        </a:rPr>
                        <a:t>stimmt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Times New Roman" pitchFamily="18" charset="0"/>
                          <a:cs typeface="Times New Roman" pitchFamily="18" charset="0"/>
                        </a:rPr>
                        <a:t>eher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Times New Roman" pitchFamily="18" charset="0"/>
                          <a:cs typeface="Times New Roman" pitchFamily="18" charset="0"/>
                        </a:rPr>
                        <a:t>nicht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Times New Roman" pitchFamily="18" charset="0"/>
                          <a:cs typeface="Times New Roman" pitchFamily="18" charset="0"/>
                        </a:rPr>
                        <a:t>stimmt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Times New Roman" pitchFamily="18" charset="0"/>
                          <a:cs typeface="Times New Roman" pitchFamily="18" charset="0"/>
                        </a:rPr>
                        <a:t>eher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Times New Roman" pitchFamily="18" charset="0"/>
                          <a:cs typeface="Times New Roman" pitchFamily="18" charset="0"/>
                        </a:rPr>
                        <a:t>stimmt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Times New Roman" pitchFamily="18" charset="0"/>
                          <a:cs typeface="Times New Roman" pitchFamily="18" charset="0"/>
                        </a:rPr>
                        <a:t>Mittel-werte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a:ln>
                            <a:noFill/>
                          </a:ln>
                          <a:solidFill>
                            <a:schemeClr val="tx1"/>
                          </a:solidFill>
                          <a:effectLst/>
                          <a:latin typeface="Times New Roman" pitchFamily="18" charset="0"/>
                          <a:cs typeface="Times New Roman" pitchFamily="18" charset="0"/>
                        </a:rPr>
                        <a:t>Standardabweichung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2,38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0,852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2,59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0,985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2,05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1,117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0,750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2,62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0,893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a:ln>
                            <a:noFill/>
                          </a:ln>
                          <a:solidFill>
                            <a:schemeClr val="tx1"/>
                          </a:solidFill>
                          <a:effectLst/>
                          <a:latin typeface="Times New Roman" pitchFamily="18" charset="0"/>
                          <a:cs typeface="Times New Roman" pitchFamily="18" charset="0"/>
                        </a:rPr>
                        <a:t>2,10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dirty="0">
                          <a:ln>
                            <a:noFill/>
                          </a:ln>
                          <a:solidFill>
                            <a:schemeClr val="tx1"/>
                          </a:solidFill>
                          <a:effectLst/>
                          <a:latin typeface="Times New Roman" pitchFamily="18" charset="0"/>
                          <a:cs typeface="Times New Roman" pitchFamily="18" charset="0"/>
                        </a:rPr>
                        <a:t>0,982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624" name="Rectangle 72"/>
          <p:cNvSpPr>
            <a:spLocks noChangeArrowheads="1"/>
          </p:cNvSpPr>
          <p:nvPr/>
        </p:nvSpPr>
        <p:spPr bwMode="auto">
          <a:xfrm>
            <a:off x="8843964" y="1606550"/>
            <a:ext cx="1366837" cy="4497388"/>
          </a:xfrm>
          <a:prstGeom prst="rect">
            <a:avLst/>
          </a:prstGeom>
          <a:noFill/>
          <a:ln w="57150">
            <a:solidFill>
              <a:srgbClr val="CD390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2344216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624"/>
                                        </p:tgtEl>
                                        <p:attrNameLst>
                                          <p:attrName>style.visibility</p:attrName>
                                        </p:attrNameLst>
                                      </p:cBhvr>
                                      <p:to>
                                        <p:strVal val="visible"/>
                                      </p:to>
                                    </p:set>
                                    <p:anim calcmode="lin" valueType="num">
                                      <p:cBhvr>
                                        <p:cTn id="7" dur="1000" fill="hold"/>
                                        <p:tgtEl>
                                          <p:spTgt spid="23624"/>
                                        </p:tgtEl>
                                        <p:attrNameLst>
                                          <p:attrName>ppt_w</p:attrName>
                                        </p:attrNameLst>
                                      </p:cBhvr>
                                      <p:tavLst>
                                        <p:tav tm="0">
                                          <p:val>
                                            <p:strVal val="#ppt_w*0.70"/>
                                          </p:val>
                                        </p:tav>
                                        <p:tav tm="100000">
                                          <p:val>
                                            <p:strVal val="#ppt_w"/>
                                          </p:val>
                                        </p:tav>
                                      </p:tavLst>
                                    </p:anim>
                                    <p:anim calcmode="lin" valueType="num">
                                      <p:cBhvr>
                                        <p:cTn id="8" dur="1000" fill="hold"/>
                                        <p:tgtEl>
                                          <p:spTgt spid="23624"/>
                                        </p:tgtEl>
                                        <p:attrNameLst>
                                          <p:attrName>ppt_h</p:attrName>
                                        </p:attrNameLst>
                                      </p:cBhvr>
                                      <p:tavLst>
                                        <p:tav tm="0">
                                          <p:val>
                                            <p:strVal val="#ppt_h"/>
                                          </p:val>
                                        </p:tav>
                                        <p:tav tm="100000">
                                          <p:val>
                                            <p:strVal val="#ppt_h"/>
                                          </p:val>
                                        </p:tav>
                                      </p:tavLst>
                                    </p:anim>
                                    <p:animEffect transition="in" filter="fade">
                                      <p:cBhvr>
                                        <p:cTn id="9" dur="1000"/>
                                        <p:tgtEl>
                                          <p:spTgt spid="23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14"/>
          <p:cNvGraphicFramePr>
            <a:graphicFrameLocks noChangeAspect="1"/>
          </p:cNvGraphicFramePr>
          <p:nvPr/>
        </p:nvGraphicFramePr>
        <p:xfrm>
          <a:off x="8965972" y="260649"/>
          <a:ext cx="1018956" cy="805503"/>
        </p:xfrm>
        <a:graphic>
          <a:graphicData uri="http://schemas.openxmlformats.org/presentationml/2006/ole">
            <mc:AlternateContent xmlns:mc="http://schemas.openxmlformats.org/markup-compatibility/2006">
              <mc:Choice xmlns:v="urn:schemas-microsoft-com:vml" Requires="v">
                <p:oleObj spid="_x0000_s8194" name="Diagramm" r:id="rId4" imgW="4905296" imgH="3876514" progId="Excel.Chart.8">
                  <p:embed/>
                </p:oleObj>
              </mc:Choice>
              <mc:Fallback>
                <p:oleObj name="Diagramm" r:id="rId4" imgW="4905296" imgH="3876514" progId="Excel.Chart.8">
                  <p:embed/>
                  <p:pic>
                    <p:nvPicPr>
                      <p:cNvPr id="28"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5972" y="260649"/>
                        <a:ext cx="1018956" cy="805503"/>
                      </a:xfrm>
                      <a:prstGeom prst="rect">
                        <a:avLst/>
                      </a:prstGeom>
                      <a:noFill/>
                      <a:ln>
                        <a:noFill/>
                      </a:ln>
                      <a:effectLst/>
                    </p:spPr>
                  </p:pic>
                </p:oleObj>
              </mc:Fallback>
            </mc:AlternateContent>
          </a:graphicData>
        </a:graphic>
      </p:graphicFrame>
      <p:graphicFrame>
        <p:nvGraphicFramePr>
          <p:cNvPr id="29" name="Object 15"/>
          <p:cNvGraphicFramePr>
            <a:graphicFrameLocks noChangeAspect="1"/>
          </p:cNvGraphicFramePr>
          <p:nvPr/>
        </p:nvGraphicFramePr>
        <p:xfrm>
          <a:off x="6505330" y="116632"/>
          <a:ext cx="1079328" cy="724750"/>
        </p:xfrm>
        <a:graphic>
          <a:graphicData uri="http://schemas.openxmlformats.org/presentationml/2006/ole">
            <mc:AlternateContent xmlns:mc="http://schemas.openxmlformats.org/markup-compatibility/2006">
              <mc:Choice xmlns:v="urn:schemas-microsoft-com:vml" Requires="v">
                <p:oleObj spid="_x0000_s8195" name="Clip" r:id="rId6" imgW="4716000" imgH="3161880" progId="MS_ClipArt_Gallery.2">
                  <p:embed/>
                </p:oleObj>
              </mc:Choice>
              <mc:Fallback>
                <p:oleObj name="Clip" r:id="rId6" imgW="4716000" imgH="3161880" progId="MS_ClipArt_Gallery.2">
                  <p:embed/>
                  <p:pic>
                    <p:nvPicPr>
                      <p:cNvPr id="29"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330" y="116632"/>
                        <a:ext cx="1079328" cy="724750"/>
                      </a:xfrm>
                      <a:prstGeom prst="rect">
                        <a:avLst/>
                      </a:prstGeom>
                      <a:noFill/>
                      <a:ln>
                        <a:noFill/>
                      </a:ln>
                      <a:effectLst/>
                    </p:spPr>
                  </p:pic>
                </p:oleObj>
              </mc:Fallback>
            </mc:AlternateContent>
          </a:graphicData>
        </a:graphic>
      </p:graphicFrame>
      <p:pic>
        <p:nvPicPr>
          <p:cNvPr id="30" name="Picture 18" descr="Fragebogen Evalu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9576" y="260648"/>
            <a:ext cx="3231620" cy="820130"/>
          </a:xfrm>
          <a:prstGeom prst="rect">
            <a:avLst/>
          </a:prstGeom>
          <a:noFill/>
          <a:extLst>
            <a:ext uri="{909E8E84-426E-40DD-AFC4-6F175D3DCCD1}">
              <a14:hiddenFill xmlns:a14="http://schemas.microsoft.com/office/drawing/2010/main">
                <a:solidFill>
                  <a:srgbClr val="FFFFFF"/>
                </a:solidFill>
              </a14:hiddenFill>
            </a:ext>
          </a:extLst>
        </p:spPr>
      </p:pic>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lgn="ctr">
                <a:defRPr/>
              </a:pPr>
              <a:r>
                <a:rPr lang="de-DE">
                  <a:latin typeface="Times New Roman" panose="02020603050405020304" pitchFamily="18" charset="0"/>
                  <a:cs typeface="Times New Roman" panose="02020603050405020304" pitchFamily="18" charset="0"/>
                </a:rPr>
                <a:t>Intervention</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anose="02020603050405020304" pitchFamily="18" charset="0"/>
                  <a:cs typeface="Times New Roman" panose="02020603050405020304" pitchFamily="18" charset="0"/>
                </a:rPr>
                <a:t>outcome</a:t>
              </a:r>
            </a:p>
          </p:txBody>
        </p:sp>
      </p:grpSp>
      <p:grpSp>
        <p:nvGrpSpPr>
          <p:cNvPr id="17415" name="Group 10"/>
          <p:cNvGrpSpPr>
            <a:grpSpLocks/>
          </p:cNvGrpSpPr>
          <p:nvPr/>
        </p:nvGrpSpPr>
        <p:grpSpPr bwMode="auto">
          <a:xfrm>
            <a:off x="5087939" y="1793979"/>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a:latin typeface="Times New Roman" pitchFamily="18" charset="0"/>
                  <a:cs typeface="Times New Roman" pitchFamily="18" charset="0"/>
                </a:rPr>
                <a:t>sonstige</a:t>
              </a:r>
              <a:br>
                <a:rPr lang="de-DE" altLang="de-DE" sz="1600" b="0">
                  <a:latin typeface="Times New Roman" pitchFamily="18" charset="0"/>
                  <a:cs typeface="Times New Roman" pitchFamily="18" charset="0"/>
                </a:rPr>
              </a:br>
              <a:r>
                <a:rPr lang="de-DE" altLang="de-DE" sz="1600" b="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6" name="Titel 1"/>
          <p:cNvSpPr>
            <a:spLocks noGrp="1"/>
          </p:cNvSpPr>
          <p:nvPr>
            <p:ph type="title"/>
          </p:nvPr>
        </p:nvSpPr>
        <p:spPr>
          <a:xfrm>
            <a:off x="1487042" y="197942"/>
            <a:ext cx="8928992" cy="1143000"/>
          </a:xfrm>
        </p:spPr>
        <p:txBody>
          <a:bodyPr/>
          <a:lstStyle/>
          <a:p>
            <a:r>
              <a:rPr lang="de-DE" sz="2800"/>
              <a:t>Das quantitative Modell von Evaluation</a:t>
            </a:r>
          </a:p>
        </p:txBody>
      </p:sp>
      <p:sp>
        <p:nvSpPr>
          <p:cNvPr id="17" name="Rectangle 5"/>
          <p:cNvSpPr txBox="1">
            <a:spLocks noChangeArrowheads="1"/>
          </p:cNvSpPr>
          <p:nvPr/>
        </p:nvSpPr>
        <p:spPr bwMode="auto">
          <a:xfrm>
            <a:off x="1836738" y="4725145"/>
            <a:ext cx="822960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160338"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20000"/>
              </a:spcBef>
              <a:buFontTx/>
              <a:buChar char="•"/>
            </a:pPr>
            <a:r>
              <a:rPr lang="de-DE" altLang="de-DE" sz="2400" b="0">
                <a:latin typeface="Times New Roman" pitchFamily="18" charset="0"/>
              </a:rPr>
              <a:t>Werden </a:t>
            </a:r>
            <a:r>
              <a:rPr lang="de-DE" altLang="de-DE" sz="2400" b="0" i="1">
                <a:latin typeface="Times New Roman" pitchFamily="18" charset="0"/>
              </a:rPr>
              <a:t>outcomes </a:t>
            </a:r>
            <a:r>
              <a:rPr lang="de-DE" altLang="de-DE" sz="2400" b="0">
                <a:latin typeface="Times New Roman" pitchFamily="18" charset="0"/>
              </a:rPr>
              <a:t>angemessen erfasst?</a:t>
            </a:r>
          </a:p>
        </p:txBody>
      </p:sp>
      <p:sp>
        <p:nvSpPr>
          <p:cNvPr id="18" name="Textfeld 17"/>
          <p:cNvSpPr txBox="1"/>
          <p:nvPr/>
        </p:nvSpPr>
        <p:spPr>
          <a:xfrm>
            <a:off x="1991545" y="4263480"/>
            <a:ext cx="2731069" cy="461665"/>
          </a:xfrm>
          <a:prstGeom prst="rect">
            <a:avLst/>
          </a:prstGeom>
          <a:noFill/>
        </p:spPr>
        <p:txBody>
          <a:bodyPr wrap="none" rtlCol="0">
            <a:spAutoFit/>
          </a:bodyPr>
          <a:lstStyle/>
          <a:p>
            <a:r>
              <a:rPr lang="de-DE" sz="2400">
                <a:latin typeface="Times New Roman" panose="02020603050405020304" pitchFamily="18" charset="0"/>
                <a:cs typeface="Times New Roman" panose="02020603050405020304" pitchFamily="18" charset="0"/>
              </a:rPr>
              <a:t>Mögliche Probleme</a:t>
            </a:r>
          </a:p>
        </p:txBody>
      </p:sp>
      <p:grpSp>
        <p:nvGrpSpPr>
          <p:cNvPr id="6" name="Gruppieren 5"/>
          <p:cNvGrpSpPr/>
          <p:nvPr/>
        </p:nvGrpSpPr>
        <p:grpSpPr>
          <a:xfrm>
            <a:off x="4484420" y="4094202"/>
            <a:ext cx="6326460" cy="1134999"/>
            <a:chOff x="2960420" y="4094201"/>
            <a:chExt cx="6326460" cy="1134999"/>
          </a:xfrm>
        </p:grpSpPr>
        <p:grpSp>
          <p:nvGrpSpPr>
            <p:cNvPr id="4" name="Gruppieren 3"/>
            <p:cNvGrpSpPr/>
            <p:nvPr/>
          </p:nvGrpSpPr>
          <p:grpSpPr>
            <a:xfrm>
              <a:off x="2960420" y="4094201"/>
              <a:ext cx="6326460" cy="1134999"/>
              <a:chOff x="2960420" y="4094201"/>
              <a:chExt cx="6326460" cy="1134999"/>
            </a:xfrm>
          </p:grpSpPr>
          <p:sp>
            <p:nvSpPr>
              <p:cNvPr id="19" name="Textfeld 18"/>
              <p:cNvSpPr txBox="1"/>
              <p:nvPr/>
            </p:nvSpPr>
            <p:spPr>
              <a:xfrm>
                <a:off x="4499992" y="4094201"/>
                <a:ext cx="4786888" cy="400110"/>
              </a:xfrm>
              <a:prstGeom prst="rect">
                <a:avLst/>
              </a:prstGeom>
              <a:noFill/>
            </p:spPr>
            <p:txBody>
              <a:bodyPr wrap="none" rtlCol="0">
                <a:spAutoFit/>
              </a:bodyPr>
              <a:lstStyle/>
              <a:p>
                <a:r>
                  <a:rPr lang="de-DE" sz="2000" i="1" u="sng">
                    <a:solidFill>
                      <a:srgbClr val="FF9999"/>
                    </a:solidFill>
                    <a:latin typeface="Times New Roman" panose="02020603050405020304" pitchFamily="18" charset="0"/>
                    <a:cs typeface="Times New Roman" panose="02020603050405020304" pitchFamily="18" charset="0"/>
                  </a:rPr>
                  <a:t>objektive, präzise und gültige Messungen?</a:t>
                </a:r>
              </a:p>
            </p:txBody>
          </p:sp>
          <p:sp>
            <p:nvSpPr>
              <p:cNvPr id="3" name="Abgerundetes Rechteck 2"/>
              <p:cNvSpPr/>
              <p:nvPr/>
            </p:nvSpPr>
            <p:spPr bwMode="auto">
              <a:xfrm>
                <a:off x="2960420" y="4725144"/>
                <a:ext cx="2376264" cy="504056"/>
              </a:xfrm>
              <a:prstGeom prst="roundRect">
                <a:avLst/>
              </a:prstGeom>
              <a:noFill/>
              <a:ln w="28575" cap="flat" cmpd="sng" algn="ctr">
                <a:solidFill>
                  <a:srgbClr val="FF99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latin typeface="Arial" charset="0"/>
                </a:endParaRPr>
              </a:p>
            </p:txBody>
          </p:sp>
        </p:grpSp>
        <p:cxnSp>
          <p:nvCxnSpPr>
            <p:cNvPr id="5" name="Gerade Verbindung 4"/>
            <p:cNvCxnSpPr/>
            <p:nvPr/>
          </p:nvCxnSpPr>
          <p:spPr bwMode="auto">
            <a:xfrm flipH="1">
              <a:off x="4148552" y="4437112"/>
              <a:ext cx="2744884" cy="288032"/>
            </a:xfrm>
            <a:prstGeom prst="line">
              <a:avLst/>
            </a:prstGeom>
            <a:solidFill>
              <a:schemeClr val="accent1"/>
            </a:solidFill>
            <a:ln w="28575" cap="flat" cmpd="sng" algn="ctr">
              <a:solidFill>
                <a:srgbClr val="FF99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Gruppieren 6"/>
          <p:cNvGrpSpPr/>
          <p:nvPr/>
        </p:nvGrpSpPr>
        <p:grpSpPr>
          <a:xfrm>
            <a:off x="3895387" y="3755524"/>
            <a:ext cx="3572003" cy="1544927"/>
            <a:chOff x="2371386" y="3755523"/>
            <a:chExt cx="3572003" cy="1544927"/>
          </a:xfrm>
        </p:grpSpPr>
        <p:sp>
          <p:nvSpPr>
            <p:cNvPr id="20" name="Abgerundetes Rechteck 19"/>
            <p:cNvSpPr/>
            <p:nvPr/>
          </p:nvSpPr>
          <p:spPr bwMode="auto">
            <a:xfrm>
              <a:off x="3012332" y="4796394"/>
              <a:ext cx="2376264" cy="504056"/>
            </a:xfrm>
            <a:prstGeom prst="roundRect">
              <a:avLst/>
            </a:prstGeom>
            <a:noFill/>
            <a:ln w="2857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latin typeface="Arial" charset="0"/>
              </a:endParaRPr>
            </a:p>
          </p:txBody>
        </p:sp>
        <p:cxnSp>
          <p:nvCxnSpPr>
            <p:cNvPr id="21" name="Gerade Verbindung 20"/>
            <p:cNvCxnSpPr/>
            <p:nvPr/>
          </p:nvCxnSpPr>
          <p:spPr bwMode="auto">
            <a:xfrm>
              <a:off x="4103689" y="4094201"/>
              <a:ext cx="44863" cy="702193"/>
            </a:xfrm>
            <a:prstGeom prst="line">
              <a:avLst/>
            </a:prstGeom>
            <a:solidFill>
              <a:schemeClr val="accent1"/>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feld 21"/>
            <p:cNvSpPr txBox="1"/>
            <p:nvPr/>
          </p:nvSpPr>
          <p:spPr>
            <a:xfrm>
              <a:off x="2371386" y="3755523"/>
              <a:ext cx="3572003" cy="400110"/>
            </a:xfrm>
            <a:prstGeom prst="rect">
              <a:avLst/>
            </a:prstGeom>
            <a:noFill/>
          </p:spPr>
          <p:txBody>
            <a:bodyPr wrap="none" rtlCol="0">
              <a:spAutoFit/>
            </a:bodyPr>
            <a:lstStyle/>
            <a:p>
              <a:r>
                <a:rPr lang="de-DE" sz="2000" i="1" u="sng">
                  <a:solidFill>
                    <a:srgbClr val="002060"/>
                  </a:solidFill>
                  <a:latin typeface="Times New Roman" panose="02020603050405020304" pitchFamily="18" charset="0"/>
                  <a:cs typeface="Times New Roman" panose="02020603050405020304" pitchFamily="18" charset="0"/>
                </a:rPr>
                <a:t>nicht intendierte Nebeneffekte?</a:t>
              </a:r>
            </a:p>
          </p:txBody>
        </p:sp>
      </p:grpSp>
      <p:grpSp>
        <p:nvGrpSpPr>
          <p:cNvPr id="2" name="Gruppieren 1"/>
          <p:cNvGrpSpPr/>
          <p:nvPr/>
        </p:nvGrpSpPr>
        <p:grpSpPr>
          <a:xfrm>
            <a:off x="3431383" y="3089375"/>
            <a:ext cx="6354682" cy="834304"/>
            <a:chOff x="1907383" y="3089375"/>
            <a:chExt cx="6354682" cy="834304"/>
          </a:xfrm>
        </p:grpSpPr>
        <p:sp>
          <p:nvSpPr>
            <p:cNvPr id="24" name="Line 16"/>
            <p:cNvSpPr>
              <a:spLocks noChangeShapeType="1"/>
            </p:cNvSpPr>
            <p:nvPr/>
          </p:nvSpPr>
          <p:spPr bwMode="auto">
            <a:xfrm>
              <a:off x="1907383" y="3089375"/>
              <a:ext cx="4968794" cy="581891"/>
            </a:xfrm>
            <a:prstGeom prst="line">
              <a:avLst/>
            </a:prstGeom>
            <a:noFill/>
            <a:ln w="2857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 name="Group 17"/>
            <p:cNvGrpSpPr>
              <a:grpSpLocks/>
            </p:cNvGrpSpPr>
            <p:nvPr/>
          </p:nvGrpSpPr>
          <p:grpSpPr bwMode="auto">
            <a:xfrm>
              <a:off x="6876177" y="3418854"/>
              <a:ext cx="1385888" cy="504825"/>
              <a:chOff x="4434" y="3566"/>
              <a:chExt cx="873" cy="318"/>
            </a:xfrm>
            <a:solidFill>
              <a:schemeClr val="accent6">
                <a:lumMod val="20000"/>
                <a:lumOff val="80000"/>
              </a:schemeClr>
            </a:solidFill>
          </p:grpSpPr>
          <p:sp>
            <p:nvSpPr>
              <p:cNvPr id="26" name="Rectangle 18"/>
              <p:cNvSpPr>
                <a:spLocks noChangeArrowheads="1"/>
              </p:cNvSpPr>
              <p:nvPr/>
            </p:nvSpPr>
            <p:spPr bwMode="auto">
              <a:xfrm>
                <a:off x="4471" y="3566"/>
                <a:ext cx="768" cy="318"/>
              </a:xfrm>
              <a:prstGeom prst="rect">
                <a:avLst/>
              </a:prstGeom>
              <a:grp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b="0">
                  <a:latin typeface="Times New Roman" pitchFamily="18" charset="0"/>
                  <a:cs typeface="Times New Roman" pitchFamily="18" charset="0"/>
                </a:endParaRPr>
              </a:p>
            </p:txBody>
          </p:sp>
          <p:sp>
            <p:nvSpPr>
              <p:cNvPr id="27" name="Text Box 19"/>
              <p:cNvSpPr txBox="1">
                <a:spLocks noChangeArrowheads="1"/>
              </p:cNvSpPr>
              <p:nvPr/>
            </p:nvSpPr>
            <p:spPr bwMode="auto">
              <a:xfrm>
                <a:off x="4434" y="3612"/>
                <a:ext cx="873" cy="21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sz="1600" b="0">
                    <a:latin typeface="Times New Roman" pitchFamily="18" charset="0"/>
                    <a:cs typeface="Times New Roman" pitchFamily="18" charset="0"/>
                  </a:rPr>
                  <a:t>unbeabsichtigt</a:t>
                </a:r>
              </a:p>
            </p:txBody>
          </p:sp>
        </p:grpSp>
      </p:grpSp>
      <p:grpSp>
        <p:nvGrpSpPr>
          <p:cNvPr id="31" name="Group 47"/>
          <p:cNvGrpSpPr>
            <a:grpSpLocks/>
          </p:cNvGrpSpPr>
          <p:nvPr/>
        </p:nvGrpSpPr>
        <p:grpSpPr bwMode="auto">
          <a:xfrm>
            <a:off x="6240016" y="1340942"/>
            <a:ext cx="3744912" cy="1223962"/>
            <a:chOff x="3421" y="663"/>
            <a:chExt cx="2359" cy="771"/>
          </a:xfrm>
        </p:grpSpPr>
        <p:sp>
          <p:nvSpPr>
            <p:cNvPr id="32" name="AutoShape 21"/>
            <p:cNvSpPr>
              <a:spLocks noChangeArrowheads="1"/>
            </p:cNvSpPr>
            <p:nvPr/>
          </p:nvSpPr>
          <p:spPr bwMode="auto">
            <a:xfrm>
              <a:off x="4649" y="935"/>
              <a:ext cx="317" cy="499"/>
            </a:xfrm>
            <a:prstGeom prst="upArrow">
              <a:avLst>
                <a:gd name="adj1" fmla="val 50000"/>
                <a:gd name="adj2" fmla="val 39353"/>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latin typeface="Times New Roman" pitchFamily="18" charset="0"/>
                <a:cs typeface="Times New Roman" pitchFamily="18" charset="0"/>
              </a:endParaRPr>
            </a:p>
          </p:txBody>
        </p:sp>
        <p:sp>
          <p:nvSpPr>
            <p:cNvPr id="33" name="Text Box 22"/>
            <p:cNvSpPr txBox="1">
              <a:spLocks noChangeArrowheads="1"/>
            </p:cNvSpPr>
            <p:nvPr/>
          </p:nvSpPr>
          <p:spPr bwMode="auto">
            <a:xfrm>
              <a:off x="3421" y="663"/>
              <a:ext cx="2359" cy="252"/>
            </a:xfrm>
            <a:prstGeom prst="rect">
              <a:avLst/>
            </a:prstGeom>
            <a:noFill/>
            <a:ln w="9525">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sz="2000">
                  <a:solidFill>
                    <a:srgbClr val="008080"/>
                  </a:solidFill>
                  <a:latin typeface="Times New Roman" pitchFamily="18" charset="0"/>
                  <a:cs typeface="Times New Roman" pitchFamily="18" charset="0"/>
                </a:rPr>
                <a:t>objektive Messung der outcomes</a:t>
              </a:r>
            </a:p>
          </p:txBody>
        </p:sp>
      </p:grpSp>
      <p:sp>
        <p:nvSpPr>
          <p:cNvPr id="34" name="Textfeld 33"/>
          <p:cNvSpPr txBox="1"/>
          <p:nvPr/>
        </p:nvSpPr>
        <p:spPr>
          <a:xfrm>
            <a:off x="3791745" y="3397881"/>
            <a:ext cx="3881255" cy="461665"/>
          </a:xfrm>
          <a:prstGeom prst="rect">
            <a:avLst/>
          </a:prstGeom>
          <a:noFill/>
        </p:spPr>
        <p:txBody>
          <a:bodyPr wrap="none" rtlCol="0">
            <a:spAutoFit/>
          </a:bodyPr>
          <a:lstStyle/>
          <a:p>
            <a:r>
              <a:rPr lang="de-DE" sz="2400">
                <a:latin typeface="Times New Roman" panose="02020603050405020304" pitchFamily="18" charset="0"/>
                <a:cs typeface="Times New Roman" panose="02020603050405020304" pitchFamily="18" charset="0"/>
              </a:rPr>
              <a:t>Messung der </a:t>
            </a:r>
            <a:r>
              <a:rPr lang="de-DE" sz="2400" u="sng">
                <a:latin typeface="Times New Roman" panose="02020603050405020304" pitchFamily="18" charset="0"/>
                <a:cs typeface="Times New Roman" panose="02020603050405020304" pitchFamily="18" charset="0"/>
              </a:rPr>
              <a:t>Zielerreichung</a:t>
            </a:r>
          </a:p>
        </p:txBody>
      </p:sp>
    </p:spTree>
    <p:extLst>
      <p:ext uri="{BB962C8B-B14F-4D97-AF65-F5344CB8AC3E}">
        <p14:creationId xmlns:p14="http://schemas.microsoft.com/office/powerpoint/2010/main" val="344929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14"/>
          <p:cNvGraphicFramePr>
            <a:graphicFrameLocks noChangeAspect="1"/>
          </p:cNvGraphicFramePr>
          <p:nvPr/>
        </p:nvGraphicFramePr>
        <p:xfrm>
          <a:off x="8965972" y="260649"/>
          <a:ext cx="1018956" cy="805503"/>
        </p:xfrm>
        <a:graphic>
          <a:graphicData uri="http://schemas.openxmlformats.org/presentationml/2006/ole">
            <mc:AlternateContent xmlns:mc="http://schemas.openxmlformats.org/markup-compatibility/2006">
              <mc:Choice xmlns:v="urn:schemas-microsoft-com:vml" Requires="v">
                <p:oleObj spid="_x0000_s9218" name="Diagramm" r:id="rId4" imgW="4905296" imgH="3876514" progId="Excel.Chart.8">
                  <p:embed/>
                </p:oleObj>
              </mc:Choice>
              <mc:Fallback>
                <p:oleObj name="Diagramm" r:id="rId4" imgW="4905296" imgH="3876514" progId="Excel.Chart.8">
                  <p:embed/>
                  <p:pic>
                    <p:nvPicPr>
                      <p:cNvPr id="28"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5972" y="260649"/>
                        <a:ext cx="1018956" cy="805503"/>
                      </a:xfrm>
                      <a:prstGeom prst="rect">
                        <a:avLst/>
                      </a:prstGeom>
                      <a:noFill/>
                      <a:ln>
                        <a:noFill/>
                      </a:ln>
                      <a:effectLst/>
                    </p:spPr>
                  </p:pic>
                </p:oleObj>
              </mc:Fallback>
            </mc:AlternateContent>
          </a:graphicData>
        </a:graphic>
      </p:graphicFrame>
      <p:graphicFrame>
        <p:nvGraphicFramePr>
          <p:cNvPr id="29" name="Object 15"/>
          <p:cNvGraphicFramePr>
            <a:graphicFrameLocks noChangeAspect="1"/>
          </p:cNvGraphicFramePr>
          <p:nvPr/>
        </p:nvGraphicFramePr>
        <p:xfrm>
          <a:off x="6505330" y="116632"/>
          <a:ext cx="1079328" cy="724750"/>
        </p:xfrm>
        <a:graphic>
          <a:graphicData uri="http://schemas.openxmlformats.org/presentationml/2006/ole">
            <mc:AlternateContent xmlns:mc="http://schemas.openxmlformats.org/markup-compatibility/2006">
              <mc:Choice xmlns:v="urn:schemas-microsoft-com:vml" Requires="v">
                <p:oleObj spid="_x0000_s9219" name="Clip" r:id="rId6" imgW="4716000" imgH="3161880" progId="MS_ClipArt_Gallery.2">
                  <p:embed/>
                </p:oleObj>
              </mc:Choice>
              <mc:Fallback>
                <p:oleObj name="Clip" r:id="rId6" imgW="4716000" imgH="3161880" progId="MS_ClipArt_Gallery.2">
                  <p:embed/>
                  <p:pic>
                    <p:nvPicPr>
                      <p:cNvPr id="29"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330" y="116632"/>
                        <a:ext cx="1079328" cy="724750"/>
                      </a:xfrm>
                      <a:prstGeom prst="rect">
                        <a:avLst/>
                      </a:prstGeom>
                      <a:noFill/>
                      <a:ln>
                        <a:noFill/>
                      </a:ln>
                      <a:effectLst/>
                    </p:spPr>
                  </p:pic>
                </p:oleObj>
              </mc:Fallback>
            </mc:AlternateContent>
          </a:graphicData>
        </a:graphic>
      </p:graphicFrame>
      <p:pic>
        <p:nvPicPr>
          <p:cNvPr id="30" name="Picture 18" descr="Fragebogen Evalu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9576" y="260648"/>
            <a:ext cx="3231620" cy="820130"/>
          </a:xfrm>
          <a:prstGeom prst="rect">
            <a:avLst/>
          </a:prstGeom>
          <a:noFill/>
          <a:extLst>
            <a:ext uri="{909E8E84-426E-40DD-AFC4-6F175D3DCCD1}">
              <a14:hiddenFill xmlns:a14="http://schemas.microsoft.com/office/drawing/2010/main">
                <a:solidFill>
                  <a:srgbClr val="FFFFFF"/>
                </a:solidFill>
              </a14:hiddenFill>
            </a:ext>
          </a:extLst>
        </p:spPr>
      </p:pic>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lgn="ctr">
                <a:defRPr/>
              </a:pPr>
              <a:r>
                <a:rPr lang="de-DE">
                  <a:latin typeface="Times New Roman" panose="02020603050405020304" pitchFamily="18" charset="0"/>
                  <a:cs typeface="Times New Roman" panose="02020603050405020304" pitchFamily="18" charset="0"/>
                </a:rPr>
                <a:t>Intervention</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anose="02020603050405020304" pitchFamily="18" charset="0"/>
                  <a:cs typeface="Times New Roman" panose="02020603050405020304" pitchFamily="18" charset="0"/>
                </a:rPr>
                <a:t>outcome</a:t>
              </a:r>
            </a:p>
          </p:txBody>
        </p:sp>
      </p:grpSp>
      <p:grpSp>
        <p:nvGrpSpPr>
          <p:cNvPr id="17415" name="Group 10"/>
          <p:cNvGrpSpPr>
            <a:grpSpLocks/>
          </p:cNvGrpSpPr>
          <p:nvPr/>
        </p:nvGrpSpPr>
        <p:grpSpPr bwMode="auto">
          <a:xfrm>
            <a:off x="5087939" y="1793979"/>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a:latin typeface="Times New Roman" pitchFamily="18" charset="0"/>
                  <a:cs typeface="Times New Roman" pitchFamily="18" charset="0"/>
                </a:rPr>
                <a:t>sonstige</a:t>
              </a:r>
              <a:br>
                <a:rPr lang="de-DE" altLang="de-DE" sz="1600" b="0">
                  <a:latin typeface="Times New Roman" pitchFamily="18" charset="0"/>
                  <a:cs typeface="Times New Roman" pitchFamily="18" charset="0"/>
                </a:rPr>
              </a:br>
              <a:r>
                <a:rPr lang="de-DE" altLang="de-DE" sz="1600" b="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6" name="Titel 1"/>
          <p:cNvSpPr>
            <a:spLocks noGrp="1"/>
          </p:cNvSpPr>
          <p:nvPr>
            <p:ph type="title"/>
          </p:nvPr>
        </p:nvSpPr>
        <p:spPr>
          <a:xfrm>
            <a:off x="1550700" y="188640"/>
            <a:ext cx="8928992" cy="1143000"/>
          </a:xfrm>
        </p:spPr>
        <p:txBody>
          <a:bodyPr/>
          <a:lstStyle/>
          <a:p>
            <a:r>
              <a:rPr lang="de-DE" sz="2800"/>
              <a:t>Das quantitative Modell von Evaluation</a:t>
            </a:r>
          </a:p>
        </p:txBody>
      </p:sp>
      <p:sp>
        <p:nvSpPr>
          <p:cNvPr id="17" name="Rectangle 5"/>
          <p:cNvSpPr txBox="1">
            <a:spLocks noChangeArrowheads="1"/>
          </p:cNvSpPr>
          <p:nvPr/>
        </p:nvSpPr>
        <p:spPr bwMode="auto">
          <a:xfrm>
            <a:off x="1836738" y="4725145"/>
            <a:ext cx="822960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160338"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20000"/>
              </a:spcBef>
              <a:buFontTx/>
              <a:buChar char="•"/>
            </a:pPr>
            <a:r>
              <a:rPr lang="de-DE" altLang="de-DE" sz="2400" b="0">
                <a:latin typeface="Times New Roman" pitchFamily="18" charset="0"/>
              </a:rPr>
              <a:t>Werden </a:t>
            </a:r>
            <a:r>
              <a:rPr lang="de-DE" altLang="de-DE" sz="2400" b="0" i="1">
                <a:latin typeface="Times New Roman" pitchFamily="18" charset="0"/>
              </a:rPr>
              <a:t>outcomes </a:t>
            </a:r>
            <a:r>
              <a:rPr lang="de-DE" altLang="de-DE" sz="2400" b="0">
                <a:latin typeface="Times New Roman" pitchFamily="18" charset="0"/>
              </a:rPr>
              <a:t>angemessen erfasst?</a:t>
            </a:r>
          </a:p>
          <a:p>
            <a:pPr>
              <a:spcBef>
                <a:spcPct val="20000"/>
              </a:spcBef>
              <a:buFontTx/>
              <a:buChar char="•"/>
            </a:pPr>
            <a:r>
              <a:rPr lang="de-DE" altLang="de-DE" sz="2400" b="0">
                <a:latin typeface="Times New Roman" pitchFamily="18" charset="0"/>
              </a:rPr>
              <a:t>Werden die </a:t>
            </a:r>
            <a:r>
              <a:rPr lang="de-DE" altLang="de-DE" sz="2400" i="1">
                <a:latin typeface="Times New Roman" pitchFamily="18" charset="0"/>
              </a:rPr>
              <a:t>kausalen Mechanismen </a:t>
            </a:r>
            <a:r>
              <a:rPr lang="de-DE" altLang="de-DE" sz="2400" b="0">
                <a:latin typeface="Times New Roman" pitchFamily="18" charset="0"/>
              </a:rPr>
              <a:t>und </a:t>
            </a:r>
            <a:r>
              <a:rPr lang="de-DE" altLang="de-DE" sz="2400" i="1">
                <a:latin typeface="Times New Roman" pitchFamily="18" charset="0"/>
              </a:rPr>
              <a:t>Pfade</a:t>
            </a:r>
            <a:r>
              <a:rPr lang="de-DE" altLang="de-DE" sz="2400" b="0">
                <a:latin typeface="Times New Roman" pitchFamily="18" charset="0"/>
              </a:rPr>
              <a:t>, durch/über die eine Intervention wirkt, richtig </a:t>
            </a:r>
            <a:r>
              <a:rPr lang="de-DE" altLang="de-DE" sz="2400" i="1">
                <a:latin typeface="Times New Roman" pitchFamily="18" charset="0"/>
              </a:rPr>
              <a:t>verstanden</a:t>
            </a:r>
            <a:r>
              <a:rPr lang="de-DE" altLang="de-DE" sz="2400" b="0">
                <a:latin typeface="Times New Roman" pitchFamily="18" charset="0"/>
              </a:rPr>
              <a:t>?</a:t>
            </a:r>
          </a:p>
        </p:txBody>
      </p:sp>
      <p:sp>
        <p:nvSpPr>
          <p:cNvPr id="18" name="Textfeld 17"/>
          <p:cNvSpPr txBox="1"/>
          <p:nvPr/>
        </p:nvSpPr>
        <p:spPr>
          <a:xfrm>
            <a:off x="1991545" y="4263480"/>
            <a:ext cx="2731069" cy="461665"/>
          </a:xfrm>
          <a:prstGeom prst="rect">
            <a:avLst/>
          </a:prstGeom>
          <a:noFill/>
        </p:spPr>
        <p:txBody>
          <a:bodyPr wrap="none" rtlCol="0">
            <a:spAutoFit/>
          </a:bodyPr>
          <a:lstStyle/>
          <a:p>
            <a:r>
              <a:rPr lang="de-DE" sz="2400">
                <a:latin typeface="Times New Roman" panose="02020603050405020304" pitchFamily="18" charset="0"/>
                <a:cs typeface="Times New Roman" panose="02020603050405020304" pitchFamily="18" charset="0"/>
              </a:rPr>
              <a:t>Mögliche Probleme</a:t>
            </a:r>
          </a:p>
        </p:txBody>
      </p:sp>
      <p:sp>
        <p:nvSpPr>
          <p:cNvPr id="24" name="Line 16"/>
          <p:cNvSpPr>
            <a:spLocks noChangeShapeType="1"/>
          </p:cNvSpPr>
          <p:nvPr/>
        </p:nvSpPr>
        <p:spPr bwMode="auto">
          <a:xfrm>
            <a:off x="3431383" y="3089376"/>
            <a:ext cx="4968794" cy="581891"/>
          </a:xfrm>
          <a:prstGeom prst="line">
            <a:avLst/>
          </a:prstGeom>
          <a:noFill/>
          <a:ln w="2857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 name="Group 17"/>
          <p:cNvGrpSpPr>
            <a:grpSpLocks/>
          </p:cNvGrpSpPr>
          <p:nvPr/>
        </p:nvGrpSpPr>
        <p:grpSpPr bwMode="auto">
          <a:xfrm>
            <a:off x="8400177" y="3418855"/>
            <a:ext cx="1385888" cy="504825"/>
            <a:chOff x="4434" y="3566"/>
            <a:chExt cx="873" cy="318"/>
          </a:xfrm>
          <a:solidFill>
            <a:schemeClr val="accent6">
              <a:lumMod val="20000"/>
              <a:lumOff val="80000"/>
            </a:schemeClr>
          </a:solidFill>
        </p:grpSpPr>
        <p:sp>
          <p:nvSpPr>
            <p:cNvPr id="26" name="Rectangle 18"/>
            <p:cNvSpPr>
              <a:spLocks noChangeArrowheads="1"/>
            </p:cNvSpPr>
            <p:nvPr/>
          </p:nvSpPr>
          <p:spPr bwMode="auto">
            <a:xfrm>
              <a:off x="4471" y="3566"/>
              <a:ext cx="768" cy="318"/>
            </a:xfrm>
            <a:prstGeom prst="rect">
              <a:avLst/>
            </a:prstGeom>
            <a:grp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b="0">
                <a:latin typeface="Times New Roman" pitchFamily="18" charset="0"/>
                <a:cs typeface="Times New Roman" pitchFamily="18" charset="0"/>
              </a:endParaRPr>
            </a:p>
          </p:txBody>
        </p:sp>
        <p:sp>
          <p:nvSpPr>
            <p:cNvPr id="27" name="Text Box 19"/>
            <p:cNvSpPr txBox="1">
              <a:spLocks noChangeArrowheads="1"/>
            </p:cNvSpPr>
            <p:nvPr/>
          </p:nvSpPr>
          <p:spPr bwMode="auto">
            <a:xfrm>
              <a:off x="4434" y="3612"/>
              <a:ext cx="873" cy="21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sz="1600" b="0">
                  <a:latin typeface="Times New Roman" pitchFamily="18" charset="0"/>
                  <a:cs typeface="Times New Roman" pitchFamily="18" charset="0"/>
                </a:rPr>
                <a:t>unbeabsichtigt</a:t>
              </a:r>
            </a:p>
          </p:txBody>
        </p:sp>
      </p:grpSp>
    </p:spTree>
    <p:extLst>
      <p:ext uri="{BB962C8B-B14F-4D97-AF65-F5344CB8AC3E}">
        <p14:creationId xmlns:p14="http://schemas.microsoft.com/office/powerpoint/2010/main" val="297009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wipe(left)">
                                      <p:cBhvr>
                                        <p:cTn id="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135189" y="1217712"/>
            <a:ext cx="2592387" cy="914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itchFamily="18" charset="0"/>
              </a:rPr>
              <a:t>Interventionen</a:t>
            </a:r>
            <a:br>
              <a:rPr lang="de-DE" altLang="de-DE">
                <a:latin typeface="Times New Roman" pitchFamily="18" charset="0"/>
              </a:rPr>
            </a:br>
            <a:r>
              <a:rPr lang="de-DE" altLang="de-DE">
                <a:latin typeface="Times New Roman" pitchFamily="18" charset="0"/>
              </a:rPr>
              <a:t>Maßnahmen</a:t>
            </a:r>
            <a:br>
              <a:rPr lang="de-DE" altLang="de-DE">
                <a:latin typeface="Times New Roman" pitchFamily="18" charset="0"/>
              </a:rPr>
            </a:br>
            <a:endParaRPr lang="de-DE" altLang="de-DE">
              <a:latin typeface="Times New Roman" pitchFamily="18" charset="0"/>
            </a:endParaRPr>
          </a:p>
        </p:txBody>
      </p:sp>
      <p:sp>
        <p:nvSpPr>
          <p:cNvPr id="17413" name="Text Box 6"/>
          <p:cNvSpPr txBox="1">
            <a:spLocks noChangeArrowheads="1"/>
          </p:cNvSpPr>
          <p:nvPr/>
        </p:nvSpPr>
        <p:spPr bwMode="auto">
          <a:xfrm>
            <a:off x="6527800" y="1264404"/>
            <a:ext cx="3816350" cy="8617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itchFamily="18" charset="0"/>
              </a:rPr>
              <a:t>Outcome, Effekte</a:t>
            </a:r>
          </a:p>
          <a:p>
            <a:pPr algn="ctr" eaLnBrk="1" hangingPunct="1"/>
            <a:r>
              <a:rPr lang="de-DE" altLang="de-DE" sz="1600" b="0">
                <a:latin typeface="Times New Roman" pitchFamily="18" charset="0"/>
              </a:rPr>
              <a:t>Erlangung eines erwünschten Gutes</a:t>
            </a:r>
            <a:br>
              <a:rPr lang="de-DE" altLang="de-DE" sz="1600" b="0">
                <a:latin typeface="Times New Roman" pitchFamily="18" charset="0"/>
              </a:rPr>
            </a:br>
            <a:r>
              <a:rPr lang="de-DE" altLang="de-DE" sz="1600" b="0">
                <a:latin typeface="Times New Roman" pitchFamily="18" charset="0"/>
              </a:rPr>
              <a:t>Beseitigung oder Verminderung eines Übels</a:t>
            </a:r>
            <a:endParaRPr lang="de-DE" altLang="de-DE" b="0">
              <a:latin typeface="Times New Roman" pitchFamily="18" charset="0"/>
            </a:endParaRPr>
          </a:p>
        </p:txBody>
      </p:sp>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defRPr/>
              </a:pPr>
              <a:r>
                <a:rPr lang="de-DE" b="0">
                  <a:latin typeface="Times New Roman" panose="02020603050405020304" pitchFamily="18" charset="0"/>
                  <a:cs typeface="Times New Roman" panose="02020603050405020304" pitchFamily="18" charset="0"/>
                </a:rPr>
                <a:t>z.Bsp. Auftrag, Befehl</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b="0">
                  <a:latin typeface="Times New Roman" panose="02020603050405020304" pitchFamily="18" charset="0"/>
                  <a:cs typeface="Times New Roman" panose="02020603050405020304" pitchFamily="18" charset="0"/>
                </a:rPr>
                <a:t>z.Bsp. erwünschtes Ziel</a:t>
              </a:r>
            </a:p>
          </p:txBody>
        </p:sp>
      </p:grpSp>
      <p:grpSp>
        <p:nvGrpSpPr>
          <p:cNvPr id="17415" name="Group 10"/>
          <p:cNvGrpSpPr>
            <a:grpSpLocks/>
          </p:cNvGrpSpPr>
          <p:nvPr/>
        </p:nvGrpSpPr>
        <p:grpSpPr bwMode="auto">
          <a:xfrm>
            <a:off x="5087939" y="1793978"/>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a:latin typeface="Times New Roman" pitchFamily="18" charset="0"/>
                  <a:cs typeface="Times New Roman" pitchFamily="18" charset="0"/>
                </a:rPr>
                <a:t>sonstige</a:t>
              </a:r>
              <a:br>
                <a:rPr lang="de-DE" altLang="de-DE" sz="1600" b="0">
                  <a:latin typeface="Times New Roman" pitchFamily="18" charset="0"/>
                  <a:cs typeface="Times New Roman" pitchFamily="18" charset="0"/>
                </a:rPr>
              </a:br>
              <a:r>
                <a:rPr lang="de-DE" altLang="de-DE" sz="1600" b="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7416" name="Text Box 13"/>
          <p:cNvSpPr txBox="1">
            <a:spLocks noChangeArrowheads="1"/>
          </p:cNvSpPr>
          <p:nvPr/>
        </p:nvSpPr>
        <p:spPr bwMode="auto">
          <a:xfrm>
            <a:off x="8591551" y="3162872"/>
            <a:ext cx="1298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sz="1600">
                <a:latin typeface="Times New Roman" pitchFamily="18" charset="0"/>
                <a:cs typeface="Times New Roman" pitchFamily="18" charset="0"/>
              </a:rPr>
              <a:t>beabsichtigt </a:t>
            </a:r>
          </a:p>
        </p:txBody>
      </p:sp>
      <p:sp>
        <p:nvSpPr>
          <p:cNvPr id="14" name="Rectangle 15"/>
          <p:cNvSpPr>
            <a:spLocks noChangeArrowheads="1"/>
          </p:cNvSpPr>
          <p:nvPr/>
        </p:nvSpPr>
        <p:spPr bwMode="auto">
          <a:xfrm>
            <a:off x="2135188" y="4038551"/>
            <a:ext cx="1079500" cy="504825"/>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de-DE">
              <a:latin typeface="Arial" charset="0"/>
              <a:cs typeface="+mn-cs"/>
            </a:endParaRPr>
          </a:p>
        </p:txBody>
      </p:sp>
      <p:grpSp>
        <p:nvGrpSpPr>
          <p:cNvPr id="16" name="Group 16"/>
          <p:cNvGrpSpPr>
            <a:grpSpLocks/>
          </p:cNvGrpSpPr>
          <p:nvPr/>
        </p:nvGrpSpPr>
        <p:grpSpPr bwMode="auto">
          <a:xfrm>
            <a:off x="3214688" y="3463876"/>
            <a:ext cx="6121400" cy="792163"/>
            <a:chOff x="1156" y="1979"/>
            <a:chExt cx="3856" cy="499"/>
          </a:xfrm>
        </p:grpSpPr>
        <p:sp>
          <p:nvSpPr>
            <p:cNvPr id="17" name="Line 17"/>
            <p:cNvSpPr>
              <a:spLocks noChangeShapeType="1"/>
            </p:cNvSpPr>
            <p:nvPr/>
          </p:nvSpPr>
          <p:spPr bwMode="auto">
            <a:xfrm>
              <a:off x="2835" y="2160"/>
              <a:ext cx="154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Line 18"/>
            <p:cNvSpPr>
              <a:spLocks noChangeShapeType="1"/>
            </p:cNvSpPr>
            <p:nvPr/>
          </p:nvSpPr>
          <p:spPr bwMode="auto">
            <a:xfrm flipV="1">
              <a:off x="1156" y="2160"/>
              <a:ext cx="998" cy="318"/>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tangle 19"/>
            <p:cNvSpPr>
              <a:spLocks noChangeArrowheads="1"/>
            </p:cNvSpPr>
            <p:nvPr/>
          </p:nvSpPr>
          <p:spPr bwMode="auto">
            <a:xfrm>
              <a:off x="2154" y="197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20" name="Rectangle 20"/>
            <p:cNvSpPr>
              <a:spLocks noChangeArrowheads="1"/>
            </p:cNvSpPr>
            <p:nvPr/>
          </p:nvSpPr>
          <p:spPr bwMode="auto">
            <a:xfrm>
              <a:off x="4377" y="1979"/>
              <a:ext cx="635"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21" name="Group 21"/>
          <p:cNvGrpSpPr>
            <a:grpSpLocks/>
          </p:cNvGrpSpPr>
          <p:nvPr/>
        </p:nvGrpSpPr>
        <p:grpSpPr bwMode="auto">
          <a:xfrm>
            <a:off x="5880100" y="4614814"/>
            <a:ext cx="3455988" cy="504825"/>
            <a:chOff x="2835" y="2704"/>
            <a:chExt cx="2177" cy="318"/>
          </a:xfrm>
        </p:grpSpPr>
        <p:sp>
          <p:nvSpPr>
            <p:cNvPr id="22" name="Line 22"/>
            <p:cNvSpPr>
              <a:spLocks noChangeShapeType="1"/>
            </p:cNvSpPr>
            <p:nvPr/>
          </p:nvSpPr>
          <p:spPr bwMode="auto">
            <a:xfrm>
              <a:off x="2835" y="2840"/>
              <a:ext cx="154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Rectangle 23"/>
            <p:cNvSpPr>
              <a:spLocks noChangeArrowheads="1"/>
            </p:cNvSpPr>
            <p:nvPr/>
          </p:nvSpPr>
          <p:spPr bwMode="auto">
            <a:xfrm>
              <a:off x="4377" y="2704"/>
              <a:ext cx="635"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sp>
        <p:nvSpPr>
          <p:cNvPr id="24" name="Text Box 24"/>
          <p:cNvSpPr txBox="1">
            <a:spLocks noChangeArrowheads="1"/>
          </p:cNvSpPr>
          <p:nvPr/>
        </p:nvSpPr>
        <p:spPr bwMode="auto">
          <a:xfrm>
            <a:off x="1990725" y="5046615"/>
            <a:ext cx="1962150" cy="119062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buFontTx/>
              <a:buChar char="•"/>
            </a:pPr>
            <a:r>
              <a:rPr lang="de-DE" altLang="de-DE" b="0">
                <a:latin typeface="Times New Roman" pitchFamily="18" charset="0"/>
                <a:cs typeface="Times New Roman" pitchFamily="18" charset="0"/>
              </a:rPr>
              <a:t>Anreize</a:t>
            </a:r>
          </a:p>
          <a:p>
            <a:pPr eaLnBrk="1" hangingPunct="1">
              <a:buFontTx/>
              <a:buChar char="•"/>
            </a:pPr>
            <a:r>
              <a:rPr lang="de-DE" altLang="de-DE" b="0">
                <a:latin typeface="Times New Roman" pitchFamily="18" charset="0"/>
                <a:cs typeface="Times New Roman" pitchFamily="18" charset="0"/>
              </a:rPr>
              <a:t>Gelegenheits-</a:t>
            </a:r>
            <a:br>
              <a:rPr lang="de-DE" altLang="de-DE" b="0">
                <a:latin typeface="Times New Roman" pitchFamily="18" charset="0"/>
                <a:cs typeface="Times New Roman" pitchFamily="18" charset="0"/>
              </a:rPr>
            </a:br>
            <a:r>
              <a:rPr lang="de-DE" altLang="de-DE" b="0">
                <a:latin typeface="Times New Roman" pitchFamily="18" charset="0"/>
                <a:cs typeface="Times New Roman" pitchFamily="18" charset="0"/>
              </a:rPr>
              <a:t>strukturen</a:t>
            </a:r>
          </a:p>
          <a:p>
            <a:pPr eaLnBrk="1" hangingPunct="1">
              <a:buFontTx/>
              <a:buChar char="•"/>
            </a:pPr>
            <a:r>
              <a:rPr lang="de-DE" altLang="de-DE" b="0">
                <a:latin typeface="Times New Roman" pitchFamily="18" charset="0"/>
                <a:cs typeface="Times New Roman" pitchFamily="18" charset="0"/>
              </a:rPr>
              <a:t>Sanktionen</a:t>
            </a:r>
          </a:p>
        </p:txBody>
      </p:sp>
      <p:grpSp>
        <p:nvGrpSpPr>
          <p:cNvPr id="25" name="Group 25"/>
          <p:cNvGrpSpPr>
            <a:grpSpLocks/>
          </p:cNvGrpSpPr>
          <p:nvPr/>
        </p:nvGrpSpPr>
        <p:grpSpPr bwMode="auto">
          <a:xfrm>
            <a:off x="5303838" y="4903739"/>
            <a:ext cx="2952750" cy="1081087"/>
            <a:chOff x="2472" y="2886"/>
            <a:chExt cx="1860" cy="681"/>
          </a:xfrm>
        </p:grpSpPr>
        <p:sp>
          <p:nvSpPr>
            <p:cNvPr id="26" name="Line 26"/>
            <p:cNvSpPr>
              <a:spLocks noChangeShapeType="1"/>
            </p:cNvSpPr>
            <p:nvPr/>
          </p:nvSpPr>
          <p:spPr bwMode="auto">
            <a:xfrm>
              <a:off x="2472" y="2976"/>
              <a:ext cx="680" cy="409"/>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Rectangle 27"/>
            <p:cNvSpPr>
              <a:spLocks noChangeArrowheads="1"/>
            </p:cNvSpPr>
            <p:nvPr/>
          </p:nvSpPr>
          <p:spPr bwMode="auto">
            <a:xfrm>
              <a:off x="3152" y="324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28" name="Line 28"/>
            <p:cNvSpPr>
              <a:spLocks noChangeShapeType="1"/>
            </p:cNvSpPr>
            <p:nvPr/>
          </p:nvSpPr>
          <p:spPr bwMode="auto">
            <a:xfrm flipV="1">
              <a:off x="3833" y="2886"/>
              <a:ext cx="499" cy="453"/>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 name="Group 29"/>
          <p:cNvGrpSpPr>
            <a:grpSpLocks/>
          </p:cNvGrpSpPr>
          <p:nvPr/>
        </p:nvGrpSpPr>
        <p:grpSpPr bwMode="auto">
          <a:xfrm>
            <a:off x="3214689" y="4038550"/>
            <a:ext cx="7164387" cy="1009650"/>
            <a:chOff x="1156" y="2341"/>
            <a:chExt cx="4513" cy="636"/>
          </a:xfrm>
        </p:grpSpPr>
        <p:sp>
          <p:nvSpPr>
            <p:cNvPr id="30" name="Line 30"/>
            <p:cNvSpPr>
              <a:spLocks noChangeShapeType="1"/>
            </p:cNvSpPr>
            <p:nvPr/>
          </p:nvSpPr>
          <p:spPr bwMode="auto">
            <a:xfrm>
              <a:off x="1156" y="2478"/>
              <a:ext cx="998" cy="362"/>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Rectangle 31"/>
            <p:cNvSpPr>
              <a:spLocks noChangeArrowheads="1"/>
            </p:cNvSpPr>
            <p:nvPr/>
          </p:nvSpPr>
          <p:spPr bwMode="auto">
            <a:xfrm>
              <a:off x="2154" y="265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32" name="Line 32"/>
            <p:cNvSpPr>
              <a:spLocks noChangeShapeType="1"/>
            </p:cNvSpPr>
            <p:nvPr/>
          </p:nvSpPr>
          <p:spPr bwMode="auto">
            <a:xfrm flipV="1">
              <a:off x="2835" y="2523"/>
              <a:ext cx="589" cy="317"/>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Rectangle 33"/>
            <p:cNvSpPr>
              <a:spLocks noChangeArrowheads="1"/>
            </p:cNvSpPr>
            <p:nvPr/>
          </p:nvSpPr>
          <p:spPr bwMode="auto">
            <a:xfrm>
              <a:off x="3424" y="2387"/>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34" name="Line 34"/>
            <p:cNvSpPr>
              <a:spLocks noChangeShapeType="1"/>
            </p:cNvSpPr>
            <p:nvPr/>
          </p:nvSpPr>
          <p:spPr bwMode="auto">
            <a:xfrm>
              <a:off x="4105" y="2523"/>
              <a:ext cx="95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Rectangle 35"/>
            <p:cNvSpPr>
              <a:spLocks noChangeArrowheads="1"/>
            </p:cNvSpPr>
            <p:nvPr/>
          </p:nvSpPr>
          <p:spPr bwMode="auto">
            <a:xfrm>
              <a:off x="5057" y="2341"/>
              <a:ext cx="612"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sp>
        <p:nvSpPr>
          <p:cNvPr id="36" name="Text Box 36"/>
          <p:cNvSpPr txBox="1">
            <a:spLocks noChangeArrowheads="1"/>
          </p:cNvSpPr>
          <p:nvPr/>
        </p:nvSpPr>
        <p:spPr bwMode="auto">
          <a:xfrm>
            <a:off x="7931152" y="5517035"/>
            <a:ext cx="2592387" cy="6461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itchFamily="18" charset="0"/>
                <a:cs typeface="Times New Roman" pitchFamily="18" charset="0"/>
              </a:rPr>
              <a:t>erwartete und unerwartete (Neben)effekte</a:t>
            </a:r>
          </a:p>
        </p:txBody>
      </p:sp>
      <p:sp>
        <p:nvSpPr>
          <p:cNvPr id="37" name="Text Box 37"/>
          <p:cNvSpPr txBox="1">
            <a:spLocks noChangeArrowheads="1"/>
          </p:cNvSpPr>
          <p:nvPr/>
        </p:nvSpPr>
        <p:spPr bwMode="auto">
          <a:xfrm>
            <a:off x="4728444" y="6076676"/>
            <a:ext cx="3094756" cy="64633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itchFamily="18" charset="0"/>
                <a:cs typeface="Times New Roman" pitchFamily="18" charset="0"/>
              </a:rPr>
              <a:t>heterogene Handlungspfade und Handlungsketten</a:t>
            </a:r>
          </a:p>
        </p:txBody>
      </p:sp>
      <p:grpSp>
        <p:nvGrpSpPr>
          <p:cNvPr id="38" name="Group 38"/>
          <p:cNvGrpSpPr>
            <a:grpSpLocks/>
          </p:cNvGrpSpPr>
          <p:nvPr/>
        </p:nvGrpSpPr>
        <p:grpSpPr bwMode="auto">
          <a:xfrm>
            <a:off x="2279650" y="3679775"/>
            <a:ext cx="935038" cy="1079500"/>
            <a:chOff x="567" y="2115"/>
            <a:chExt cx="589" cy="680"/>
          </a:xfrm>
        </p:grpSpPr>
        <p:grpSp>
          <p:nvGrpSpPr>
            <p:cNvPr id="39" name="Group 39"/>
            <p:cNvGrpSpPr>
              <a:grpSpLocks/>
            </p:cNvGrpSpPr>
            <p:nvPr/>
          </p:nvGrpSpPr>
          <p:grpSpPr bwMode="auto">
            <a:xfrm>
              <a:off x="612" y="2115"/>
              <a:ext cx="136" cy="408"/>
              <a:chOff x="612" y="3113"/>
              <a:chExt cx="136" cy="408"/>
            </a:xfrm>
          </p:grpSpPr>
          <p:sp>
            <p:nvSpPr>
              <p:cNvPr id="46" name="AutoShape 40"/>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7" name="AutoShape 41"/>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40" name="Group 42"/>
            <p:cNvGrpSpPr>
              <a:grpSpLocks/>
            </p:cNvGrpSpPr>
            <p:nvPr/>
          </p:nvGrpSpPr>
          <p:grpSpPr bwMode="auto">
            <a:xfrm>
              <a:off x="567" y="2387"/>
              <a:ext cx="136" cy="408"/>
              <a:chOff x="612" y="3113"/>
              <a:chExt cx="136" cy="408"/>
            </a:xfrm>
          </p:grpSpPr>
          <p:sp>
            <p:nvSpPr>
              <p:cNvPr id="44" name="AutoShape 43"/>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5" name="AutoShape 44"/>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41" name="Group 45"/>
            <p:cNvGrpSpPr>
              <a:grpSpLocks/>
            </p:cNvGrpSpPr>
            <p:nvPr/>
          </p:nvGrpSpPr>
          <p:grpSpPr bwMode="auto">
            <a:xfrm>
              <a:off x="1020" y="2205"/>
              <a:ext cx="136" cy="408"/>
              <a:chOff x="612" y="3113"/>
              <a:chExt cx="136" cy="408"/>
            </a:xfrm>
          </p:grpSpPr>
          <p:sp>
            <p:nvSpPr>
              <p:cNvPr id="42" name="AutoShape 46"/>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3" name="AutoShape 47"/>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48" name="Group 48"/>
          <p:cNvGrpSpPr>
            <a:grpSpLocks/>
          </p:cNvGrpSpPr>
          <p:nvPr/>
        </p:nvGrpSpPr>
        <p:grpSpPr bwMode="auto">
          <a:xfrm>
            <a:off x="2495550" y="3463875"/>
            <a:ext cx="5327650" cy="1150938"/>
            <a:chOff x="703" y="1979"/>
            <a:chExt cx="3356" cy="725"/>
          </a:xfrm>
        </p:grpSpPr>
        <p:grpSp>
          <p:nvGrpSpPr>
            <p:cNvPr id="49" name="Group 49"/>
            <p:cNvGrpSpPr>
              <a:grpSpLocks/>
            </p:cNvGrpSpPr>
            <p:nvPr/>
          </p:nvGrpSpPr>
          <p:grpSpPr bwMode="auto">
            <a:xfrm>
              <a:off x="884" y="2296"/>
              <a:ext cx="136" cy="408"/>
              <a:chOff x="612" y="3113"/>
              <a:chExt cx="136" cy="408"/>
            </a:xfrm>
          </p:grpSpPr>
          <p:sp>
            <p:nvSpPr>
              <p:cNvPr id="59" name="AutoShape 50"/>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60" name="AutoShape 51"/>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0" name="Group 52"/>
            <p:cNvGrpSpPr>
              <a:grpSpLocks/>
            </p:cNvGrpSpPr>
            <p:nvPr/>
          </p:nvGrpSpPr>
          <p:grpSpPr bwMode="auto">
            <a:xfrm>
              <a:off x="703" y="2296"/>
              <a:ext cx="136" cy="408"/>
              <a:chOff x="612" y="3113"/>
              <a:chExt cx="136" cy="408"/>
            </a:xfrm>
          </p:grpSpPr>
          <p:sp>
            <p:nvSpPr>
              <p:cNvPr id="57" name="AutoShape 53"/>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8" name="AutoShape 54"/>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 name="Group 55"/>
            <p:cNvGrpSpPr>
              <a:grpSpLocks/>
            </p:cNvGrpSpPr>
            <p:nvPr/>
          </p:nvGrpSpPr>
          <p:grpSpPr bwMode="auto">
            <a:xfrm>
              <a:off x="3923" y="2115"/>
              <a:ext cx="136" cy="408"/>
              <a:chOff x="612" y="3113"/>
              <a:chExt cx="136" cy="408"/>
            </a:xfrm>
          </p:grpSpPr>
          <p:sp>
            <p:nvSpPr>
              <p:cNvPr id="55" name="AutoShape 56"/>
              <p:cNvSpPr>
                <a:spLocks noChangeArrowheads="1"/>
              </p:cNvSpPr>
              <p:nvPr/>
            </p:nvSpPr>
            <p:spPr bwMode="auto">
              <a:xfrm>
                <a:off x="612" y="3158"/>
                <a:ext cx="136" cy="363"/>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6" name="AutoShape 57"/>
              <p:cNvSpPr>
                <a:spLocks noChangeArrowheads="1"/>
              </p:cNvSpPr>
              <p:nvPr/>
            </p:nvSpPr>
            <p:spPr bwMode="auto">
              <a:xfrm>
                <a:off x="612" y="3113"/>
                <a:ext cx="136" cy="136"/>
              </a:xfrm>
              <a:prstGeom prst="smileyFace">
                <a:avLst>
                  <a:gd name="adj" fmla="val 4653"/>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2" name="Group 58"/>
            <p:cNvGrpSpPr>
              <a:grpSpLocks/>
            </p:cNvGrpSpPr>
            <p:nvPr/>
          </p:nvGrpSpPr>
          <p:grpSpPr bwMode="auto">
            <a:xfrm>
              <a:off x="2336" y="1979"/>
              <a:ext cx="136" cy="408"/>
              <a:chOff x="612" y="3113"/>
              <a:chExt cx="136" cy="408"/>
            </a:xfrm>
          </p:grpSpPr>
          <p:sp>
            <p:nvSpPr>
              <p:cNvPr id="53" name="AutoShape 59"/>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4" name="AutoShape 60"/>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61" name="Group 61"/>
          <p:cNvGrpSpPr>
            <a:grpSpLocks/>
          </p:cNvGrpSpPr>
          <p:nvPr/>
        </p:nvGrpSpPr>
        <p:grpSpPr bwMode="auto">
          <a:xfrm>
            <a:off x="8472488" y="3319413"/>
            <a:ext cx="1439862" cy="1871662"/>
            <a:chOff x="4468" y="1888"/>
            <a:chExt cx="907" cy="1179"/>
          </a:xfrm>
        </p:grpSpPr>
        <p:grpSp>
          <p:nvGrpSpPr>
            <p:cNvPr id="62" name="Group 62"/>
            <p:cNvGrpSpPr>
              <a:grpSpLocks/>
            </p:cNvGrpSpPr>
            <p:nvPr/>
          </p:nvGrpSpPr>
          <p:grpSpPr bwMode="auto">
            <a:xfrm>
              <a:off x="5239" y="2251"/>
              <a:ext cx="136" cy="408"/>
              <a:chOff x="612" y="3113"/>
              <a:chExt cx="136" cy="408"/>
            </a:xfrm>
          </p:grpSpPr>
          <p:sp>
            <p:nvSpPr>
              <p:cNvPr id="75" name="AutoShape 63"/>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6" name="AutoShape 64"/>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3" name="Group 65"/>
            <p:cNvGrpSpPr>
              <a:grpSpLocks/>
            </p:cNvGrpSpPr>
            <p:nvPr/>
          </p:nvGrpSpPr>
          <p:grpSpPr bwMode="auto">
            <a:xfrm>
              <a:off x="4649" y="2568"/>
              <a:ext cx="136" cy="408"/>
              <a:chOff x="612" y="3113"/>
              <a:chExt cx="136" cy="408"/>
            </a:xfrm>
          </p:grpSpPr>
          <p:sp>
            <p:nvSpPr>
              <p:cNvPr id="73" name="AutoShape 66"/>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4" name="AutoShape 67"/>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4" name="Group 68"/>
            <p:cNvGrpSpPr>
              <a:grpSpLocks/>
            </p:cNvGrpSpPr>
            <p:nvPr/>
          </p:nvGrpSpPr>
          <p:grpSpPr bwMode="auto">
            <a:xfrm>
              <a:off x="4468" y="2659"/>
              <a:ext cx="136" cy="408"/>
              <a:chOff x="612" y="3113"/>
              <a:chExt cx="136" cy="408"/>
            </a:xfrm>
          </p:grpSpPr>
          <p:sp>
            <p:nvSpPr>
              <p:cNvPr id="71" name="AutoShape 69"/>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2" name="AutoShape 70"/>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5" name="Group 71"/>
            <p:cNvGrpSpPr>
              <a:grpSpLocks/>
            </p:cNvGrpSpPr>
            <p:nvPr/>
          </p:nvGrpSpPr>
          <p:grpSpPr bwMode="auto">
            <a:xfrm>
              <a:off x="4468" y="1888"/>
              <a:ext cx="136" cy="408"/>
              <a:chOff x="612" y="3113"/>
              <a:chExt cx="136" cy="408"/>
            </a:xfrm>
          </p:grpSpPr>
          <p:sp>
            <p:nvSpPr>
              <p:cNvPr id="69" name="AutoShape 72"/>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0" name="AutoShape 73"/>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6" name="Group 74"/>
            <p:cNvGrpSpPr>
              <a:grpSpLocks/>
            </p:cNvGrpSpPr>
            <p:nvPr/>
          </p:nvGrpSpPr>
          <p:grpSpPr bwMode="auto">
            <a:xfrm>
              <a:off x="4694" y="1979"/>
              <a:ext cx="136" cy="408"/>
              <a:chOff x="612" y="3113"/>
              <a:chExt cx="136" cy="408"/>
            </a:xfrm>
          </p:grpSpPr>
          <p:sp>
            <p:nvSpPr>
              <p:cNvPr id="67" name="AutoShape 75"/>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68" name="AutoShape 76"/>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77" name="Group 77"/>
          <p:cNvGrpSpPr>
            <a:grpSpLocks/>
          </p:cNvGrpSpPr>
          <p:nvPr/>
        </p:nvGrpSpPr>
        <p:grpSpPr bwMode="auto">
          <a:xfrm>
            <a:off x="4944344" y="3285008"/>
            <a:ext cx="2663825" cy="2808288"/>
            <a:chOff x="2245" y="1797"/>
            <a:chExt cx="1678" cy="1769"/>
          </a:xfrm>
        </p:grpSpPr>
        <p:grpSp>
          <p:nvGrpSpPr>
            <p:cNvPr id="78" name="Group 78"/>
            <p:cNvGrpSpPr>
              <a:grpSpLocks/>
            </p:cNvGrpSpPr>
            <p:nvPr/>
          </p:nvGrpSpPr>
          <p:grpSpPr bwMode="auto">
            <a:xfrm>
              <a:off x="3379" y="3067"/>
              <a:ext cx="136" cy="408"/>
              <a:chOff x="612" y="3113"/>
              <a:chExt cx="136" cy="408"/>
            </a:xfrm>
          </p:grpSpPr>
          <p:sp>
            <p:nvSpPr>
              <p:cNvPr id="100" name="AutoShape 79"/>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101" name="AutoShape 80"/>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79" name="Group 81"/>
            <p:cNvGrpSpPr>
              <a:grpSpLocks/>
            </p:cNvGrpSpPr>
            <p:nvPr/>
          </p:nvGrpSpPr>
          <p:grpSpPr bwMode="auto">
            <a:xfrm>
              <a:off x="3606" y="2251"/>
              <a:ext cx="136" cy="408"/>
              <a:chOff x="612" y="3113"/>
              <a:chExt cx="136" cy="408"/>
            </a:xfrm>
          </p:grpSpPr>
          <p:sp>
            <p:nvSpPr>
              <p:cNvPr id="98" name="AutoShape 82"/>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9" name="AutoShape 83"/>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0" name="Group 84"/>
            <p:cNvGrpSpPr>
              <a:grpSpLocks/>
            </p:cNvGrpSpPr>
            <p:nvPr/>
          </p:nvGrpSpPr>
          <p:grpSpPr bwMode="auto">
            <a:xfrm>
              <a:off x="3787" y="2387"/>
              <a:ext cx="136" cy="408"/>
              <a:chOff x="612" y="3113"/>
              <a:chExt cx="136" cy="408"/>
            </a:xfrm>
          </p:grpSpPr>
          <p:sp>
            <p:nvSpPr>
              <p:cNvPr id="96" name="AutoShape 85"/>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7" name="AutoShape 86"/>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1" name="Group 87"/>
            <p:cNvGrpSpPr>
              <a:grpSpLocks/>
            </p:cNvGrpSpPr>
            <p:nvPr/>
          </p:nvGrpSpPr>
          <p:grpSpPr bwMode="auto">
            <a:xfrm>
              <a:off x="3606" y="3113"/>
              <a:ext cx="136" cy="408"/>
              <a:chOff x="612" y="3113"/>
              <a:chExt cx="136" cy="408"/>
            </a:xfrm>
          </p:grpSpPr>
          <p:sp>
            <p:nvSpPr>
              <p:cNvPr id="94" name="AutoShape 88"/>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5" name="AutoShape 89"/>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2" name="Group 90"/>
            <p:cNvGrpSpPr>
              <a:grpSpLocks/>
            </p:cNvGrpSpPr>
            <p:nvPr/>
          </p:nvGrpSpPr>
          <p:grpSpPr bwMode="auto">
            <a:xfrm>
              <a:off x="3470" y="3158"/>
              <a:ext cx="136" cy="408"/>
              <a:chOff x="612" y="3113"/>
              <a:chExt cx="136" cy="408"/>
            </a:xfrm>
          </p:grpSpPr>
          <p:sp>
            <p:nvSpPr>
              <p:cNvPr id="92" name="AutoShape 91"/>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3" name="AutoShape 92"/>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3" name="Group 93"/>
            <p:cNvGrpSpPr>
              <a:grpSpLocks/>
            </p:cNvGrpSpPr>
            <p:nvPr/>
          </p:nvGrpSpPr>
          <p:grpSpPr bwMode="auto">
            <a:xfrm>
              <a:off x="2472" y="1797"/>
              <a:ext cx="136" cy="408"/>
              <a:chOff x="612" y="3113"/>
              <a:chExt cx="136" cy="408"/>
            </a:xfrm>
          </p:grpSpPr>
          <p:sp>
            <p:nvSpPr>
              <p:cNvPr id="90" name="AutoShape 94"/>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1" name="AutoShape 95"/>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4" name="Group 96"/>
            <p:cNvGrpSpPr>
              <a:grpSpLocks/>
            </p:cNvGrpSpPr>
            <p:nvPr/>
          </p:nvGrpSpPr>
          <p:grpSpPr bwMode="auto">
            <a:xfrm>
              <a:off x="2245" y="1842"/>
              <a:ext cx="136" cy="408"/>
              <a:chOff x="612" y="3113"/>
              <a:chExt cx="136" cy="408"/>
            </a:xfrm>
          </p:grpSpPr>
          <p:sp>
            <p:nvSpPr>
              <p:cNvPr id="88" name="AutoShape 97"/>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89" name="AutoShape 98"/>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5" name="Group 99"/>
            <p:cNvGrpSpPr>
              <a:grpSpLocks/>
            </p:cNvGrpSpPr>
            <p:nvPr/>
          </p:nvGrpSpPr>
          <p:grpSpPr bwMode="auto">
            <a:xfrm>
              <a:off x="2336" y="2614"/>
              <a:ext cx="136" cy="408"/>
              <a:chOff x="612" y="3113"/>
              <a:chExt cx="136" cy="408"/>
            </a:xfrm>
          </p:grpSpPr>
          <p:sp>
            <p:nvSpPr>
              <p:cNvPr id="86" name="AutoShape 100"/>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87" name="AutoShape 101"/>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sp>
        <p:nvSpPr>
          <p:cNvPr id="2" name="Rechteck 1"/>
          <p:cNvSpPr/>
          <p:nvPr/>
        </p:nvSpPr>
        <p:spPr bwMode="auto">
          <a:xfrm>
            <a:off x="4079776" y="3174949"/>
            <a:ext cx="3960440" cy="359886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6600">
                <a:solidFill>
                  <a:schemeClr val="bg1"/>
                </a:solidFill>
                <a:latin typeface="Times New Roman" panose="02020603050405020304" pitchFamily="18" charset="0"/>
                <a:cs typeface="Times New Roman" panose="02020603050405020304" pitchFamily="18" charset="0"/>
              </a:rPr>
              <a:t/>
            </a:r>
            <a:br>
              <a:rPr lang="de-DE" sz="6600">
                <a:solidFill>
                  <a:schemeClr val="bg1"/>
                </a:solidFill>
                <a:latin typeface="Times New Roman" panose="02020603050405020304" pitchFamily="18" charset="0"/>
                <a:cs typeface="Times New Roman" panose="02020603050405020304" pitchFamily="18" charset="0"/>
              </a:rPr>
            </a:br>
            <a:r>
              <a:rPr lang="de-DE" sz="6600" i="1">
                <a:solidFill>
                  <a:schemeClr val="bg1"/>
                </a:solidFill>
                <a:latin typeface="Times New Roman" panose="02020603050405020304" pitchFamily="18" charset="0"/>
                <a:cs typeface="Times New Roman" panose="02020603050405020304" pitchFamily="18" charset="0"/>
              </a:rPr>
              <a:t>black box?</a:t>
            </a:r>
          </a:p>
        </p:txBody>
      </p:sp>
      <p:sp>
        <p:nvSpPr>
          <p:cNvPr id="3" name="Titel 1">
            <a:extLst>
              <a:ext uri="{FF2B5EF4-FFF2-40B4-BE49-F238E27FC236}">
                <a16:creationId xmlns:a16="http://schemas.microsoft.com/office/drawing/2014/main" id="{EDBC1A91-FFFB-751E-2056-8A12CCEE44EC}"/>
              </a:ext>
            </a:extLst>
          </p:cNvPr>
          <p:cNvSpPr txBox="1">
            <a:spLocks/>
          </p:cNvSpPr>
          <p:nvPr/>
        </p:nvSpPr>
        <p:spPr bwMode="auto">
          <a:xfrm>
            <a:off x="1524000" y="188640"/>
            <a:ext cx="8999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Times New Roman" pitchFamily="18" charset="0"/>
                <a:ea typeface="+mj-ea"/>
                <a:cs typeface="+mj-cs"/>
              </a:defRPr>
            </a:lvl1pPr>
            <a:lvl2pPr algn="ctr" rtl="0" eaLnBrk="0" fontAlgn="base" hangingPunct="0">
              <a:spcBef>
                <a:spcPct val="0"/>
              </a:spcBef>
              <a:spcAft>
                <a:spcPct val="0"/>
              </a:spcAft>
              <a:defRPr sz="3200" b="1">
                <a:solidFill>
                  <a:schemeClr val="tx1"/>
                </a:solidFill>
                <a:latin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defRPr>
            </a:lvl5pPr>
            <a:lvl6pPr marL="457200" algn="l" rtl="0" fontAlgn="base">
              <a:spcBef>
                <a:spcPct val="0"/>
              </a:spcBef>
              <a:spcAft>
                <a:spcPct val="0"/>
              </a:spcAft>
              <a:defRPr sz="2800">
                <a:solidFill>
                  <a:srgbClr val="5A463C"/>
                </a:solidFill>
                <a:latin typeface="Arial" charset="0"/>
              </a:defRPr>
            </a:lvl6pPr>
            <a:lvl7pPr marL="914400" algn="l" rtl="0" fontAlgn="base">
              <a:spcBef>
                <a:spcPct val="0"/>
              </a:spcBef>
              <a:spcAft>
                <a:spcPct val="0"/>
              </a:spcAft>
              <a:defRPr sz="2800">
                <a:solidFill>
                  <a:srgbClr val="5A463C"/>
                </a:solidFill>
                <a:latin typeface="Arial" charset="0"/>
              </a:defRPr>
            </a:lvl7pPr>
            <a:lvl8pPr marL="1371600" algn="l" rtl="0" fontAlgn="base">
              <a:spcBef>
                <a:spcPct val="0"/>
              </a:spcBef>
              <a:spcAft>
                <a:spcPct val="0"/>
              </a:spcAft>
              <a:defRPr sz="2800">
                <a:solidFill>
                  <a:srgbClr val="5A463C"/>
                </a:solidFill>
                <a:latin typeface="Arial" charset="0"/>
              </a:defRPr>
            </a:lvl8pPr>
            <a:lvl9pPr marL="1828800" algn="l" rtl="0" fontAlgn="base">
              <a:spcBef>
                <a:spcPct val="0"/>
              </a:spcBef>
              <a:spcAft>
                <a:spcPct val="0"/>
              </a:spcAft>
              <a:defRPr sz="2800">
                <a:solidFill>
                  <a:srgbClr val="5A463C"/>
                </a:solidFill>
                <a:latin typeface="Arial" charset="0"/>
              </a:defRPr>
            </a:lvl9pPr>
          </a:lstStyle>
          <a:p>
            <a:r>
              <a:rPr lang="de-DE" sz="2400" kern="0" dirty="0"/>
              <a:t>Steuerung durch Intervention: das raffinierte (komplexe) Modell</a:t>
            </a:r>
          </a:p>
        </p:txBody>
      </p:sp>
    </p:spTree>
    <p:extLst>
      <p:ext uri="{BB962C8B-B14F-4D97-AF65-F5344CB8AC3E}">
        <p14:creationId xmlns:p14="http://schemas.microsoft.com/office/powerpoint/2010/main" val="341199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0" fill="hold"/>
                                        <p:tgtEl>
                                          <p:spTgt spid="2"/>
                                        </p:tgtEl>
                                        <p:attrNameLst>
                                          <p:attrName>ppt_w</p:attrName>
                                        </p:attrNameLst>
                                      </p:cBhvr>
                                      <p:tavLst>
                                        <p:tav tm="0">
                                          <p:val>
                                            <p:fltVal val="0"/>
                                          </p:val>
                                        </p:tav>
                                        <p:tav tm="100000">
                                          <p:val>
                                            <p:strVal val="#ppt_w"/>
                                          </p:val>
                                        </p:tav>
                                      </p:tavLst>
                                    </p:anim>
                                    <p:anim calcmode="lin" valueType="num">
                                      <p:cBhvr>
                                        <p:cTn id="8" dur="2500" fill="hold"/>
                                        <p:tgtEl>
                                          <p:spTgt spid="2"/>
                                        </p:tgtEl>
                                        <p:attrNameLst>
                                          <p:attrName>ppt_h</p:attrName>
                                        </p:attrNameLst>
                                      </p:cBhvr>
                                      <p:tavLst>
                                        <p:tav tm="0">
                                          <p:val>
                                            <p:fltVal val="0"/>
                                          </p:val>
                                        </p:tav>
                                        <p:tav tm="100000">
                                          <p:val>
                                            <p:strVal val="#ppt_h"/>
                                          </p:val>
                                        </p:tav>
                                      </p:tavLst>
                                    </p:anim>
                                    <p:animEffect transition="in" filter="fade">
                                      <p:cBhvr>
                                        <p:cTn id="9"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14"/>
          <p:cNvGraphicFramePr>
            <a:graphicFrameLocks noChangeAspect="1"/>
          </p:cNvGraphicFramePr>
          <p:nvPr/>
        </p:nvGraphicFramePr>
        <p:xfrm>
          <a:off x="8965972" y="260649"/>
          <a:ext cx="1018956" cy="805503"/>
        </p:xfrm>
        <a:graphic>
          <a:graphicData uri="http://schemas.openxmlformats.org/presentationml/2006/ole">
            <mc:AlternateContent xmlns:mc="http://schemas.openxmlformats.org/markup-compatibility/2006">
              <mc:Choice xmlns:v="urn:schemas-microsoft-com:vml" Requires="v">
                <p:oleObj spid="_x0000_s10242" name="Diagramm" r:id="rId4" imgW="4905296" imgH="3876514" progId="Excel.Chart.8">
                  <p:embed/>
                </p:oleObj>
              </mc:Choice>
              <mc:Fallback>
                <p:oleObj name="Diagramm" r:id="rId4" imgW="4905296" imgH="3876514" progId="Excel.Chart.8">
                  <p:embed/>
                  <p:pic>
                    <p:nvPicPr>
                      <p:cNvPr id="29"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5972" y="260649"/>
                        <a:ext cx="1018956" cy="805503"/>
                      </a:xfrm>
                      <a:prstGeom prst="rect">
                        <a:avLst/>
                      </a:prstGeom>
                      <a:noFill/>
                      <a:ln>
                        <a:noFill/>
                      </a:ln>
                      <a:effectLst/>
                    </p:spPr>
                  </p:pic>
                </p:oleObj>
              </mc:Fallback>
            </mc:AlternateContent>
          </a:graphicData>
        </a:graphic>
      </p:graphicFrame>
      <p:graphicFrame>
        <p:nvGraphicFramePr>
          <p:cNvPr id="30" name="Object 15"/>
          <p:cNvGraphicFramePr>
            <a:graphicFrameLocks noChangeAspect="1"/>
          </p:cNvGraphicFramePr>
          <p:nvPr/>
        </p:nvGraphicFramePr>
        <p:xfrm>
          <a:off x="6505330" y="116632"/>
          <a:ext cx="1079328" cy="724750"/>
        </p:xfrm>
        <a:graphic>
          <a:graphicData uri="http://schemas.openxmlformats.org/presentationml/2006/ole">
            <mc:AlternateContent xmlns:mc="http://schemas.openxmlformats.org/markup-compatibility/2006">
              <mc:Choice xmlns:v="urn:schemas-microsoft-com:vml" Requires="v">
                <p:oleObj spid="_x0000_s10243" name="Clip" r:id="rId6" imgW="4716000" imgH="3161880" progId="MS_ClipArt_Gallery.2">
                  <p:embed/>
                </p:oleObj>
              </mc:Choice>
              <mc:Fallback>
                <p:oleObj name="Clip" r:id="rId6" imgW="4716000" imgH="3161880" progId="MS_ClipArt_Gallery.2">
                  <p:embed/>
                  <p:pic>
                    <p:nvPicPr>
                      <p:cNvPr id="3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330" y="116632"/>
                        <a:ext cx="1079328" cy="724750"/>
                      </a:xfrm>
                      <a:prstGeom prst="rect">
                        <a:avLst/>
                      </a:prstGeom>
                      <a:noFill/>
                      <a:ln>
                        <a:noFill/>
                      </a:ln>
                      <a:effectLst/>
                    </p:spPr>
                  </p:pic>
                </p:oleObj>
              </mc:Fallback>
            </mc:AlternateContent>
          </a:graphicData>
        </a:graphic>
      </p:graphicFrame>
      <p:pic>
        <p:nvPicPr>
          <p:cNvPr id="31" name="Picture 18" descr="Fragebogen Evalu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9576" y="260648"/>
            <a:ext cx="3231620" cy="820130"/>
          </a:xfrm>
          <a:prstGeom prst="rect">
            <a:avLst/>
          </a:prstGeom>
          <a:noFill/>
          <a:extLst>
            <a:ext uri="{909E8E84-426E-40DD-AFC4-6F175D3DCCD1}">
              <a14:hiddenFill xmlns:a14="http://schemas.microsoft.com/office/drawing/2010/main">
                <a:solidFill>
                  <a:srgbClr val="FFFFFF"/>
                </a:solidFill>
              </a14:hiddenFill>
            </a:ext>
          </a:extLst>
        </p:spPr>
      </p:pic>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lgn="ctr">
                <a:defRPr/>
              </a:pPr>
              <a:r>
                <a:rPr lang="de-DE">
                  <a:latin typeface="Times New Roman" panose="02020603050405020304" pitchFamily="18" charset="0"/>
                  <a:cs typeface="Times New Roman" panose="02020603050405020304" pitchFamily="18" charset="0"/>
                </a:rPr>
                <a:t>Intervention</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anose="02020603050405020304" pitchFamily="18" charset="0"/>
                  <a:cs typeface="Times New Roman" panose="02020603050405020304" pitchFamily="18" charset="0"/>
                </a:rPr>
                <a:t>outcome</a:t>
              </a:r>
            </a:p>
          </p:txBody>
        </p:sp>
      </p:grpSp>
      <p:grpSp>
        <p:nvGrpSpPr>
          <p:cNvPr id="17415" name="Group 10"/>
          <p:cNvGrpSpPr>
            <a:grpSpLocks/>
          </p:cNvGrpSpPr>
          <p:nvPr/>
        </p:nvGrpSpPr>
        <p:grpSpPr bwMode="auto">
          <a:xfrm>
            <a:off x="5087939" y="1793979"/>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a:latin typeface="Times New Roman" pitchFamily="18" charset="0"/>
                  <a:cs typeface="Times New Roman" pitchFamily="18" charset="0"/>
                </a:rPr>
                <a:t>sonstige</a:t>
              </a:r>
              <a:br>
                <a:rPr lang="de-DE" altLang="de-DE" sz="1600" b="0">
                  <a:latin typeface="Times New Roman" pitchFamily="18" charset="0"/>
                  <a:cs typeface="Times New Roman" pitchFamily="18" charset="0"/>
                </a:rPr>
              </a:br>
              <a:r>
                <a:rPr lang="de-DE" altLang="de-DE" sz="1600" b="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6" name="Titel 1"/>
          <p:cNvSpPr>
            <a:spLocks noGrp="1"/>
          </p:cNvSpPr>
          <p:nvPr>
            <p:ph type="title"/>
          </p:nvPr>
        </p:nvSpPr>
        <p:spPr>
          <a:xfrm>
            <a:off x="1550700" y="188640"/>
            <a:ext cx="8928992" cy="1143000"/>
          </a:xfrm>
        </p:spPr>
        <p:txBody>
          <a:bodyPr/>
          <a:lstStyle/>
          <a:p>
            <a:r>
              <a:rPr lang="de-DE" sz="2800"/>
              <a:t>Das quantitative Modell von Evaluation</a:t>
            </a:r>
          </a:p>
        </p:txBody>
      </p:sp>
      <p:sp>
        <p:nvSpPr>
          <p:cNvPr id="17" name="Rectangle 5"/>
          <p:cNvSpPr txBox="1">
            <a:spLocks noChangeArrowheads="1"/>
          </p:cNvSpPr>
          <p:nvPr/>
        </p:nvSpPr>
        <p:spPr bwMode="auto">
          <a:xfrm>
            <a:off x="1836738" y="4725145"/>
            <a:ext cx="822960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160338"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20000"/>
              </a:spcBef>
              <a:buFontTx/>
              <a:buChar char="•"/>
            </a:pPr>
            <a:r>
              <a:rPr lang="de-DE" altLang="de-DE" sz="2400" b="0">
                <a:latin typeface="Times New Roman" pitchFamily="18" charset="0"/>
              </a:rPr>
              <a:t>Werden </a:t>
            </a:r>
            <a:r>
              <a:rPr lang="de-DE" altLang="de-DE" sz="2400" b="0" i="1">
                <a:latin typeface="Times New Roman" pitchFamily="18" charset="0"/>
              </a:rPr>
              <a:t>outcomes </a:t>
            </a:r>
            <a:r>
              <a:rPr lang="de-DE" altLang="de-DE" sz="2400" b="0">
                <a:latin typeface="Times New Roman" pitchFamily="18" charset="0"/>
              </a:rPr>
              <a:t>angemessen erfasst?</a:t>
            </a:r>
          </a:p>
          <a:p>
            <a:pPr>
              <a:spcBef>
                <a:spcPct val="20000"/>
              </a:spcBef>
              <a:buFontTx/>
              <a:buChar char="•"/>
            </a:pPr>
            <a:r>
              <a:rPr lang="de-DE" altLang="de-DE" sz="2400" b="0">
                <a:latin typeface="Times New Roman" pitchFamily="18" charset="0"/>
              </a:rPr>
              <a:t>Werden die </a:t>
            </a:r>
            <a:r>
              <a:rPr lang="de-DE" altLang="de-DE" sz="2400" i="1">
                <a:latin typeface="Times New Roman" pitchFamily="18" charset="0"/>
              </a:rPr>
              <a:t>kausalen Mechanismen </a:t>
            </a:r>
            <a:r>
              <a:rPr lang="de-DE" altLang="de-DE" sz="2400" b="0">
                <a:latin typeface="Times New Roman" pitchFamily="18" charset="0"/>
              </a:rPr>
              <a:t>und </a:t>
            </a:r>
            <a:r>
              <a:rPr lang="de-DE" altLang="de-DE" sz="2400" i="1">
                <a:latin typeface="Times New Roman" pitchFamily="18" charset="0"/>
              </a:rPr>
              <a:t>Pfade</a:t>
            </a:r>
            <a:r>
              <a:rPr lang="de-DE" altLang="de-DE" sz="2400" b="0">
                <a:latin typeface="Times New Roman" pitchFamily="18" charset="0"/>
              </a:rPr>
              <a:t>, durch/über die eine Intervention wirkt, richtig </a:t>
            </a:r>
            <a:r>
              <a:rPr lang="de-DE" altLang="de-DE" sz="2400" i="1">
                <a:latin typeface="Times New Roman" pitchFamily="18" charset="0"/>
              </a:rPr>
              <a:t>verstanden</a:t>
            </a:r>
            <a:r>
              <a:rPr lang="de-DE" altLang="de-DE" sz="2400" b="0">
                <a:latin typeface="Times New Roman" pitchFamily="18" charset="0"/>
              </a:rPr>
              <a:t>?</a:t>
            </a:r>
          </a:p>
        </p:txBody>
      </p:sp>
      <p:sp>
        <p:nvSpPr>
          <p:cNvPr id="18" name="Textfeld 17"/>
          <p:cNvSpPr txBox="1"/>
          <p:nvPr/>
        </p:nvSpPr>
        <p:spPr>
          <a:xfrm>
            <a:off x="1991545" y="4263480"/>
            <a:ext cx="2731069" cy="461665"/>
          </a:xfrm>
          <a:prstGeom prst="rect">
            <a:avLst/>
          </a:prstGeom>
          <a:noFill/>
        </p:spPr>
        <p:txBody>
          <a:bodyPr wrap="none" rtlCol="0">
            <a:spAutoFit/>
          </a:bodyPr>
          <a:lstStyle/>
          <a:p>
            <a:r>
              <a:rPr lang="de-DE" sz="2400">
                <a:latin typeface="Times New Roman" panose="02020603050405020304" pitchFamily="18" charset="0"/>
                <a:cs typeface="Times New Roman" panose="02020603050405020304" pitchFamily="18" charset="0"/>
              </a:rPr>
              <a:t>Mögliche Probleme</a:t>
            </a:r>
          </a:p>
        </p:txBody>
      </p:sp>
      <p:sp>
        <p:nvSpPr>
          <p:cNvPr id="24" name="Line 16"/>
          <p:cNvSpPr>
            <a:spLocks noChangeShapeType="1"/>
          </p:cNvSpPr>
          <p:nvPr/>
        </p:nvSpPr>
        <p:spPr bwMode="auto">
          <a:xfrm>
            <a:off x="3431383" y="3089376"/>
            <a:ext cx="4968794" cy="581891"/>
          </a:xfrm>
          <a:prstGeom prst="line">
            <a:avLst/>
          </a:prstGeom>
          <a:noFill/>
          <a:ln w="2857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 name="Group 17"/>
          <p:cNvGrpSpPr>
            <a:grpSpLocks/>
          </p:cNvGrpSpPr>
          <p:nvPr/>
        </p:nvGrpSpPr>
        <p:grpSpPr bwMode="auto">
          <a:xfrm>
            <a:off x="8400177" y="3418855"/>
            <a:ext cx="1385888" cy="504825"/>
            <a:chOff x="4434" y="3566"/>
            <a:chExt cx="873" cy="318"/>
          </a:xfrm>
          <a:solidFill>
            <a:schemeClr val="accent6">
              <a:lumMod val="20000"/>
              <a:lumOff val="80000"/>
            </a:schemeClr>
          </a:solidFill>
        </p:grpSpPr>
        <p:sp>
          <p:nvSpPr>
            <p:cNvPr id="26" name="Rectangle 18"/>
            <p:cNvSpPr>
              <a:spLocks noChangeArrowheads="1"/>
            </p:cNvSpPr>
            <p:nvPr/>
          </p:nvSpPr>
          <p:spPr bwMode="auto">
            <a:xfrm>
              <a:off x="4471" y="3566"/>
              <a:ext cx="768" cy="318"/>
            </a:xfrm>
            <a:prstGeom prst="rect">
              <a:avLst/>
            </a:prstGeom>
            <a:grp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b="0">
                <a:latin typeface="Times New Roman" pitchFamily="18" charset="0"/>
                <a:cs typeface="Times New Roman" pitchFamily="18" charset="0"/>
              </a:endParaRPr>
            </a:p>
          </p:txBody>
        </p:sp>
        <p:sp>
          <p:nvSpPr>
            <p:cNvPr id="27" name="Text Box 19"/>
            <p:cNvSpPr txBox="1">
              <a:spLocks noChangeArrowheads="1"/>
            </p:cNvSpPr>
            <p:nvPr/>
          </p:nvSpPr>
          <p:spPr bwMode="auto">
            <a:xfrm>
              <a:off x="4434" y="3612"/>
              <a:ext cx="873" cy="21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sz="1600" b="0">
                  <a:latin typeface="Times New Roman" pitchFamily="18" charset="0"/>
                  <a:cs typeface="Times New Roman" pitchFamily="18" charset="0"/>
                </a:rPr>
                <a:t>unbeabsichtigt</a:t>
              </a:r>
            </a:p>
          </p:txBody>
        </p:sp>
      </p:grpSp>
      <p:grpSp>
        <p:nvGrpSpPr>
          <p:cNvPr id="2" name="Gruppieren 1"/>
          <p:cNvGrpSpPr/>
          <p:nvPr/>
        </p:nvGrpSpPr>
        <p:grpSpPr>
          <a:xfrm>
            <a:off x="3719736" y="4217077"/>
            <a:ext cx="6341612" cy="1772759"/>
            <a:chOff x="2195736" y="4217076"/>
            <a:chExt cx="6341612" cy="1772759"/>
          </a:xfrm>
        </p:grpSpPr>
        <p:sp>
          <p:nvSpPr>
            <p:cNvPr id="3" name="Abgerundetes Rechteck 2"/>
            <p:cNvSpPr/>
            <p:nvPr/>
          </p:nvSpPr>
          <p:spPr bwMode="auto">
            <a:xfrm>
              <a:off x="2195736" y="5125739"/>
              <a:ext cx="4392488" cy="864096"/>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latin typeface="Arial" charset="0"/>
              </a:endParaRPr>
            </a:p>
          </p:txBody>
        </p:sp>
        <p:cxnSp>
          <p:nvCxnSpPr>
            <p:cNvPr id="21" name="Gerade Verbindung 20"/>
            <p:cNvCxnSpPr/>
            <p:nvPr/>
          </p:nvCxnSpPr>
          <p:spPr bwMode="auto">
            <a:xfrm flipH="1">
              <a:off x="3707904" y="4581128"/>
              <a:ext cx="3600400" cy="544611"/>
            </a:xfrm>
            <a:prstGeom prst="line">
              <a:avLst/>
            </a:prstGeom>
            <a:solidFill>
              <a:schemeClr val="accent1"/>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feld 21"/>
            <p:cNvSpPr txBox="1"/>
            <p:nvPr/>
          </p:nvSpPr>
          <p:spPr>
            <a:xfrm>
              <a:off x="5940162" y="4217076"/>
              <a:ext cx="2597186" cy="400110"/>
            </a:xfrm>
            <a:prstGeom prst="rect">
              <a:avLst/>
            </a:prstGeom>
            <a:noFill/>
          </p:spPr>
          <p:txBody>
            <a:bodyPr wrap="none" rtlCol="0">
              <a:spAutoFit/>
            </a:bodyPr>
            <a:lstStyle/>
            <a:p>
              <a:r>
                <a:rPr lang="de-DE" sz="2000" i="1" u="sng">
                  <a:solidFill>
                    <a:srgbClr val="C00000"/>
                  </a:solidFill>
                  <a:latin typeface="Times New Roman" panose="02020603050405020304" pitchFamily="18" charset="0"/>
                  <a:cs typeface="Times New Roman" panose="02020603050405020304" pitchFamily="18" charset="0"/>
                </a:rPr>
                <a:t>angemessene Theorie?</a:t>
              </a:r>
            </a:p>
          </p:txBody>
        </p:sp>
      </p:grpSp>
    </p:spTree>
    <p:extLst>
      <p:ext uri="{BB962C8B-B14F-4D97-AF65-F5344CB8AC3E}">
        <p14:creationId xmlns:p14="http://schemas.microsoft.com/office/powerpoint/2010/main" val="287286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03389" y="-212725"/>
            <a:ext cx="8569325" cy="1143000"/>
          </a:xfrm>
        </p:spPr>
        <p:txBody>
          <a:bodyPr/>
          <a:lstStyle/>
          <a:p>
            <a:r>
              <a:rPr lang="de-DE" altLang="de-DE" i="1"/>
              <a:t>Der Methodenstreit</a:t>
            </a:r>
          </a:p>
        </p:txBody>
      </p:sp>
      <p:sp>
        <p:nvSpPr>
          <p:cNvPr id="247812" name="Text Box 4"/>
          <p:cNvSpPr txBox="1">
            <a:spLocks noChangeArrowheads="1"/>
          </p:cNvSpPr>
          <p:nvPr/>
        </p:nvSpPr>
        <p:spPr bwMode="auto">
          <a:xfrm>
            <a:off x="1566864" y="584200"/>
            <a:ext cx="91011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8575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C00000"/>
                </a:solidFill>
              </a:rPr>
              <a:t>Kritik: Zwang zur Standardisierung verstellt Forschern den Zugang zur sozialen Realität</a:t>
            </a:r>
          </a:p>
        </p:txBody>
      </p:sp>
      <p:sp>
        <p:nvSpPr>
          <p:cNvPr id="17" name="Rectangle 3"/>
          <p:cNvSpPr txBox="1">
            <a:spLocks noChangeArrowheads="1"/>
          </p:cNvSpPr>
          <p:nvPr/>
        </p:nvSpPr>
        <p:spPr bwMode="auto">
          <a:xfrm>
            <a:off x="5808663" y="1135063"/>
            <a:ext cx="4464050" cy="3022600"/>
          </a:xfrm>
          <a:prstGeom prst="rect">
            <a:avLst/>
          </a:prstGeom>
          <a:solidFill>
            <a:srgbClr val="FFFFCC"/>
          </a:solidFill>
          <a:ln>
            <a:solidFill>
              <a:schemeClr val="tx1"/>
            </a:solid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r>
              <a:rPr lang="de-DE" altLang="de-DE" sz="1800" b="0" kern="0">
                <a:latin typeface="Times New Roman" panose="02020603050405020304" pitchFamily="18" charset="0"/>
                <a:cs typeface="Times New Roman" panose="02020603050405020304" pitchFamily="18" charset="0"/>
              </a:rPr>
              <a:t>„</a:t>
            </a:r>
            <a:r>
              <a:rPr lang="de-DE" altLang="de-DE" sz="1800" b="0" i="1" kern="0">
                <a:latin typeface="Times New Roman" panose="02020603050405020304" pitchFamily="18" charset="0"/>
                <a:cs typeface="Times New Roman" panose="02020603050405020304" pitchFamily="18" charset="0"/>
              </a:rPr>
              <a:t>Die vorherrschende Methodologie geht implizit davon aus, die Forscher hätten in genügendem Maße inhaltsreiche Vorstellungen über die untersuchten Wirklichkeitsbereiche zur Verfügung;  (…) </a:t>
            </a:r>
            <a:r>
              <a:rPr lang="de-DE" altLang="de-DE" sz="1800" b="0" i="1" kern="0">
                <a:solidFill>
                  <a:srgbClr val="C00000"/>
                </a:solidFill>
                <a:latin typeface="Times New Roman" panose="02020603050405020304" pitchFamily="18" charset="0"/>
                <a:cs typeface="Times New Roman" panose="02020603050405020304" pitchFamily="18" charset="0"/>
              </a:rPr>
              <a:t>Sachverhalte, über die der Forscher </a:t>
            </a:r>
            <a:r>
              <a:rPr lang="de-DE" altLang="de-DE" sz="1800" b="0" i="1" u="sng" kern="0">
                <a:solidFill>
                  <a:srgbClr val="C00000"/>
                </a:solidFill>
                <a:latin typeface="Times New Roman" panose="02020603050405020304" pitchFamily="18" charset="0"/>
                <a:cs typeface="Times New Roman" panose="02020603050405020304" pitchFamily="18" charset="0"/>
              </a:rPr>
              <a:t>keine</a:t>
            </a:r>
            <a:r>
              <a:rPr lang="de-DE" altLang="de-DE" sz="1800" b="0" i="1" kern="0">
                <a:solidFill>
                  <a:srgbClr val="C00000"/>
                </a:solidFill>
                <a:latin typeface="Times New Roman" panose="02020603050405020304" pitchFamily="18" charset="0"/>
                <a:cs typeface="Times New Roman" panose="02020603050405020304" pitchFamily="18" charset="0"/>
              </a:rPr>
              <a:t> Vorstellungen hat, weil er den betreffenden Wirklichkeitsbereich nicht umfassend kennt, können nämlich in seinen Hypothesen gar nicht auftauchen</a:t>
            </a:r>
            <a:r>
              <a:rPr lang="de-DE" altLang="de-DE" sz="1800" b="0" kern="0">
                <a:latin typeface="Times New Roman" panose="02020603050405020304" pitchFamily="18" charset="0"/>
                <a:cs typeface="Times New Roman" panose="02020603050405020304" pitchFamily="18" charset="0"/>
              </a:rPr>
              <a:t>“ (</a:t>
            </a:r>
            <a:r>
              <a:rPr lang="de-DE" altLang="de-DE" sz="1800" b="0" kern="0" cap="small">
                <a:latin typeface="Times New Roman" panose="02020603050405020304" pitchFamily="18" charset="0"/>
                <a:cs typeface="Times New Roman" panose="02020603050405020304" pitchFamily="18" charset="0"/>
              </a:rPr>
              <a:t>Gerdes</a:t>
            </a:r>
            <a:r>
              <a:rPr lang="de-DE" altLang="de-DE" sz="1800" b="0" kern="0">
                <a:latin typeface="Times New Roman" panose="02020603050405020304" pitchFamily="18" charset="0"/>
                <a:cs typeface="Times New Roman" panose="02020603050405020304" pitchFamily="18" charset="0"/>
              </a:rPr>
              <a:t> 1979, S.5) </a:t>
            </a:r>
          </a:p>
        </p:txBody>
      </p:sp>
      <p:sp>
        <p:nvSpPr>
          <p:cNvPr id="18" name="Rectangle 3"/>
          <p:cNvSpPr txBox="1">
            <a:spLocks noChangeArrowheads="1"/>
          </p:cNvSpPr>
          <p:nvPr/>
        </p:nvSpPr>
        <p:spPr bwMode="auto">
          <a:xfrm>
            <a:off x="5808663" y="4340226"/>
            <a:ext cx="4464050" cy="21066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80000"/>
              </a:lnSpc>
              <a:buNone/>
              <a:defRPr/>
            </a:pPr>
            <a:r>
              <a:rPr lang="de-DE" altLang="de-DE" sz="2000" b="0" kern="0">
                <a:latin typeface="Times New Roman" panose="02020603050405020304" pitchFamily="18" charset="0"/>
                <a:cs typeface="Times New Roman" panose="02020603050405020304" pitchFamily="18" charset="0"/>
              </a:rPr>
              <a:t>Der Trend zur Quantifizierung und die Vorherrschaft deduktiver Theoriebildung ist verantwortlich dafür, daß sich in der Soziologie ein „</a:t>
            </a:r>
            <a:r>
              <a:rPr lang="de-DE" altLang="de-DE" sz="2000" b="0" i="1" kern="0">
                <a:solidFill>
                  <a:srgbClr val="C00000"/>
                </a:solidFill>
                <a:latin typeface="Times New Roman" panose="02020603050405020304" pitchFamily="18" charset="0"/>
                <a:cs typeface="Times New Roman" panose="02020603050405020304" pitchFamily="18" charset="0"/>
              </a:rPr>
              <a:t>verminderte(s) Verständnis der empirischen sozialen Welt</a:t>
            </a:r>
            <a:r>
              <a:rPr lang="de-DE" altLang="de-DE" sz="2000" b="0" kern="0">
                <a:latin typeface="Times New Roman" panose="02020603050405020304" pitchFamily="18" charset="0"/>
                <a:cs typeface="Times New Roman" panose="02020603050405020304" pitchFamily="18" charset="0"/>
              </a:rPr>
              <a:t>“ und eine „</a:t>
            </a:r>
            <a:r>
              <a:rPr lang="de-DE" altLang="de-DE" sz="2000" b="0" i="1" kern="0">
                <a:solidFill>
                  <a:srgbClr val="C00000"/>
                </a:solidFill>
                <a:latin typeface="Times New Roman" panose="02020603050405020304" pitchFamily="18" charset="0"/>
                <a:cs typeface="Times New Roman" panose="02020603050405020304" pitchFamily="18" charset="0"/>
              </a:rPr>
              <a:t>künstliche Auffassung von Realität</a:t>
            </a:r>
            <a:r>
              <a:rPr lang="de-DE" altLang="de-DE" sz="2000" b="0" i="1" kern="0">
                <a:latin typeface="Times New Roman" panose="02020603050405020304" pitchFamily="18" charset="0"/>
                <a:cs typeface="Times New Roman" panose="02020603050405020304" pitchFamily="18" charset="0"/>
              </a:rPr>
              <a:t>“</a:t>
            </a:r>
            <a:r>
              <a:rPr lang="de-DE" altLang="de-DE" sz="2000" b="0" kern="0">
                <a:latin typeface="Times New Roman" panose="02020603050405020304" pitchFamily="18" charset="0"/>
                <a:cs typeface="Times New Roman" panose="02020603050405020304" pitchFamily="18" charset="0"/>
              </a:rPr>
              <a:t> durchgesetzt hat. </a:t>
            </a:r>
            <a:r>
              <a:rPr lang="de-DE" altLang="de-DE" sz="2000" b="0" kern="0" cap="small">
                <a:latin typeface="Times New Roman" panose="02020603050405020304" pitchFamily="18" charset="0"/>
                <a:cs typeface="Times New Roman" panose="02020603050405020304" pitchFamily="18" charset="0"/>
              </a:rPr>
              <a:t>(Filstead 1979,S.31)</a:t>
            </a:r>
            <a:endParaRPr lang="de-DE" altLang="de-DE" sz="2000" b="0" kern="0">
              <a:latin typeface="Times New Roman" panose="02020603050405020304" pitchFamily="18" charset="0"/>
              <a:cs typeface="Times New Roman" panose="02020603050405020304" pitchFamily="18" charset="0"/>
            </a:endParaRPr>
          </a:p>
        </p:txBody>
      </p:sp>
      <p:sp>
        <p:nvSpPr>
          <p:cNvPr id="34822" name="AutoShape 13"/>
          <p:cNvSpPr>
            <a:spLocks noChangeArrowheads="1"/>
          </p:cNvSpPr>
          <p:nvPr/>
        </p:nvSpPr>
        <p:spPr bwMode="auto">
          <a:xfrm>
            <a:off x="3125788" y="2754313"/>
            <a:ext cx="431800" cy="431800"/>
          </a:xfrm>
          <a:prstGeom prst="downArrow">
            <a:avLst>
              <a:gd name="adj1" fmla="val 50000"/>
              <a:gd name="adj2" fmla="val 25000"/>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4823" name="Text Box 14"/>
          <p:cNvSpPr txBox="1">
            <a:spLocks noChangeArrowheads="1"/>
          </p:cNvSpPr>
          <p:nvPr/>
        </p:nvSpPr>
        <p:spPr bwMode="auto">
          <a:xfrm>
            <a:off x="1735138" y="3190876"/>
            <a:ext cx="3403600" cy="23082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1600" i="1"/>
              <a:t>Zähl- und Messbarkeit  </a:t>
            </a:r>
            <a:r>
              <a:rPr lang="de-DE" altLang="de-DE" sz="1600"/>
              <a:t>der beobachteten Einheiten</a:t>
            </a:r>
            <a:br>
              <a:rPr lang="de-DE" altLang="de-DE" sz="1600"/>
            </a:br>
            <a:r>
              <a:rPr lang="de-DE" altLang="de-DE" sz="1600"/>
              <a:t/>
            </a:r>
            <a:br>
              <a:rPr lang="de-DE" altLang="de-DE" sz="1600"/>
            </a:br>
            <a:r>
              <a:rPr lang="de-DE" altLang="de-DE" sz="1600"/>
              <a:t>„</a:t>
            </a:r>
            <a:r>
              <a:rPr lang="de-DE" altLang="de-DE" sz="1600" i="1"/>
              <a:t>Objektivität</a:t>
            </a:r>
            <a:r>
              <a:rPr lang="de-DE" altLang="de-DE" sz="1600"/>
              <a:t>“, d.h. Beobachterunabhängigkeit</a:t>
            </a:r>
            <a:br>
              <a:rPr lang="de-DE" altLang="de-DE" sz="1600"/>
            </a:br>
            <a:r>
              <a:rPr lang="de-DE" altLang="de-DE" sz="1600"/>
              <a:t/>
            </a:r>
            <a:br>
              <a:rPr lang="de-DE" altLang="de-DE" sz="1600"/>
            </a:br>
            <a:r>
              <a:rPr lang="de-DE" altLang="de-DE" sz="1600" i="1"/>
              <a:t>Wiederholbarkeit </a:t>
            </a:r>
            <a:r>
              <a:rPr lang="de-DE" altLang="de-DE" sz="1600"/>
              <a:t>der Datenerhebung</a:t>
            </a:r>
            <a:br>
              <a:rPr lang="de-DE" altLang="de-DE" sz="1600"/>
            </a:br>
            <a:r>
              <a:rPr lang="de-DE" altLang="de-DE" sz="1600"/>
              <a:t/>
            </a:r>
            <a:br>
              <a:rPr lang="de-DE" altLang="de-DE" sz="1600"/>
            </a:br>
            <a:r>
              <a:rPr lang="de-DE" altLang="de-DE" sz="1600"/>
              <a:t>statististische </a:t>
            </a:r>
            <a:r>
              <a:rPr lang="de-DE" altLang="de-DE" sz="1600" i="1"/>
              <a:t>Verallgemeinerbarkeit</a:t>
            </a:r>
          </a:p>
        </p:txBody>
      </p:sp>
      <p:grpSp>
        <p:nvGrpSpPr>
          <p:cNvPr id="34824" name="Gruppieren 20"/>
          <p:cNvGrpSpPr>
            <a:grpSpLocks/>
          </p:cNvGrpSpPr>
          <p:nvPr/>
        </p:nvGrpSpPr>
        <p:grpSpPr bwMode="auto">
          <a:xfrm>
            <a:off x="1427162" y="950914"/>
            <a:ext cx="3813176" cy="1836737"/>
            <a:chOff x="-137208" y="1628775"/>
            <a:chExt cx="3812947" cy="1836266"/>
          </a:xfrm>
        </p:grpSpPr>
        <p:sp>
          <p:nvSpPr>
            <p:cNvPr id="34827" name="Rectangle 6"/>
            <p:cNvSpPr>
              <a:spLocks noChangeArrowheads="1"/>
            </p:cNvSpPr>
            <p:nvPr/>
          </p:nvSpPr>
          <p:spPr bwMode="auto">
            <a:xfrm>
              <a:off x="111193" y="1631453"/>
              <a:ext cx="3455988" cy="18002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4828" name="Rectangle 7"/>
            <p:cNvSpPr>
              <a:spLocks noChangeArrowheads="1"/>
            </p:cNvSpPr>
            <p:nvPr/>
          </p:nvSpPr>
          <p:spPr bwMode="auto">
            <a:xfrm>
              <a:off x="2636" y="1628775"/>
              <a:ext cx="3673103"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1600"/>
                <a:t>Beschreibung von </a:t>
              </a:r>
              <a:r>
                <a:rPr lang="de-DE" altLang="de-DE" sz="1600" i="1"/>
                <a:t>Makrophänomenen</a:t>
              </a:r>
              <a:endParaRPr lang="de-DE" altLang="de-DE" sz="1600"/>
            </a:p>
          </p:txBody>
        </p:sp>
        <p:graphicFrame>
          <p:nvGraphicFramePr>
            <p:cNvPr id="34829" name="Object 16"/>
            <p:cNvGraphicFramePr>
              <a:graphicFrameLocks noChangeAspect="1"/>
            </p:cNvGraphicFramePr>
            <p:nvPr/>
          </p:nvGraphicFramePr>
          <p:xfrm>
            <a:off x="988259" y="1946863"/>
            <a:ext cx="1479469" cy="1169404"/>
          </p:xfrm>
          <a:graphic>
            <a:graphicData uri="http://schemas.openxmlformats.org/presentationml/2006/ole">
              <mc:AlternateContent xmlns:mc="http://schemas.openxmlformats.org/markup-compatibility/2006">
                <mc:Choice xmlns:v="urn:schemas-microsoft-com:vml" Requires="v">
                  <p:oleObj spid="_x0000_s11266" name="Diagramm" r:id="rId3" imgW="4905296" imgH="3876514" progId="Excel.Chart.8">
                    <p:embed/>
                  </p:oleObj>
                </mc:Choice>
                <mc:Fallback>
                  <p:oleObj name="Diagramm" r:id="rId3" imgW="4905296" imgH="3876514" progId="Excel.Chart.8">
                    <p:embed/>
                    <p:pic>
                      <p:nvPicPr>
                        <p:cNvPr id="34829"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259" y="1946863"/>
                          <a:ext cx="1479469" cy="116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30" name="Rectangle 7"/>
            <p:cNvSpPr>
              <a:spLocks noChangeArrowheads="1"/>
            </p:cNvSpPr>
            <p:nvPr/>
          </p:nvSpPr>
          <p:spPr bwMode="auto">
            <a:xfrm>
              <a:off x="-137208" y="3068960"/>
              <a:ext cx="3673103"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1600"/>
                <a:t>statistische Aggregation</a:t>
              </a:r>
            </a:p>
          </p:txBody>
        </p:sp>
      </p:grpSp>
      <p:sp>
        <p:nvSpPr>
          <p:cNvPr id="34825" name="AutoShape 13"/>
          <p:cNvSpPr>
            <a:spLocks noChangeArrowheads="1"/>
          </p:cNvSpPr>
          <p:nvPr/>
        </p:nvSpPr>
        <p:spPr bwMode="auto">
          <a:xfrm>
            <a:off x="3109913" y="5499100"/>
            <a:ext cx="431800" cy="431800"/>
          </a:xfrm>
          <a:prstGeom prst="downArrow">
            <a:avLst>
              <a:gd name="adj1" fmla="val 50000"/>
              <a:gd name="adj2" fmla="val 25000"/>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4826" name="Text Box 14"/>
          <p:cNvSpPr txBox="1">
            <a:spLocks noChangeArrowheads="1"/>
          </p:cNvSpPr>
          <p:nvPr/>
        </p:nvSpPr>
        <p:spPr bwMode="auto">
          <a:xfrm>
            <a:off x="1735138" y="5930901"/>
            <a:ext cx="3403600" cy="830263"/>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1600"/>
              <a:t>Standardisierung </a:t>
            </a:r>
            <a:br>
              <a:rPr lang="de-DE" altLang="de-DE" sz="1600"/>
            </a:br>
            <a:r>
              <a:rPr lang="de-DE" altLang="de-DE" sz="1600"/>
              <a:t>hypothesengeleitete Forschung</a:t>
            </a:r>
            <a:br>
              <a:rPr lang="de-DE" altLang="de-DE" sz="1600"/>
            </a:br>
            <a:r>
              <a:rPr lang="de-DE" altLang="de-DE" sz="1600"/>
              <a:t>große Stichproben</a:t>
            </a:r>
          </a:p>
        </p:txBody>
      </p:sp>
    </p:spTree>
    <p:extLst>
      <p:ext uri="{BB962C8B-B14F-4D97-AF65-F5344CB8AC3E}">
        <p14:creationId xmlns:p14="http://schemas.microsoft.com/office/powerpoint/2010/main" val="12718368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135189" y="1217712"/>
            <a:ext cx="2592387" cy="914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itchFamily="18" charset="0"/>
              </a:rPr>
              <a:t>Interventionen</a:t>
            </a:r>
            <a:br>
              <a:rPr lang="de-DE" altLang="de-DE">
                <a:latin typeface="Times New Roman" pitchFamily="18" charset="0"/>
              </a:rPr>
            </a:br>
            <a:r>
              <a:rPr lang="de-DE" altLang="de-DE">
                <a:latin typeface="Times New Roman" pitchFamily="18" charset="0"/>
              </a:rPr>
              <a:t>Maßnahmen</a:t>
            </a:r>
            <a:br>
              <a:rPr lang="de-DE" altLang="de-DE">
                <a:latin typeface="Times New Roman" pitchFamily="18" charset="0"/>
              </a:rPr>
            </a:br>
            <a:endParaRPr lang="de-DE" altLang="de-DE">
              <a:latin typeface="Times New Roman" pitchFamily="18" charset="0"/>
            </a:endParaRPr>
          </a:p>
        </p:txBody>
      </p:sp>
      <p:sp>
        <p:nvSpPr>
          <p:cNvPr id="17413" name="Text Box 6"/>
          <p:cNvSpPr txBox="1">
            <a:spLocks noChangeArrowheads="1"/>
          </p:cNvSpPr>
          <p:nvPr/>
        </p:nvSpPr>
        <p:spPr bwMode="auto">
          <a:xfrm>
            <a:off x="6527800" y="1264404"/>
            <a:ext cx="3816350" cy="86177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itchFamily="18" charset="0"/>
              </a:rPr>
              <a:t>Outcome, Effekte</a:t>
            </a:r>
          </a:p>
          <a:p>
            <a:pPr algn="ctr" eaLnBrk="1" hangingPunct="1"/>
            <a:r>
              <a:rPr lang="de-DE" altLang="de-DE" sz="1600" b="0">
                <a:latin typeface="Times New Roman" pitchFamily="18" charset="0"/>
              </a:rPr>
              <a:t>Erlangung eines erwünschten Gutes</a:t>
            </a:r>
            <a:br>
              <a:rPr lang="de-DE" altLang="de-DE" sz="1600" b="0">
                <a:latin typeface="Times New Roman" pitchFamily="18" charset="0"/>
              </a:rPr>
            </a:br>
            <a:r>
              <a:rPr lang="de-DE" altLang="de-DE" sz="1600" b="0">
                <a:latin typeface="Times New Roman" pitchFamily="18" charset="0"/>
              </a:rPr>
              <a:t>Beseitigung oder Verminderung eines Übels</a:t>
            </a:r>
            <a:endParaRPr lang="de-DE" altLang="de-DE" b="0">
              <a:latin typeface="Times New Roman" pitchFamily="18" charset="0"/>
            </a:endParaRPr>
          </a:p>
        </p:txBody>
      </p:sp>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defRPr/>
              </a:pPr>
              <a:r>
                <a:rPr lang="de-DE" b="0">
                  <a:latin typeface="Times New Roman" panose="02020603050405020304" pitchFamily="18" charset="0"/>
                  <a:cs typeface="Times New Roman" panose="02020603050405020304" pitchFamily="18" charset="0"/>
                </a:rPr>
                <a:t>z.Bsp. Auftrag, Befehl</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b="0">
                  <a:latin typeface="Times New Roman" panose="02020603050405020304" pitchFamily="18" charset="0"/>
                  <a:cs typeface="Times New Roman" panose="02020603050405020304" pitchFamily="18" charset="0"/>
                </a:rPr>
                <a:t>z.Bsp. erwünschtes Ziel</a:t>
              </a:r>
            </a:p>
          </p:txBody>
        </p:sp>
      </p:grpSp>
      <p:grpSp>
        <p:nvGrpSpPr>
          <p:cNvPr id="17415" name="Group 10"/>
          <p:cNvGrpSpPr>
            <a:grpSpLocks/>
          </p:cNvGrpSpPr>
          <p:nvPr/>
        </p:nvGrpSpPr>
        <p:grpSpPr bwMode="auto">
          <a:xfrm>
            <a:off x="5087939" y="1793978"/>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a:latin typeface="Times New Roman" pitchFamily="18" charset="0"/>
                  <a:cs typeface="Times New Roman" pitchFamily="18" charset="0"/>
                </a:rPr>
                <a:t>sonstige</a:t>
              </a:r>
              <a:br>
                <a:rPr lang="de-DE" altLang="de-DE" sz="1600" b="0">
                  <a:latin typeface="Times New Roman" pitchFamily="18" charset="0"/>
                  <a:cs typeface="Times New Roman" pitchFamily="18" charset="0"/>
                </a:rPr>
              </a:br>
              <a:r>
                <a:rPr lang="de-DE" altLang="de-DE" sz="1600" b="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7416" name="Text Box 13"/>
          <p:cNvSpPr txBox="1">
            <a:spLocks noChangeArrowheads="1"/>
          </p:cNvSpPr>
          <p:nvPr/>
        </p:nvSpPr>
        <p:spPr bwMode="auto">
          <a:xfrm>
            <a:off x="8591551" y="3162872"/>
            <a:ext cx="1298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sz="1600">
                <a:latin typeface="Times New Roman" pitchFamily="18" charset="0"/>
                <a:cs typeface="Times New Roman" pitchFamily="18" charset="0"/>
              </a:rPr>
              <a:t>beabsichtigt </a:t>
            </a:r>
          </a:p>
        </p:txBody>
      </p:sp>
      <p:sp>
        <p:nvSpPr>
          <p:cNvPr id="14" name="Rectangle 15"/>
          <p:cNvSpPr>
            <a:spLocks noChangeArrowheads="1"/>
          </p:cNvSpPr>
          <p:nvPr/>
        </p:nvSpPr>
        <p:spPr bwMode="auto">
          <a:xfrm>
            <a:off x="2135188" y="4038551"/>
            <a:ext cx="1079500" cy="504825"/>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de-DE">
              <a:latin typeface="Arial" charset="0"/>
              <a:cs typeface="+mn-cs"/>
            </a:endParaRPr>
          </a:p>
        </p:txBody>
      </p:sp>
      <p:grpSp>
        <p:nvGrpSpPr>
          <p:cNvPr id="16" name="Group 16"/>
          <p:cNvGrpSpPr>
            <a:grpSpLocks/>
          </p:cNvGrpSpPr>
          <p:nvPr/>
        </p:nvGrpSpPr>
        <p:grpSpPr bwMode="auto">
          <a:xfrm>
            <a:off x="3214688" y="3463876"/>
            <a:ext cx="6121400" cy="792163"/>
            <a:chOff x="1156" y="1979"/>
            <a:chExt cx="3856" cy="499"/>
          </a:xfrm>
        </p:grpSpPr>
        <p:sp>
          <p:nvSpPr>
            <p:cNvPr id="17" name="Line 17"/>
            <p:cNvSpPr>
              <a:spLocks noChangeShapeType="1"/>
            </p:cNvSpPr>
            <p:nvPr/>
          </p:nvSpPr>
          <p:spPr bwMode="auto">
            <a:xfrm>
              <a:off x="2835" y="2160"/>
              <a:ext cx="154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Line 18"/>
            <p:cNvSpPr>
              <a:spLocks noChangeShapeType="1"/>
            </p:cNvSpPr>
            <p:nvPr/>
          </p:nvSpPr>
          <p:spPr bwMode="auto">
            <a:xfrm flipV="1">
              <a:off x="1156" y="2160"/>
              <a:ext cx="998" cy="318"/>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tangle 19"/>
            <p:cNvSpPr>
              <a:spLocks noChangeArrowheads="1"/>
            </p:cNvSpPr>
            <p:nvPr/>
          </p:nvSpPr>
          <p:spPr bwMode="auto">
            <a:xfrm>
              <a:off x="2154" y="197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20" name="Rectangle 20"/>
            <p:cNvSpPr>
              <a:spLocks noChangeArrowheads="1"/>
            </p:cNvSpPr>
            <p:nvPr/>
          </p:nvSpPr>
          <p:spPr bwMode="auto">
            <a:xfrm>
              <a:off x="4377" y="1979"/>
              <a:ext cx="635"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21" name="Group 21"/>
          <p:cNvGrpSpPr>
            <a:grpSpLocks/>
          </p:cNvGrpSpPr>
          <p:nvPr/>
        </p:nvGrpSpPr>
        <p:grpSpPr bwMode="auto">
          <a:xfrm>
            <a:off x="5880100" y="4614814"/>
            <a:ext cx="3455988" cy="504825"/>
            <a:chOff x="2835" y="2704"/>
            <a:chExt cx="2177" cy="318"/>
          </a:xfrm>
        </p:grpSpPr>
        <p:sp>
          <p:nvSpPr>
            <p:cNvPr id="22" name="Line 22"/>
            <p:cNvSpPr>
              <a:spLocks noChangeShapeType="1"/>
            </p:cNvSpPr>
            <p:nvPr/>
          </p:nvSpPr>
          <p:spPr bwMode="auto">
            <a:xfrm>
              <a:off x="2835" y="2840"/>
              <a:ext cx="154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Rectangle 23"/>
            <p:cNvSpPr>
              <a:spLocks noChangeArrowheads="1"/>
            </p:cNvSpPr>
            <p:nvPr/>
          </p:nvSpPr>
          <p:spPr bwMode="auto">
            <a:xfrm>
              <a:off x="4377" y="2704"/>
              <a:ext cx="635"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sp>
        <p:nvSpPr>
          <p:cNvPr id="24" name="Text Box 24"/>
          <p:cNvSpPr txBox="1">
            <a:spLocks noChangeArrowheads="1"/>
          </p:cNvSpPr>
          <p:nvPr/>
        </p:nvSpPr>
        <p:spPr bwMode="auto">
          <a:xfrm>
            <a:off x="1990725" y="5046615"/>
            <a:ext cx="1962150" cy="119062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buFontTx/>
              <a:buChar char="•"/>
            </a:pPr>
            <a:r>
              <a:rPr lang="de-DE" altLang="de-DE" b="0">
                <a:latin typeface="Times New Roman" pitchFamily="18" charset="0"/>
                <a:cs typeface="Times New Roman" pitchFamily="18" charset="0"/>
              </a:rPr>
              <a:t>Anreize</a:t>
            </a:r>
          </a:p>
          <a:p>
            <a:pPr eaLnBrk="1" hangingPunct="1">
              <a:buFontTx/>
              <a:buChar char="•"/>
            </a:pPr>
            <a:r>
              <a:rPr lang="de-DE" altLang="de-DE" b="0">
                <a:latin typeface="Times New Roman" pitchFamily="18" charset="0"/>
                <a:cs typeface="Times New Roman" pitchFamily="18" charset="0"/>
              </a:rPr>
              <a:t>Gelegenheits-</a:t>
            </a:r>
            <a:br>
              <a:rPr lang="de-DE" altLang="de-DE" b="0">
                <a:latin typeface="Times New Roman" pitchFamily="18" charset="0"/>
                <a:cs typeface="Times New Roman" pitchFamily="18" charset="0"/>
              </a:rPr>
            </a:br>
            <a:r>
              <a:rPr lang="de-DE" altLang="de-DE" b="0">
                <a:latin typeface="Times New Roman" pitchFamily="18" charset="0"/>
                <a:cs typeface="Times New Roman" pitchFamily="18" charset="0"/>
              </a:rPr>
              <a:t>strukturen</a:t>
            </a:r>
          </a:p>
          <a:p>
            <a:pPr eaLnBrk="1" hangingPunct="1">
              <a:buFontTx/>
              <a:buChar char="•"/>
            </a:pPr>
            <a:r>
              <a:rPr lang="de-DE" altLang="de-DE" b="0">
                <a:latin typeface="Times New Roman" pitchFamily="18" charset="0"/>
                <a:cs typeface="Times New Roman" pitchFamily="18" charset="0"/>
              </a:rPr>
              <a:t>Sanktionen</a:t>
            </a:r>
          </a:p>
        </p:txBody>
      </p:sp>
      <p:grpSp>
        <p:nvGrpSpPr>
          <p:cNvPr id="25" name="Group 25"/>
          <p:cNvGrpSpPr>
            <a:grpSpLocks/>
          </p:cNvGrpSpPr>
          <p:nvPr/>
        </p:nvGrpSpPr>
        <p:grpSpPr bwMode="auto">
          <a:xfrm>
            <a:off x="5303838" y="4903739"/>
            <a:ext cx="2952750" cy="1081087"/>
            <a:chOff x="2472" y="2886"/>
            <a:chExt cx="1860" cy="681"/>
          </a:xfrm>
        </p:grpSpPr>
        <p:sp>
          <p:nvSpPr>
            <p:cNvPr id="26" name="Line 26"/>
            <p:cNvSpPr>
              <a:spLocks noChangeShapeType="1"/>
            </p:cNvSpPr>
            <p:nvPr/>
          </p:nvSpPr>
          <p:spPr bwMode="auto">
            <a:xfrm>
              <a:off x="2472" y="2976"/>
              <a:ext cx="680" cy="409"/>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Rectangle 27"/>
            <p:cNvSpPr>
              <a:spLocks noChangeArrowheads="1"/>
            </p:cNvSpPr>
            <p:nvPr/>
          </p:nvSpPr>
          <p:spPr bwMode="auto">
            <a:xfrm>
              <a:off x="3152" y="324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28" name="Line 28"/>
            <p:cNvSpPr>
              <a:spLocks noChangeShapeType="1"/>
            </p:cNvSpPr>
            <p:nvPr/>
          </p:nvSpPr>
          <p:spPr bwMode="auto">
            <a:xfrm flipV="1">
              <a:off x="3833" y="2886"/>
              <a:ext cx="499" cy="453"/>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 name="Group 29"/>
          <p:cNvGrpSpPr>
            <a:grpSpLocks/>
          </p:cNvGrpSpPr>
          <p:nvPr/>
        </p:nvGrpSpPr>
        <p:grpSpPr bwMode="auto">
          <a:xfrm>
            <a:off x="3214689" y="4038550"/>
            <a:ext cx="7164387" cy="1009650"/>
            <a:chOff x="1156" y="2341"/>
            <a:chExt cx="4513" cy="636"/>
          </a:xfrm>
        </p:grpSpPr>
        <p:sp>
          <p:nvSpPr>
            <p:cNvPr id="30" name="Line 30"/>
            <p:cNvSpPr>
              <a:spLocks noChangeShapeType="1"/>
            </p:cNvSpPr>
            <p:nvPr/>
          </p:nvSpPr>
          <p:spPr bwMode="auto">
            <a:xfrm>
              <a:off x="1156" y="2478"/>
              <a:ext cx="998" cy="362"/>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Rectangle 31"/>
            <p:cNvSpPr>
              <a:spLocks noChangeArrowheads="1"/>
            </p:cNvSpPr>
            <p:nvPr/>
          </p:nvSpPr>
          <p:spPr bwMode="auto">
            <a:xfrm>
              <a:off x="2154" y="265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32" name="Line 32"/>
            <p:cNvSpPr>
              <a:spLocks noChangeShapeType="1"/>
            </p:cNvSpPr>
            <p:nvPr/>
          </p:nvSpPr>
          <p:spPr bwMode="auto">
            <a:xfrm flipV="1">
              <a:off x="2835" y="2523"/>
              <a:ext cx="589" cy="317"/>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Rectangle 33"/>
            <p:cNvSpPr>
              <a:spLocks noChangeArrowheads="1"/>
            </p:cNvSpPr>
            <p:nvPr/>
          </p:nvSpPr>
          <p:spPr bwMode="auto">
            <a:xfrm>
              <a:off x="3424" y="2387"/>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34" name="Line 34"/>
            <p:cNvSpPr>
              <a:spLocks noChangeShapeType="1"/>
            </p:cNvSpPr>
            <p:nvPr/>
          </p:nvSpPr>
          <p:spPr bwMode="auto">
            <a:xfrm>
              <a:off x="4105" y="2523"/>
              <a:ext cx="95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Rectangle 35"/>
            <p:cNvSpPr>
              <a:spLocks noChangeArrowheads="1"/>
            </p:cNvSpPr>
            <p:nvPr/>
          </p:nvSpPr>
          <p:spPr bwMode="auto">
            <a:xfrm>
              <a:off x="5057" y="2341"/>
              <a:ext cx="612"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sp>
        <p:nvSpPr>
          <p:cNvPr id="36" name="Text Box 36"/>
          <p:cNvSpPr txBox="1">
            <a:spLocks noChangeArrowheads="1"/>
          </p:cNvSpPr>
          <p:nvPr/>
        </p:nvSpPr>
        <p:spPr bwMode="auto">
          <a:xfrm>
            <a:off x="7931152" y="5517035"/>
            <a:ext cx="2592387" cy="6461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itchFamily="18" charset="0"/>
                <a:cs typeface="Times New Roman" pitchFamily="18" charset="0"/>
              </a:rPr>
              <a:t>erwartete und unerwartete (Neben)effekte</a:t>
            </a:r>
          </a:p>
        </p:txBody>
      </p:sp>
      <p:sp>
        <p:nvSpPr>
          <p:cNvPr id="37" name="Text Box 37"/>
          <p:cNvSpPr txBox="1">
            <a:spLocks noChangeArrowheads="1"/>
          </p:cNvSpPr>
          <p:nvPr/>
        </p:nvSpPr>
        <p:spPr bwMode="auto">
          <a:xfrm>
            <a:off x="4728444" y="6076676"/>
            <a:ext cx="3094756" cy="64633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itchFamily="18" charset="0"/>
                <a:cs typeface="Times New Roman" pitchFamily="18" charset="0"/>
              </a:rPr>
              <a:t>heterogene Handlungspfade und Handlungsketten</a:t>
            </a:r>
          </a:p>
        </p:txBody>
      </p:sp>
      <p:grpSp>
        <p:nvGrpSpPr>
          <p:cNvPr id="38" name="Group 38"/>
          <p:cNvGrpSpPr>
            <a:grpSpLocks/>
          </p:cNvGrpSpPr>
          <p:nvPr/>
        </p:nvGrpSpPr>
        <p:grpSpPr bwMode="auto">
          <a:xfrm>
            <a:off x="2279650" y="3679775"/>
            <a:ext cx="935038" cy="1079500"/>
            <a:chOff x="567" y="2115"/>
            <a:chExt cx="589" cy="680"/>
          </a:xfrm>
        </p:grpSpPr>
        <p:grpSp>
          <p:nvGrpSpPr>
            <p:cNvPr id="39" name="Group 39"/>
            <p:cNvGrpSpPr>
              <a:grpSpLocks/>
            </p:cNvGrpSpPr>
            <p:nvPr/>
          </p:nvGrpSpPr>
          <p:grpSpPr bwMode="auto">
            <a:xfrm>
              <a:off x="612" y="2115"/>
              <a:ext cx="136" cy="408"/>
              <a:chOff x="612" y="3113"/>
              <a:chExt cx="136" cy="408"/>
            </a:xfrm>
          </p:grpSpPr>
          <p:sp>
            <p:nvSpPr>
              <p:cNvPr id="46" name="AutoShape 40"/>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7" name="AutoShape 41"/>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40" name="Group 42"/>
            <p:cNvGrpSpPr>
              <a:grpSpLocks/>
            </p:cNvGrpSpPr>
            <p:nvPr/>
          </p:nvGrpSpPr>
          <p:grpSpPr bwMode="auto">
            <a:xfrm>
              <a:off x="567" y="2387"/>
              <a:ext cx="136" cy="408"/>
              <a:chOff x="612" y="3113"/>
              <a:chExt cx="136" cy="408"/>
            </a:xfrm>
          </p:grpSpPr>
          <p:sp>
            <p:nvSpPr>
              <p:cNvPr id="44" name="AutoShape 43"/>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5" name="AutoShape 44"/>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41" name="Group 45"/>
            <p:cNvGrpSpPr>
              <a:grpSpLocks/>
            </p:cNvGrpSpPr>
            <p:nvPr/>
          </p:nvGrpSpPr>
          <p:grpSpPr bwMode="auto">
            <a:xfrm>
              <a:off x="1020" y="2205"/>
              <a:ext cx="136" cy="408"/>
              <a:chOff x="612" y="3113"/>
              <a:chExt cx="136" cy="408"/>
            </a:xfrm>
          </p:grpSpPr>
          <p:sp>
            <p:nvSpPr>
              <p:cNvPr id="42" name="AutoShape 46"/>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3" name="AutoShape 47"/>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48" name="Group 48"/>
          <p:cNvGrpSpPr>
            <a:grpSpLocks/>
          </p:cNvGrpSpPr>
          <p:nvPr/>
        </p:nvGrpSpPr>
        <p:grpSpPr bwMode="auto">
          <a:xfrm>
            <a:off x="2495550" y="3463875"/>
            <a:ext cx="5327650" cy="1150938"/>
            <a:chOff x="703" y="1979"/>
            <a:chExt cx="3356" cy="725"/>
          </a:xfrm>
        </p:grpSpPr>
        <p:grpSp>
          <p:nvGrpSpPr>
            <p:cNvPr id="49" name="Group 49"/>
            <p:cNvGrpSpPr>
              <a:grpSpLocks/>
            </p:cNvGrpSpPr>
            <p:nvPr/>
          </p:nvGrpSpPr>
          <p:grpSpPr bwMode="auto">
            <a:xfrm>
              <a:off x="884" y="2296"/>
              <a:ext cx="136" cy="408"/>
              <a:chOff x="612" y="3113"/>
              <a:chExt cx="136" cy="408"/>
            </a:xfrm>
          </p:grpSpPr>
          <p:sp>
            <p:nvSpPr>
              <p:cNvPr id="59" name="AutoShape 50"/>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60" name="AutoShape 51"/>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0" name="Group 52"/>
            <p:cNvGrpSpPr>
              <a:grpSpLocks/>
            </p:cNvGrpSpPr>
            <p:nvPr/>
          </p:nvGrpSpPr>
          <p:grpSpPr bwMode="auto">
            <a:xfrm>
              <a:off x="703" y="2296"/>
              <a:ext cx="136" cy="408"/>
              <a:chOff x="612" y="3113"/>
              <a:chExt cx="136" cy="408"/>
            </a:xfrm>
          </p:grpSpPr>
          <p:sp>
            <p:nvSpPr>
              <p:cNvPr id="57" name="AutoShape 53"/>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8" name="AutoShape 54"/>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 name="Group 55"/>
            <p:cNvGrpSpPr>
              <a:grpSpLocks/>
            </p:cNvGrpSpPr>
            <p:nvPr/>
          </p:nvGrpSpPr>
          <p:grpSpPr bwMode="auto">
            <a:xfrm>
              <a:off x="3923" y="2115"/>
              <a:ext cx="136" cy="408"/>
              <a:chOff x="612" y="3113"/>
              <a:chExt cx="136" cy="408"/>
            </a:xfrm>
          </p:grpSpPr>
          <p:sp>
            <p:nvSpPr>
              <p:cNvPr id="55" name="AutoShape 56"/>
              <p:cNvSpPr>
                <a:spLocks noChangeArrowheads="1"/>
              </p:cNvSpPr>
              <p:nvPr/>
            </p:nvSpPr>
            <p:spPr bwMode="auto">
              <a:xfrm>
                <a:off x="612" y="3158"/>
                <a:ext cx="136" cy="363"/>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6" name="AutoShape 57"/>
              <p:cNvSpPr>
                <a:spLocks noChangeArrowheads="1"/>
              </p:cNvSpPr>
              <p:nvPr/>
            </p:nvSpPr>
            <p:spPr bwMode="auto">
              <a:xfrm>
                <a:off x="612" y="3113"/>
                <a:ext cx="136" cy="136"/>
              </a:xfrm>
              <a:prstGeom prst="smileyFace">
                <a:avLst>
                  <a:gd name="adj" fmla="val 4653"/>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2" name="Group 58"/>
            <p:cNvGrpSpPr>
              <a:grpSpLocks/>
            </p:cNvGrpSpPr>
            <p:nvPr/>
          </p:nvGrpSpPr>
          <p:grpSpPr bwMode="auto">
            <a:xfrm>
              <a:off x="2336" y="1979"/>
              <a:ext cx="136" cy="408"/>
              <a:chOff x="612" y="3113"/>
              <a:chExt cx="136" cy="408"/>
            </a:xfrm>
          </p:grpSpPr>
          <p:sp>
            <p:nvSpPr>
              <p:cNvPr id="53" name="AutoShape 59"/>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4" name="AutoShape 60"/>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61" name="Group 61"/>
          <p:cNvGrpSpPr>
            <a:grpSpLocks/>
          </p:cNvGrpSpPr>
          <p:nvPr/>
        </p:nvGrpSpPr>
        <p:grpSpPr bwMode="auto">
          <a:xfrm>
            <a:off x="8472488" y="3319413"/>
            <a:ext cx="1439862" cy="1871662"/>
            <a:chOff x="4468" y="1888"/>
            <a:chExt cx="907" cy="1179"/>
          </a:xfrm>
        </p:grpSpPr>
        <p:grpSp>
          <p:nvGrpSpPr>
            <p:cNvPr id="62" name="Group 62"/>
            <p:cNvGrpSpPr>
              <a:grpSpLocks/>
            </p:cNvGrpSpPr>
            <p:nvPr/>
          </p:nvGrpSpPr>
          <p:grpSpPr bwMode="auto">
            <a:xfrm>
              <a:off x="5239" y="2251"/>
              <a:ext cx="136" cy="408"/>
              <a:chOff x="612" y="3113"/>
              <a:chExt cx="136" cy="408"/>
            </a:xfrm>
          </p:grpSpPr>
          <p:sp>
            <p:nvSpPr>
              <p:cNvPr id="75" name="AutoShape 63"/>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6" name="AutoShape 64"/>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3" name="Group 65"/>
            <p:cNvGrpSpPr>
              <a:grpSpLocks/>
            </p:cNvGrpSpPr>
            <p:nvPr/>
          </p:nvGrpSpPr>
          <p:grpSpPr bwMode="auto">
            <a:xfrm>
              <a:off x="4649" y="2568"/>
              <a:ext cx="136" cy="408"/>
              <a:chOff x="612" y="3113"/>
              <a:chExt cx="136" cy="408"/>
            </a:xfrm>
          </p:grpSpPr>
          <p:sp>
            <p:nvSpPr>
              <p:cNvPr id="73" name="AutoShape 66"/>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4" name="AutoShape 67"/>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4" name="Group 68"/>
            <p:cNvGrpSpPr>
              <a:grpSpLocks/>
            </p:cNvGrpSpPr>
            <p:nvPr/>
          </p:nvGrpSpPr>
          <p:grpSpPr bwMode="auto">
            <a:xfrm>
              <a:off x="4468" y="2659"/>
              <a:ext cx="136" cy="408"/>
              <a:chOff x="612" y="3113"/>
              <a:chExt cx="136" cy="408"/>
            </a:xfrm>
          </p:grpSpPr>
          <p:sp>
            <p:nvSpPr>
              <p:cNvPr id="71" name="AutoShape 69"/>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2" name="AutoShape 70"/>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5" name="Group 71"/>
            <p:cNvGrpSpPr>
              <a:grpSpLocks/>
            </p:cNvGrpSpPr>
            <p:nvPr/>
          </p:nvGrpSpPr>
          <p:grpSpPr bwMode="auto">
            <a:xfrm>
              <a:off x="4468" y="1888"/>
              <a:ext cx="136" cy="408"/>
              <a:chOff x="612" y="3113"/>
              <a:chExt cx="136" cy="408"/>
            </a:xfrm>
          </p:grpSpPr>
          <p:sp>
            <p:nvSpPr>
              <p:cNvPr id="69" name="AutoShape 72"/>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0" name="AutoShape 73"/>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6" name="Group 74"/>
            <p:cNvGrpSpPr>
              <a:grpSpLocks/>
            </p:cNvGrpSpPr>
            <p:nvPr/>
          </p:nvGrpSpPr>
          <p:grpSpPr bwMode="auto">
            <a:xfrm>
              <a:off x="4694" y="1979"/>
              <a:ext cx="136" cy="408"/>
              <a:chOff x="612" y="3113"/>
              <a:chExt cx="136" cy="408"/>
            </a:xfrm>
          </p:grpSpPr>
          <p:sp>
            <p:nvSpPr>
              <p:cNvPr id="67" name="AutoShape 75"/>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68" name="AutoShape 76"/>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77" name="Group 77"/>
          <p:cNvGrpSpPr>
            <a:grpSpLocks/>
          </p:cNvGrpSpPr>
          <p:nvPr/>
        </p:nvGrpSpPr>
        <p:grpSpPr bwMode="auto">
          <a:xfrm>
            <a:off x="4944344" y="3285008"/>
            <a:ext cx="2663825" cy="2808288"/>
            <a:chOff x="2245" y="1797"/>
            <a:chExt cx="1678" cy="1769"/>
          </a:xfrm>
        </p:grpSpPr>
        <p:grpSp>
          <p:nvGrpSpPr>
            <p:cNvPr id="78" name="Group 78"/>
            <p:cNvGrpSpPr>
              <a:grpSpLocks/>
            </p:cNvGrpSpPr>
            <p:nvPr/>
          </p:nvGrpSpPr>
          <p:grpSpPr bwMode="auto">
            <a:xfrm>
              <a:off x="3379" y="3067"/>
              <a:ext cx="136" cy="408"/>
              <a:chOff x="612" y="3113"/>
              <a:chExt cx="136" cy="408"/>
            </a:xfrm>
          </p:grpSpPr>
          <p:sp>
            <p:nvSpPr>
              <p:cNvPr id="100" name="AutoShape 79"/>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101" name="AutoShape 80"/>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79" name="Group 81"/>
            <p:cNvGrpSpPr>
              <a:grpSpLocks/>
            </p:cNvGrpSpPr>
            <p:nvPr/>
          </p:nvGrpSpPr>
          <p:grpSpPr bwMode="auto">
            <a:xfrm>
              <a:off x="3606" y="2251"/>
              <a:ext cx="136" cy="408"/>
              <a:chOff x="612" y="3113"/>
              <a:chExt cx="136" cy="408"/>
            </a:xfrm>
          </p:grpSpPr>
          <p:sp>
            <p:nvSpPr>
              <p:cNvPr id="98" name="AutoShape 82"/>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9" name="AutoShape 83"/>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0" name="Group 84"/>
            <p:cNvGrpSpPr>
              <a:grpSpLocks/>
            </p:cNvGrpSpPr>
            <p:nvPr/>
          </p:nvGrpSpPr>
          <p:grpSpPr bwMode="auto">
            <a:xfrm>
              <a:off x="3787" y="2387"/>
              <a:ext cx="136" cy="408"/>
              <a:chOff x="612" y="3113"/>
              <a:chExt cx="136" cy="408"/>
            </a:xfrm>
          </p:grpSpPr>
          <p:sp>
            <p:nvSpPr>
              <p:cNvPr id="96" name="AutoShape 85"/>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7" name="AutoShape 86"/>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1" name="Group 87"/>
            <p:cNvGrpSpPr>
              <a:grpSpLocks/>
            </p:cNvGrpSpPr>
            <p:nvPr/>
          </p:nvGrpSpPr>
          <p:grpSpPr bwMode="auto">
            <a:xfrm>
              <a:off x="3606" y="3113"/>
              <a:ext cx="136" cy="408"/>
              <a:chOff x="612" y="3113"/>
              <a:chExt cx="136" cy="408"/>
            </a:xfrm>
          </p:grpSpPr>
          <p:sp>
            <p:nvSpPr>
              <p:cNvPr id="94" name="AutoShape 88"/>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5" name="AutoShape 89"/>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2" name="Group 90"/>
            <p:cNvGrpSpPr>
              <a:grpSpLocks/>
            </p:cNvGrpSpPr>
            <p:nvPr/>
          </p:nvGrpSpPr>
          <p:grpSpPr bwMode="auto">
            <a:xfrm>
              <a:off x="3470" y="3158"/>
              <a:ext cx="136" cy="408"/>
              <a:chOff x="612" y="3113"/>
              <a:chExt cx="136" cy="408"/>
            </a:xfrm>
          </p:grpSpPr>
          <p:sp>
            <p:nvSpPr>
              <p:cNvPr id="92" name="AutoShape 91"/>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3" name="AutoShape 92"/>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3" name="Group 93"/>
            <p:cNvGrpSpPr>
              <a:grpSpLocks/>
            </p:cNvGrpSpPr>
            <p:nvPr/>
          </p:nvGrpSpPr>
          <p:grpSpPr bwMode="auto">
            <a:xfrm>
              <a:off x="2472" y="1797"/>
              <a:ext cx="136" cy="408"/>
              <a:chOff x="612" y="3113"/>
              <a:chExt cx="136" cy="408"/>
            </a:xfrm>
          </p:grpSpPr>
          <p:sp>
            <p:nvSpPr>
              <p:cNvPr id="90" name="AutoShape 94"/>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1" name="AutoShape 95"/>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4" name="Group 96"/>
            <p:cNvGrpSpPr>
              <a:grpSpLocks/>
            </p:cNvGrpSpPr>
            <p:nvPr/>
          </p:nvGrpSpPr>
          <p:grpSpPr bwMode="auto">
            <a:xfrm>
              <a:off x="2245" y="1842"/>
              <a:ext cx="136" cy="408"/>
              <a:chOff x="612" y="3113"/>
              <a:chExt cx="136" cy="408"/>
            </a:xfrm>
          </p:grpSpPr>
          <p:sp>
            <p:nvSpPr>
              <p:cNvPr id="88" name="AutoShape 97"/>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89" name="AutoShape 98"/>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5" name="Group 99"/>
            <p:cNvGrpSpPr>
              <a:grpSpLocks/>
            </p:cNvGrpSpPr>
            <p:nvPr/>
          </p:nvGrpSpPr>
          <p:grpSpPr bwMode="auto">
            <a:xfrm>
              <a:off x="2336" y="2614"/>
              <a:ext cx="136" cy="408"/>
              <a:chOff x="612" y="3113"/>
              <a:chExt cx="136" cy="408"/>
            </a:xfrm>
          </p:grpSpPr>
          <p:sp>
            <p:nvSpPr>
              <p:cNvPr id="86" name="AutoShape 100"/>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87" name="AutoShape 101"/>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sp>
        <p:nvSpPr>
          <p:cNvPr id="2" name="Rechteck 1"/>
          <p:cNvSpPr/>
          <p:nvPr/>
        </p:nvSpPr>
        <p:spPr bwMode="auto">
          <a:xfrm>
            <a:off x="4079776" y="3174949"/>
            <a:ext cx="3960440" cy="359886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6600">
                <a:solidFill>
                  <a:schemeClr val="bg1"/>
                </a:solidFill>
                <a:latin typeface="Times New Roman" panose="02020603050405020304" pitchFamily="18" charset="0"/>
                <a:cs typeface="Times New Roman" panose="02020603050405020304" pitchFamily="18" charset="0"/>
              </a:rPr>
              <a:t/>
            </a:r>
            <a:br>
              <a:rPr lang="de-DE" sz="6600">
                <a:solidFill>
                  <a:schemeClr val="bg1"/>
                </a:solidFill>
                <a:latin typeface="Times New Roman" panose="02020603050405020304" pitchFamily="18" charset="0"/>
                <a:cs typeface="Times New Roman" panose="02020603050405020304" pitchFamily="18" charset="0"/>
              </a:rPr>
            </a:br>
            <a:r>
              <a:rPr lang="de-DE" sz="6600" i="1">
                <a:solidFill>
                  <a:schemeClr val="bg1"/>
                </a:solidFill>
                <a:latin typeface="Times New Roman" panose="02020603050405020304" pitchFamily="18" charset="0"/>
                <a:cs typeface="Times New Roman" panose="02020603050405020304" pitchFamily="18" charset="0"/>
              </a:rPr>
              <a:t>black box?</a:t>
            </a:r>
          </a:p>
        </p:txBody>
      </p:sp>
      <p:sp>
        <p:nvSpPr>
          <p:cNvPr id="3" name="Titel 1">
            <a:extLst>
              <a:ext uri="{FF2B5EF4-FFF2-40B4-BE49-F238E27FC236}">
                <a16:creationId xmlns:a16="http://schemas.microsoft.com/office/drawing/2014/main" id="{9596BF8F-9C3A-0F8E-C89C-86B1FFB65EEC}"/>
              </a:ext>
            </a:extLst>
          </p:cNvPr>
          <p:cNvSpPr txBox="1">
            <a:spLocks/>
          </p:cNvSpPr>
          <p:nvPr/>
        </p:nvSpPr>
        <p:spPr bwMode="auto">
          <a:xfrm>
            <a:off x="1521533" y="121404"/>
            <a:ext cx="8999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1"/>
                </a:solidFill>
                <a:latin typeface="Times New Roman" pitchFamily="18" charset="0"/>
                <a:ea typeface="+mj-ea"/>
                <a:cs typeface="+mj-cs"/>
              </a:defRPr>
            </a:lvl1pPr>
            <a:lvl2pPr algn="ctr" rtl="0" eaLnBrk="0" fontAlgn="base" hangingPunct="0">
              <a:spcBef>
                <a:spcPct val="0"/>
              </a:spcBef>
              <a:spcAft>
                <a:spcPct val="0"/>
              </a:spcAft>
              <a:defRPr sz="3200" b="1">
                <a:solidFill>
                  <a:schemeClr val="tx1"/>
                </a:solidFill>
                <a:latin typeface="Times New Roman" pitchFamily="18" charset="0"/>
              </a:defRPr>
            </a:lvl2pPr>
            <a:lvl3pPr algn="ctr" rtl="0" eaLnBrk="0" fontAlgn="base" hangingPunct="0">
              <a:spcBef>
                <a:spcPct val="0"/>
              </a:spcBef>
              <a:spcAft>
                <a:spcPct val="0"/>
              </a:spcAft>
              <a:defRPr sz="3200" b="1">
                <a:solidFill>
                  <a:schemeClr val="tx1"/>
                </a:solidFill>
                <a:latin typeface="Times New Roman" pitchFamily="18" charset="0"/>
              </a:defRPr>
            </a:lvl3pPr>
            <a:lvl4pPr algn="ctr" rtl="0" eaLnBrk="0" fontAlgn="base" hangingPunct="0">
              <a:spcBef>
                <a:spcPct val="0"/>
              </a:spcBef>
              <a:spcAft>
                <a:spcPct val="0"/>
              </a:spcAft>
              <a:defRPr sz="3200" b="1">
                <a:solidFill>
                  <a:schemeClr val="tx1"/>
                </a:solidFill>
                <a:latin typeface="Times New Roman" pitchFamily="18" charset="0"/>
              </a:defRPr>
            </a:lvl4pPr>
            <a:lvl5pPr algn="ctr" rtl="0" eaLnBrk="0" fontAlgn="base" hangingPunct="0">
              <a:spcBef>
                <a:spcPct val="0"/>
              </a:spcBef>
              <a:spcAft>
                <a:spcPct val="0"/>
              </a:spcAft>
              <a:defRPr sz="3200" b="1">
                <a:solidFill>
                  <a:schemeClr val="tx1"/>
                </a:solidFill>
                <a:latin typeface="Times New Roman" pitchFamily="18" charset="0"/>
              </a:defRPr>
            </a:lvl5pPr>
            <a:lvl6pPr marL="457200" algn="l" rtl="0" fontAlgn="base">
              <a:spcBef>
                <a:spcPct val="0"/>
              </a:spcBef>
              <a:spcAft>
                <a:spcPct val="0"/>
              </a:spcAft>
              <a:defRPr sz="2800">
                <a:solidFill>
                  <a:srgbClr val="5A463C"/>
                </a:solidFill>
                <a:latin typeface="Arial" charset="0"/>
              </a:defRPr>
            </a:lvl6pPr>
            <a:lvl7pPr marL="914400" algn="l" rtl="0" fontAlgn="base">
              <a:spcBef>
                <a:spcPct val="0"/>
              </a:spcBef>
              <a:spcAft>
                <a:spcPct val="0"/>
              </a:spcAft>
              <a:defRPr sz="2800">
                <a:solidFill>
                  <a:srgbClr val="5A463C"/>
                </a:solidFill>
                <a:latin typeface="Arial" charset="0"/>
              </a:defRPr>
            </a:lvl7pPr>
            <a:lvl8pPr marL="1371600" algn="l" rtl="0" fontAlgn="base">
              <a:spcBef>
                <a:spcPct val="0"/>
              </a:spcBef>
              <a:spcAft>
                <a:spcPct val="0"/>
              </a:spcAft>
              <a:defRPr sz="2800">
                <a:solidFill>
                  <a:srgbClr val="5A463C"/>
                </a:solidFill>
                <a:latin typeface="Arial" charset="0"/>
              </a:defRPr>
            </a:lvl8pPr>
            <a:lvl9pPr marL="1828800" algn="l" rtl="0" fontAlgn="base">
              <a:spcBef>
                <a:spcPct val="0"/>
              </a:spcBef>
              <a:spcAft>
                <a:spcPct val="0"/>
              </a:spcAft>
              <a:defRPr sz="2800">
                <a:solidFill>
                  <a:srgbClr val="5A463C"/>
                </a:solidFill>
                <a:latin typeface="Arial" charset="0"/>
              </a:defRPr>
            </a:lvl9pPr>
          </a:lstStyle>
          <a:p>
            <a:r>
              <a:rPr lang="de-DE" sz="2400" kern="0" dirty="0"/>
              <a:t>Steuerung durch Intervention: das raffinierte (komplexe) Modell</a:t>
            </a:r>
          </a:p>
        </p:txBody>
      </p:sp>
    </p:spTree>
    <p:extLst>
      <p:ext uri="{BB962C8B-B14F-4D97-AF65-F5344CB8AC3E}">
        <p14:creationId xmlns:p14="http://schemas.microsoft.com/office/powerpoint/2010/main" val="3733107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2209800" y="609600"/>
            <a:ext cx="7558088" cy="3683000"/>
          </a:xfrm>
        </p:spPr>
        <p:txBody>
          <a:bodyPr/>
          <a:lstStyle/>
          <a:p>
            <a:pPr lvl="1"/>
            <a:r>
              <a:rPr lang="de-DE" altLang="de-DE" sz="2800" b="0" dirty="0"/>
              <a:t>Empirisches Beispiel 2:</a:t>
            </a:r>
            <a:br>
              <a:rPr lang="de-DE" altLang="de-DE" sz="2800" b="0" dirty="0"/>
            </a:br>
            <a:r>
              <a:rPr lang="de-DE" altLang="de-DE" sz="2800" dirty="0"/>
              <a:t>Die Bedeutung eigensinniger </a:t>
            </a:r>
            <a:r>
              <a:rPr lang="de-DE" altLang="de-DE" sz="2800" dirty="0" err="1"/>
              <a:t>Akteur:innen</a:t>
            </a:r>
            <a:r>
              <a:rPr lang="de-DE" altLang="de-DE" sz="2800" dirty="0"/>
              <a:t> in Übergangsprozessen zwischen Studium und Arbeitsmarkt</a:t>
            </a:r>
            <a:br>
              <a:rPr lang="de-DE" altLang="de-DE" sz="2800" dirty="0"/>
            </a:br>
            <a:r>
              <a:rPr lang="de-DE" altLang="de-DE" b="0" dirty="0"/>
              <a:t> </a:t>
            </a:r>
            <a:r>
              <a:rPr lang="de-DE" altLang="de-DE" dirty="0"/>
              <a:t/>
            </a:r>
            <a:br>
              <a:rPr lang="de-DE" altLang="de-DE" dirty="0"/>
            </a:br>
            <a:r>
              <a:rPr lang="de-DE" altLang="de-DE" dirty="0"/>
              <a:t/>
            </a:r>
            <a:br>
              <a:rPr lang="de-DE" altLang="de-DE" dirty="0"/>
            </a:br>
            <a:r>
              <a:rPr lang="de-DE" altLang="de-DE" dirty="0"/>
              <a:t/>
            </a:r>
            <a:br>
              <a:rPr lang="de-DE" altLang="de-DE" dirty="0"/>
            </a:br>
            <a:endParaRPr lang="de-DE" altLang="de-DE" dirty="0"/>
          </a:p>
        </p:txBody>
      </p:sp>
      <p:graphicFrame>
        <p:nvGraphicFramePr>
          <p:cNvPr id="338949" name="Object 5"/>
          <p:cNvGraphicFramePr>
            <a:graphicFrameLocks noChangeAspect="1"/>
          </p:cNvGraphicFramePr>
          <p:nvPr/>
        </p:nvGraphicFramePr>
        <p:xfrm>
          <a:off x="3575720" y="2924944"/>
          <a:ext cx="4722290" cy="3168674"/>
        </p:xfrm>
        <a:graphic>
          <a:graphicData uri="http://schemas.openxmlformats.org/presentationml/2006/ole">
            <mc:AlternateContent xmlns:mc="http://schemas.openxmlformats.org/markup-compatibility/2006">
              <mc:Choice xmlns:v="urn:schemas-microsoft-com:vml" Requires="v">
                <p:oleObj spid="_x0000_s12290" name="Tabelle" r:id="rId4" imgW="3719012" imgH="2972319" progId="Excel.Sheet.8">
                  <p:embed/>
                </p:oleObj>
              </mc:Choice>
              <mc:Fallback>
                <p:oleObj name="Tabelle" r:id="rId4" imgW="3719012" imgH="2972319" progId="Excel.Sheet.8">
                  <p:embed/>
                  <p:pic>
                    <p:nvPicPr>
                      <p:cNvPr id="3389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720" y="2924944"/>
                        <a:ext cx="4722290" cy="316867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35857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2279651" y="333375"/>
            <a:ext cx="7777163" cy="1295400"/>
          </a:xfrm>
        </p:spPr>
        <p:txBody>
          <a:bodyPr/>
          <a:lstStyle/>
          <a:p>
            <a:pPr marL="0" indent="0">
              <a:lnSpc>
                <a:spcPct val="80000"/>
              </a:lnSpc>
              <a:buNone/>
              <a:tabLst>
                <a:tab pos="196850" algn="l"/>
              </a:tabLst>
            </a:pPr>
            <a:r>
              <a:rPr lang="de-DE" altLang="de-DE" b="1"/>
              <a:t>Forschungsprojekt:</a:t>
            </a:r>
            <a:r>
              <a:rPr lang="de-DE" altLang="de-DE" i="1"/>
              <a:t> Der Übergang zwischen Ausbildung und Erwerbssystem in der DDR vor und nach der „Wende“</a:t>
            </a:r>
            <a:endParaRPr lang="de-DE" altLang="de-DE"/>
          </a:p>
          <a:p>
            <a:pPr marL="0" indent="0" algn="ctr">
              <a:lnSpc>
                <a:spcPct val="80000"/>
              </a:lnSpc>
              <a:buNone/>
              <a:tabLst>
                <a:tab pos="196850" algn="l"/>
              </a:tabLst>
            </a:pPr>
            <a:r>
              <a:rPr lang="de-DE" altLang="de-DE"/>
              <a:t>(W</a:t>
            </a:r>
            <a:r>
              <a:rPr lang="de-DE" altLang="de-DE" sz="1600"/>
              <a:t>EYMANN</a:t>
            </a:r>
            <a:r>
              <a:rPr lang="de-DE" altLang="de-DE"/>
              <a:t>, S</a:t>
            </a:r>
            <a:r>
              <a:rPr lang="de-DE" altLang="de-DE" sz="1600"/>
              <a:t>ACKMANN</a:t>
            </a:r>
            <a:r>
              <a:rPr lang="de-DE" altLang="de-DE"/>
              <a:t>, W</a:t>
            </a:r>
            <a:r>
              <a:rPr lang="de-DE" altLang="de-DE" sz="1600"/>
              <a:t>INGENS</a:t>
            </a:r>
            <a:r>
              <a:rPr lang="de-DE" altLang="de-DE"/>
              <a:t> u.a.)</a:t>
            </a:r>
          </a:p>
        </p:txBody>
      </p:sp>
      <p:pic>
        <p:nvPicPr>
          <p:cNvPr id="249860" name="Picture 4" descr="Marschierende DDR-Bürge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2420939"/>
            <a:ext cx="36957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1" name="Picture 5" descr="DDR Briga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150" y="2427289"/>
            <a:ext cx="3695700"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7176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49860"/>
                                        </p:tgtEl>
                                        <p:attrNameLst>
                                          <p:attrName>style.visibility</p:attrName>
                                        </p:attrNameLst>
                                      </p:cBhvr>
                                      <p:to>
                                        <p:strVal val="visible"/>
                                      </p:to>
                                    </p:set>
                                    <p:animEffect transition="in" filter="dissolve">
                                      <p:cBhvr>
                                        <p:cTn id="7" dur="500"/>
                                        <p:tgtEl>
                                          <p:spTgt spid="24986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49861"/>
                                        </p:tgtEl>
                                        <p:attrNameLst>
                                          <p:attrName>style.visibility</p:attrName>
                                        </p:attrNameLst>
                                      </p:cBhvr>
                                      <p:to>
                                        <p:strVal val="visible"/>
                                      </p:to>
                                    </p:set>
                                    <p:animEffect transition="in" filter="dissolve">
                                      <p:cBhvr>
                                        <p:cTn id="11" dur="500"/>
                                        <p:tgtEl>
                                          <p:spTgt spid="249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1828800" y="228600"/>
            <a:ext cx="8534400" cy="1143000"/>
          </a:xfrm>
        </p:spPr>
        <p:txBody>
          <a:bodyPr/>
          <a:lstStyle/>
          <a:p>
            <a:r>
              <a:rPr lang="de-DE" altLang="de-DE" sz="2400" i="1">
                <a:cs typeface="Times New Roman" pitchFamily="18" charset="0"/>
              </a:rPr>
              <a:t>Politische Semantik</a:t>
            </a:r>
            <a:r>
              <a:rPr lang="de-DE" altLang="de-DE" sz="2400">
                <a:cs typeface="Times New Roman" pitchFamily="18" charset="0"/>
              </a:rPr>
              <a:t>:</a:t>
            </a:r>
            <a:br>
              <a:rPr lang="de-DE" altLang="de-DE" sz="2400">
                <a:cs typeface="Times New Roman" pitchFamily="18" charset="0"/>
              </a:rPr>
            </a:br>
            <a:r>
              <a:rPr lang="de-DE" altLang="de-DE" sz="2400">
                <a:cs typeface="Times New Roman" pitchFamily="18" charset="0"/>
              </a:rPr>
              <a:t> ein formalisiertes Übergangssystem</a:t>
            </a:r>
          </a:p>
        </p:txBody>
      </p:sp>
      <p:sp>
        <p:nvSpPr>
          <p:cNvPr id="251907" name="Rectangle 3"/>
          <p:cNvSpPr>
            <a:spLocks noChangeArrowheads="1"/>
          </p:cNvSpPr>
          <p:nvPr/>
        </p:nvSpPr>
        <p:spPr bwMode="auto">
          <a:xfrm>
            <a:off x="3048000" y="1676400"/>
            <a:ext cx="6172200" cy="762000"/>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rgbClr val="00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96850" algn="l"/>
              </a:tabLst>
              <a:defRPr b="1">
                <a:solidFill>
                  <a:schemeClr val="tx1"/>
                </a:solidFill>
                <a:latin typeface="Arial" pitchFamily="34" charset="0"/>
              </a:defRPr>
            </a:lvl1pPr>
            <a:lvl2pPr marL="742950" indent="-285750" eaLnBrk="0" hangingPunct="0">
              <a:tabLst>
                <a:tab pos="196850" algn="l"/>
              </a:tabLst>
              <a:defRPr b="1">
                <a:solidFill>
                  <a:schemeClr val="tx1"/>
                </a:solidFill>
                <a:latin typeface="Arial" pitchFamily="34" charset="0"/>
              </a:defRPr>
            </a:lvl2pPr>
            <a:lvl3pPr marL="1143000" indent="-228600" eaLnBrk="0" hangingPunct="0">
              <a:tabLst>
                <a:tab pos="196850" algn="l"/>
              </a:tabLst>
              <a:defRPr b="1">
                <a:solidFill>
                  <a:schemeClr val="tx1"/>
                </a:solidFill>
                <a:latin typeface="Arial" pitchFamily="34" charset="0"/>
              </a:defRPr>
            </a:lvl3pPr>
            <a:lvl4pPr marL="1600200" indent="-228600" eaLnBrk="0" hangingPunct="0">
              <a:tabLst>
                <a:tab pos="196850" algn="l"/>
              </a:tabLst>
              <a:defRPr b="1">
                <a:solidFill>
                  <a:schemeClr val="tx1"/>
                </a:solidFill>
                <a:latin typeface="Arial" pitchFamily="34" charset="0"/>
              </a:defRPr>
            </a:lvl4pPr>
            <a:lvl5pPr marL="2057400" indent="-228600" eaLnBrk="0" hangingPunct="0">
              <a:tabLst>
                <a:tab pos="196850" algn="l"/>
              </a:tabLst>
              <a:defRPr b="1">
                <a:solidFill>
                  <a:schemeClr val="tx1"/>
                </a:solidFill>
                <a:latin typeface="Arial" pitchFamily="34" charset="0"/>
              </a:defRPr>
            </a:lvl5pPr>
            <a:lvl6pPr marL="2514600" indent="-228600" eaLnBrk="0" fontAlgn="base" hangingPunct="0">
              <a:spcBef>
                <a:spcPct val="0"/>
              </a:spcBef>
              <a:spcAft>
                <a:spcPct val="0"/>
              </a:spcAft>
              <a:tabLst>
                <a:tab pos="196850" algn="l"/>
              </a:tabLst>
              <a:defRPr b="1">
                <a:solidFill>
                  <a:schemeClr val="tx1"/>
                </a:solidFill>
                <a:latin typeface="Arial" pitchFamily="34" charset="0"/>
              </a:defRPr>
            </a:lvl6pPr>
            <a:lvl7pPr marL="2971800" indent="-228600" eaLnBrk="0" fontAlgn="base" hangingPunct="0">
              <a:spcBef>
                <a:spcPct val="0"/>
              </a:spcBef>
              <a:spcAft>
                <a:spcPct val="0"/>
              </a:spcAft>
              <a:tabLst>
                <a:tab pos="196850" algn="l"/>
              </a:tabLst>
              <a:defRPr b="1">
                <a:solidFill>
                  <a:schemeClr val="tx1"/>
                </a:solidFill>
                <a:latin typeface="Arial" pitchFamily="34" charset="0"/>
              </a:defRPr>
            </a:lvl7pPr>
            <a:lvl8pPr marL="3429000" indent="-228600" eaLnBrk="0" fontAlgn="base" hangingPunct="0">
              <a:spcBef>
                <a:spcPct val="0"/>
              </a:spcBef>
              <a:spcAft>
                <a:spcPct val="0"/>
              </a:spcAft>
              <a:tabLst>
                <a:tab pos="196850" algn="l"/>
              </a:tabLst>
              <a:defRPr b="1">
                <a:solidFill>
                  <a:schemeClr val="tx1"/>
                </a:solidFill>
                <a:latin typeface="Arial" pitchFamily="34" charset="0"/>
              </a:defRPr>
            </a:lvl8pPr>
            <a:lvl9pPr marL="3886200" indent="-228600" eaLnBrk="0" fontAlgn="base" hangingPunct="0">
              <a:spcBef>
                <a:spcPct val="0"/>
              </a:spcBef>
              <a:spcAft>
                <a:spcPct val="0"/>
              </a:spcAft>
              <a:tabLst>
                <a:tab pos="196850" algn="l"/>
              </a:tabLst>
              <a:defRPr b="1">
                <a:solidFill>
                  <a:schemeClr val="tx1"/>
                </a:solidFill>
                <a:latin typeface="Arial" pitchFamily="34" charset="0"/>
              </a:defRPr>
            </a:lvl9pPr>
          </a:lstStyle>
          <a:p>
            <a:pPr algn="ctr" eaLnBrk="1" hangingPunct="1">
              <a:spcBef>
                <a:spcPct val="20000"/>
              </a:spcBef>
            </a:pPr>
            <a:r>
              <a:rPr lang="de-DE" altLang="de-DE" b="0">
                <a:latin typeface="Times New Roman" pitchFamily="18" charset="0"/>
                <a:cs typeface="Times New Roman" pitchFamily="18" charset="0"/>
              </a:rPr>
              <a:t>Oberste Ebene administrativer Planung: </a:t>
            </a:r>
            <a:br>
              <a:rPr lang="de-DE" altLang="de-DE" b="0">
                <a:latin typeface="Times New Roman" pitchFamily="18" charset="0"/>
                <a:cs typeface="Times New Roman" pitchFamily="18" charset="0"/>
              </a:rPr>
            </a:br>
            <a:r>
              <a:rPr lang="de-DE" altLang="de-DE" b="0">
                <a:latin typeface="Times New Roman" pitchFamily="18" charset="0"/>
                <a:cs typeface="Times New Roman" pitchFamily="18" charset="0"/>
              </a:rPr>
              <a:t>Definition ökonomischer Planungsziele</a:t>
            </a:r>
            <a:endParaRPr lang="de-DE" altLang="de-DE" sz="1600" b="0">
              <a:latin typeface="Times New Roman" pitchFamily="18" charset="0"/>
              <a:cs typeface="Times New Roman" pitchFamily="18" charset="0"/>
            </a:endParaRPr>
          </a:p>
        </p:txBody>
      </p:sp>
      <p:sp>
        <p:nvSpPr>
          <p:cNvPr id="251908" name="Rectangle 4"/>
          <p:cNvSpPr>
            <a:spLocks noChangeArrowheads="1"/>
          </p:cNvSpPr>
          <p:nvPr/>
        </p:nvSpPr>
        <p:spPr bwMode="auto">
          <a:xfrm>
            <a:off x="2362200" y="3276600"/>
            <a:ext cx="776605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eaLnBrk="0" hangingPunct="0">
              <a:tabLst>
                <a:tab pos="196850" algn="l"/>
              </a:tabLst>
              <a:defRPr b="1">
                <a:solidFill>
                  <a:schemeClr val="tx1"/>
                </a:solidFill>
                <a:latin typeface="Arial" pitchFamily="34" charset="0"/>
              </a:defRPr>
            </a:lvl1pPr>
            <a:lvl2pPr marL="742950" indent="-285750" eaLnBrk="0" hangingPunct="0">
              <a:tabLst>
                <a:tab pos="196850" algn="l"/>
              </a:tabLst>
              <a:defRPr b="1">
                <a:solidFill>
                  <a:schemeClr val="tx1"/>
                </a:solidFill>
                <a:latin typeface="Arial" pitchFamily="34" charset="0"/>
              </a:defRPr>
            </a:lvl2pPr>
            <a:lvl3pPr marL="1143000" indent="-228600" eaLnBrk="0" hangingPunct="0">
              <a:tabLst>
                <a:tab pos="196850" algn="l"/>
              </a:tabLst>
              <a:defRPr b="1">
                <a:solidFill>
                  <a:schemeClr val="tx1"/>
                </a:solidFill>
                <a:latin typeface="Arial" pitchFamily="34" charset="0"/>
              </a:defRPr>
            </a:lvl3pPr>
            <a:lvl4pPr marL="1600200" indent="-228600" eaLnBrk="0" hangingPunct="0">
              <a:tabLst>
                <a:tab pos="196850" algn="l"/>
              </a:tabLst>
              <a:defRPr b="1">
                <a:solidFill>
                  <a:schemeClr val="tx1"/>
                </a:solidFill>
                <a:latin typeface="Arial" pitchFamily="34" charset="0"/>
              </a:defRPr>
            </a:lvl4pPr>
            <a:lvl5pPr marL="2057400" indent="-228600" eaLnBrk="0" hangingPunct="0">
              <a:tabLst>
                <a:tab pos="196850" algn="l"/>
              </a:tabLst>
              <a:defRPr b="1">
                <a:solidFill>
                  <a:schemeClr val="tx1"/>
                </a:solidFill>
                <a:latin typeface="Arial" pitchFamily="34" charset="0"/>
              </a:defRPr>
            </a:lvl5pPr>
            <a:lvl6pPr marL="2514600" indent="-228600" eaLnBrk="0" fontAlgn="base" hangingPunct="0">
              <a:spcBef>
                <a:spcPct val="0"/>
              </a:spcBef>
              <a:spcAft>
                <a:spcPct val="0"/>
              </a:spcAft>
              <a:tabLst>
                <a:tab pos="196850" algn="l"/>
              </a:tabLst>
              <a:defRPr b="1">
                <a:solidFill>
                  <a:schemeClr val="tx1"/>
                </a:solidFill>
                <a:latin typeface="Arial" pitchFamily="34" charset="0"/>
              </a:defRPr>
            </a:lvl6pPr>
            <a:lvl7pPr marL="2971800" indent="-228600" eaLnBrk="0" fontAlgn="base" hangingPunct="0">
              <a:spcBef>
                <a:spcPct val="0"/>
              </a:spcBef>
              <a:spcAft>
                <a:spcPct val="0"/>
              </a:spcAft>
              <a:tabLst>
                <a:tab pos="196850" algn="l"/>
              </a:tabLst>
              <a:defRPr b="1">
                <a:solidFill>
                  <a:schemeClr val="tx1"/>
                </a:solidFill>
                <a:latin typeface="Arial" pitchFamily="34" charset="0"/>
              </a:defRPr>
            </a:lvl7pPr>
            <a:lvl8pPr marL="3429000" indent="-228600" eaLnBrk="0" fontAlgn="base" hangingPunct="0">
              <a:spcBef>
                <a:spcPct val="0"/>
              </a:spcBef>
              <a:spcAft>
                <a:spcPct val="0"/>
              </a:spcAft>
              <a:tabLst>
                <a:tab pos="196850" algn="l"/>
              </a:tabLst>
              <a:defRPr b="1">
                <a:solidFill>
                  <a:schemeClr val="tx1"/>
                </a:solidFill>
                <a:latin typeface="Arial" pitchFamily="34" charset="0"/>
              </a:defRPr>
            </a:lvl8pPr>
            <a:lvl9pPr marL="3886200" indent="-228600" eaLnBrk="0" fontAlgn="base" hangingPunct="0">
              <a:spcBef>
                <a:spcPct val="0"/>
              </a:spcBef>
              <a:spcAft>
                <a:spcPct val="0"/>
              </a:spcAft>
              <a:tabLst>
                <a:tab pos="196850" algn="l"/>
              </a:tabLst>
              <a:defRPr b="1">
                <a:solidFill>
                  <a:schemeClr val="tx1"/>
                </a:solidFill>
                <a:latin typeface="Arial" pitchFamily="34" charset="0"/>
              </a:defRPr>
            </a:lvl9pPr>
          </a:lstStyle>
          <a:p>
            <a:pPr algn="ctr" eaLnBrk="1" hangingPunct="1">
              <a:spcBef>
                <a:spcPct val="20000"/>
              </a:spcBef>
            </a:pPr>
            <a:r>
              <a:rPr lang="de-DE" altLang="de-DE" sz="1600" b="0">
                <a:latin typeface="Times New Roman" pitchFamily="18" charset="0"/>
                <a:cs typeface="Times New Roman" pitchFamily="18" charset="0"/>
              </a:rPr>
              <a:t>Planungskommissionen</a:t>
            </a:r>
            <a:br>
              <a:rPr lang="de-DE" altLang="de-DE" sz="1600" b="0">
                <a:latin typeface="Times New Roman" pitchFamily="18" charset="0"/>
                <a:cs typeface="Times New Roman" pitchFamily="18" charset="0"/>
              </a:rPr>
            </a:br>
            <a:r>
              <a:rPr lang="de-DE" altLang="de-DE" sz="1600" b="0">
                <a:latin typeface="Times New Roman" pitchFamily="18" charset="0"/>
                <a:cs typeface="Times New Roman" pitchFamily="18" charset="0"/>
              </a:rPr>
              <a:t>Anzahl der erforderlichen Universitätsabsolventen und Beschäftigten</a:t>
            </a:r>
          </a:p>
        </p:txBody>
      </p:sp>
      <p:sp>
        <p:nvSpPr>
          <p:cNvPr id="251909" name="AutoShape 5"/>
          <p:cNvSpPr>
            <a:spLocks noChangeArrowheads="1"/>
          </p:cNvSpPr>
          <p:nvPr/>
        </p:nvSpPr>
        <p:spPr bwMode="auto">
          <a:xfrm>
            <a:off x="5715000" y="2514600"/>
            <a:ext cx="685800" cy="762000"/>
          </a:xfrm>
          <a:prstGeom prst="downArrow">
            <a:avLst>
              <a:gd name="adj1" fmla="val 50000"/>
              <a:gd name="adj2" fmla="val 2777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de-DE" altLang="de-DE"/>
          </a:p>
        </p:txBody>
      </p:sp>
      <p:grpSp>
        <p:nvGrpSpPr>
          <p:cNvPr id="251910" name="Group 6"/>
          <p:cNvGrpSpPr>
            <a:grpSpLocks/>
          </p:cNvGrpSpPr>
          <p:nvPr/>
        </p:nvGrpSpPr>
        <p:grpSpPr bwMode="auto">
          <a:xfrm>
            <a:off x="2286000" y="4038600"/>
            <a:ext cx="7543800" cy="2609850"/>
            <a:chOff x="480" y="2544"/>
            <a:chExt cx="4752" cy="1644"/>
          </a:xfrm>
        </p:grpSpPr>
        <p:grpSp>
          <p:nvGrpSpPr>
            <p:cNvPr id="35848" name="Group 7"/>
            <p:cNvGrpSpPr>
              <a:grpSpLocks/>
            </p:cNvGrpSpPr>
            <p:nvPr/>
          </p:nvGrpSpPr>
          <p:grpSpPr bwMode="auto">
            <a:xfrm>
              <a:off x="720" y="2544"/>
              <a:ext cx="4272" cy="672"/>
              <a:chOff x="720" y="2544"/>
              <a:chExt cx="4272" cy="672"/>
            </a:xfrm>
          </p:grpSpPr>
          <p:sp>
            <p:nvSpPr>
              <p:cNvPr id="35855" name="Line 8"/>
              <p:cNvSpPr>
                <a:spLocks noChangeShapeType="1"/>
              </p:cNvSpPr>
              <p:nvPr/>
            </p:nvSpPr>
            <p:spPr bwMode="auto">
              <a:xfrm flipH="1">
                <a:off x="720" y="2544"/>
                <a:ext cx="816" cy="6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5856" name="Line 9"/>
              <p:cNvSpPr>
                <a:spLocks noChangeShapeType="1"/>
              </p:cNvSpPr>
              <p:nvPr/>
            </p:nvSpPr>
            <p:spPr bwMode="auto">
              <a:xfrm flipH="1">
                <a:off x="1872" y="2544"/>
                <a:ext cx="240" cy="6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5857" name="Line 10"/>
              <p:cNvSpPr>
                <a:spLocks noChangeShapeType="1"/>
              </p:cNvSpPr>
              <p:nvPr/>
            </p:nvSpPr>
            <p:spPr bwMode="auto">
              <a:xfrm>
                <a:off x="2832" y="2544"/>
                <a:ext cx="0" cy="6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5858" name="Line 11"/>
              <p:cNvSpPr>
                <a:spLocks noChangeShapeType="1"/>
              </p:cNvSpPr>
              <p:nvPr/>
            </p:nvSpPr>
            <p:spPr bwMode="auto">
              <a:xfrm>
                <a:off x="3456" y="2544"/>
                <a:ext cx="432" cy="6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5859" name="Line 12"/>
              <p:cNvSpPr>
                <a:spLocks noChangeShapeType="1"/>
              </p:cNvSpPr>
              <p:nvPr/>
            </p:nvSpPr>
            <p:spPr bwMode="auto">
              <a:xfrm>
                <a:off x="4176" y="2544"/>
                <a:ext cx="816" cy="6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35849" name="Rectangle 13"/>
            <p:cNvSpPr>
              <a:spLocks noChangeArrowheads="1"/>
            </p:cNvSpPr>
            <p:nvPr/>
          </p:nvSpPr>
          <p:spPr bwMode="auto">
            <a:xfrm>
              <a:off x="480" y="3264"/>
              <a:ext cx="576"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endParaRPr lang="de-DE" altLang="de-DE" b="0">
                <a:latin typeface="Times New Roman" pitchFamily="18" charset="0"/>
                <a:cs typeface="Times New Roman" pitchFamily="18" charset="0"/>
              </a:endParaRPr>
            </a:p>
          </p:txBody>
        </p:sp>
        <p:sp>
          <p:nvSpPr>
            <p:cNvPr id="35850" name="Rectangle 14"/>
            <p:cNvSpPr>
              <a:spLocks noChangeArrowheads="1"/>
            </p:cNvSpPr>
            <p:nvPr/>
          </p:nvSpPr>
          <p:spPr bwMode="auto">
            <a:xfrm>
              <a:off x="1584" y="3264"/>
              <a:ext cx="576"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endParaRPr lang="de-DE" altLang="de-DE" b="0">
                <a:latin typeface="Times New Roman" pitchFamily="18" charset="0"/>
                <a:cs typeface="Times New Roman" pitchFamily="18" charset="0"/>
              </a:endParaRPr>
            </a:p>
          </p:txBody>
        </p:sp>
        <p:sp>
          <p:nvSpPr>
            <p:cNvPr id="35851" name="Rectangle 15"/>
            <p:cNvSpPr>
              <a:spLocks noChangeArrowheads="1"/>
            </p:cNvSpPr>
            <p:nvPr/>
          </p:nvSpPr>
          <p:spPr bwMode="auto">
            <a:xfrm>
              <a:off x="4656" y="3264"/>
              <a:ext cx="576"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endParaRPr lang="de-DE" altLang="de-DE" b="0">
                <a:latin typeface="Times New Roman" pitchFamily="18" charset="0"/>
                <a:cs typeface="Times New Roman" pitchFamily="18" charset="0"/>
              </a:endParaRPr>
            </a:p>
          </p:txBody>
        </p:sp>
        <p:sp>
          <p:nvSpPr>
            <p:cNvPr id="35852" name="Rectangle 16"/>
            <p:cNvSpPr>
              <a:spLocks noChangeArrowheads="1"/>
            </p:cNvSpPr>
            <p:nvPr/>
          </p:nvSpPr>
          <p:spPr bwMode="auto">
            <a:xfrm>
              <a:off x="3600" y="3264"/>
              <a:ext cx="576"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endParaRPr lang="de-DE" altLang="de-DE" b="0">
                <a:latin typeface="Times New Roman" pitchFamily="18" charset="0"/>
                <a:cs typeface="Times New Roman" pitchFamily="18" charset="0"/>
              </a:endParaRPr>
            </a:p>
          </p:txBody>
        </p:sp>
        <p:sp>
          <p:nvSpPr>
            <p:cNvPr id="35853" name="Rectangle 17"/>
            <p:cNvSpPr>
              <a:spLocks noChangeArrowheads="1"/>
            </p:cNvSpPr>
            <p:nvPr/>
          </p:nvSpPr>
          <p:spPr bwMode="auto">
            <a:xfrm>
              <a:off x="2544" y="3264"/>
              <a:ext cx="576"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endParaRPr lang="de-DE" altLang="de-DE" b="0">
                <a:latin typeface="Times New Roman" pitchFamily="18" charset="0"/>
                <a:cs typeface="Times New Roman" pitchFamily="18" charset="0"/>
              </a:endParaRPr>
            </a:p>
          </p:txBody>
        </p:sp>
        <p:sp>
          <p:nvSpPr>
            <p:cNvPr id="35854" name="Text Box 18"/>
            <p:cNvSpPr txBox="1">
              <a:spLocks noChangeArrowheads="1"/>
            </p:cNvSpPr>
            <p:nvPr/>
          </p:nvSpPr>
          <p:spPr bwMode="auto">
            <a:xfrm>
              <a:off x="1709" y="3936"/>
              <a:ext cx="2648" cy="25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de-DE" altLang="de-DE" sz="2000" b="0">
                  <a:latin typeface="Times New Roman" pitchFamily="18" charset="0"/>
                  <a:cs typeface="Times New Roman" pitchFamily="18" charset="0"/>
                </a:rPr>
                <a:t>Absolventenvermittlungen an den Unis</a:t>
              </a:r>
              <a:endParaRPr lang="de-DE" altLang="de-DE" b="0">
                <a:latin typeface="Times New Roman" pitchFamily="18" charset="0"/>
                <a:cs typeface="Times New Roman" pitchFamily="18" charset="0"/>
              </a:endParaRPr>
            </a:p>
          </p:txBody>
        </p:sp>
      </p:grpSp>
    </p:spTree>
    <p:extLst>
      <p:ext uri="{BB962C8B-B14F-4D97-AF65-F5344CB8AC3E}">
        <p14:creationId xmlns:p14="http://schemas.microsoft.com/office/powerpoint/2010/main" val="542569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1907"/>
                                        </p:tgtEl>
                                        <p:attrNameLst>
                                          <p:attrName>style.visibility</p:attrName>
                                        </p:attrNameLst>
                                      </p:cBhvr>
                                      <p:to>
                                        <p:strVal val="visible"/>
                                      </p:to>
                                    </p:set>
                                    <p:animEffect transition="in" filter="wipe(up)">
                                      <p:cBhvr>
                                        <p:cTn id="7" dur="500"/>
                                        <p:tgtEl>
                                          <p:spTgt spid="251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1909"/>
                                        </p:tgtEl>
                                        <p:attrNameLst>
                                          <p:attrName>style.visibility</p:attrName>
                                        </p:attrNameLst>
                                      </p:cBhvr>
                                      <p:to>
                                        <p:strVal val="visible"/>
                                      </p:to>
                                    </p:set>
                                    <p:animEffect transition="in" filter="wipe(up)">
                                      <p:cBhvr>
                                        <p:cTn id="12" dur="500"/>
                                        <p:tgtEl>
                                          <p:spTgt spid="251909"/>
                                        </p:tgtEl>
                                      </p:cBhvr>
                                    </p:animEffect>
                                  </p:childTnLst>
                                </p:cTn>
                              </p:par>
                            </p:childTnLst>
                          </p:cTn>
                        </p:par>
                        <p:par>
                          <p:cTn id="13" fill="hold" nodeType="with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51908"/>
                                        </p:tgtEl>
                                        <p:attrNameLst>
                                          <p:attrName>style.visibility</p:attrName>
                                        </p:attrNameLst>
                                      </p:cBhvr>
                                      <p:to>
                                        <p:strVal val="visible"/>
                                      </p:to>
                                    </p:set>
                                    <p:animEffect transition="in" filter="wipe(up)">
                                      <p:cBhvr>
                                        <p:cTn id="16" dur="500"/>
                                        <p:tgtEl>
                                          <p:spTgt spid="2519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251910"/>
                                        </p:tgtEl>
                                        <p:attrNameLst>
                                          <p:attrName>style.visibility</p:attrName>
                                        </p:attrNameLst>
                                      </p:cBhvr>
                                      <p:to>
                                        <p:strVal val="visible"/>
                                      </p:to>
                                    </p:set>
                                    <p:animEffect transition="in" filter="wipe(up)">
                                      <p:cBhvr>
                                        <p:cTn id="21" dur="500"/>
                                        <p:tgtEl>
                                          <p:spTgt spid="251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nimBg="1" autoUpdateAnimBg="0"/>
      <p:bldP spid="251908" grpId="0" animBg="1" autoUpdateAnimBg="0"/>
      <p:bldP spid="2519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3813" name="Group 5"/>
          <p:cNvGrpSpPr>
            <a:grpSpLocks/>
          </p:cNvGrpSpPr>
          <p:nvPr/>
        </p:nvGrpSpPr>
        <p:grpSpPr bwMode="auto">
          <a:xfrm>
            <a:off x="1703389" y="908051"/>
            <a:ext cx="8785225" cy="2881313"/>
            <a:chOff x="113" y="572"/>
            <a:chExt cx="5534" cy="1815"/>
          </a:xfrm>
          <a:solidFill>
            <a:schemeClr val="accent1">
              <a:lumMod val="20000"/>
              <a:lumOff val="80000"/>
            </a:schemeClr>
          </a:solidFill>
        </p:grpSpPr>
        <p:sp>
          <p:nvSpPr>
            <p:cNvPr id="14345" name="Rectangle 6"/>
            <p:cNvSpPr>
              <a:spLocks noChangeArrowheads="1"/>
            </p:cNvSpPr>
            <p:nvPr/>
          </p:nvSpPr>
          <p:spPr bwMode="auto">
            <a:xfrm>
              <a:off x="113" y="572"/>
              <a:ext cx="5534" cy="1815"/>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de-DE"/>
            </a:p>
          </p:txBody>
        </p:sp>
        <p:pic>
          <p:nvPicPr>
            <p:cNvPr id="143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 y="663"/>
              <a:ext cx="1936" cy="167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3816" name="Rectangle 8"/>
          <p:cNvSpPr>
            <a:spLocks noGrp="1" noChangeArrowheads="1"/>
          </p:cNvSpPr>
          <p:nvPr>
            <p:ph type="title"/>
          </p:nvPr>
        </p:nvSpPr>
        <p:spPr>
          <a:xfrm>
            <a:off x="2003426" y="0"/>
            <a:ext cx="8278813" cy="914400"/>
          </a:xfrm>
        </p:spPr>
        <p:txBody>
          <a:bodyPr/>
          <a:lstStyle/>
          <a:p>
            <a:pPr>
              <a:defRPr/>
            </a:pPr>
            <a:r>
              <a:rPr lang="de-DE" sz="2800"/>
              <a:t>Die „</a:t>
            </a:r>
            <a:r>
              <a:rPr lang="de-DE" sz="2800" i="1"/>
              <a:t>Paradigmenkriege</a:t>
            </a:r>
            <a:r>
              <a:rPr lang="de-DE" sz="2800"/>
              <a:t>“ (</a:t>
            </a:r>
            <a:r>
              <a:rPr lang="de-DE" sz="2800" cap="small"/>
              <a:t>Gage </a:t>
            </a:r>
            <a:r>
              <a:rPr lang="de-DE" sz="2800"/>
              <a:t>1989)</a:t>
            </a:r>
          </a:p>
        </p:txBody>
      </p:sp>
      <p:sp>
        <p:nvSpPr>
          <p:cNvPr id="503817" name="Text Box 9"/>
          <p:cNvSpPr txBox="1">
            <a:spLocks noChangeArrowheads="1"/>
          </p:cNvSpPr>
          <p:nvPr/>
        </p:nvSpPr>
        <p:spPr bwMode="auto">
          <a:xfrm>
            <a:off x="7680325" y="979488"/>
            <a:ext cx="2736850" cy="28003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de-DE" sz="1600" b="0">
                <a:latin typeface="Times New Roman" pitchFamily="18" charset="0"/>
                <a:cs typeface="Times New Roman" pitchFamily="18" charset="0"/>
              </a:rPr>
              <a:t>Quantifizierung „</a:t>
            </a:r>
            <a:r>
              <a:rPr lang="de-DE" sz="1600" b="0" i="1">
                <a:latin typeface="Times New Roman" pitchFamily="18" charset="0"/>
                <a:cs typeface="Times New Roman" pitchFamily="18" charset="0"/>
              </a:rPr>
              <a:t>mit ihrem Labyrinth der verschiedenen logischen, mathematischen</a:t>
            </a:r>
          </a:p>
          <a:p>
            <a:pPr eaLnBrk="1" hangingPunct="1">
              <a:defRPr/>
            </a:pPr>
            <a:r>
              <a:rPr lang="de-DE" sz="1600" b="0" i="1">
                <a:latin typeface="Times New Roman" pitchFamily="18" charset="0"/>
                <a:cs typeface="Times New Roman" pitchFamily="18" charset="0"/>
              </a:rPr>
              <a:t>und technischen Anhänge</a:t>
            </a:r>
            <a:r>
              <a:rPr lang="de-DE" sz="1600" b="0">
                <a:latin typeface="Times New Roman" pitchFamily="18" charset="0"/>
                <a:cs typeface="Times New Roman" pitchFamily="18" charset="0"/>
              </a:rPr>
              <a:t>“ führt zu einem „</a:t>
            </a:r>
            <a:r>
              <a:rPr lang="de-DE" sz="1600" b="0" i="1">
                <a:latin typeface="Times New Roman" pitchFamily="18" charset="0"/>
                <a:cs typeface="Times New Roman" pitchFamily="18" charset="0"/>
              </a:rPr>
              <a:t>verminderten Verständnis der empirischen</a:t>
            </a:r>
          </a:p>
          <a:p>
            <a:pPr eaLnBrk="1" hangingPunct="1">
              <a:defRPr/>
            </a:pPr>
            <a:r>
              <a:rPr lang="de-DE" sz="1600" b="0" i="1">
                <a:latin typeface="Times New Roman" pitchFamily="18" charset="0"/>
                <a:cs typeface="Times New Roman" pitchFamily="18" charset="0"/>
              </a:rPr>
              <a:t>sozialen Welt</a:t>
            </a:r>
            <a:r>
              <a:rPr lang="de-DE" sz="1600" b="0">
                <a:latin typeface="Times New Roman" pitchFamily="18" charset="0"/>
                <a:cs typeface="Times New Roman" pitchFamily="18" charset="0"/>
              </a:rPr>
              <a:t>“ (</a:t>
            </a:r>
            <a:r>
              <a:rPr lang="de-DE" sz="1600" b="0" cap="small">
                <a:latin typeface="Times New Roman" pitchFamily="18" charset="0"/>
                <a:cs typeface="Times New Roman" pitchFamily="18" charset="0"/>
              </a:rPr>
              <a:t>Filstead</a:t>
            </a:r>
            <a:r>
              <a:rPr lang="de-DE" sz="1600" b="0">
                <a:latin typeface="Times New Roman" pitchFamily="18" charset="0"/>
                <a:cs typeface="Times New Roman" pitchFamily="18" charset="0"/>
              </a:rPr>
              <a:t> 1979, S. 31)</a:t>
            </a:r>
            <a:br>
              <a:rPr lang="de-DE" sz="1600" b="0">
                <a:latin typeface="Times New Roman" pitchFamily="18" charset="0"/>
                <a:cs typeface="Times New Roman" pitchFamily="18" charset="0"/>
              </a:rPr>
            </a:br>
            <a:r>
              <a:rPr lang="de-DE" sz="1600" b="0">
                <a:latin typeface="Times New Roman" pitchFamily="18" charset="0"/>
                <a:cs typeface="Times New Roman" pitchFamily="18" charset="0"/>
              </a:rPr>
              <a:t>„</a:t>
            </a:r>
            <a:r>
              <a:rPr lang="de-DE" sz="1600" b="0" i="1">
                <a:latin typeface="Times New Roman" pitchFamily="18" charset="0"/>
                <a:cs typeface="Times New Roman" pitchFamily="18" charset="0"/>
              </a:rPr>
              <a:t>Ich glaube sowieso nicht an Zahlen...</a:t>
            </a:r>
            <a:r>
              <a:rPr lang="de-DE" sz="1600" b="0">
                <a:latin typeface="Times New Roman" pitchFamily="18" charset="0"/>
                <a:cs typeface="Times New Roman" pitchFamily="18" charset="0"/>
              </a:rPr>
              <a:t>“ (eine Kollegin, mündlich, 1990)</a:t>
            </a:r>
          </a:p>
        </p:txBody>
      </p:sp>
      <p:sp>
        <p:nvSpPr>
          <p:cNvPr id="503818" name="Text Box 10"/>
          <p:cNvSpPr txBox="1">
            <a:spLocks noChangeArrowheads="1"/>
          </p:cNvSpPr>
          <p:nvPr/>
        </p:nvSpPr>
        <p:spPr bwMode="auto">
          <a:xfrm>
            <a:off x="1774826" y="1195388"/>
            <a:ext cx="2678113" cy="18161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defRPr/>
            </a:pPr>
            <a:r>
              <a:rPr lang="de-DE" sz="1600" b="0">
                <a:latin typeface="Times New Roman" pitchFamily="18" charset="0"/>
                <a:cs typeface="Times New Roman" pitchFamily="18" charset="0"/>
              </a:rPr>
              <a:t>Für qualitative Verfahren sind keinerlei methodische Standards und Gütekriterien </a:t>
            </a:r>
            <a:br>
              <a:rPr lang="de-DE" sz="1600" b="0">
                <a:latin typeface="Times New Roman" pitchFamily="18" charset="0"/>
                <a:cs typeface="Times New Roman" pitchFamily="18" charset="0"/>
              </a:rPr>
            </a:br>
            <a:r>
              <a:rPr lang="de-DE" sz="1600" b="0">
                <a:latin typeface="Times New Roman" pitchFamily="18" charset="0"/>
                <a:cs typeface="Times New Roman" pitchFamily="18" charset="0"/>
              </a:rPr>
              <a:t>„</a:t>
            </a:r>
            <a:r>
              <a:rPr lang="de-DE" sz="1600" b="0" i="1">
                <a:latin typeface="Times New Roman" pitchFamily="18" charset="0"/>
                <a:cs typeface="Times New Roman" pitchFamily="18" charset="0"/>
              </a:rPr>
              <a:t>jenseits subjektiver Evidenzerlebnisse formulier- und überprüfbar</a:t>
            </a:r>
            <a:r>
              <a:rPr lang="de-DE" sz="1600" b="0">
                <a:latin typeface="Times New Roman" pitchFamily="18" charset="0"/>
                <a:cs typeface="Times New Roman" pitchFamily="18" charset="0"/>
              </a:rPr>
              <a:t>.“ (</a:t>
            </a:r>
            <a:r>
              <a:rPr lang="de-DE" sz="1600" b="0" cap="small">
                <a:latin typeface="Times New Roman" pitchFamily="18" charset="0"/>
                <a:cs typeface="Times New Roman" pitchFamily="18" charset="0"/>
              </a:rPr>
              <a:t>Schnell, Hill, Esser </a:t>
            </a:r>
            <a:r>
              <a:rPr lang="de-DE" sz="1600" b="0">
                <a:latin typeface="Times New Roman" pitchFamily="18" charset="0"/>
                <a:cs typeface="Times New Roman" pitchFamily="18" charset="0"/>
              </a:rPr>
              <a:t>1999, S. 110)</a:t>
            </a:r>
          </a:p>
        </p:txBody>
      </p:sp>
    </p:spTree>
    <p:extLst>
      <p:ext uri="{BB962C8B-B14F-4D97-AF65-F5344CB8AC3E}">
        <p14:creationId xmlns:p14="http://schemas.microsoft.com/office/powerpoint/2010/main" val="9756568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3817"/>
                                        </p:tgtEl>
                                        <p:attrNameLst>
                                          <p:attrName>style.visibility</p:attrName>
                                        </p:attrNameLst>
                                      </p:cBhvr>
                                      <p:to>
                                        <p:strVal val="visible"/>
                                      </p:to>
                                    </p:set>
                                    <p:animEffect transition="in" filter="wipe(left)">
                                      <p:cBhvr>
                                        <p:cTn id="7" dur="500"/>
                                        <p:tgtEl>
                                          <p:spTgt spid="503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1524001" y="0"/>
            <a:ext cx="93964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de-DE" altLang="de-DE" sz="2000">
                <a:latin typeface="Times New Roman" pitchFamily="18" charset="0"/>
                <a:cs typeface="Times New Roman" pitchFamily="18" charset="0"/>
              </a:rPr>
              <a:t>Informationsquellen für arbeitssuchende Hochschulabsolventen in der DDR</a:t>
            </a:r>
          </a:p>
        </p:txBody>
      </p:sp>
      <p:graphicFrame>
        <p:nvGraphicFramePr>
          <p:cNvPr id="36868" name="Object 3"/>
          <p:cNvGraphicFramePr>
            <a:graphicFrameLocks noChangeAspect="1"/>
          </p:cNvGraphicFramePr>
          <p:nvPr/>
        </p:nvGraphicFramePr>
        <p:xfrm>
          <a:off x="2819400" y="838200"/>
          <a:ext cx="6477000" cy="4343400"/>
        </p:xfrm>
        <a:graphic>
          <a:graphicData uri="http://schemas.openxmlformats.org/presentationml/2006/ole">
            <mc:AlternateContent xmlns:mc="http://schemas.openxmlformats.org/markup-compatibility/2006">
              <mc:Choice xmlns:v="urn:schemas-microsoft-com:vml" Requires="v">
                <p:oleObj spid="_x0000_s13314" name="Tabelle" r:id="rId4" imgW="3719012" imgH="2972319" progId="Excel.Sheet.8">
                  <p:embed/>
                </p:oleObj>
              </mc:Choice>
              <mc:Fallback>
                <p:oleObj name="Tabelle" r:id="rId4" imgW="3719012" imgH="2972319" progId="Excel.Sheet.8">
                  <p:embed/>
                  <p:pic>
                    <p:nvPicPr>
                      <p:cNvPr id="3686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838200"/>
                        <a:ext cx="647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Text Box 4"/>
          <p:cNvSpPr txBox="1">
            <a:spLocks noChangeArrowheads="1"/>
          </p:cNvSpPr>
          <p:nvPr/>
        </p:nvSpPr>
        <p:spPr bwMode="auto">
          <a:xfrm>
            <a:off x="2209801" y="5257801"/>
            <a:ext cx="82073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de-DE" altLang="de-DE" b="0">
                <a:latin typeface="Times New Roman" pitchFamily="18" charset="0"/>
                <a:cs typeface="Times New Roman" pitchFamily="18" charset="0"/>
              </a:rPr>
              <a:t>Ergebnis einer standardisierten Befragung einer Zufallsstichprobe aus einer Kohorte  von Hochschulabsolventen (Studienabschluß 1985, n = 521)</a:t>
            </a:r>
          </a:p>
        </p:txBody>
      </p:sp>
    </p:spTree>
    <p:extLst>
      <p:ext uri="{BB962C8B-B14F-4D97-AF65-F5344CB8AC3E}">
        <p14:creationId xmlns:p14="http://schemas.microsoft.com/office/powerpoint/2010/main" val="354205779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2208213" y="0"/>
            <a:ext cx="7772400" cy="838200"/>
          </a:xfrm>
          <a:noFill/>
        </p:spPr>
        <p:txBody>
          <a:bodyPr/>
          <a:lstStyle/>
          <a:p>
            <a:r>
              <a:rPr lang="de-DE" altLang="de-DE" sz="2000"/>
              <a:t>Ergebnisse der Qualitativen Teilstudie</a:t>
            </a:r>
            <a:endParaRPr lang="de-DE" altLang="de-DE" sz="1800"/>
          </a:p>
        </p:txBody>
      </p:sp>
      <p:sp>
        <p:nvSpPr>
          <p:cNvPr id="37892" name="Rectangle 3"/>
          <p:cNvSpPr>
            <a:spLocks noGrp="1" noChangeArrowheads="1"/>
          </p:cNvSpPr>
          <p:nvPr>
            <p:ph type="body" idx="1"/>
          </p:nvPr>
        </p:nvSpPr>
        <p:spPr>
          <a:xfrm>
            <a:off x="2208213" y="765175"/>
            <a:ext cx="7772400" cy="1296988"/>
          </a:xfrm>
          <a:solidFill>
            <a:schemeClr val="bg1"/>
          </a:solidFill>
        </p:spPr>
        <p:txBody>
          <a:bodyPr/>
          <a:lstStyle/>
          <a:p>
            <a:pPr marL="0" indent="0">
              <a:buNone/>
            </a:pPr>
            <a:r>
              <a:rPr lang="de-DE" altLang="de-DE" sz="1800" i="1"/>
              <a:t>„Nee, das haben wir uns selber – ja praktisch vom Studium her stand schon ´ne Liste aus, aber wir haben praktisch die Liste ergänzt durch X. </a:t>
            </a:r>
            <a:r>
              <a:rPr lang="de-DE" altLang="de-DE" sz="1800"/>
              <a:t>(den ausgewählten Betrieb, Int.: „Ach so, Sie haben sich das selbst...“). </a:t>
            </a:r>
            <a:r>
              <a:rPr lang="de-DE" altLang="de-DE" sz="1800" i="1"/>
              <a:t>So, ja, wir haben uns das selbst gesucht.</a:t>
            </a:r>
            <a:r>
              <a:rPr lang="de-DE" altLang="de-DE" sz="1800"/>
              <a:t>“</a:t>
            </a:r>
          </a:p>
        </p:txBody>
      </p:sp>
      <p:grpSp>
        <p:nvGrpSpPr>
          <p:cNvPr id="256004" name="Group 4"/>
          <p:cNvGrpSpPr>
            <a:grpSpLocks/>
          </p:cNvGrpSpPr>
          <p:nvPr/>
        </p:nvGrpSpPr>
        <p:grpSpPr bwMode="auto">
          <a:xfrm>
            <a:off x="2351088" y="5805489"/>
            <a:ext cx="6889750" cy="708025"/>
            <a:chOff x="576" y="2448"/>
            <a:chExt cx="4340" cy="446"/>
          </a:xfrm>
        </p:grpSpPr>
        <p:sp>
          <p:nvSpPr>
            <p:cNvPr id="37896" name="AutoShape 5"/>
            <p:cNvSpPr>
              <a:spLocks noChangeArrowheads="1"/>
            </p:cNvSpPr>
            <p:nvPr/>
          </p:nvSpPr>
          <p:spPr bwMode="auto">
            <a:xfrm>
              <a:off x="576" y="2496"/>
              <a:ext cx="528" cy="192"/>
            </a:xfrm>
            <a:custGeom>
              <a:avLst/>
              <a:gdLst>
                <a:gd name="T0" fmla="*/ 10 w 21600"/>
                <a:gd name="T1" fmla="*/ 0 h 21600"/>
                <a:gd name="T2" fmla="*/ 0 w 21600"/>
                <a:gd name="T3" fmla="*/ 1 h 21600"/>
                <a:gd name="T4" fmla="*/ 10 w 21600"/>
                <a:gd name="T5" fmla="*/ 2 h 21600"/>
                <a:gd name="T6" fmla="*/ 13 w 21600"/>
                <a:gd name="T7" fmla="*/ 1 h 21600"/>
                <a:gd name="T8" fmla="*/ 17694720 60000 65536"/>
                <a:gd name="T9" fmla="*/ 11796480 60000 65536"/>
                <a:gd name="T10" fmla="*/ 5898240 60000 65536"/>
                <a:gd name="T11" fmla="*/ 0 60000 65536"/>
                <a:gd name="T12" fmla="*/ 339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897" name="Text Box 6"/>
            <p:cNvSpPr txBox="1">
              <a:spLocks noChangeArrowheads="1"/>
            </p:cNvSpPr>
            <p:nvPr/>
          </p:nvSpPr>
          <p:spPr bwMode="auto">
            <a:xfrm>
              <a:off x="1344" y="2448"/>
              <a:ext cx="3572" cy="4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de-DE" altLang="de-DE" sz="2000">
                  <a:latin typeface="Times New Roman" pitchFamily="18" charset="0"/>
                  <a:cs typeface="Times New Roman" pitchFamily="18" charset="0"/>
                </a:rPr>
                <a:t>offizielles Vermittlungsverfahren zur Legitimation</a:t>
              </a:r>
              <a:br>
                <a:rPr lang="de-DE" altLang="de-DE" sz="2000">
                  <a:latin typeface="Times New Roman" pitchFamily="18" charset="0"/>
                  <a:cs typeface="Times New Roman" pitchFamily="18" charset="0"/>
                </a:rPr>
              </a:br>
              <a:r>
                <a:rPr lang="de-DE" altLang="de-DE" sz="2000">
                  <a:latin typeface="Times New Roman" pitchFamily="18" charset="0"/>
                  <a:cs typeface="Times New Roman" pitchFamily="18" charset="0"/>
                </a:rPr>
                <a:t>individueller Arbeitssuche</a:t>
              </a:r>
            </a:p>
          </p:txBody>
        </p:sp>
      </p:grpSp>
      <p:sp>
        <p:nvSpPr>
          <p:cNvPr id="256007" name="Rectangle 7"/>
          <p:cNvSpPr>
            <a:spLocks noChangeArrowheads="1"/>
          </p:cNvSpPr>
          <p:nvPr/>
        </p:nvSpPr>
        <p:spPr bwMode="auto">
          <a:xfrm>
            <a:off x="2208213" y="2420939"/>
            <a:ext cx="7772400" cy="1582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80000"/>
              </a:lnSpc>
              <a:spcBef>
                <a:spcPct val="20000"/>
              </a:spcBef>
            </a:pPr>
            <a:r>
              <a:rPr lang="de-DE" altLang="de-DE" b="0" i="1">
                <a:latin typeface="Times New Roman" pitchFamily="18" charset="0"/>
                <a:cs typeface="Times New Roman" pitchFamily="18" charset="0"/>
              </a:rPr>
              <a:t>„Die anderen, die sind dann hingefahren in den Kreis und haben gesagt  `Mench, LPG, braucht ihr nicht jemanden, ich möchte gerne hierher kommen und so´, und die: `Ich glaub, wir brauchen´ - na ja, Leute gebraucht haben se damals alle - `wir brauchen jemanden´. Und dann is´ das diesen Weg gegangen ... jeweilig wo er hinwollte, und dann in der Uni angekommen, und dann wurde der und der, wurde von der dort abverlangt, ne? Und dann ging das klar“</a:t>
            </a:r>
          </a:p>
        </p:txBody>
      </p:sp>
      <p:sp>
        <p:nvSpPr>
          <p:cNvPr id="256008" name="Rectangle 8"/>
          <p:cNvSpPr>
            <a:spLocks noChangeArrowheads="1"/>
          </p:cNvSpPr>
          <p:nvPr/>
        </p:nvSpPr>
        <p:spPr bwMode="auto">
          <a:xfrm>
            <a:off x="2208213" y="4437064"/>
            <a:ext cx="7772400" cy="6746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80000"/>
              </a:lnSpc>
              <a:spcBef>
                <a:spcPct val="20000"/>
              </a:spcBef>
            </a:pPr>
            <a:r>
              <a:rPr lang="de-DE" altLang="de-DE" b="0" i="1">
                <a:latin typeface="Times New Roman" pitchFamily="18" charset="0"/>
                <a:cs typeface="Times New Roman" pitchFamily="18" charset="0"/>
              </a:rPr>
              <a:t>„Und wer den Weg nich´ gemacht hat, dem wurde im Prinzip dann ´ne Stelle zugeteilt, irgendwo.“</a:t>
            </a:r>
          </a:p>
        </p:txBody>
      </p:sp>
    </p:spTree>
    <p:extLst>
      <p:ext uri="{BB962C8B-B14F-4D97-AF65-F5344CB8AC3E}">
        <p14:creationId xmlns:p14="http://schemas.microsoft.com/office/powerpoint/2010/main" val="3608334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07">
                                            <p:txEl>
                                              <p:pRg st="0" end="0"/>
                                            </p:txEl>
                                          </p:spTgt>
                                        </p:tgtEl>
                                        <p:attrNameLst>
                                          <p:attrName>style.visibility</p:attrName>
                                        </p:attrNameLst>
                                      </p:cBhvr>
                                      <p:to>
                                        <p:strVal val="visible"/>
                                      </p:to>
                                    </p:set>
                                    <p:animEffect transition="in" filter="wipe(left)">
                                      <p:cBhvr>
                                        <p:cTn id="7" dur="500"/>
                                        <p:tgtEl>
                                          <p:spTgt spid="2560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08">
                                            <p:txEl>
                                              <p:pRg st="0" end="0"/>
                                            </p:txEl>
                                          </p:spTgt>
                                        </p:tgtEl>
                                        <p:attrNameLst>
                                          <p:attrName>style.visibility</p:attrName>
                                        </p:attrNameLst>
                                      </p:cBhvr>
                                      <p:to>
                                        <p:strVal val="visible"/>
                                      </p:to>
                                    </p:set>
                                    <p:animEffect transition="in" filter="wipe(left)">
                                      <p:cBhvr>
                                        <p:cTn id="12" dur="500"/>
                                        <p:tgtEl>
                                          <p:spTgt spid="2560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56004"/>
                                        </p:tgtEl>
                                        <p:attrNameLst>
                                          <p:attrName>style.visibility</p:attrName>
                                        </p:attrNameLst>
                                      </p:cBhvr>
                                      <p:to>
                                        <p:strVal val="visible"/>
                                      </p:to>
                                    </p:set>
                                    <p:animEffect transition="in" filter="wipe(left)">
                                      <p:cBhvr>
                                        <p:cTn id="17" dur="500"/>
                                        <p:tgtEl>
                                          <p:spTgt spid="256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7" grpId="0" build="p" autoUpdateAnimBg="0"/>
      <p:bldP spid="256008"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2208213" y="0"/>
            <a:ext cx="7772400" cy="838200"/>
          </a:xfrm>
          <a:noFill/>
        </p:spPr>
        <p:txBody>
          <a:bodyPr/>
          <a:lstStyle/>
          <a:p>
            <a:r>
              <a:rPr lang="de-DE" altLang="de-DE" sz="2000"/>
              <a:t>Ergebnisse der Qualitativen Teilstudie</a:t>
            </a:r>
            <a:endParaRPr lang="de-DE" altLang="de-DE" sz="1800"/>
          </a:p>
        </p:txBody>
      </p:sp>
      <p:sp>
        <p:nvSpPr>
          <p:cNvPr id="37892" name="Rectangle 3"/>
          <p:cNvSpPr>
            <a:spLocks noGrp="1" noChangeArrowheads="1"/>
          </p:cNvSpPr>
          <p:nvPr>
            <p:ph type="body" idx="1"/>
          </p:nvPr>
        </p:nvSpPr>
        <p:spPr>
          <a:xfrm>
            <a:off x="2208213" y="765175"/>
            <a:ext cx="7772400" cy="1296988"/>
          </a:xfrm>
          <a:solidFill>
            <a:schemeClr val="bg1"/>
          </a:solidFill>
        </p:spPr>
        <p:txBody>
          <a:bodyPr/>
          <a:lstStyle/>
          <a:p>
            <a:pPr marL="0" indent="0">
              <a:buNone/>
            </a:pPr>
            <a:r>
              <a:rPr lang="de-DE" altLang="de-DE" sz="1800" i="1"/>
              <a:t>„Nee, das haben wir uns selber – ja praktisch vom Studium her stand schon ´ne Liste aus, aber wir haben praktisch die Liste ergänzt durch X. </a:t>
            </a:r>
            <a:r>
              <a:rPr lang="de-DE" altLang="de-DE" sz="1800"/>
              <a:t>(den ausgewählten Betrieb, Int.: „Ach so, Sie haben sich das selbst...“). </a:t>
            </a:r>
            <a:r>
              <a:rPr lang="de-DE" altLang="de-DE" sz="1800" i="1"/>
              <a:t>So, ja, wir haben uns das selbst gesucht.</a:t>
            </a:r>
            <a:r>
              <a:rPr lang="de-DE" altLang="de-DE" sz="1800"/>
              <a:t>“</a:t>
            </a:r>
          </a:p>
        </p:txBody>
      </p:sp>
      <p:grpSp>
        <p:nvGrpSpPr>
          <p:cNvPr id="256004" name="Group 4"/>
          <p:cNvGrpSpPr>
            <a:grpSpLocks/>
          </p:cNvGrpSpPr>
          <p:nvPr/>
        </p:nvGrpSpPr>
        <p:grpSpPr bwMode="auto">
          <a:xfrm>
            <a:off x="2351088" y="5805489"/>
            <a:ext cx="6889750" cy="708025"/>
            <a:chOff x="576" y="2448"/>
            <a:chExt cx="4340" cy="446"/>
          </a:xfrm>
        </p:grpSpPr>
        <p:sp>
          <p:nvSpPr>
            <p:cNvPr id="37896" name="AutoShape 5"/>
            <p:cNvSpPr>
              <a:spLocks noChangeArrowheads="1"/>
            </p:cNvSpPr>
            <p:nvPr/>
          </p:nvSpPr>
          <p:spPr bwMode="auto">
            <a:xfrm>
              <a:off x="576" y="2496"/>
              <a:ext cx="528" cy="192"/>
            </a:xfrm>
            <a:custGeom>
              <a:avLst/>
              <a:gdLst>
                <a:gd name="T0" fmla="*/ 10 w 21600"/>
                <a:gd name="T1" fmla="*/ 0 h 21600"/>
                <a:gd name="T2" fmla="*/ 0 w 21600"/>
                <a:gd name="T3" fmla="*/ 1 h 21600"/>
                <a:gd name="T4" fmla="*/ 10 w 21600"/>
                <a:gd name="T5" fmla="*/ 2 h 21600"/>
                <a:gd name="T6" fmla="*/ 13 w 21600"/>
                <a:gd name="T7" fmla="*/ 1 h 21600"/>
                <a:gd name="T8" fmla="*/ 17694720 60000 65536"/>
                <a:gd name="T9" fmla="*/ 11796480 60000 65536"/>
                <a:gd name="T10" fmla="*/ 5898240 60000 65536"/>
                <a:gd name="T11" fmla="*/ 0 60000 65536"/>
                <a:gd name="T12" fmla="*/ 339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897" name="Text Box 6"/>
            <p:cNvSpPr txBox="1">
              <a:spLocks noChangeArrowheads="1"/>
            </p:cNvSpPr>
            <p:nvPr/>
          </p:nvSpPr>
          <p:spPr bwMode="auto">
            <a:xfrm>
              <a:off x="1344" y="2448"/>
              <a:ext cx="3572" cy="4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de-DE" altLang="de-DE" sz="2000">
                  <a:latin typeface="Times New Roman" pitchFamily="18" charset="0"/>
                  <a:cs typeface="Times New Roman" pitchFamily="18" charset="0"/>
                </a:rPr>
                <a:t>offizielles Vermittlungsverfahren zur Legitimation</a:t>
              </a:r>
              <a:br>
                <a:rPr lang="de-DE" altLang="de-DE" sz="2000">
                  <a:latin typeface="Times New Roman" pitchFamily="18" charset="0"/>
                  <a:cs typeface="Times New Roman" pitchFamily="18" charset="0"/>
                </a:rPr>
              </a:br>
              <a:r>
                <a:rPr lang="de-DE" altLang="de-DE" sz="2000">
                  <a:latin typeface="Times New Roman" pitchFamily="18" charset="0"/>
                  <a:cs typeface="Times New Roman" pitchFamily="18" charset="0"/>
                </a:rPr>
                <a:t>individueller Arbeitssuche</a:t>
              </a:r>
            </a:p>
          </p:txBody>
        </p:sp>
      </p:grpSp>
      <p:sp>
        <p:nvSpPr>
          <p:cNvPr id="256007" name="Rectangle 7"/>
          <p:cNvSpPr>
            <a:spLocks noChangeArrowheads="1"/>
          </p:cNvSpPr>
          <p:nvPr/>
        </p:nvSpPr>
        <p:spPr bwMode="auto">
          <a:xfrm>
            <a:off x="2208213" y="2420939"/>
            <a:ext cx="7772400" cy="1582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80000"/>
              </a:lnSpc>
              <a:spcBef>
                <a:spcPct val="20000"/>
              </a:spcBef>
            </a:pPr>
            <a:r>
              <a:rPr lang="de-DE" altLang="de-DE" b="0" i="1">
                <a:latin typeface="Times New Roman" pitchFamily="18" charset="0"/>
                <a:cs typeface="Times New Roman" pitchFamily="18" charset="0"/>
              </a:rPr>
              <a:t>„Die anderen, die sind dann hingefahren in den Kreis und haben gesagt  `Mench, LPG, braucht ihr nicht jemanden, ich möchte gerne hierher kommen und so´, und die: `Ich glaub, wir brauchen´ - na ja, Leute gebraucht haben se damals alle - `wir brauchen jemanden´. Und dann is´ das diesen Weg gegangen ... jeweilig wo er hinwollte, und dann in der Uni angekommen, und dann wurde der und der, wurde von der dort abverlangt, ne? Und dann ging das klar“</a:t>
            </a:r>
          </a:p>
        </p:txBody>
      </p:sp>
      <p:sp>
        <p:nvSpPr>
          <p:cNvPr id="256008" name="Rectangle 8"/>
          <p:cNvSpPr>
            <a:spLocks noChangeArrowheads="1"/>
          </p:cNvSpPr>
          <p:nvPr/>
        </p:nvSpPr>
        <p:spPr bwMode="auto">
          <a:xfrm>
            <a:off x="2208213" y="4437064"/>
            <a:ext cx="7772400" cy="6746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80000"/>
              </a:lnSpc>
              <a:spcBef>
                <a:spcPct val="20000"/>
              </a:spcBef>
            </a:pPr>
            <a:r>
              <a:rPr lang="de-DE" altLang="de-DE" b="0" i="1">
                <a:latin typeface="Times New Roman" pitchFamily="18" charset="0"/>
                <a:cs typeface="Times New Roman" pitchFamily="18" charset="0"/>
              </a:rPr>
              <a:t>„Und wer den Weg nich´ gemacht hat, dem wurde im Prinzip dann ´ne Stelle zugeteilt, irgendwo.“</a:t>
            </a:r>
          </a:p>
        </p:txBody>
      </p:sp>
    </p:spTree>
    <p:extLst>
      <p:ext uri="{BB962C8B-B14F-4D97-AF65-F5344CB8AC3E}">
        <p14:creationId xmlns:p14="http://schemas.microsoft.com/office/powerpoint/2010/main" val="122126493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939" y="188640"/>
            <a:ext cx="221656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341" name="Text Box 5"/>
          <p:cNvSpPr txBox="1">
            <a:spLocks noChangeArrowheads="1"/>
          </p:cNvSpPr>
          <p:nvPr/>
        </p:nvSpPr>
        <p:spPr bwMode="auto">
          <a:xfrm>
            <a:off x="1991545" y="2776126"/>
            <a:ext cx="77755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algn="ctr" eaLnBrk="0" fontAlgn="base" hangingPunct="0">
              <a:spcBef>
                <a:spcPct val="0"/>
              </a:spcBef>
              <a:spcAft>
                <a:spcPct val="0"/>
              </a:spcAft>
              <a:defRPr sz="2400" i="1">
                <a:solidFill>
                  <a:schemeClr val="tx1"/>
                </a:solidFill>
                <a:latin typeface="Times New Roman" pitchFamily="18" charset="0"/>
              </a:defRPr>
            </a:lvl6pPr>
            <a:lvl7pPr marL="2971800" indent="-228600" algn="ctr" eaLnBrk="0" fontAlgn="base" hangingPunct="0">
              <a:spcBef>
                <a:spcPct val="0"/>
              </a:spcBef>
              <a:spcAft>
                <a:spcPct val="0"/>
              </a:spcAft>
              <a:defRPr sz="2400" i="1">
                <a:solidFill>
                  <a:schemeClr val="tx1"/>
                </a:solidFill>
                <a:latin typeface="Times New Roman" pitchFamily="18" charset="0"/>
              </a:defRPr>
            </a:lvl7pPr>
            <a:lvl8pPr marL="3429000" indent="-228600" algn="ctr" eaLnBrk="0" fontAlgn="base" hangingPunct="0">
              <a:spcBef>
                <a:spcPct val="0"/>
              </a:spcBef>
              <a:spcAft>
                <a:spcPct val="0"/>
              </a:spcAft>
              <a:defRPr sz="2400" i="1">
                <a:solidFill>
                  <a:schemeClr val="tx1"/>
                </a:solidFill>
                <a:latin typeface="Times New Roman" pitchFamily="18" charset="0"/>
              </a:defRPr>
            </a:lvl8pPr>
            <a:lvl9pPr marL="3886200" indent="-228600" algn="ctr" eaLnBrk="0" fontAlgn="base" hangingPunct="0">
              <a:spcBef>
                <a:spcPct val="0"/>
              </a:spcBef>
              <a:spcAft>
                <a:spcPct val="0"/>
              </a:spcAft>
              <a:defRPr sz="2400" i="1">
                <a:solidFill>
                  <a:schemeClr val="tx1"/>
                </a:solidFill>
                <a:latin typeface="Times New Roman" pitchFamily="18" charset="0"/>
              </a:defRPr>
            </a:lvl9pPr>
          </a:lstStyle>
          <a:p>
            <a:pPr algn="l"/>
            <a:r>
              <a:rPr lang="de-DE" altLang="de-DE" b="0" i="0"/>
              <a:t>Qualitative und quantitative Untersuchungs- und Messmethoden weisen jeweils </a:t>
            </a:r>
            <a:r>
              <a:rPr lang="de-DE" altLang="de-DE"/>
              <a:t>spezifische Stärken </a:t>
            </a:r>
            <a:r>
              <a:rPr lang="de-DE" altLang="de-DE" b="0" i="0"/>
              <a:t>und </a:t>
            </a:r>
            <a:r>
              <a:rPr lang="de-DE" altLang="de-DE"/>
              <a:t>Schwächen</a:t>
            </a:r>
            <a:r>
              <a:rPr lang="de-DE" altLang="de-DE" b="0" i="0"/>
              <a:t> im Umgang mit eigensinnigen Akteuren und kontingenten Strukturen auf.</a:t>
            </a:r>
          </a:p>
          <a:p>
            <a:pPr algn="l"/>
            <a:endParaRPr lang="de-DE" altLang="de-DE" b="0" i="0"/>
          </a:p>
          <a:p>
            <a:pPr algn="l"/>
            <a:r>
              <a:rPr lang="de-DE" altLang="de-DE" b="0" i="0"/>
              <a:t>Diese Stärken und Schwächen können sich </a:t>
            </a:r>
            <a:r>
              <a:rPr lang="de-DE" altLang="de-DE"/>
              <a:t>gegenseitig ergänzen</a:t>
            </a:r>
            <a:r>
              <a:rPr lang="de-DE" altLang="de-DE" b="0" i="0"/>
              <a:t>, d.h. die Schwächen der einen Methodentradition können bei konkreten Untersuchungsaufgaben durch die Stärken der jeweils anderen ausgeglichen werden</a:t>
            </a:r>
          </a:p>
        </p:txBody>
      </p:sp>
      <p:sp>
        <p:nvSpPr>
          <p:cNvPr id="270342" name="Rectangle 6"/>
          <p:cNvSpPr>
            <a:spLocks noGrp="1" noChangeArrowheads="1"/>
          </p:cNvSpPr>
          <p:nvPr>
            <p:ph type="title"/>
          </p:nvPr>
        </p:nvSpPr>
        <p:spPr>
          <a:xfrm>
            <a:off x="1631504" y="188640"/>
            <a:ext cx="7772400" cy="1143000"/>
          </a:xfrm>
        </p:spPr>
        <p:txBody>
          <a:bodyPr/>
          <a:lstStyle/>
          <a:p>
            <a:r>
              <a:rPr lang="de-DE" altLang="de-DE"/>
              <a:t>Zusammenfassung</a:t>
            </a:r>
          </a:p>
        </p:txBody>
      </p:sp>
      <p:sp>
        <p:nvSpPr>
          <p:cNvPr id="6" name="Text Box 9"/>
          <p:cNvSpPr txBox="1">
            <a:spLocks noChangeArrowheads="1"/>
          </p:cNvSpPr>
          <p:nvPr/>
        </p:nvSpPr>
        <p:spPr bwMode="auto">
          <a:xfrm>
            <a:off x="2135561" y="1124744"/>
            <a:ext cx="5832647" cy="163121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de-DE" sz="2000" b="0" i="1">
                <a:latin typeface="Times New Roman" pitchFamily="18" charset="0"/>
                <a:cs typeface="Times New Roman" pitchFamily="18" charset="0"/>
              </a:rPr>
              <a:t>„… (..) </a:t>
            </a:r>
            <a:r>
              <a:rPr lang="de-DE" sz="2000" b="0" i="1" u="sng">
                <a:latin typeface="Times New Roman" pitchFamily="18" charset="0"/>
                <a:cs typeface="Times New Roman" pitchFamily="18" charset="0"/>
              </a:rPr>
              <a:t>methods should be mixed in a way that has complementary strengths and non-overlapping weaknesses</a:t>
            </a:r>
            <a:r>
              <a:rPr lang="de-DE" sz="2000" b="0" i="1">
                <a:latin typeface="Times New Roman" pitchFamily="18" charset="0"/>
                <a:cs typeface="Times New Roman" pitchFamily="18" charset="0"/>
              </a:rPr>
              <a:t> (...) It involves the recognition that all methods have their limitations as well as their strengths.</a:t>
            </a:r>
            <a:r>
              <a:rPr lang="de-DE" sz="2000">
                <a:latin typeface="Times New Roman" pitchFamily="18" charset="0"/>
                <a:cs typeface="Times New Roman" pitchFamily="18" charset="0"/>
              </a:rPr>
              <a:t>“  </a:t>
            </a:r>
            <a:r>
              <a:rPr lang="de-DE" sz="2000" b="0">
                <a:latin typeface="Times New Roman" pitchFamily="18" charset="0"/>
                <a:cs typeface="Times New Roman" pitchFamily="18" charset="0"/>
              </a:rPr>
              <a:t>(JOHNSON &amp; TURNER 2003, p. 299)</a:t>
            </a:r>
          </a:p>
        </p:txBody>
      </p:sp>
    </p:spTree>
    <p:extLst>
      <p:ext uri="{BB962C8B-B14F-4D97-AF65-F5344CB8AC3E}">
        <p14:creationId xmlns:p14="http://schemas.microsoft.com/office/powerpoint/2010/main" val="163307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70341"/>
                                        </p:tgtEl>
                                        <p:attrNameLst>
                                          <p:attrName>style.visibility</p:attrName>
                                        </p:attrNameLst>
                                      </p:cBhvr>
                                      <p:to>
                                        <p:strVal val="visible"/>
                                      </p:to>
                                    </p:set>
                                    <p:animEffect transition="in" filter="wipe(up)">
                                      <p:cBhvr>
                                        <p:cTn id="15" dur="2000"/>
                                        <p:tgtEl>
                                          <p:spTgt spid="270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14"/>
          <p:cNvGraphicFramePr>
            <a:graphicFrameLocks noChangeAspect="1"/>
          </p:cNvGraphicFramePr>
          <p:nvPr/>
        </p:nvGraphicFramePr>
        <p:xfrm>
          <a:off x="8965972" y="260649"/>
          <a:ext cx="1018956" cy="805503"/>
        </p:xfrm>
        <a:graphic>
          <a:graphicData uri="http://schemas.openxmlformats.org/presentationml/2006/ole">
            <mc:AlternateContent xmlns:mc="http://schemas.openxmlformats.org/markup-compatibility/2006">
              <mc:Choice xmlns:v="urn:schemas-microsoft-com:vml" Requires="v">
                <p:oleObj spid="_x0000_s14338" name="Diagramm" r:id="rId4" imgW="4905296" imgH="3876514" progId="Excel.Chart.8">
                  <p:embed/>
                </p:oleObj>
              </mc:Choice>
              <mc:Fallback>
                <p:oleObj name="Diagramm" r:id="rId4" imgW="4905296" imgH="3876514" progId="Excel.Chart.8">
                  <p:embed/>
                  <p:pic>
                    <p:nvPicPr>
                      <p:cNvPr id="28"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5972" y="260649"/>
                        <a:ext cx="1018956" cy="805503"/>
                      </a:xfrm>
                      <a:prstGeom prst="rect">
                        <a:avLst/>
                      </a:prstGeom>
                      <a:noFill/>
                      <a:ln>
                        <a:noFill/>
                      </a:ln>
                      <a:effectLst/>
                    </p:spPr>
                  </p:pic>
                </p:oleObj>
              </mc:Fallback>
            </mc:AlternateContent>
          </a:graphicData>
        </a:graphic>
      </p:graphicFrame>
      <p:graphicFrame>
        <p:nvGraphicFramePr>
          <p:cNvPr id="29" name="Object 15"/>
          <p:cNvGraphicFramePr>
            <a:graphicFrameLocks noChangeAspect="1"/>
          </p:cNvGraphicFramePr>
          <p:nvPr/>
        </p:nvGraphicFramePr>
        <p:xfrm>
          <a:off x="6505330" y="116632"/>
          <a:ext cx="1079328" cy="724750"/>
        </p:xfrm>
        <a:graphic>
          <a:graphicData uri="http://schemas.openxmlformats.org/presentationml/2006/ole">
            <mc:AlternateContent xmlns:mc="http://schemas.openxmlformats.org/markup-compatibility/2006">
              <mc:Choice xmlns:v="urn:schemas-microsoft-com:vml" Requires="v">
                <p:oleObj spid="_x0000_s14339" name="Clip" r:id="rId6" imgW="4716000" imgH="3161880" progId="MS_ClipArt_Gallery.2">
                  <p:embed/>
                </p:oleObj>
              </mc:Choice>
              <mc:Fallback>
                <p:oleObj name="Clip" r:id="rId6" imgW="4716000" imgH="3161880" progId="MS_ClipArt_Gallery.2">
                  <p:embed/>
                  <p:pic>
                    <p:nvPicPr>
                      <p:cNvPr id="29"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330" y="116632"/>
                        <a:ext cx="1079328" cy="724750"/>
                      </a:xfrm>
                      <a:prstGeom prst="rect">
                        <a:avLst/>
                      </a:prstGeom>
                      <a:noFill/>
                      <a:ln>
                        <a:noFill/>
                      </a:ln>
                      <a:effectLst/>
                    </p:spPr>
                  </p:pic>
                </p:oleObj>
              </mc:Fallback>
            </mc:AlternateContent>
          </a:graphicData>
        </a:graphic>
      </p:graphicFrame>
      <p:pic>
        <p:nvPicPr>
          <p:cNvPr id="30" name="Picture 18" descr="Fragebogen Evalu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9576" y="260648"/>
            <a:ext cx="3231620" cy="820130"/>
          </a:xfrm>
          <a:prstGeom prst="rect">
            <a:avLst/>
          </a:prstGeom>
          <a:noFill/>
          <a:extLst>
            <a:ext uri="{909E8E84-426E-40DD-AFC4-6F175D3DCCD1}">
              <a14:hiddenFill xmlns:a14="http://schemas.microsoft.com/office/drawing/2010/main">
                <a:solidFill>
                  <a:srgbClr val="FFFFFF"/>
                </a:solidFill>
              </a14:hiddenFill>
            </a:ext>
          </a:extLst>
        </p:spPr>
      </p:pic>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lgn="ctr">
                <a:defRPr/>
              </a:pPr>
              <a:r>
                <a:rPr lang="de-DE">
                  <a:latin typeface="Times New Roman" panose="02020603050405020304" pitchFamily="18" charset="0"/>
                  <a:cs typeface="Times New Roman" panose="02020603050405020304" pitchFamily="18" charset="0"/>
                </a:rPr>
                <a:t>Intervention</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anose="02020603050405020304" pitchFamily="18" charset="0"/>
                  <a:cs typeface="Times New Roman" panose="02020603050405020304" pitchFamily="18" charset="0"/>
                </a:rPr>
                <a:t>outcome</a:t>
              </a:r>
            </a:p>
          </p:txBody>
        </p:sp>
      </p:grpSp>
      <p:grpSp>
        <p:nvGrpSpPr>
          <p:cNvPr id="17415" name="Group 10"/>
          <p:cNvGrpSpPr>
            <a:grpSpLocks/>
          </p:cNvGrpSpPr>
          <p:nvPr/>
        </p:nvGrpSpPr>
        <p:grpSpPr bwMode="auto">
          <a:xfrm>
            <a:off x="5087939" y="1793979"/>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a:latin typeface="Times New Roman" pitchFamily="18" charset="0"/>
                  <a:cs typeface="Times New Roman" pitchFamily="18" charset="0"/>
                </a:rPr>
                <a:t>sonstige</a:t>
              </a:r>
              <a:br>
                <a:rPr lang="de-DE" altLang="de-DE" sz="1600" b="0">
                  <a:latin typeface="Times New Roman" pitchFamily="18" charset="0"/>
                  <a:cs typeface="Times New Roman" pitchFamily="18" charset="0"/>
                </a:rPr>
              </a:br>
              <a:r>
                <a:rPr lang="de-DE" altLang="de-DE" sz="1600" b="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6" name="Titel 1"/>
          <p:cNvSpPr>
            <a:spLocks noGrp="1"/>
          </p:cNvSpPr>
          <p:nvPr>
            <p:ph type="title"/>
          </p:nvPr>
        </p:nvSpPr>
        <p:spPr>
          <a:xfrm>
            <a:off x="1550700" y="188640"/>
            <a:ext cx="8928992" cy="1143000"/>
          </a:xfrm>
        </p:spPr>
        <p:txBody>
          <a:bodyPr/>
          <a:lstStyle/>
          <a:p>
            <a:r>
              <a:rPr lang="de-DE"/>
              <a:t>Stärken quantitativer Methoden</a:t>
            </a:r>
          </a:p>
        </p:txBody>
      </p:sp>
      <p:sp>
        <p:nvSpPr>
          <p:cNvPr id="17" name="Rectangle 5"/>
          <p:cNvSpPr txBox="1">
            <a:spLocks noChangeArrowheads="1"/>
          </p:cNvSpPr>
          <p:nvPr/>
        </p:nvSpPr>
        <p:spPr bwMode="auto">
          <a:xfrm>
            <a:off x="1836738" y="3830018"/>
            <a:ext cx="822960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160338"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20000"/>
              </a:spcBef>
              <a:buFontTx/>
              <a:buChar char="•"/>
            </a:pPr>
            <a:r>
              <a:rPr lang="de-DE" altLang="de-DE" b="0">
                <a:latin typeface="Times New Roman" panose="02020603050405020304" pitchFamily="18" charset="0"/>
                <a:cs typeface="Times New Roman" panose="02020603050405020304" pitchFamily="18" charset="0"/>
              </a:rPr>
              <a:t>Man kann den Grad, mit dem ein </a:t>
            </a:r>
            <a:r>
              <a:rPr lang="de-DE" altLang="de-DE" i="1">
                <a:latin typeface="Times New Roman" panose="02020603050405020304" pitchFamily="18" charset="0"/>
                <a:cs typeface="Times New Roman" panose="02020603050405020304" pitchFamily="18" charset="0"/>
              </a:rPr>
              <a:t>definiertes Ziel erreicht </a:t>
            </a:r>
            <a:r>
              <a:rPr lang="de-DE" altLang="de-DE" b="0">
                <a:latin typeface="Times New Roman" panose="02020603050405020304" pitchFamily="18" charset="0"/>
                <a:cs typeface="Times New Roman" panose="02020603050405020304" pitchFamily="18" charset="0"/>
              </a:rPr>
              <a:t>wird, messen.</a:t>
            </a:r>
            <a:br>
              <a:rPr lang="de-DE" altLang="de-DE" b="0">
                <a:latin typeface="Times New Roman" panose="02020603050405020304" pitchFamily="18" charset="0"/>
                <a:cs typeface="Times New Roman" panose="02020603050405020304" pitchFamily="18" charset="0"/>
              </a:rPr>
            </a:br>
            <a:r>
              <a:rPr lang="de-DE" altLang="de-DE" b="0">
                <a:latin typeface="Times New Roman" panose="02020603050405020304" pitchFamily="18" charset="0"/>
                <a:cs typeface="Times New Roman" panose="02020603050405020304" pitchFamily="18" charset="0"/>
              </a:rPr>
              <a:t>(„</a:t>
            </a:r>
            <a:r>
              <a:rPr lang="de-DE" altLang="de-DE" b="0" i="1">
                <a:latin typeface="Times New Roman" panose="02020603050405020304" pitchFamily="18" charset="0"/>
                <a:cs typeface="Times New Roman" panose="02020603050405020304" pitchFamily="18" charset="0"/>
              </a:rPr>
              <a:t>Hatte das treatment den vermuteten Erfolg?</a:t>
            </a:r>
            <a:r>
              <a:rPr lang="de-DE" altLang="de-DE" b="0">
                <a:latin typeface="Times New Roman" panose="02020603050405020304" pitchFamily="18" charset="0"/>
                <a:cs typeface="Times New Roman" panose="02020603050405020304" pitchFamily="18" charset="0"/>
              </a:rPr>
              <a:t>“)</a:t>
            </a:r>
            <a:br>
              <a:rPr lang="de-DE" altLang="de-DE" b="0">
                <a:latin typeface="Times New Roman" panose="02020603050405020304" pitchFamily="18" charset="0"/>
                <a:cs typeface="Times New Roman" panose="02020603050405020304" pitchFamily="18" charset="0"/>
              </a:rPr>
            </a:br>
            <a:endParaRPr lang="de-DE" altLang="de-DE" b="0">
              <a:latin typeface="Times New Roman" panose="02020603050405020304" pitchFamily="18" charset="0"/>
              <a:cs typeface="Times New Roman" panose="02020603050405020304" pitchFamily="18" charset="0"/>
            </a:endParaRPr>
          </a:p>
          <a:p>
            <a:pPr>
              <a:spcBef>
                <a:spcPct val="20000"/>
              </a:spcBef>
              <a:buFontTx/>
              <a:buChar char="•"/>
            </a:pPr>
            <a:r>
              <a:rPr lang="de-DE" altLang="de-DE" b="0">
                <a:latin typeface="Times New Roman" panose="02020603050405020304" pitchFamily="18" charset="0"/>
                <a:cs typeface="Times New Roman" panose="02020603050405020304" pitchFamily="18" charset="0"/>
              </a:rPr>
              <a:t>Man kann die Stärke erwünschter und unerwünschter Nebeneffekte feststellen</a:t>
            </a:r>
            <a:br>
              <a:rPr lang="de-DE" altLang="de-DE" b="0">
                <a:latin typeface="Times New Roman" panose="02020603050405020304" pitchFamily="18" charset="0"/>
                <a:cs typeface="Times New Roman" panose="02020603050405020304" pitchFamily="18" charset="0"/>
              </a:rPr>
            </a:br>
            <a:r>
              <a:rPr lang="de-DE" altLang="de-DE" b="0">
                <a:latin typeface="Times New Roman" panose="02020603050405020304" pitchFamily="18" charset="0"/>
                <a:cs typeface="Times New Roman" panose="02020603050405020304" pitchFamily="18" charset="0"/>
              </a:rPr>
              <a:t/>
            </a:r>
            <a:br>
              <a:rPr lang="de-DE" altLang="de-DE" b="0">
                <a:latin typeface="Times New Roman" panose="02020603050405020304" pitchFamily="18" charset="0"/>
                <a:cs typeface="Times New Roman" panose="02020603050405020304" pitchFamily="18" charset="0"/>
              </a:rPr>
            </a:br>
            <a:r>
              <a:rPr lang="de-DE" altLang="de-DE" b="0">
                <a:latin typeface="Times New Roman" panose="02020603050405020304" pitchFamily="18" charset="0"/>
                <a:cs typeface="Times New Roman" panose="02020603050405020304" pitchFamily="18" charset="0"/>
              </a:rPr>
              <a:t>(„</a:t>
            </a:r>
            <a:r>
              <a:rPr lang="de-DE" altLang="de-DE" b="0" i="1">
                <a:latin typeface="Times New Roman" panose="02020603050405020304" pitchFamily="18" charset="0"/>
                <a:cs typeface="Times New Roman" panose="02020603050405020304" pitchFamily="18" charset="0"/>
              </a:rPr>
              <a:t>Wurden vermutete positive Nebeneffekte erzielt? Wie stark waren die vermuteten Schäden?</a:t>
            </a:r>
            <a:r>
              <a:rPr lang="de-DE" altLang="de-DE" b="0">
                <a:latin typeface="Times New Roman" panose="02020603050405020304" pitchFamily="18" charset="0"/>
                <a:cs typeface="Times New Roman" panose="02020603050405020304" pitchFamily="18" charset="0"/>
              </a:rPr>
              <a:t>“)</a:t>
            </a:r>
          </a:p>
        </p:txBody>
      </p:sp>
      <p:sp>
        <p:nvSpPr>
          <p:cNvPr id="24" name="Line 16"/>
          <p:cNvSpPr>
            <a:spLocks noChangeShapeType="1"/>
          </p:cNvSpPr>
          <p:nvPr/>
        </p:nvSpPr>
        <p:spPr bwMode="auto">
          <a:xfrm>
            <a:off x="3431383" y="3089376"/>
            <a:ext cx="4968794" cy="581891"/>
          </a:xfrm>
          <a:prstGeom prst="line">
            <a:avLst/>
          </a:prstGeom>
          <a:noFill/>
          <a:ln w="2857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 name="Group 17"/>
          <p:cNvGrpSpPr>
            <a:grpSpLocks/>
          </p:cNvGrpSpPr>
          <p:nvPr/>
        </p:nvGrpSpPr>
        <p:grpSpPr bwMode="auto">
          <a:xfrm>
            <a:off x="8400177" y="3418855"/>
            <a:ext cx="1385888" cy="504825"/>
            <a:chOff x="4434" y="3566"/>
            <a:chExt cx="873" cy="318"/>
          </a:xfrm>
          <a:solidFill>
            <a:schemeClr val="accent6">
              <a:lumMod val="20000"/>
              <a:lumOff val="80000"/>
            </a:schemeClr>
          </a:solidFill>
        </p:grpSpPr>
        <p:sp>
          <p:nvSpPr>
            <p:cNvPr id="26" name="Rectangle 18"/>
            <p:cNvSpPr>
              <a:spLocks noChangeArrowheads="1"/>
            </p:cNvSpPr>
            <p:nvPr/>
          </p:nvSpPr>
          <p:spPr bwMode="auto">
            <a:xfrm>
              <a:off x="4471" y="3566"/>
              <a:ext cx="768" cy="318"/>
            </a:xfrm>
            <a:prstGeom prst="rect">
              <a:avLst/>
            </a:prstGeom>
            <a:grp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b="0">
                <a:latin typeface="Times New Roman" pitchFamily="18" charset="0"/>
                <a:cs typeface="Times New Roman" pitchFamily="18" charset="0"/>
              </a:endParaRPr>
            </a:p>
          </p:txBody>
        </p:sp>
        <p:sp>
          <p:nvSpPr>
            <p:cNvPr id="27" name="Text Box 19"/>
            <p:cNvSpPr txBox="1">
              <a:spLocks noChangeArrowheads="1"/>
            </p:cNvSpPr>
            <p:nvPr/>
          </p:nvSpPr>
          <p:spPr bwMode="auto">
            <a:xfrm>
              <a:off x="4434" y="3612"/>
              <a:ext cx="873" cy="21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sz="1600" b="0">
                  <a:latin typeface="Times New Roman" pitchFamily="18" charset="0"/>
                  <a:cs typeface="Times New Roman" pitchFamily="18" charset="0"/>
                </a:rPr>
                <a:t>unbeabsichtigt</a:t>
              </a:r>
            </a:p>
          </p:txBody>
        </p:sp>
      </p:grpSp>
      <p:sp>
        <p:nvSpPr>
          <p:cNvPr id="23" name="Text Box 4"/>
          <p:cNvSpPr txBox="1">
            <a:spLocks noChangeArrowheads="1"/>
          </p:cNvSpPr>
          <p:nvPr/>
        </p:nvSpPr>
        <p:spPr bwMode="auto">
          <a:xfrm>
            <a:off x="2122287" y="6013079"/>
            <a:ext cx="8012113" cy="646331"/>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i="1">
                <a:solidFill>
                  <a:srgbClr val="990033"/>
                </a:solidFill>
                <a:latin typeface="Times New Roman" pitchFamily="18" charset="0"/>
                <a:cs typeface="Times New Roman" pitchFamily="18" charset="0"/>
              </a:rPr>
              <a:t>Quantitative Methoden erfordern die exakte Definition der gemessenen Variablen („Operationalisierung“) vor der Datenerhebung</a:t>
            </a:r>
          </a:p>
        </p:txBody>
      </p:sp>
      <p:sp>
        <p:nvSpPr>
          <p:cNvPr id="2" name="Textfeld 1"/>
          <p:cNvSpPr txBox="1"/>
          <p:nvPr/>
        </p:nvSpPr>
        <p:spPr>
          <a:xfrm>
            <a:off x="2154186" y="5013176"/>
            <a:ext cx="3784049" cy="369332"/>
          </a:xfrm>
          <a:prstGeom prst="rect">
            <a:avLst/>
          </a:prstGeom>
          <a:noFill/>
        </p:spPr>
        <p:txBody>
          <a:bodyPr wrap="none" rtlCol="0">
            <a:spAutoFit/>
          </a:bodyPr>
          <a:lstStyle/>
          <a:p>
            <a:r>
              <a:rPr lang="de-DE" i="1">
                <a:solidFill>
                  <a:srgbClr val="C00000"/>
                </a:solidFill>
                <a:latin typeface="Times New Roman" panose="02020603050405020304" pitchFamily="18" charset="0"/>
                <a:cs typeface="Times New Roman" panose="02020603050405020304" pitchFamily="18" charset="0"/>
              </a:rPr>
              <a:t>wenn man schon etwas über sie weiß</a:t>
            </a:r>
          </a:p>
        </p:txBody>
      </p:sp>
    </p:spTree>
    <p:extLst>
      <p:ext uri="{BB962C8B-B14F-4D97-AF65-F5344CB8AC3E}">
        <p14:creationId xmlns:p14="http://schemas.microsoft.com/office/powerpoint/2010/main" val="27905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4"/>
          <p:cNvGraphicFramePr>
            <a:graphicFrameLocks noChangeAspect="1"/>
          </p:cNvGraphicFramePr>
          <p:nvPr/>
        </p:nvGraphicFramePr>
        <p:xfrm>
          <a:off x="8965972" y="260649"/>
          <a:ext cx="1018956" cy="805503"/>
        </p:xfrm>
        <a:graphic>
          <a:graphicData uri="http://schemas.openxmlformats.org/presentationml/2006/ole">
            <mc:AlternateContent xmlns:mc="http://schemas.openxmlformats.org/markup-compatibility/2006">
              <mc:Choice xmlns:v="urn:schemas-microsoft-com:vml" Requires="v">
                <p:oleObj spid="_x0000_s15362" name="Diagramm" r:id="rId4" imgW="4905296" imgH="3876514" progId="Excel.Chart.8">
                  <p:embed/>
                </p:oleObj>
              </mc:Choice>
              <mc:Fallback>
                <p:oleObj name="Diagramm" r:id="rId4" imgW="4905296" imgH="3876514" progId="Excel.Chart.8">
                  <p:embed/>
                  <p:pic>
                    <p:nvPicPr>
                      <p:cNvPr id="2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5972" y="260649"/>
                        <a:ext cx="1018956" cy="805503"/>
                      </a:xfrm>
                      <a:prstGeom prst="rect">
                        <a:avLst/>
                      </a:prstGeom>
                      <a:noFill/>
                      <a:ln>
                        <a:noFill/>
                      </a:ln>
                      <a:effectLst/>
                    </p:spPr>
                  </p:pic>
                </p:oleObj>
              </mc:Fallback>
            </mc:AlternateContent>
          </a:graphicData>
        </a:graphic>
      </p:graphicFrame>
      <p:graphicFrame>
        <p:nvGraphicFramePr>
          <p:cNvPr id="21" name="Object 15"/>
          <p:cNvGraphicFramePr>
            <a:graphicFrameLocks noChangeAspect="1"/>
          </p:cNvGraphicFramePr>
          <p:nvPr/>
        </p:nvGraphicFramePr>
        <p:xfrm>
          <a:off x="6505330" y="116632"/>
          <a:ext cx="1079328" cy="724750"/>
        </p:xfrm>
        <a:graphic>
          <a:graphicData uri="http://schemas.openxmlformats.org/presentationml/2006/ole">
            <mc:AlternateContent xmlns:mc="http://schemas.openxmlformats.org/markup-compatibility/2006">
              <mc:Choice xmlns:v="urn:schemas-microsoft-com:vml" Requires="v">
                <p:oleObj spid="_x0000_s15363" name="Clip" r:id="rId6" imgW="4716000" imgH="3161880" progId="MS_ClipArt_Gallery.2">
                  <p:embed/>
                </p:oleObj>
              </mc:Choice>
              <mc:Fallback>
                <p:oleObj name="Clip" r:id="rId6" imgW="4716000" imgH="3161880" progId="MS_ClipArt_Gallery.2">
                  <p:embed/>
                  <p:pic>
                    <p:nvPicPr>
                      <p:cNvPr id="21"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330" y="116632"/>
                        <a:ext cx="1079328" cy="724750"/>
                      </a:xfrm>
                      <a:prstGeom prst="rect">
                        <a:avLst/>
                      </a:prstGeom>
                      <a:noFill/>
                      <a:ln>
                        <a:noFill/>
                      </a:ln>
                      <a:effectLst/>
                    </p:spPr>
                  </p:pic>
                </p:oleObj>
              </mc:Fallback>
            </mc:AlternateContent>
          </a:graphicData>
        </a:graphic>
      </p:graphicFrame>
      <p:pic>
        <p:nvPicPr>
          <p:cNvPr id="22" name="Picture 18" descr="Fragebogen Evalu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9576" y="260648"/>
            <a:ext cx="3231620" cy="820130"/>
          </a:xfrm>
          <a:prstGeom prst="rect">
            <a:avLst/>
          </a:prstGeom>
          <a:noFill/>
          <a:extLst>
            <a:ext uri="{909E8E84-426E-40DD-AFC4-6F175D3DCCD1}">
              <a14:hiddenFill xmlns:a14="http://schemas.microsoft.com/office/drawing/2010/main">
                <a:solidFill>
                  <a:srgbClr val="FFFFFF"/>
                </a:solidFill>
              </a14:hiddenFill>
            </a:ext>
          </a:extLst>
        </p:spPr>
      </p:pic>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lgn="ctr">
                <a:defRPr/>
              </a:pPr>
              <a:r>
                <a:rPr lang="de-DE">
                  <a:latin typeface="Times New Roman" panose="02020603050405020304" pitchFamily="18" charset="0"/>
                  <a:cs typeface="Times New Roman" panose="02020603050405020304" pitchFamily="18" charset="0"/>
                </a:rPr>
                <a:t>Intervention</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anose="02020603050405020304" pitchFamily="18" charset="0"/>
                  <a:cs typeface="Times New Roman" panose="02020603050405020304" pitchFamily="18" charset="0"/>
                </a:rPr>
                <a:t>outcome</a:t>
              </a:r>
            </a:p>
          </p:txBody>
        </p:sp>
      </p:grpSp>
      <p:grpSp>
        <p:nvGrpSpPr>
          <p:cNvPr id="17415" name="Group 10"/>
          <p:cNvGrpSpPr>
            <a:grpSpLocks/>
          </p:cNvGrpSpPr>
          <p:nvPr/>
        </p:nvGrpSpPr>
        <p:grpSpPr bwMode="auto">
          <a:xfrm>
            <a:off x="5087939" y="1793979"/>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a:latin typeface="Times New Roman" pitchFamily="18" charset="0"/>
                  <a:cs typeface="Times New Roman" pitchFamily="18" charset="0"/>
                </a:rPr>
                <a:t>sonstige</a:t>
              </a:r>
              <a:br>
                <a:rPr lang="de-DE" altLang="de-DE" sz="1600" b="0">
                  <a:latin typeface="Times New Roman" pitchFamily="18" charset="0"/>
                  <a:cs typeface="Times New Roman" pitchFamily="18" charset="0"/>
                </a:rPr>
              </a:br>
              <a:r>
                <a:rPr lang="de-DE" altLang="de-DE" sz="1600" b="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6" name="Titel 1"/>
          <p:cNvSpPr>
            <a:spLocks noGrp="1"/>
          </p:cNvSpPr>
          <p:nvPr>
            <p:ph type="title"/>
          </p:nvPr>
        </p:nvSpPr>
        <p:spPr>
          <a:xfrm>
            <a:off x="1550700" y="188640"/>
            <a:ext cx="8928992" cy="1143000"/>
          </a:xfrm>
        </p:spPr>
        <p:txBody>
          <a:bodyPr/>
          <a:lstStyle/>
          <a:p>
            <a:r>
              <a:rPr lang="de-DE" sz="2800">
                <a:solidFill>
                  <a:srgbClr val="C00000"/>
                </a:solidFill>
              </a:rPr>
              <a:t>Schwächen (Probleme) quantitativer Methoden</a:t>
            </a:r>
          </a:p>
        </p:txBody>
      </p:sp>
      <p:sp>
        <p:nvSpPr>
          <p:cNvPr id="17" name="Rectangle 5"/>
          <p:cNvSpPr txBox="1">
            <a:spLocks noChangeArrowheads="1"/>
          </p:cNvSpPr>
          <p:nvPr/>
        </p:nvSpPr>
        <p:spPr bwMode="auto">
          <a:xfrm>
            <a:off x="1836738" y="3830018"/>
            <a:ext cx="8229600"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160338"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spcBef>
                <a:spcPct val="20000"/>
              </a:spcBef>
              <a:buFontTx/>
              <a:buChar char="•"/>
            </a:pPr>
            <a:r>
              <a:rPr lang="de-DE" altLang="de-DE" b="0">
                <a:latin typeface="Times New Roman" panose="02020603050405020304" pitchFamily="18" charset="0"/>
                <a:cs typeface="Times New Roman" panose="02020603050405020304" pitchFamily="18" charset="0"/>
              </a:rPr>
              <a:t>unzureichende Messinstrumente, die zu </a:t>
            </a:r>
            <a:r>
              <a:rPr lang="de-DE" altLang="de-DE" i="1">
                <a:latin typeface="Times New Roman" panose="02020603050405020304" pitchFamily="18" charset="0"/>
                <a:cs typeface="Times New Roman" panose="02020603050405020304" pitchFamily="18" charset="0"/>
              </a:rPr>
              <a:t>Methodenartefakten </a:t>
            </a:r>
            <a:r>
              <a:rPr lang="de-DE" altLang="de-DE" b="0">
                <a:latin typeface="Times New Roman" panose="02020603050405020304" pitchFamily="18" charset="0"/>
                <a:cs typeface="Times New Roman" panose="02020603050405020304" pitchFamily="18" charset="0"/>
              </a:rPr>
              <a:t>führen</a:t>
            </a:r>
            <a:br>
              <a:rPr lang="de-DE" altLang="de-DE" b="0">
                <a:latin typeface="Times New Roman" panose="02020603050405020304" pitchFamily="18" charset="0"/>
                <a:cs typeface="Times New Roman" panose="02020603050405020304" pitchFamily="18" charset="0"/>
              </a:rPr>
            </a:br>
            <a:endParaRPr lang="de-DE" altLang="de-DE" b="0">
              <a:latin typeface="Times New Roman" panose="02020603050405020304" pitchFamily="18" charset="0"/>
              <a:cs typeface="Times New Roman" panose="02020603050405020304" pitchFamily="18" charset="0"/>
            </a:endParaRPr>
          </a:p>
          <a:p>
            <a:pPr>
              <a:spcBef>
                <a:spcPct val="20000"/>
              </a:spcBef>
              <a:buFontTx/>
              <a:buChar char="•"/>
            </a:pPr>
            <a:r>
              <a:rPr lang="de-DE" altLang="de-DE" i="1">
                <a:latin typeface="Times New Roman" panose="02020603050405020304" pitchFamily="18" charset="0"/>
                <a:cs typeface="Times New Roman" panose="02020603050405020304" pitchFamily="18" charset="0"/>
              </a:rPr>
              <a:t>unzureichendes Wissen</a:t>
            </a:r>
            <a:r>
              <a:rPr lang="de-DE" altLang="de-DE" b="0">
                <a:latin typeface="Times New Roman" panose="02020603050405020304" pitchFamily="18" charset="0"/>
                <a:cs typeface="Times New Roman" panose="02020603050405020304" pitchFamily="18" charset="0"/>
              </a:rPr>
              <a:t> über unerwartete und unbeabsichtigte (möglicherweise negative) </a:t>
            </a:r>
            <a:r>
              <a:rPr lang="de-DE" altLang="de-DE" i="1">
                <a:latin typeface="Times New Roman" panose="02020603050405020304" pitchFamily="18" charset="0"/>
                <a:cs typeface="Times New Roman" panose="02020603050405020304" pitchFamily="18" charset="0"/>
              </a:rPr>
              <a:t>Nebenwirkungen</a:t>
            </a:r>
          </a:p>
          <a:p>
            <a:pPr>
              <a:spcBef>
                <a:spcPct val="20000"/>
              </a:spcBef>
              <a:buFontTx/>
              <a:buChar char="•"/>
            </a:pPr>
            <a:endParaRPr lang="de-DE" altLang="de-DE" b="0">
              <a:latin typeface="Times New Roman" panose="02020603050405020304" pitchFamily="18" charset="0"/>
              <a:cs typeface="Times New Roman" panose="02020603050405020304" pitchFamily="18" charset="0"/>
            </a:endParaRPr>
          </a:p>
          <a:p>
            <a:pPr>
              <a:spcBef>
                <a:spcPct val="20000"/>
              </a:spcBef>
              <a:buFontTx/>
              <a:buChar char="•"/>
            </a:pPr>
            <a:r>
              <a:rPr lang="de-DE" altLang="de-DE" i="1">
                <a:latin typeface="Times New Roman" panose="02020603050405020304" pitchFamily="18" charset="0"/>
                <a:cs typeface="Times New Roman" panose="02020603050405020304" pitchFamily="18" charset="0"/>
              </a:rPr>
              <a:t>mangelndes Wissen</a:t>
            </a:r>
            <a:r>
              <a:rPr lang="de-DE" altLang="de-DE" b="0">
                <a:latin typeface="Times New Roman" panose="02020603050405020304" pitchFamily="18" charset="0"/>
                <a:cs typeface="Times New Roman" panose="02020603050405020304" pitchFamily="18" charset="0"/>
              </a:rPr>
              <a:t> über die verschiedenen </a:t>
            </a:r>
            <a:r>
              <a:rPr lang="de-DE" altLang="de-DE" i="1">
                <a:latin typeface="Times New Roman" panose="02020603050405020304" pitchFamily="18" charset="0"/>
                <a:cs typeface="Times New Roman" panose="02020603050405020304" pitchFamily="18" charset="0"/>
              </a:rPr>
              <a:t>kausalen Handlungspfade</a:t>
            </a:r>
            <a:r>
              <a:rPr lang="de-DE" altLang="de-DE" b="0">
                <a:latin typeface="Times New Roman" panose="02020603050405020304" pitchFamily="18" charset="0"/>
                <a:cs typeface="Times New Roman" panose="02020603050405020304" pitchFamily="18" charset="0"/>
              </a:rPr>
              <a:t>, durch die eine Intervention wirkt (oder eben nicht wirkt)</a:t>
            </a:r>
            <a:br>
              <a:rPr lang="de-DE" altLang="de-DE" b="0">
                <a:latin typeface="Times New Roman" panose="02020603050405020304" pitchFamily="18" charset="0"/>
                <a:cs typeface="Times New Roman" panose="02020603050405020304" pitchFamily="18" charset="0"/>
              </a:rPr>
            </a:br>
            <a:r>
              <a:rPr lang="de-DE" altLang="de-DE" b="0">
                <a:latin typeface="Times New Roman" panose="02020603050405020304" pitchFamily="18" charset="0"/>
                <a:cs typeface="Times New Roman" panose="02020603050405020304" pitchFamily="18" charset="0"/>
              </a:rPr>
              <a:t/>
            </a:r>
            <a:br>
              <a:rPr lang="de-DE" altLang="de-DE" b="0">
                <a:latin typeface="Times New Roman" panose="02020603050405020304" pitchFamily="18" charset="0"/>
                <a:cs typeface="Times New Roman" panose="02020603050405020304" pitchFamily="18" charset="0"/>
              </a:rPr>
            </a:br>
            <a:endParaRPr lang="de-DE" altLang="de-DE" b="0">
              <a:latin typeface="Times New Roman" panose="02020603050405020304" pitchFamily="18" charset="0"/>
              <a:cs typeface="Times New Roman" panose="02020603050405020304" pitchFamily="18" charset="0"/>
            </a:endParaRPr>
          </a:p>
        </p:txBody>
      </p:sp>
      <p:sp>
        <p:nvSpPr>
          <p:cNvPr id="24" name="Line 16"/>
          <p:cNvSpPr>
            <a:spLocks noChangeShapeType="1"/>
          </p:cNvSpPr>
          <p:nvPr/>
        </p:nvSpPr>
        <p:spPr bwMode="auto">
          <a:xfrm>
            <a:off x="3431383" y="3089376"/>
            <a:ext cx="4968794" cy="581891"/>
          </a:xfrm>
          <a:prstGeom prst="line">
            <a:avLst/>
          </a:prstGeom>
          <a:noFill/>
          <a:ln w="2857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5" name="Group 17"/>
          <p:cNvGrpSpPr>
            <a:grpSpLocks/>
          </p:cNvGrpSpPr>
          <p:nvPr/>
        </p:nvGrpSpPr>
        <p:grpSpPr bwMode="auto">
          <a:xfrm>
            <a:off x="8400177" y="3418855"/>
            <a:ext cx="1385888" cy="504825"/>
            <a:chOff x="4434" y="3566"/>
            <a:chExt cx="873" cy="318"/>
          </a:xfrm>
          <a:solidFill>
            <a:schemeClr val="accent6">
              <a:lumMod val="20000"/>
              <a:lumOff val="80000"/>
            </a:schemeClr>
          </a:solidFill>
        </p:grpSpPr>
        <p:sp>
          <p:nvSpPr>
            <p:cNvPr id="26" name="Rectangle 18"/>
            <p:cNvSpPr>
              <a:spLocks noChangeArrowheads="1"/>
            </p:cNvSpPr>
            <p:nvPr/>
          </p:nvSpPr>
          <p:spPr bwMode="auto">
            <a:xfrm>
              <a:off x="4471" y="3566"/>
              <a:ext cx="768" cy="318"/>
            </a:xfrm>
            <a:prstGeom prst="rect">
              <a:avLst/>
            </a:prstGeom>
            <a:grp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b="0">
                <a:latin typeface="Times New Roman" pitchFamily="18" charset="0"/>
                <a:cs typeface="Times New Roman" pitchFamily="18" charset="0"/>
              </a:endParaRPr>
            </a:p>
          </p:txBody>
        </p:sp>
        <p:sp>
          <p:nvSpPr>
            <p:cNvPr id="27" name="Text Box 19"/>
            <p:cNvSpPr txBox="1">
              <a:spLocks noChangeArrowheads="1"/>
            </p:cNvSpPr>
            <p:nvPr/>
          </p:nvSpPr>
          <p:spPr bwMode="auto">
            <a:xfrm>
              <a:off x="4434" y="3612"/>
              <a:ext cx="873" cy="21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sz="1600" b="0">
                  <a:latin typeface="Times New Roman" pitchFamily="18" charset="0"/>
                  <a:cs typeface="Times New Roman" pitchFamily="18" charset="0"/>
                </a:rPr>
                <a:t>unbeabsichtigt</a:t>
              </a:r>
            </a:p>
          </p:txBody>
        </p:sp>
      </p:grpSp>
    </p:spTree>
    <p:extLst>
      <p:ext uri="{BB962C8B-B14F-4D97-AF65-F5344CB8AC3E}">
        <p14:creationId xmlns:p14="http://schemas.microsoft.com/office/powerpoint/2010/main" val="5632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wipe(left)">
                                      <p:cBhvr>
                                        <p:cTn id="1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8" descr="KODIE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200" y="963558"/>
            <a:ext cx="1143721" cy="10252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4" name="Object 9"/>
          <p:cNvGraphicFramePr>
            <a:graphicFrameLocks noChangeAspect="1"/>
          </p:cNvGraphicFramePr>
          <p:nvPr/>
        </p:nvGraphicFramePr>
        <p:xfrm>
          <a:off x="8662435" y="841721"/>
          <a:ext cx="1152128" cy="841516"/>
        </p:xfrm>
        <a:graphic>
          <a:graphicData uri="http://schemas.openxmlformats.org/presentationml/2006/ole">
            <mc:AlternateContent xmlns:mc="http://schemas.openxmlformats.org/markup-compatibility/2006">
              <mc:Choice xmlns:v="urn:schemas-microsoft-com:vml" Requires="v">
                <p:oleObj spid="_x0000_s16386" name="Clip" r:id="rId5" imgW="4609800" imgH="3368160" progId="MS_ClipArt_Gallery.2">
                  <p:embed/>
                </p:oleObj>
              </mc:Choice>
              <mc:Fallback>
                <p:oleObj name="Clip" r:id="rId5" imgW="4609800" imgH="3368160" progId="MS_ClipArt_Gallery.2">
                  <p:embed/>
                  <p:pic>
                    <p:nvPicPr>
                      <p:cNvPr id="104"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2435" y="841721"/>
                        <a:ext cx="1152128" cy="841516"/>
                      </a:xfrm>
                      <a:prstGeom prst="rect">
                        <a:avLst/>
                      </a:prstGeom>
                      <a:noFill/>
                      <a:ln>
                        <a:noFill/>
                      </a:ln>
                      <a:effectLst/>
                    </p:spPr>
                  </p:pic>
                </p:oleObj>
              </mc:Fallback>
            </mc:AlternateContent>
          </a:graphicData>
        </a:graphic>
      </p:graphicFrame>
      <p:graphicFrame>
        <p:nvGraphicFramePr>
          <p:cNvPr id="105" name="Object 17"/>
          <p:cNvGraphicFramePr>
            <a:graphicFrameLocks noChangeAspect="1"/>
          </p:cNvGraphicFramePr>
          <p:nvPr/>
        </p:nvGraphicFramePr>
        <p:xfrm>
          <a:off x="9433919" y="215281"/>
          <a:ext cx="772155" cy="1000125"/>
        </p:xfrm>
        <a:graphic>
          <a:graphicData uri="http://schemas.openxmlformats.org/presentationml/2006/ole">
            <mc:AlternateContent xmlns:mc="http://schemas.openxmlformats.org/markup-compatibility/2006">
              <mc:Choice xmlns:v="urn:schemas-microsoft-com:vml" Requires="v">
                <p:oleObj spid="_x0000_s16387" name="Clip" r:id="rId7" imgW="1673280" imgH="2275560" progId="MS_ClipArt_Gallery.2">
                  <p:embed/>
                </p:oleObj>
              </mc:Choice>
              <mc:Fallback>
                <p:oleObj name="Clip" r:id="rId7" imgW="1673280" imgH="2275560" progId="MS_ClipArt_Gallery.2">
                  <p:embed/>
                  <p:pic>
                    <p:nvPicPr>
                      <p:cNvPr id="105"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3919" y="215281"/>
                        <a:ext cx="772155" cy="1000125"/>
                      </a:xfrm>
                      <a:prstGeom prst="rect">
                        <a:avLst/>
                      </a:prstGeom>
                      <a:noFill/>
                      <a:ln>
                        <a:noFill/>
                      </a:ln>
                      <a:effectLst/>
                    </p:spPr>
                  </p:pic>
                </p:oleObj>
              </mc:Fallback>
            </mc:AlternateContent>
          </a:graphicData>
        </a:graphic>
      </p:graphicFrame>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lgn="ctr">
                <a:defRPr/>
              </a:pPr>
              <a:r>
                <a:rPr lang="de-DE">
                  <a:latin typeface="Times New Roman" panose="02020603050405020304" pitchFamily="18" charset="0"/>
                  <a:cs typeface="Times New Roman" panose="02020603050405020304" pitchFamily="18" charset="0"/>
                </a:rPr>
                <a:t>Intervention</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anose="02020603050405020304" pitchFamily="18" charset="0"/>
                  <a:cs typeface="Times New Roman" panose="02020603050405020304" pitchFamily="18" charset="0"/>
                </a:rPr>
                <a:t>Outcome</a:t>
              </a:r>
            </a:p>
          </p:txBody>
        </p:sp>
      </p:grpSp>
      <p:grpSp>
        <p:nvGrpSpPr>
          <p:cNvPr id="17415" name="Group 10"/>
          <p:cNvGrpSpPr>
            <a:grpSpLocks/>
          </p:cNvGrpSpPr>
          <p:nvPr/>
        </p:nvGrpSpPr>
        <p:grpSpPr bwMode="auto">
          <a:xfrm>
            <a:off x="5087939" y="1793978"/>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a:latin typeface="Times New Roman" pitchFamily="18" charset="0"/>
                  <a:cs typeface="Times New Roman" pitchFamily="18" charset="0"/>
                </a:rPr>
                <a:t>sonstige</a:t>
              </a:r>
              <a:br>
                <a:rPr lang="de-DE" altLang="de-DE" sz="1600" b="0">
                  <a:latin typeface="Times New Roman" pitchFamily="18" charset="0"/>
                  <a:cs typeface="Times New Roman" pitchFamily="18" charset="0"/>
                </a:rPr>
              </a:br>
              <a:r>
                <a:rPr lang="de-DE" altLang="de-DE" sz="1600" b="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7416" name="Text Box 13"/>
          <p:cNvSpPr txBox="1">
            <a:spLocks noChangeArrowheads="1"/>
          </p:cNvSpPr>
          <p:nvPr/>
        </p:nvSpPr>
        <p:spPr bwMode="auto">
          <a:xfrm>
            <a:off x="8591551" y="3162872"/>
            <a:ext cx="1298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sz="1600">
                <a:latin typeface="Times New Roman" pitchFamily="18" charset="0"/>
                <a:cs typeface="Times New Roman" pitchFamily="18" charset="0"/>
              </a:rPr>
              <a:t>beabsichtigt </a:t>
            </a:r>
          </a:p>
        </p:txBody>
      </p:sp>
      <p:sp>
        <p:nvSpPr>
          <p:cNvPr id="14" name="Rectangle 15"/>
          <p:cNvSpPr>
            <a:spLocks noChangeArrowheads="1"/>
          </p:cNvSpPr>
          <p:nvPr/>
        </p:nvSpPr>
        <p:spPr bwMode="auto">
          <a:xfrm>
            <a:off x="2135188" y="4038551"/>
            <a:ext cx="1079500" cy="504825"/>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de-DE">
              <a:latin typeface="Arial" charset="0"/>
              <a:cs typeface="+mn-cs"/>
            </a:endParaRPr>
          </a:p>
        </p:txBody>
      </p:sp>
      <p:grpSp>
        <p:nvGrpSpPr>
          <p:cNvPr id="16" name="Group 16"/>
          <p:cNvGrpSpPr>
            <a:grpSpLocks/>
          </p:cNvGrpSpPr>
          <p:nvPr/>
        </p:nvGrpSpPr>
        <p:grpSpPr bwMode="auto">
          <a:xfrm>
            <a:off x="3214688" y="3463876"/>
            <a:ext cx="6121400" cy="792163"/>
            <a:chOff x="1156" y="1979"/>
            <a:chExt cx="3856" cy="499"/>
          </a:xfrm>
        </p:grpSpPr>
        <p:sp>
          <p:nvSpPr>
            <p:cNvPr id="17" name="Line 17"/>
            <p:cNvSpPr>
              <a:spLocks noChangeShapeType="1"/>
            </p:cNvSpPr>
            <p:nvPr/>
          </p:nvSpPr>
          <p:spPr bwMode="auto">
            <a:xfrm>
              <a:off x="2835" y="2160"/>
              <a:ext cx="154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Line 18"/>
            <p:cNvSpPr>
              <a:spLocks noChangeShapeType="1"/>
            </p:cNvSpPr>
            <p:nvPr/>
          </p:nvSpPr>
          <p:spPr bwMode="auto">
            <a:xfrm flipV="1">
              <a:off x="1156" y="2160"/>
              <a:ext cx="998" cy="318"/>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tangle 19"/>
            <p:cNvSpPr>
              <a:spLocks noChangeArrowheads="1"/>
            </p:cNvSpPr>
            <p:nvPr/>
          </p:nvSpPr>
          <p:spPr bwMode="auto">
            <a:xfrm>
              <a:off x="2154" y="197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20" name="Rectangle 20"/>
            <p:cNvSpPr>
              <a:spLocks noChangeArrowheads="1"/>
            </p:cNvSpPr>
            <p:nvPr/>
          </p:nvSpPr>
          <p:spPr bwMode="auto">
            <a:xfrm>
              <a:off x="4377" y="1979"/>
              <a:ext cx="635"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21" name="Group 21"/>
          <p:cNvGrpSpPr>
            <a:grpSpLocks/>
          </p:cNvGrpSpPr>
          <p:nvPr/>
        </p:nvGrpSpPr>
        <p:grpSpPr bwMode="auto">
          <a:xfrm>
            <a:off x="5880100" y="4614814"/>
            <a:ext cx="3455988" cy="504825"/>
            <a:chOff x="2835" y="2704"/>
            <a:chExt cx="2177" cy="318"/>
          </a:xfrm>
        </p:grpSpPr>
        <p:sp>
          <p:nvSpPr>
            <p:cNvPr id="22" name="Line 22"/>
            <p:cNvSpPr>
              <a:spLocks noChangeShapeType="1"/>
            </p:cNvSpPr>
            <p:nvPr/>
          </p:nvSpPr>
          <p:spPr bwMode="auto">
            <a:xfrm>
              <a:off x="2835" y="2840"/>
              <a:ext cx="154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Rectangle 23"/>
            <p:cNvSpPr>
              <a:spLocks noChangeArrowheads="1"/>
            </p:cNvSpPr>
            <p:nvPr/>
          </p:nvSpPr>
          <p:spPr bwMode="auto">
            <a:xfrm>
              <a:off x="4377" y="2704"/>
              <a:ext cx="635"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sp>
        <p:nvSpPr>
          <p:cNvPr id="24" name="Text Box 24"/>
          <p:cNvSpPr txBox="1">
            <a:spLocks noChangeArrowheads="1"/>
          </p:cNvSpPr>
          <p:nvPr/>
        </p:nvSpPr>
        <p:spPr bwMode="auto">
          <a:xfrm>
            <a:off x="1990725" y="5046615"/>
            <a:ext cx="1962150" cy="119062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buFontTx/>
              <a:buChar char="•"/>
            </a:pPr>
            <a:r>
              <a:rPr lang="de-DE" altLang="de-DE" b="0">
                <a:latin typeface="Times New Roman" pitchFamily="18" charset="0"/>
                <a:cs typeface="Times New Roman" pitchFamily="18" charset="0"/>
              </a:rPr>
              <a:t>Anreize</a:t>
            </a:r>
          </a:p>
          <a:p>
            <a:pPr eaLnBrk="1" hangingPunct="1">
              <a:buFontTx/>
              <a:buChar char="•"/>
            </a:pPr>
            <a:r>
              <a:rPr lang="de-DE" altLang="de-DE" b="0">
                <a:latin typeface="Times New Roman" pitchFamily="18" charset="0"/>
                <a:cs typeface="Times New Roman" pitchFamily="18" charset="0"/>
              </a:rPr>
              <a:t>Gelegenheits-</a:t>
            </a:r>
            <a:br>
              <a:rPr lang="de-DE" altLang="de-DE" b="0">
                <a:latin typeface="Times New Roman" pitchFamily="18" charset="0"/>
                <a:cs typeface="Times New Roman" pitchFamily="18" charset="0"/>
              </a:rPr>
            </a:br>
            <a:r>
              <a:rPr lang="de-DE" altLang="de-DE" b="0">
                <a:latin typeface="Times New Roman" pitchFamily="18" charset="0"/>
                <a:cs typeface="Times New Roman" pitchFamily="18" charset="0"/>
              </a:rPr>
              <a:t>strukturen</a:t>
            </a:r>
          </a:p>
          <a:p>
            <a:pPr eaLnBrk="1" hangingPunct="1">
              <a:buFontTx/>
              <a:buChar char="•"/>
            </a:pPr>
            <a:r>
              <a:rPr lang="de-DE" altLang="de-DE" b="0">
                <a:latin typeface="Times New Roman" pitchFamily="18" charset="0"/>
                <a:cs typeface="Times New Roman" pitchFamily="18" charset="0"/>
              </a:rPr>
              <a:t>Sanktionen</a:t>
            </a:r>
          </a:p>
        </p:txBody>
      </p:sp>
      <p:grpSp>
        <p:nvGrpSpPr>
          <p:cNvPr id="25" name="Group 25"/>
          <p:cNvGrpSpPr>
            <a:grpSpLocks/>
          </p:cNvGrpSpPr>
          <p:nvPr/>
        </p:nvGrpSpPr>
        <p:grpSpPr bwMode="auto">
          <a:xfrm>
            <a:off x="5303838" y="4903739"/>
            <a:ext cx="2952750" cy="1081087"/>
            <a:chOff x="2472" y="2886"/>
            <a:chExt cx="1860" cy="681"/>
          </a:xfrm>
        </p:grpSpPr>
        <p:sp>
          <p:nvSpPr>
            <p:cNvPr id="26" name="Line 26"/>
            <p:cNvSpPr>
              <a:spLocks noChangeShapeType="1"/>
            </p:cNvSpPr>
            <p:nvPr/>
          </p:nvSpPr>
          <p:spPr bwMode="auto">
            <a:xfrm>
              <a:off x="2472" y="2976"/>
              <a:ext cx="680" cy="409"/>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Rectangle 27"/>
            <p:cNvSpPr>
              <a:spLocks noChangeArrowheads="1"/>
            </p:cNvSpPr>
            <p:nvPr/>
          </p:nvSpPr>
          <p:spPr bwMode="auto">
            <a:xfrm>
              <a:off x="3152" y="324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28" name="Line 28"/>
            <p:cNvSpPr>
              <a:spLocks noChangeShapeType="1"/>
            </p:cNvSpPr>
            <p:nvPr/>
          </p:nvSpPr>
          <p:spPr bwMode="auto">
            <a:xfrm flipV="1">
              <a:off x="3833" y="2886"/>
              <a:ext cx="499" cy="453"/>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 name="Group 29"/>
          <p:cNvGrpSpPr>
            <a:grpSpLocks/>
          </p:cNvGrpSpPr>
          <p:nvPr/>
        </p:nvGrpSpPr>
        <p:grpSpPr bwMode="auto">
          <a:xfrm>
            <a:off x="3214689" y="4038550"/>
            <a:ext cx="7164387" cy="1009650"/>
            <a:chOff x="1156" y="2341"/>
            <a:chExt cx="4513" cy="636"/>
          </a:xfrm>
        </p:grpSpPr>
        <p:sp>
          <p:nvSpPr>
            <p:cNvPr id="30" name="Line 30"/>
            <p:cNvSpPr>
              <a:spLocks noChangeShapeType="1"/>
            </p:cNvSpPr>
            <p:nvPr/>
          </p:nvSpPr>
          <p:spPr bwMode="auto">
            <a:xfrm>
              <a:off x="1156" y="2478"/>
              <a:ext cx="998" cy="362"/>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Rectangle 31"/>
            <p:cNvSpPr>
              <a:spLocks noChangeArrowheads="1"/>
            </p:cNvSpPr>
            <p:nvPr/>
          </p:nvSpPr>
          <p:spPr bwMode="auto">
            <a:xfrm>
              <a:off x="2154" y="265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32" name="Line 32"/>
            <p:cNvSpPr>
              <a:spLocks noChangeShapeType="1"/>
            </p:cNvSpPr>
            <p:nvPr/>
          </p:nvSpPr>
          <p:spPr bwMode="auto">
            <a:xfrm flipV="1">
              <a:off x="2835" y="2523"/>
              <a:ext cx="589" cy="317"/>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Rectangle 33"/>
            <p:cNvSpPr>
              <a:spLocks noChangeArrowheads="1"/>
            </p:cNvSpPr>
            <p:nvPr/>
          </p:nvSpPr>
          <p:spPr bwMode="auto">
            <a:xfrm>
              <a:off x="3424" y="2387"/>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34" name="Line 34"/>
            <p:cNvSpPr>
              <a:spLocks noChangeShapeType="1"/>
            </p:cNvSpPr>
            <p:nvPr/>
          </p:nvSpPr>
          <p:spPr bwMode="auto">
            <a:xfrm>
              <a:off x="4105" y="2523"/>
              <a:ext cx="95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Rectangle 35"/>
            <p:cNvSpPr>
              <a:spLocks noChangeArrowheads="1"/>
            </p:cNvSpPr>
            <p:nvPr/>
          </p:nvSpPr>
          <p:spPr bwMode="auto">
            <a:xfrm>
              <a:off x="5057" y="2341"/>
              <a:ext cx="612"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sp>
        <p:nvSpPr>
          <p:cNvPr id="36" name="Text Box 36"/>
          <p:cNvSpPr txBox="1">
            <a:spLocks noChangeArrowheads="1"/>
          </p:cNvSpPr>
          <p:nvPr/>
        </p:nvSpPr>
        <p:spPr bwMode="auto">
          <a:xfrm>
            <a:off x="7931152" y="5517035"/>
            <a:ext cx="2592387" cy="6461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itchFamily="18" charset="0"/>
                <a:cs typeface="Times New Roman" pitchFamily="18" charset="0"/>
              </a:rPr>
              <a:t>erwartete und unerwartete (Neben)effekte</a:t>
            </a:r>
          </a:p>
        </p:txBody>
      </p:sp>
      <p:sp>
        <p:nvSpPr>
          <p:cNvPr id="37" name="Text Box 37"/>
          <p:cNvSpPr txBox="1">
            <a:spLocks noChangeArrowheads="1"/>
          </p:cNvSpPr>
          <p:nvPr/>
        </p:nvSpPr>
        <p:spPr bwMode="auto">
          <a:xfrm>
            <a:off x="4728444" y="6076676"/>
            <a:ext cx="3094756" cy="64633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itchFamily="18" charset="0"/>
                <a:cs typeface="Times New Roman" pitchFamily="18" charset="0"/>
              </a:rPr>
              <a:t>heterogene Handlungspfade und Handlungsketten</a:t>
            </a:r>
          </a:p>
        </p:txBody>
      </p:sp>
      <p:grpSp>
        <p:nvGrpSpPr>
          <p:cNvPr id="38" name="Group 38"/>
          <p:cNvGrpSpPr>
            <a:grpSpLocks/>
          </p:cNvGrpSpPr>
          <p:nvPr/>
        </p:nvGrpSpPr>
        <p:grpSpPr bwMode="auto">
          <a:xfrm>
            <a:off x="2279650" y="3679775"/>
            <a:ext cx="935038" cy="1079500"/>
            <a:chOff x="567" y="2115"/>
            <a:chExt cx="589" cy="680"/>
          </a:xfrm>
        </p:grpSpPr>
        <p:grpSp>
          <p:nvGrpSpPr>
            <p:cNvPr id="39" name="Group 39"/>
            <p:cNvGrpSpPr>
              <a:grpSpLocks/>
            </p:cNvGrpSpPr>
            <p:nvPr/>
          </p:nvGrpSpPr>
          <p:grpSpPr bwMode="auto">
            <a:xfrm>
              <a:off x="612" y="2115"/>
              <a:ext cx="136" cy="408"/>
              <a:chOff x="612" y="3113"/>
              <a:chExt cx="136" cy="408"/>
            </a:xfrm>
          </p:grpSpPr>
          <p:sp>
            <p:nvSpPr>
              <p:cNvPr id="46" name="AutoShape 40"/>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7" name="AutoShape 41"/>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40" name="Group 42"/>
            <p:cNvGrpSpPr>
              <a:grpSpLocks/>
            </p:cNvGrpSpPr>
            <p:nvPr/>
          </p:nvGrpSpPr>
          <p:grpSpPr bwMode="auto">
            <a:xfrm>
              <a:off x="567" y="2387"/>
              <a:ext cx="136" cy="408"/>
              <a:chOff x="612" y="3113"/>
              <a:chExt cx="136" cy="408"/>
            </a:xfrm>
          </p:grpSpPr>
          <p:sp>
            <p:nvSpPr>
              <p:cNvPr id="44" name="AutoShape 43"/>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5" name="AutoShape 44"/>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41" name="Group 45"/>
            <p:cNvGrpSpPr>
              <a:grpSpLocks/>
            </p:cNvGrpSpPr>
            <p:nvPr/>
          </p:nvGrpSpPr>
          <p:grpSpPr bwMode="auto">
            <a:xfrm>
              <a:off x="1020" y="2205"/>
              <a:ext cx="136" cy="408"/>
              <a:chOff x="612" y="3113"/>
              <a:chExt cx="136" cy="408"/>
            </a:xfrm>
          </p:grpSpPr>
          <p:sp>
            <p:nvSpPr>
              <p:cNvPr id="42" name="AutoShape 46"/>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3" name="AutoShape 47"/>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48" name="Group 48"/>
          <p:cNvGrpSpPr>
            <a:grpSpLocks/>
          </p:cNvGrpSpPr>
          <p:nvPr/>
        </p:nvGrpSpPr>
        <p:grpSpPr bwMode="auto">
          <a:xfrm>
            <a:off x="2495550" y="3463875"/>
            <a:ext cx="5327650" cy="1150938"/>
            <a:chOff x="703" y="1979"/>
            <a:chExt cx="3356" cy="725"/>
          </a:xfrm>
        </p:grpSpPr>
        <p:grpSp>
          <p:nvGrpSpPr>
            <p:cNvPr id="49" name="Group 49"/>
            <p:cNvGrpSpPr>
              <a:grpSpLocks/>
            </p:cNvGrpSpPr>
            <p:nvPr/>
          </p:nvGrpSpPr>
          <p:grpSpPr bwMode="auto">
            <a:xfrm>
              <a:off x="884" y="2296"/>
              <a:ext cx="136" cy="408"/>
              <a:chOff x="612" y="3113"/>
              <a:chExt cx="136" cy="408"/>
            </a:xfrm>
          </p:grpSpPr>
          <p:sp>
            <p:nvSpPr>
              <p:cNvPr id="59" name="AutoShape 50"/>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60" name="AutoShape 51"/>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0" name="Group 52"/>
            <p:cNvGrpSpPr>
              <a:grpSpLocks/>
            </p:cNvGrpSpPr>
            <p:nvPr/>
          </p:nvGrpSpPr>
          <p:grpSpPr bwMode="auto">
            <a:xfrm>
              <a:off x="703" y="2296"/>
              <a:ext cx="136" cy="408"/>
              <a:chOff x="612" y="3113"/>
              <a:chExt cx="136" cy="408"/>
            </a:xfrm>
          </p:grpSpPr>
          <p:sp>
            <p:nvSpPr>
              <p:cNvPr id="57" name="AutoShape 53"/>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8" name="AutoShape 54"/>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 name="Group 55"/>
            <p:cNvGrpSpPr>
              <a:grpSpLocks/>
            </p:cNvGrpSpPr>
            <p:nvPr/>
          </p:nvGrpSpPr>
          <p:grpSpPr bwMode="auto">
            <a:xfrm>
              <a:off x="3923" y="2115"/>
              <a:ext cx="136" cy="408"/>
              <a:chOff x="612" y="3113"/>
              <a:chExt cx="136" cy="408"/>
            </a:xfrm>
          </p:grpSpPr>
          <p:sp>
            <p:nvSpPr>
              <p:cNvPr id="55" name="AutoShape 56"/>
              <p:cNvSpPr>
                <a:spLocks noChangeArrowheads="1"/>
              </p:cNvSpPr>
              <p:nvPr/>
            </p:nvSpPr>
            <p:spPr bwMode="auto">
              <a:xfrm>
                <a:off x="612" y="3158"/>
                <a:ext cx="136" cy="363"/>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6" name="AutoShape 57"/>
              <p:cNvSpPr>
                <a:spLocks noChangeArrowheads="1"/>
              </p:cNvSpPr>
              <p:nvPr/>
            </p:nvSpPr>
            <p:spPr bwMode="auto">
              <a:xfrm>
                <a:off x="612" y="3113"/>
                <a:ext cx="136" cy="136"/>
              </a:xfrm>
              <a:prstGeom prst="smileyFace">
                <a:avLst>
                  <a:gd name="adj" fmla="val 4653"/>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2" name="Group 58"/>
            <p:cNvGrpSpPr>
              <a:grpSpLocks/>
            </p:cNvGrpSpPr>
            <p:nvPr/>
          </p:nvGrpSpPr>
          <p:grpSpPr bwMode="auto">
            <a:xfrm>
              <a:off x="2336" y="1979"/>
              <a:ext cx="136" cy="408"/>
              <a:chOff x="612" y="3113"/>
              <a:chExt cx="136" cy="408"/>
            </a:xfrm>
          </p:grpSpPr>
          <p:sp>
            <p:nvSpPr>
              <p:cNvPr id="53" name="AutoShape 59"/>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4" name="AutoShape 60"/>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61" name="Group 61"/>
          <p:cNvGrpSpPr>
            <a:grpSpLocks/>
          </p:cNvGrpSpPr>
          <p:nvPr/>
        </p:nvGrpSpPr>
        <p:grpSpPr bwMode="auto">
          <a:xfrm>
            <a:off x="8472488" y="3319413"/>
            <a:ext cx="1439862" cy="1871662"/>
            <a:chOff x="4468" y="1888"/>
            <a:chExt cx="907" cy="1179"/>
          </a:xfrm>
        </p:grpSpPr>
        <p:grpSp>
          <p:nvGrpSpPr>
            <p:cNvPr id="62" name="Group 62"/>
            <p:cNvGrpSpPr>
              <a:grpSpLocks/>
            </p:cNvGrpSpPr>
            <p:nvPr/>
          </p:nvGrpSpPr>
          <p:grpSpPr bwMode="auto">
            <a:xfrm>
              <a:off x="5239" y="2251"/>
              <a:ext cx="136" cy="408"/>
              <a:chOff x="612" y="3113"/>
              <a:chExt cx="136" cy="408"/>
            </a:xfrm>
          </p:grpSpPr>
          <p:sp>
            <p:nvSpPr>
              <p:cNvPr id="75" name="AutoShape 63"/>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6" name="AutoShape 64"/>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3" name="Group 65"/>
            <p:cNvGrpSpPr>
              <a:grpSpLocks/>
            </p:cNvGrpSpPr>
            <p:nvPr/>
          </p:nvGrpSpPr>
          <p:grpSpPr bwMode="auto">
            <a:xfrm>
              <a:off x="4649" y="2568"/>
              <a:ext cx="136" cy="408"/>
              <a:chOff x="612" y="3113"/>
              <a:chExt cx="136" cy="408"/>
            </a:xfrm>
          </p:grpSpPr>
          <p:sp>
            <p:nvSpPr>
              <p:cNvPr id="73" name="AutoShape 66"/>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4" name="AutoShape 67"/>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4" name="Group 68"/>
            <p:cNvGrpSpPr>
              <a:grpSpLocks/>
            </p:cNvGrpSpPr>
            <p:nvPr/>
          </p:nvGrpSpPr>
          <p:grpSpPr bwMode="auto">
            <a:xfrm>
              <a:off x="4468" y="2659"/>
              <a:ext cx="136" cy="408"/>
              <a:chOff x="612" y="3113"/>
              <a:chExt cx="136" cy="408"/>
            </a:xfrm>
          </p:grpSpPr>
          <p:sp>
            <p:nvSpPr>
              <p:cNvPr id="71" name="AutoShape 69"/>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2" name="AutoShape 70"/>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5" name="Group 71"/>
            <p:cNvGrpSpPr>
              <a:grpSpLocks/>
            </p:cNvGrpSpPr>
            <p:nvPr/>
          </p:nvGrpSpPr>
          <p:grpSpPr bwMode="auto">
            <a:xfrm>
              <a:off x="4468" y="1888"/>
              <a:ext cx="136" cy="408"/>
              <a:chOff x="612" y="3113"/>
              <a:chExt cx="136" cy="408"/>
            </a:xfrm>
          </p:grpSpPr>
          <p:sp>
            <p:nvSpPr>
              <p:cNvPr id="69" name="AutoShape 72"/>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0" name="AutoShape 73"/>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6" name="Group 74"/>
            <p:cNvGrpSpPr>
              <a:grpSpLocks/>
            </p:cNvGrpSpPr>
            <p:nvPr/>
          </p:nvGrpSpPr>
          <p:grpSpPr bwMode="auto">
            <a:xfrm>
              <a:off x="4694" y="1979"/>
              <a:ext cx="136" cy="408"/>
              <a:chOff x="612" y="3113"/>
              <a:chExt cx="136" cy="408"/>
            </a:xfrm>
          </p:grpSpPr>
          <p:sp>
            <p:nvSpPr>
              <p:cNvPr id="67" name="AutoShape 75"/>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68" name="AutoShape 76"/>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77" name="Group 77"/>
          <p:cNvGrpSpPr>
            <a:grpSpLocks/>
          </p:cNvGrpSpPr>
          <p:nvPr/>
        </p:nvGrpSpPr>
        <p:grpSpPr bwMode="auto">
          <a:xfrm>
            <a:off x="4944344" y="3285008"/>
            <a:ext cx="2663825" cy="2808288"/>
            <a:chOff x="2245" y="1797"/>
            <a:chExt cx="1678" cy="1769"/>
          </a:xfrm>
        </p:grpSpPr>
        <p:grpSp>
          <p:nvGrpSpPr>
            <p:cNvPr id="78" name="Group 78"/>
            <p:cNvGrpSpPr>
              <a:grpSpLocks/>
            </p:cNvGrpSpPr>
            <p:nvPr/>
          </p:nvGrpSpPr>
          <p:grpSpPr bwMode="auto">
            <a:xfrm>
              <a:off x="3379" y="3067"/>
              <a:ext cx="136" cy="408"/>
              <a:chOff x="612" y="3113"/>
              <a:chExt cx="136" cy="408"/>
            </a:xfrm>
          </p:grpSpPr>
          <p:sp>
            <p:nvSpPr>
              <p:cNvPr id="100" name="AutoShape 79"/>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101" name="AutoShape 80"/>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79" name="Group 81"/>
            <p:cNvGrpSpPr>
              <a:grpSpLocks/>
            </p:cNvGrpSpPr>
            <p:nvPr/>
          </p:nvGrpSpPr>
          <p:grpSpPr bwMode="auto">
            <a:xfrm>
              <a:off x="3606" y="2251"/>
              <a:ext cx="136" cy="408"/>
              <a:chOff x="612" y="3113"/>
              <a:chExt cx="136" cy="408"/>
            </a:xfrm>
          </p:grpSpPr>
          <p:sp>
            <p:nvSpPr>
              <p:cNvPr id="98" name="AutoShape 82"/>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9" name="AutoShape 83"/>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0" name="Group 84"/>
            <p:cNvGrpSpPr>
              <a:grpSpLocks/>
            </p:cNvGrpSpPr>
            <p:nvPr/>
          </p:nvGrpSpPr>
          <p:grpSpPr bwMode="auto">
            <a:xfrm>
              <a:off x="3787" y="2387"/>
              <a:ext cx="136" cy="408"/>
              <a:chOff x="612" y="3113"/>
              <a:chExt cx="136" cy="408"/>
            </a:xfrm>
          </p:grpSpPr>
          <p:sp>
            <p:nvSpPr>
              <p:cNvPr id="96" name="AutoShape 85"/>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7" name="AutoShape 86"/>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1" name="Group 87"/>
            <p:cNvGrpSpPr>
              <a:grpSpLocks/>
            </p:cNvGrpSpPr>
            <p:nvPr/>
          </p:nvGrpSpPr>
          <p:grpSpPr bwMode="auto">
            <a:xfrm>
              <a:off x="3606" y="3113"/>
              <a:ext cx="136" cy="408"/>
              <a:chOff x="612" y="3113"/>
              <a:chExt cx="136" cy="408"/>
            </a:xfrm>
          </p:grpSpPr>
          <p:sp>
            <p:nvSpPr>
              <p:cNvPr id="94" name="AutoShape 88"/>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5" name="AutoShape 89"/>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2" name="Group 90"/>
            <p:cNvGrpSpPr>
              <a:grpSpLocks/>
            </p:cNvGrpSpPr>
            <p:nvPr/>
          </p:nvGrpSpPr>
          <p:grpSpPr bwMode="auto">
            <a:xfrm>
              <a:off x="3470" y="3158"/>
              <a:ext cx="136" cy="408"/>
              <a:chOff x="612" y="3113"/>
              <a:chExt cx="136" cy="408"/>
            </a:xfrm>
          </p:grpSpPr>
          <p:sp>
            <p:nvSpPr>
              <p:cNvPr id="92" name="AutoShape 91"/>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3" name="AutoShape 92"/>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3" name="Group 93"/>
            <p:cNvGrpSpPr>
              <a:grpSpLocks/>
            </p:cNvGrpSpPr>
            <p:nvPr/>
          </p:nvGrpSpPr>
          <p:grpSpPr bwMode="auto">
            <a:xfrm>
              <a:off x="2472" y="1797"/>
              <a:ext cx="136" cy="408"/>
              <a:chOff x="612" y="3113"/>
              <a:chExt cx="136" cy="408"/>
            </a:xfrm>
          </p:grpSpPr>
          <p:sp>
            <p:nvSpPr>
              <p:cNvPr id="90" name="AutoShape 94"/>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1" name="AutoShape 95"/>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4" name="Group 96"/>
            <p:cNvGrpSpPr>
              <a:grpSpLocks/>
            </p:cNvGrpSpPr>
            <p:nvPr/>
          </p:nvGrpSpPr>
          <p:grpSpPr bwMode="auto">
            <a:xfrm>
              <a:off x="2245" y="1842"/>
              <a:ext cx="136" cy="408"/>
              <a:chOff x="612" y="3113"/>
              <a:chExt cx="136" cy="408"/>
            </a:xfrm>
          </p:grpSpPr>
          <p:sp>
            <p:nvSpPr>
              <p:cNvPr id="88" name="AutoShape 97"/>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89" name="AutoShape 98"/>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5" name="Group 99"/>
            <p:cNvGrpSpPr>
              <a:grpSpLocks/>
            </p:cNvGrpSpPr>
            <p:nvPr/>
          </p:nvGrpSpPr>
          <p:grpSpPr bwMode="auto">
            <a:xfrm>
              <a:off x="2336" y="2614"/>
              <a:ext cx="136" cy="408"/>
              <a:chOff x="612" y="3113"/>
              <a:chExt cx="136" cy="408"/>
            </a:xfrm>
          </p:grpSpPr>
          <p:sp>
            <p:nvSpPr>
              <p:cNvPr id="86" name="AutoShape 100"/>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87" name="AutoShape 101"/>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sp>
        <p:nvSpPr>
          <p:cNvPr id="2" name="Rechteck 1"/>
          <p:cNvSpPr/>
          <p:nvPr/>
        </p:nvSpPr>
        <p:spPr bwMode="auto">
          <a:xfrm>
            <a:off x="2782888" y="3174949"/>
            <a:ext cx="6624637" cy="3598864"/>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nSpc>
                <a:spcPct val="80000"/>
              </a:lnSpc>
              <a:buFontTx/>
              <a:buAutoNum type="arabicPeriod"/>
            </a:pPr>
            <a:r>
              <a:rPr lang="de-DE" altLang="de-DE" sz="1600" b="0">
                <a:solidFill>
                  <a:schemeClr val="bg1"/>
                </a:solidFill>
                <a:latin typeface="Times New Roman" panose="02020603050405020304" pitchFamily="18" charset="0"/>
                <a:cs typeface="Times New Roman" panose="02020603050405020304" pitchFamily="18" charset="0"/>
              </a:rPr>
              <a:t>Die Identifikation von Validitätsproblemen und  „Methodenartefakten“</a:t>
            </a:r>
            <a:br>
              <a:rPr lang="de-DE" altLang="de-DE" sz="1600" b="0">
                <a:solidFill>
                  <a:schemeClr val="bg1"/>
                </a:solidFill>
                <a:latin typeface="Times New Roman" panose="02020603050405020304" pitchFamily="18" charset="0"/>
                <a:cs typeface="Times New Roman" panose="02020603050405020304" pitchFamily="18" charset="0"/>
              </a:rPr>
            </a:br>
            <a:r>
              <a:rPr lang="de-DE" altLang="de-DE" sz="1600" b="0">
                <a:solidFill>
                  <a:schemeClr val="bg1"/>
                </a:solidFill>
                <a:latin typeface="Times New Roman" panose="02020603050405020304" pitchFamily="18" charset="0"/>
                <a:cs typeface="Times New Roman" panose="02020603050405020304" pitchFamily="18" charset="0"/>
              </a:rPr>
              <a:t>(„</a:t>
            </a:r>
            <a:r>
              <a:rPr lang="de-DE" altLang="de-DE" sz="1600" b="0" i="1">
                <a:solidFill>
                  <a:schemeClr val="bg1"/>
                </a:solidFill>
                <a:latin typeface="Times New Roman" panose="02020603050405020304" pitchFamily="18" charset="0"/>
                <a:cs typeface="Times New Roman" panose="02020603050405020304" pitchFamily="18" charset="0"/>
              </a:rPr>
              <a:t>Bilden die Messungen überhaupt das ab, was sie abbilden sollen?“</a:t>
            </a:r>
            <a:r>
              <a:rPr lang="de-DE" altLang="de-DE" sz="1600" b="0">
                <a:solidFill>
                  <a:schemeClr val="bg1"/>
                </a:solidFill>
                <a:latin typeface="Times New Roman" panose="02020603050405020304" pitchFamily="18" charset="0"/>
                <a:cs typeface="Times New Roman" panose="02020603050405020304" pitchFamily="18" charset="0"/>
              </a:rPr>
              <a:t>)</a:t>
            </a:r>
          </a:p>
          <a:p>
            <a:pPr marL="609600" indent="-609600">
              <a:lnSpc>
                <a:spcPct val="80000"/>
              </a:lnSpc>
              <a:buFontTx/>
              <a:buAutoNum type="arabicPeriod"/>
            </a:pPr>
            <a:endParaRPr lang="de-DE" altLang="de-DE" sz="1600" b="0">
              <a:solidFill>
                <a:schemeClr val="bg1"/>
              </a:solidFill>
              <a:latin typeface="Times New Roman" panose="02020603050405020304" pitchFamily="18" charset="0"/>
              <a:cs typeface="Times New Roman" panose="02020603050405020304" pitchFamily="18" charset="0"/>
            </a:endParaRPr>
          </a:p>
          <a:p>
            <a:pPr marL="609600" indent="-609600">
              <a:lnSpc>
                <a:spcPct val="80000"/>
              </a:lnSpc>
              <a:buFontTx/>
              <a:buAutoNum type="arabicPeriod"/>
            </a:pPr>
            <a:r>
              <a:rPr lang="de-DE" altLang="de-DE" sz="1600" b="0">
                <a:solidFill>
                  <a:schemeClr val="bg1"/>
                </a:solidFill>
                <a:latin typeface="Times New Roman" panose="02020603050405020304" pitchFamily="18" charset="0"/>
                <a:cs typeface="Times New Roman" panose="02020603050405020304" pitchFamily="18" charset="0"/>
              </a:rPr>
              <a:t>Die Identifikation von Kriterien für den „Erfolg“ einer Intervention</a:t>
            </a:r>
            <a:br>
              <a:rPr lang="de-DE" altLang="de-DE" sz="1600" b="0">
                <a:solidFill>
                  <a:schemeClr val="bg1"/>
                </a:solidFill>
                <a:latin typeface="Times New Roman" panose="02020603050405020304" pitchFamily="18" charset="0"/>
                <a:cs typeface="Times New Roman" panose="02020603050405020304" pitchFamily="18" charset="0"/>
              </a:rPr>
            </a:br>
            <a:r>
              <a:rPr lang="de-DE" altLang="de-DE" sz="1600" b="0">
                <a:solidFill>
                  <a:schemeClr val="bg1"/>
                </a:solidFill>
                <a:latin typeface="Times New Roman" panose="02020603050405020304" pitchFamily="18" charset="0"/>
                <a:cs typeface="Times New Roman" panose="02020603050405020304" pitchFamily="18" charset="0"/>
              </a:rPr>
              <a:t>(„</a:t>
            </a:r>
            <a:r>
              <a:rPr lang="de-DE" altLang="de-DE" sz="1600" b="0" i="1">
                <a:solidFill>
                  <a:schemeClr val="bg1"/>
                </a:solidFill>
                <a:latin typeface="Times New Roman" panose="02020603050405020304" pitchFamily="18" charset="0"/>
                <a:cs typeface="Times New Roman" panose="02020603050405020304" pitchFamily="18" charset="0"/>
              </a:rPr>
              <a:t>Was wird bei unterschiedlichen Akteuren als Erfolg gewertet?</a:t>
            </a:r>
            <a:r>
              <a:rPr lang="de-DE" altLang="de-DE" sz="1600" b="0">
                <a:solidFill>
                  <a:schemeClr val="bg1"/>
                </a:solidFill>
                <a:latin typeface="Times New Roman" panose="02020603050405020304" pitchFamily="18" charset="0"/>
                <a:cs typeface="Times New Roman" panose="02020603050405020304" pitchFamily="18" charset="0"/>
              </a:rPr>
              <a:t>“)</a:t>
            </a:r>
            <a:br>
              <a:rPr lang="de-DE" altLang="de-DE" sz="1600" b="0">
                <a:solidFill>
                  <a:schemeClr val="bg1"/>
                </a:solidFill>
                <a:latin typeface="Times New Roman" panose="02020603050405020304" pitchFamily="18" charset="0"/>
                <a:cs typeface="Times New Roman" panose="02020603050405020304" pitchFamily="18" charset="0"/>
              </a:rPr>
            </a:br>
            <a:endParaRPr lang="de-DE" altLang="de-DE" sz="1600" b="0">
              <a:solidFill>
                <a:schemeClr val="bg1"/>
              </a:solidFill>
              <a:latin typeface="Times New Roman" panose="02020603050405020304" pitchFamily="18" charset="0"/>
              <a:cs typeface="Times New Roman" panose="02020603050405020304" pitchFamily="18" charset="0"/>
            </a:endParaRPr>
          </a:p>
          <a:p>
            <a:pPr marL="609600" indent="-609600">
              <a:lnSpc>
                <a:spcPct val="80000"/>
              </a:lnSpc>
              <a:buFontTx/>
              <a:buAutoNum type="arabicPeriod"/>
            </a:pPr>
            <a:r>
              <a:rPr lang="de-DE" altLang="de-DE" sz="1600" b="0">
                <a:solidFill>
                  <a:schemeClr val="bg1"/>
                </a:solidFill>
                <a:latin typeface="Times New Roman" panose="02020603050405020304" pitchFamily="18" charset="0"/>
                <a:cs typeface="Times New Roman" panose="02020603050405020304" pitchFamily="18" charset="0"/>
              </a:rPr>
              <a:t>Die Identifikation erwünschter und unerwünschter Nebenwirkungen</a:t>
            </a:r>
            <a:br>
              <a:rPr lang="de-DE" altLang="de-DE" sz="1600" b="0">
                <a:solidFill>
                  <a:schemeClr val="bg1"/>
                </a:solidFill>
                <a:latin typeface="Times New Roman" panose="02020603050405020304" pitchFamily="18" charset="0"/>
                <a:cs typeface="Times New Roman" panose="02020603050405020304" pitchFamily="18" charset="0"/>
              </a:rPr>
            </a:br>
            <a:r>
              <a:rPr lang="de-DE" altLang="de-DE" sz="1600" b="0">
                <a:solidFill>
                  <a:schemeClr val="bg1"/>
                </a:solidFill>
                <a:latin typeface="Times New Roman" panose="02020603050405020304" pitchFamily="18" charset="0"/>
                <a:cs typeface="Times New Roman" panose="02020603050405020304" pitchFamily="18" charset="0"/>
              </a:rPr>
              <a:t>(„</a:t>
            </a:r>
            <a:r>
              <a:rPr lang="de-DE" altLang="de-DE" sz="1600" b="0" i="1">
                <a:solidFill>
                  <a:schemeClr val="bg1"/>
                </a:solidFill>
                <a:latin typeface="Times New Roman" panose="02020603050405020304" pitchFamily="18" charset="0"/>
                <a:cs typeface="Times New Roman" panose="02020603050405020304" pitchFamily="18" charset="0"/>
              </a:rPr>
              <a:t>Was hat die Maßnahme noch für Folgen? Richtet die Maßnahme Schaden an?</a:t>
            </a:r>
            <a:r>
              <a:rPr lang="de-DE" altLang="de-DE" sz="1600" b="0">
                <a:solidFill>
                  <a:schemeClr val="bg1"/>
                </a:solidFill>
                <a:latin typeface="Times New Roman" panose="02020603050405020304" pitchFamily="18" charset="0"/>
                <a:cs typeface="Times New Roman" panose="02020603050405020304" pitchFamily="18" charset="0"/>
              </a:rPr>
              <a:t>“)</a:t>
            </a:r>
            <a:br>
              <a:rPr lang="de-DE" altLang="de-DE" sz="1600" b="0">
                <a:solidFill>
                  <a:schemeClr val="bg1"/>
                </a:solidFill>
                <a:latin typeface="Times New Roman" panose="02020603050405020304" pitchFamily="18" charset="0"/>
                <a:cs typeface="Times New Roman" panose="02020603050405020304" pitchFamily="18" charset="0"/>
              </a:rPr>
            </a:br>
            <a:endParaRPr lang="de-DE" altLang="de-DE" sz="1600" b="0">
              <a:solidFill>
                <a:schemeClr val="bg1"/>
              </a:solidFill>
              <a:latin typeface="Times New Roman" panose="02020603050405020304" pitchFamily="18" charset="0"/>
              <a:cs typeface="Times New Roman" panose="02020603050405020304" pitchFamily="18" charset="0"/>
            </a:endParaRPr>
          </a:p>
          <a:p>
            <a:pPr marL="609600" indent="-609600">
              <a:lnSpc>
                <a:spcPct val="80000"/>
              </a:lnSpc>
              <a:buFontTx/>
              <a:buAutoNum type="arabicPeriod"/>
            </a:pPr>
            <a:r>
              <a:rPr lang="de-DE" altLang="de-DE" sz="1600" b="0">
                <a:solidFill>
                  <a:schemeClr val="bg1"/>
                </a:solidFill>
                <a:latin typeface="Times New Roman" panose="02020603050405020304" pitchFamily="18" charset="0"/>
                <a:cs typeface="Times New Roman" panose="02020603050405020304" pitchFamily="18" charset="0"/>
              </a:rPr>
              <a:t>Die Beschreibung der „kausalen Pfade“, durch die eine Intervention wirkt</a:t>
            </a:r>
            <a:br>
              <a:rPr lang="de-DE" altLang="de-DE" sz="1600" b="0">
                <a:solidFill>
                  <a:schemeClr val="bg1"/>
                </a:solidFill>
                <a:latin typeface="Times New Roman" panose="02020603050405020304" pitchFamily="18" charset="0"/>
                <a:cs typeface="Times New Roman" panose="02020603050405020304" pitchFamily="18" charset="0"/>
              </a:rPr>
            </a:br>
            <a:r>
              <a:rPr lang="de-DE" altLang="de-DE" sz="1600" b="0">
                <a:solidFill>
                  <a:schemeClr val="bg1"/>
                </a:solidFill>
                <a:latin typeface="Times New Roman" panose="02020603050405020304" pitchFamily="18" charset="0"/>
                <a:cs typeface="Times New Roman" panose="02020603050405020304" pitchFamily="18" charset="0"/>
              </a:rPr>
              <a:t>(„</a:t>
            </a:r>
            <a:r>
              <a:rPr lang="de-DE" altLang="de-DE" sz="1600" b="0" i="1">
                <a:solidFill>
                  <a:schemeClr val="bg1"/>
                </a:solidFill>
                <a:latin typeface="Times New Roman" panose="02020603050405020304" pitchFamily="18" charset="0"/>
                <a:cs typeface="Times New Roman" panose="02020603050405020304" pitchFamily="18" charset="0"/>
              </a:rPr>
              <a:t>Wie und auf welchen Wegen wirkt eine Maßnahme?</a:t>
            </a:r>
            <a:r>
              <a:rPr lang="de-DE" altLang="de-DE" sz="1600" b="0">
                <a:solidFill>
                  <a:schemeClr val="bg1"/>
                </a:solidFill>
                <a:latin typeface="Times New Roman" panose="02020603050405020304" pitchFamily="18" charset="0"/>
                <a:cs typeface="Times New Roman" panose="02020603050405020304" pitchFamily="18" charset="0"/>
              </a:rPr>
              <a:t>“)</a:t>
            </a:r>
            <a:br>
              <a:rPr lang="de-DE" altLang="de-DE" sz="1600" b="0">
                <a:solidFill>
                  <a:schemeClr val="bg1"/>
                </a:solidFill>
                <a:latin typeface="Times New Roman" panose="02020603050405020304" pitchFamily="18" charset="0"/>
                <a:cs typeface="Times New Roman" panose="02020603050405020304" pitchFamily="18" charset="0"/>
              </a:rPr>
            </a:br>
            <a:endParaRPr lang="de-DE" altLang="de-DE" sz="1600" b="0">
              <a:solidFill>
                <a:schemeClr val="bg1"/>
              </a:solidFill>
              <a:latin typeface="Times New Roman" panose="02020603050405020304" pitchFamily="18" charset="0"/>
              <a:cs typeface="Times New Roman" panose="02020603050405020304" pitchFamily="18" charset="0"/>
            </a:endParaRPr>
          </a:p>
          <a:p>
            <a:pPr marL="609600" indent="-609600">
              <a:lnSpc>
                <a:spcPct val="80000"/>
              </a:lnSpc>
              <a:buFontTx/>
              <a:buAutoNum type="arabicPeriod"/>
            </a:pPr>
            <a:r>
              <a:rPr lang="de-DE" altLang="de-DE" sz="1600" b="0">
                <a:solidFill>
                  <a:schemeClr val="bg1"/>
                </a:solidFill>
                <a:latin typeface="Times New Roman" panose="02020603050405020304" pitchFamily="18" charset="0"/>
                <a:cs typeface="Times New Roman" panose="02020603050405020304" pitchFamily="18" charset="0"/>
              </a:rPr>
              <a:t>Die Interpretation von schwer verständlichen quantitativen Befunden</a:t>
            </a:r>
            <a:br>
              <a:rPr lang="de-DE" altLang="de-DE" sz="1600" b="0">
                <a:solidFill>
                  <a:schemeClr val="bg1"/>
                </a:solidFill>
                <a:latin typeface="Times New Roman" panose="02020603050405020304" pitchFamily="18" charset="0"/>
                <a:cs typeface="Times New Roman" panose="02020603050405020304" pitchFamily="18" charset="0"/>
              </a:rPr>
            </a:br>
            <a:r>
              <a:rPr lang="de-DE" altLang="de-DE" sz="1600" b="0">
                <a:solidFill>
                  <a:schemeClr val="bg1"/>
                </a:solidFill>
                <a:latin typeface="Times New Roman" panose="02020603050405020304" pitchFamily="18" charset="0"/>
                <a:cs typeface="Times New Roman" panose="02020603050405020304" pitchFamily="18" charset="0"/>
              </a:rPr>
              <a:t>(„</a:t>
            </a:r>
            <a:r>
              <a:rPr lang="de-DE" altLang="de-DE" sz="1600" b="0" i="1">
                <a:solidFill>
                  <a:schemeClr val="bg1"/>
                </a:solidFill>
                <a:latin typeface="Times New Roman" panose="02020603050405020304" pitchFamily="18" charset="0"/>
                <a:cs typeface="Times New Roman" panose="02020603050405020304" pitchFamily="18" charset="0"/>
              </a:rPr>
              <a:t>Was bedeuten diese Zahlen und wie kommen sie zustande?“</a:t>
            </a:r>
            <a:r>
              <a:rPr lang="de-DE" altLang="de-DE" sz="1600" b="0">
                <a:solidFill>
                  <a:schemeClr val="bg1"/>
                </a:solidFill>
                <a:latin typeface="Times New Roman" panose="02020603050405020304" pitchFamily="18" charset="0"/>
                <a:cs typeface="Times New Roman" panose="02020603050405020304" pitchFamily="18" charset="0"/>
              </a:rPr>
              <a:t>)</a:t>
            </a:r>
          </a:p>
          <a:p>
            <a:pPr marL="609600" indent="-609600">
              <a:lnSpc>
                <a:spcPct val="80000"/>
              </a:lnSpc>
              <a:buFontTx/>
              <a:buAutoNum type="arabicPeriod"/>
            </a:pPr>
            <a:endParaRPr lang="de-DE" altLang="de-DE" sz="1600" b="0">
              <a:solidFill>
                <a:schemeClr val="bg1"/>
              </a:solidFill>
              <a:latin typeface="Times New Roman" panose="02020603050405020304" pitchFamily="18" charset="0"/>
              <a:cs typeface="Times New Roman" panose="02020603050405020304" pitchFamily="18" charset="0"/>
            </a:endParaRPr>
          </a:p>
        </p:txBody>
      </p:sp>
      <p:pic>
        <p:nvPicPr>
          <p:cNvPr id="10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4826" y="862896"/>
            <a:ext cx="1903649" cy="125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Titel 1"/>
          <p:cNvSpPr>
            <a:spLocks noGrp="1"/>
          </p:cNvSpPr>
          <p:nvPr>
            <p:ph type="title"/>
          </p:nvPr>
        </p:nvSpPr>
        <p:spPr>
          <a:xfrm>
            <a:off x="1550700" y="188640"/>
            <a:ext cx="8928992" cy="1143000"/>
          </a:xfrm>
        </p:spPr>
        <p:txBody>
          <a:bodyPr/>
          <a:lstStyle/>
          <a:p>
            <a:r>
              <a:rPr lang="de-DE"/>
              <a:t>Stärken qualitativer Methoden</a:t>
            </a:r>
          </a:p>
        </p:txBody>
      </p:sp>
    </p:spTree>
    <p:extLst>
      <p:ext uri="{BB962C8B-B14F-4D97-AF65-F5344CB8AC3E}">
        <p14:creationId xmlns:p14="http://schemas.microsoft.com/office/powerpoint/2010/main" val="252088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000"/>
                                        <p:tgtEl>
                                          <p:spTgt spid="106"/>
                                        </p:tgtEl>
                                      </p:cBhvr>
                                    </p:animEffect>
                                    <p:anim calcmode="lin" valueType="num">
                                      <p:cBhvr>
                                        <p:cTn id="13" dur="1000" fill="hold"/>
                                        <p:tgtEl>
                                          <p:spTgt spid="106"/>
                                        </p:tgtEl>
                                        <p:attrNameLst>
                                          <p:attrName>ppt_x</p:attrName>
                                        </p:attrNameLst>
                                      </p:cBhvr>
                                      <p:tavLst>
                                        <p:tav tm="0">
                                          <p:val>
                                            <p:strVal val="#ppt_x"/>
                                          </p:val>
                                        </p:tav>
                                        <p:tav tm="100000">
                                          <p:val>
                                            <p:strVal val="#ppt_x"/>
                                          </p:val>
                                        </p:tav>
                                      </p:tavLst>
                                    </p:anim>
                                    <p:anim calcmode="lin" valueType="num">
                                      <p:cBhvr>
                                        <p:cTn id="14" dur="1000" fill="hold"/>
                                        <p:tgtEl>
                                          <p:spTgt spid="10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1000"/>
                                        <p:tgtEl>
                                          <p:spTgt spid="103"/>
                                        </p:tgtEl>
                                      </p:cBhvr>
                                    </p:animEffect>
                                    <p:anim calcmode="lin" valueType="num">
                                      <p:cBhvr>
                                        <p:cTn id="18" dur="1000" fill="hold"/>
                                        <p:tgtEl>
                                          <p:spTgt spid="103"/>
                                        </p:tgtEl>
                                        <p:attrNameLst>
                                          <p:attrName>ppt_x</p:attrName>
                                        </p:attrNameLst>
                                      </p:cBhvr>
                                      <p:tavLst>
                                        <p:tav tm="0">
                                          <p:val>
                                            <p:strVal val="#ppt_x"/>
                                          </p:val>
                                        </p:tav>
                                        <p:tav tm="100000">
                                          <p:val>
                                            <p:strVal val="#ppt_x"/>
                                          </p:val>
                                        </p:tav>
                                      </p:tavLst>
                                    </p:anim>
                                    <p:anim calcmode="lin" valueType="num">
                                      <p:cBhvr>
                                        <p:cTn id="19" dur="1000" fill="hold"/>
                                        <p:tgtEl>
                                          <p:spTgt spid="10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1000"/>
                                        <p:tgtEl>
                                          <p:spTgt spid="104"/>
                                        </p:tgtEl>
                                      </p:cBhvr>
                                    </p:animEffect>
                                    <p:anim calcmode="lin" valueType="num">
                                      <p:cBhvr>
                                        <p:cTn id="23" dur="1000" fill="hold"/>
                                        <p:tgtEl>
                                          <p:spTgt spid="104"/>
                                        </p:tgtEl>
                                        <p:attrNameLst>
                                          <p:attrName>ppt_x</p:attrName>
                                        </p:attrNameLst>
                                      </p:cBhvr>
                                      <p:tavLst>
                                        <p:tav tm="0">
                                          <p:val>
                                            <p:strVal val="#ppt_x"/>
                                          </p:val>
                                        </p:tav>
                                        <p:tav tm="100000">
                                          <p:val>
                                            <p:strVal val="#ppt_x"/>
                                          </p:val>
                                        </p:tav>
                                      </p:tavLst>
                                    </p:anim>
                                    <p:anim calcmode="lin" valueType="num">
                                      <p:cBhvr>
                                        <p:cTn id="24" dur="1000" fill="hold"/>
                                        <p:tgtEl>
                                          <p:spTgt spid="10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fade">
                                      <p:cBhvr>
                                        <p:cTn id="27" dur="1000"/>
                                        <p:tgtEl>
                                          <p:spTgt spid="105"/>
                                        </p:tgtEl>
                                      </p:cBhvr>
                                    </p:animEffect>
                                    <p:anim calcmode="lin" valueType="num">
                                      <p:cBhvr>
                                        <p:cTn id="28" dur="1000" fill="hold"/>
                                        <p:tgtEl>
                                          <p:spTgt spid="105"/>
                                        </p:tgtEl>
                                        <p:attrNameLst>
                                          <p:attrName>ppt_x</p:attrName>
                                        </p:attrNameLst>
                                      </p:cBhvr>
                                      <p:tavLst>
                                        <p:tav tm="0">
                                          <p:val>
                                            <p:strVal val="#ppt_x"/>
                                          </p:val>
                                        </p:tav>
                                        <p:tav tm="100000">
                                          <p:val>
                                            <p:strVal val="#ppt_x"/>
                                          </p:val>
                                        </p:tav>
                                      </p:tavLst>
                                    </p:anim>
                                    <p:anim calcmode="lin" valueType="num">
                                      <p:cBhvr>
                                        <p:cTn id="29"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wipe(left)">
                                      <p:cBhvr>
                                        <p:cTn id="46" dur="500"/>
                                        <p:tgtEl>
                                          <p:spTgt spid="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animEffect transition="in" filter="wipe(left)">
                                      <p:cBhvr>
                                        <p:cTn id="51" dur="500"/>
                                        <p:tgtEl>
                                          <p:spTgt spid="2">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wipe(left)">
                                      <p:cBhvr>
                                        <p:cTn id="56" dur="500"/>
                                        <p:tgtEl>
                                          <p:spTgt spid="2">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
                                            <p:txEl>
                                              <p:pRg st="5" end="5"/>
                                            </p:txEl>
                                          </p:spTgt>
                                        </p:tgtEl>
                                        <p:attrNameLst>
                                          <p:attrName>style.visibility</p:attrName>
                                        </p:attrNameLst>
                                      </p:cBhvr>
                                      <p:to>
                                        <p:strVal val="visible"/>
                                      </p:to>
                                    </p:set>
                                    <p:animEffect transition="in" filter="wipe(left)">
                                      <p:cBhvr>
                                        <p:cTn id="6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862896"/>
            <a:ext cx="1903649" cy="125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8" descr="KODIER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6200" y="963558"/>
            <a:ext cx="1143721" cy="10252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4" name="Object 9"/>
          <p:cNvGraphicFramePr>
            <a:graphicFrameLocks noChangeAspect="1"/>
          </p:cNvGraphicFramePr>
          <p:nvPr/>
        </p:nvGraphicFramePr>
        <p:xfrm>
          <a:off x="8662435" y="841721"/>
          <a:ext cx="1152128" cy="841516"/>
        </p:xfrm>
        <a:graphic>
          <a:graphicData uri="http://schemas.openxmlformats.org/presentationml/2006/ole">
            <mc:AlternateContent xmlns:mc="http://schemas.openxmlformats.org/markup-compatibility/2006">
              <mc:Choice xmlns:v="urn:schemas-microsoft-com:vml" Requires="v">
                <p:oleObj spid="_x0000_s17410" name="Clip" r:id="rId6" imgW="4609800" imgH="3368160" progId="MS_ClipArt_Gallery.2">
                  <p:embed/>
                </p:oleObj>
              </mc:Choice>
              <mc:Fallback>
                <p:oleObj name="Clip" r:id="rId6" imgW="4609800" imgH="3368160" progId="MS_ClipArt_Gallery.2">
                  <p:embed/>
                  <p:pic>
                    <p:nvPicPr>
                      <p:cNvPr id="104"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2435" y="841721"/>
                        <a:ext cx="1152128" cy="841516"/>
                      </a:xfrm>
                      <a:prstGeom prst="rect">
                        <a:avLst/>
                      </a:prstGeom>
                      <a:noFill/>
                      <a:ln>
                        <a:noFill/>
                      </a:ln>
                      <a:effectLst/>
                    </p:spPr>
                  </p:pic>
                </p:oleObj>
              </mc:Fallback>
            </mc:AlternateContent>
          </a:graphicData>
        </a:graphic>
      </p:graphicFrame>
      <p:graphicFrame>
        <p:nvGraphicFramePr>
          <p:cNvPr id="105" name="Object 17"/>
          <p:cNvGraphicFramePr>
            <a:graphicFrameLocks noChangeAspect="1"/>
          </p:cNvGraphicFramePr>
          <p:nvPr/>
        </p:nvGraphicFramePr>
        <p:xfrm>
          <a:off x="9433919" y="215281"/>
          <a:ext cx="772155" cy="1000125"/>
        </p:xfrm>
        <a:graphic>
          <a:graphicData uri="http://schemas.openxmlformats.org/presentationml/2006/ole">
            <mc:AlternateContent xmlns:mc="http://schemas.openxmlformats.org/markup-compatibility/2006">
              <mc:Choice xmlns:v="urn:schemas-microsoft-com:vml" Requires="v">
                <p:oleObj spid="_x0000_s17411" name="Clip" r:id="rId8" imgW="1673280" imgH="2275560" progId="MS_ClipArt_Gallery.2">
                  <p:embed/>
                </p:oleObj>
              </mc:Choice>
              <mc:Fallback>
                <p:oleObj name="Clip" r:id="rId8" imgW="1673280" imgH="2275560" progId="MS_ClipArt_Gallery.2">
                  <p:embed/>
                  <p:pic>
                    <p:nvPicPr>
                      <p:cNvPr id="105"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3919" y="215281"/>
                        <a:ext cx="772155" cy="1000125"/>
                      </a:xfrm>
                      <a:prstGeom prst="rect">
                        <a:avLst/>
                      </a:prstGeom>
                      <a:noFill/>
                      <a:ln>
                        <a:noFill/>
                      </a:ln>
                      <a:effectLst/>
                    </p:spPr>
                  </p:pic>
                </p:oleObj>
              </mc:Fallback>
            </mc:AlternateContent>
          </a:graphicData>
        </a:graphic>
      </p:graphicFrame>
      <p:grpSp>
        <p:nvGrpSpPr>
          <p:cNvPr id="17414" name="Group 6"/>
          <p:cNvGrpSpPr>
            <a:grpSpLocks/>
          </p:cNvGrpSpPr>
          <p:nvPr/>
        </p:nvGrpSpPr>
        <p:grpSpPr bwMode="auto">
          <a:xfrm>
            <a:off x="2135188" y="2584551"/>
            <a:ext cx="7632700" cy="504825"/>
            <a:chOff x="385" y="2975"/>
            <a:chExt cx="4808" cy="318"/>
          </a:xfrm>
        </p:grpSpPr>
        <p:sp>
          <p:nvSpPr>
            <p:cNvPr id="17419" name="Line 16"/>
            <p:cNvSpPr>
              <a:spLocks noChangeShapeType="1"/>
            </p:cNvSpPr>
            <p:nvPr/>
          </p:nvSpPr>
          <p:spPr bwMode="auto">
            <a:xfrm flipV="1">
              <a:off x="2018" y="3158"/>
              <a:ext cx="1542" cy="0"/>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455688" name="Rectangle 17"/>
            <p:cNvSpPr>
              <a:spLocks noChangeArrowheads="1"/>
            </p:cNvSpPr>
            <p:nvPr/>
          </p:nvSpPr>
          <p:spPr bwMode="auto">
            <a:xfrm>
              <a:off x="385" y="2975"/>
              <a:ext cx="1633" cy="318"/>
            </a:xfrm>
            <a:prstGeom prst="rect">
              <a:avLst/>
            </a:prstGeom>
            <a:solidFill>
              <a:schemeClr val="bg1">
                <a:lumMod val="85000"/>
              </a:schemeClr>
            </a:solidFill>
            <a:ln w="9525">
              <a:solidFill>
                <a:schemeClr val="tx1"/>
              </a:solidFill>
              <a:miter lim="800000"/>
              <a:headEnd/>
              <a:tailEnd/>
            </a:ln>
          </p:spPr>
          <p:txBody>
            <a:bodyPr wrap="none" anchor="ctr"/>
            <a:lstStyle/>
            <a:p>
              <a:pPr algn="ctr">
                <a:defRPr/>
              </a:pPr>
              <a:r>
                <a:rPr lang="de-DE">
                  <a:latin typeface="Times New Roman" panose="02020603050405020304" pitchFamily="18" charset="0"/>
                  <a:cs typeface="Times New Roman" panose="02020603050405020304" pitchFamily="18" charset="0"/>
                </a:rPr>
                <a:t>Intervention</a:t>
              </a:r>
            </a:p>
          </p:txBody>
        </p:sp>
        <p:sp>
          <p:nvSpPr>
            <p:cNvPr id="17421" name="Rectangle 18"/>
            <p:cNvSpPr>
              <a:spLocks noChangeArrowheads="1"/>
            </p:cNvSpPr>
            <p:nvPr/>
          </p:nvSpPr>
          <p:spPr bwMode="auto">
            <a:xfrm>
              <a:off x="3560" y="2975"/>
              <a:ext cx="1633" cy="318"/>
            </a:xfrm>
            <a:prstGeom prst="rect">
              <a:avLst/>
            </a:prstGeom>
            <a:solidFill>
              <a:srgbClr val="FFFFCC"/>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a:latin typeface="Times New Roman" panose="02020603050405020304" pitchFamily="18" charset="0"/>
                  <a:cs typeface="Times New Roman" panose="02020603050405020304" pitchFamily="18" charset="0"/>
                </a:rPr>
                <a:t>Outcome</a:t>
              </a:r>
            </a:p>
          </p:txBody>
        </p:sp>
      </p:grpSp>
      <p:grpSp>
        <p:nvGrpSpPr>
          <p:cNvPr id="17415" name="Group 10"/>
          <p:cNvGrpSpPr>
            <a:grpSpLocks/>
          </p:cNvGrpSpPr>
          <p:nvPr/>
        </p:nvGrpSpPr>
        <p:grpSpPr bwMode="auto">
          <a:xfrm>
            <a:off x="5087939" y="1793978"/>
            <a:ext cx="2592388" cy="790575"/>
            <a:chOff x="2245" y="2432"/>
            <a:chExt cx="1633" cy="498"/>
          </a:xfrm>
        </p:grpSpPr>
        <p:sp>
          <p:nvSpPr>
            <p:cNvPr id="17417" name="Rectangle 19"/>
            <p:cNvSpPr>
              <a:spLocks noChangeArrowheads="1"/>
            </p:cNvSpPr>
            <p:nvPr/>
          </p:nvSpPr>
          <p:spPr bwMode="auto">
            <a:xfrm>
              <a:off x="2245" y="2432"/>
              <a:ext cx="680" cy="318"/>
            </a:xfrm>
            <a:prstGeom prst="rect">
              <a:avLst/>
            </a:prstGeom>
            <a:solidFill>
              <a:srgbClr val="FFCC99"/>
            </a:solidFill>
            <a:ln w="9525">
              <a:solidFill>
                <a:schemeClr val="tx1"/>
              </a:solidFill>
              <a:miter lim="800000"/>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sz="1600" b="0">
                  <a:latin typeface="Times New Roman" pitchFamily="18" charset="0"/>
                  <a:cs typeface="Times New Roman" pitchFamily="18" charset="0"/>
                </a:rPr>
                <a:t>sonstige</a:t>
              </a:r>
              <a:br>
                <a:rPr lang="de-DE" altLang="de-DE" sz="1600" b="0">
                  <a:latin typeface="Times New Roman" pitchFamily="18" charset="0"/>
                  <a:cs typeface="Times New Roman" pitchFamily="18" charset="0"/>
                </a:rPr>
              </a:br>
              <a:r>
                <a:rPr lang="de-DE" altLang="de-DE" sz="1600" b="0">
                  <a:latin typeface="Times New Roman" pitchFamily="18" charset="0"/>
                  <a:cs typeface="Times New Roman" pitchFamily="18" charset="0"/>
                </a:rPr>
                <a:t>Einflüsse</a:t>
              </a:r>
            </a:p>
          </p:txBody>
        </p:sp>
        <p:sp>
          <p:nvSpPr>
            <p:cNvPr id="17418" name="Line 20"/>
            <p:cNvSpPr>
              <a:spLocks noChangeShapeType="1"/>
            </p:cNvSpPr>
            <p:nvPr/>
          </p:nvSpPr>
          <p:spPr bwMode="auto">
            <a:xfrm>
              <a:off x="2971" y="2613"/>
              <a:ext cx="907" cy="317"/>
            </a:xfrm>
            <a:prstGeom prst="line">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sp>
        <p:nvSpPr>
          <p:cNvPr id="17416" name="Text Box 13"/>
          <p:cNvSpPr txBox="1">
            <a:spLocks noChangeArrowheads="1"/>
          </p:cNvSpPr>
          <p:nvPr/>
        </p:nvSpPr>
        <p:spPr bwMode="auto">
          <a:xfrm>
            <a:off x="8591551" y="3162872"/>
            <a:ext cx="1298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r>
              <a:rPr lang="de-DE" altLang="de-DE" sz="1600">
                <a:latin typeface="Times New Roman" pitchFamily="18" charset="0"/>
                <a:cs typeface="Times New Roman" pitchFamily="18" charset="0"/>
              </a:rPr>
              <a:t>beabsichtigt </a:t>
            </a:r>
          </a:p>
        </p:txBody>
      </p:sp>
      <p:sp>
        <p:nvSpPr>
          <p:cNvPr id="14" name="Rectangle 15"/>
          <p:cNvSpPr>
            <a:spLocks noChangeArrowheads="1"/>
          </p:cNvSpPr>
          <p:nvPr/>
        </p:nvSpPr>
        <p:spPr bwMode="auto">
          <a:xfrm>
            <a:off x="2135188" y="4038551"/>
            <a:ext cx="1079500" cy="504825"/>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de-DE">
              <a:latin typeface="Arial" charset="0"/>
              <a:cs typeface="+mn-cs"/>
            </a:endParaRPr>
          </a:p>
        </p:txBody>
      </p:sp>
      <p:grpSp>
        <p:nvGrpSpPr>
          <p:cNvPr id="16" name="Group 16"/>
          <p:cNvGrpSpPr>
            <a:grpSpLocks/>
          </p:cNvGrpSpPr>
          <p:nvPr/>
        </p:nvGrpSpPr>
        <p:grpSpPr bwMode="auto">
          <a:xfrm>
            <a:off x="3214688" y="3463876"/>
            <a:ext cx="6121400" cy="792163"/>
            <a:chOff x="1156" y="1979"/>
            <a:chExt cx="3856" cy="499"/>
          </a:xfrm>
        </p:grpSpPr>
        <p:sp>
          <p:nvSpPr>
            <p:cNvPr id="17" name="Line 17"/>
            <p:cNvSpPr>
              <a:spLocks noChangeShapeType="1"/>
            </p:cNvSpPr>
            <p:nvPr/>
          </p:nvSpPr>
          <p:spPr bwMode="auto">
            <a:xfrm>
              <a:off x="2835" y="2160"/>
              <a:ext cx="154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Line 18"/>
            <p:cNvSpPr>
              <a:spLocks noChangeShapeType="1"/>
            </p:cNvSpPr>
            <p:nvPr/>
          </p:nvSpPr>
          <p:spPr bwMode="auto">
            <a:xfrm flipV="1">
              <a:off x="1156" y="2160"/>
              <a:ext cx="998" cy="318"/>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tangle 19"/>
            <p:cNvSpPr>
              <a:spLocks noChangeArrowheads="1"/>
            </p:cNvSpPr>
            <p:nvPr/>
          </p:nvSpPr>
          <p:spPr bwMode="auto">
            <a:xfrm>
              <a:off x="2154" y="197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20" name="Rectangle 20"/>
            <p:cNvSpPr>
              <a:spLocks noChangeArrowheads="1"/>
            </p:cNvSpPr>
            <p:nvPr/>
          </p:nvSpPr>
          <p:spPr bwMode="auto">
            <a:xfrm>
              <a:off x="4377" y="1979"/>
              <a:ext cx="635"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21" name="Group 21"/>
          <p:cNvGrpSpPr>
            <a:grpSpLocks/>
          </p:cNvGrpSpPr>
          <p:nvPr/>
        </p:nvGrpSpPr>
        <p:grpSpPr bwMode="auto">
          <a:xfrm>
            <a:off x="5880100" y="4614814"/>
            <a:ext cx="3455988" cy="504825"/>
            <a:chOff x="2835" y="2704"/>
            <a:chExt cx="2177" cy="318"/>
          </a:xfrm>
        </p:grpSpPr>
        <p:sp>
          <p:nvSpPr>
            <p:cNvPr id="22" name="Line 22"/>
            <p:cNvSpPr>
              <a:spLocks noChangeShapeType="1"/>
            </p:cNvSpPr>
            <p:nvPr/>
          </p:nvSpPr>
          <p:spPr bwMode="auto">
            <a:xfrm>
              <a:off x="2835" y="2840"/>
              <a:ext cx="154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Rectangle 23"/>
            <p:cNvSpPr>
              <a:spLocks noChangeArrowheads="1"/>
            </p:cNvSpPr>
            <p:nvPr/>
          </p:nvSpPr>
          <p:spPr bwMode="auto">
            <a:xfrm>
              <a:off x="4377" y="2704"/>
              <a:ext cx="635"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sp>
        <p:nvSpPr>
          <p:cNvPr id="24" name="Text Box 24"/>
          <p:cNvSpPr txBox="1">
            <a:spLocks noChangeArrowheads="1"/>
          </p:cNvSpPr>
          <p:nvPr/>
        </p:nvSpPr>
        <p:spPr bwMode="auto">
          <a:xfrm>
            <a:off x="1990725" y="5046615"/>
            <a:ext cx="1962150" cy="119062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buFontTx/>
              <a:buChar char="•"/>
            </a:pPr>
            <a:r>
              <a:rPr lang="de-DE" altLang="de-DE" b="0">
                <a:latin typeface="Times New Roman" pitchFamily="18" charset="0"/>
                <a:cs typeface="Times New Roman" pitchFamily="18" charset="0"/>
              </a:rPr>
              <a:t>Anreize</a:t>
            </a:r>
          </a:p>
          <a:p>
            <a:pPr eaLnBrk="1" hangingPunct="1">
              <a:buFontTx/>
              <a:buChar char="•"/>
            </a:pPr>
            <a:r>
              <a:rPr lang="de-DE" altLang="de-DE" b="0">
                <a:latin typeface="Times New Roman" pitchFamily="18" charset="0"/>
                <a:cs typeface="Times New Roman" pitchFamily="18" charset="0"/>
              </a:rPr>
              <a:t>Gelegenheits-</a:t>
            </a:r>
            <a:br>
              <a:rPr lang="de-DE" altLang="de-DE" b="0">
                <a:latin typeface="Times New Roman" pitchFamily="18" charset="0"/>
                <a:cs typeface="Times New Roman" pitchFamily="18" charset="0"/>
              </a:rPr>
            </a:br>
            <a:r>
              <a:rPr lang="de-DE" altLang="de-DE" b="0">
                <a:latin typeface="Times New Roman" pitchFamily="18" charset="0"/>
                <a:cs typeface="Times New Roman" pitchFamily="18" charset="0"/>
              </a:rPr>
              <a:t>strukturen</a:t>
            </a:r>
          </a:p>
          <a:p>
            <a:pPr eaLnBrk="1" hangingPunct="1">
              <a:buFontTx/>
              <a:buChar char="•"/>
            </a:pPr>
            <a:r>
              <a:rPr lang="de-DE" altLang="de-DE" b="0">
                <a:latin typeface="Times New Roman" pitchFamily="18" charset="0"/>
                <a:cs typeface="Times New Roman" pitchFamily="18" charset="0"/>
              </a:rPr>
              <a:t>Sanktionen</a:t>
            </a:r>
          </a:p>
        </p:txBody>
      </p:sp>
      <p:grpSp>
        <p:nvGrpSpPr>
          <p:cNvPr id="25" name="Group 25"/>
          <p:cNvGrpSpPr>
            <a:grpSpLocks/>
          </p:cNvGrpSpPr>
          <p:nvPr/>
        </p:nvGrpSpPr>
        <p:grpSpPr bwMode="auto">
          <a:xfrm>
            <a:off x="5303838" y="4903739"/>
            <a:ext cx="2952750" cy="1081087"/>
            <a:chOff x="2472" y="2886"/>
            <a:chExt cx="1860" cy="681"/>
          </a:xfrm>
        </p:grpSpPr>
        <p:sp>
          <p:nvSpPr>
            <p:cNvPr id="26" name="Line 26"/>
            <p:cNvSpPr>
              <a:spLocks noChangeShapeType="1"/>
            </p:cNvSpPr>
            <p:nvPr/>
          </p:nvSpPr>
          <p:spPr bwMode="auto">
            <a:xfrm>
              <a:off x="2472" y="2976"/>
              <a:ext cx="680" cy="409"/>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Rectangle 27"/>
            <p:cNvSpPr>
              <a:spLocks noChangeArrowheads="1"/>
            </p:cNvSpPr>
            <p:nvPr/>
          </p:nvSpPr>
          <p:spPr bwMode="auto">
            <a:xfrm>
              <a:off x="3152" y="324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28" name="Line 28"/>
            <p:cNvSpPr>
              <a:spLocks noChangeShapeType="1"/>
            </p:cNvSpPr>
            <p:nvPr/>
          </p:nvSpPr>
          <p:spPr bwMode="auto">
            <a:xfrm flipV="1">
              <a:off x="3833" y="2886"/>
              <a:ext cx="499" cy="453"/>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9" name="Group 29"/>
          <p:cNvGrpSpPr>
            <a:grpSpLocks/>
          </p:cNvGrpSpPr>
          <p:nvPr/>
        </p:nvGrpSpPr>
        <p:grpSpPr bwMode="auto">
          <a:xfrm>
            <a:off x="3214689" y="4038550"/>
            <a:ext cx="7164387" cy="1009650"/>
            <a:chOff x="1156" y="2341"/>
            <a:chExt cx="4513" cy="636"/>
          </a:xfrm>
        </p:grpSpPr>
        <p:sp>
          <p:nvSpPr>
            <p:cNvPr id="30" name="Line 30"/>
            <p:cNvSpPr>
              <a:spLocks noChangeShapeType="1"/>
            </p:cNvSpPr>
            <p:nvPr/>
          </p:nvSpPr>
          <p:spPr bwMode="auto">
            <a:xfrm>
              <a:off x="1156" y="2478"/>
              <a:ext cx="998" cy="362"/>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Rectangle 31"/>
            <p:cNvSpPr>
              <a:spLocks noChangeArrowheads="1"/>
            </p:cNvSpPr>
            <p:nvPr/>
          </p:nvSpPr>
          <p:spPr bwMode="auto">
            <a:xfrm>
              <a:off x="2154" y="2659"/>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32" name="Line 32"/>
            <p:cNvSpPr>
              <a:spLocks noChangeShapeType="1"/>
            </p:cNvSpPr>
            <p:nvPr/>
          </p:nvSpPr>
          <p:spPr bwMode="auto">
            <a:xfrm flipV="1">
              <a:off x="2835" y="2523"/>
              <a:ext cx="589" cy="317"/>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Rectangle 33"/>
            <p:cNvSpPr>
              <a:spLocks noChangeArrowheads="1"/>
            </p:cNvSpPr>
            <p:nvPr/>
          </p:nvSpPr>
          <p:spPr bwMode="auto">
            <a:xfrm>
              <a:off x="3424" y="2387"/>
              <a:ext cx="680" cy="31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34" name="Line 34"/>
            <p:cNvSpPr>
              <a:spLocks noChangeShapeType="1"/>
            </p:cNvSpPr>
            <p:nvPr/>
          </p:nvSpPr>
          <p:spPr bwMode="auto">
            <a:xfrm>
              <a:off x="4105" y="2523"/>
              <a:ext cx="952" cy="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Rectangle 35"/>
            <p:cNvSpPr>
              <a:spLocks noChangeArrowheads="1"/>
            </p:cNvSpPr>
            <p:nvPr/>
          </p:nvSpPr>
          <p:spPr bwMode="auto">
            <a:xfrm>
              <a:off x="5057" y="2341"/>
              <a:ext cx="612" cy="3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sp>
        <p:nvSpPr>
          <p:cNvPr id="36" name="Text Box 36"/>
          <p:cNvSpPr txBox="1">
            <a:spLocks noChangeArrowheads="1"/>
          </p:cNvSpPr>
          <p:nvPr/>
        </p:nvSpPr>
        <p:spPr bwMode="auto">
          <a:xfrm>
            <a:off x="7931152" y="5517035"/>
            <a:ext cx="2592387" cy="6461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itchFamily="18" charset="0"/>
                <a:cs typeface="Times New Roman" pitchFamily="18" charset="0"/>
              </a:rPr>
              <a:t>erwartete und unerwartete (Neben)effekte</a:t>
            </a:r>
          </a:p>
        </p:txBody>
      </p:sp>
      <p:sp>
        <p:nvSpPr>
          <p:cNvPr id="37" name="Text Box 37"/>
          <p:cNvSpPr txBox="1">
            <a:spLocks noChangeArrowheads="1"/>
          </p:cNvSpPr>
          <p:nvPr/>
        </p:nvSpPr>
        <p:spPr bwMode="auto">
          <a:xfrm>
            <a:off x="4728444" y="6076676"/>
            <a:ext cx="3094756" cy="64633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r>
              <a:rPr lang="de-DE" altLang="de-DE" b="0">
                <a:latin typeface="Times New Roman" pitchFamily="18" charset="0"/>
                <a:cs typeface="Times New Roman" pitchFamily="18" charset="0"/>
              </a:rPr>
              <a:t>heterogene Handlungspfade und Handlungsketten</a:t>
            </a:r>
          </a:p>
        </p:txBody>
      </p:sp>
      <p:grpSp>
        <p:nvGrpSpPr>
          <p:cNvPr id="38" name="Group 38"/>
          <p:cNvGrpSpPr>
            <a:grpSpLocks/>
          </p:cNvGrpSpPr>
          <p:nvPr/>
        </p:nvGrpSpPr>
        <p:grpSpPr bwMode="auto">
          <a:xfrm>
            <a:off x="2279650" y="3679775"/>
            <a:ext cx="935038" cy="1079500"/>
            <a:chOff x="567" y="2115"/>
            <a:chExt cx="589" cy="680"/>
          </a:xfrm>
        </p:grpSpPr>
        <p:grpSp>
          <p:nvGrpSpPr>
            <p:cNvPr id="39" name="Group 39"/>
            <p:cNvGrpSpPr>
              <a:grpSpLocks/>
            </p:cNvGrpSpPr>
            <p:nvPr/>
          </p:nvGrpSpPr>
          <p:grpSpPr bwMode="auto">
            <a:xfrm>
              <a:off x="612" y="2115"/>
              <a:ext cx="136" cy="408"/>
              <a:chOff x="612" y="3113"/>
              <a:chExt cx="136" cy="408"/>
            </a:xfrm>
          </p:grpSpPr>
          <p:sp>
            <p:nvSpPr>
              <p:cNvPr id="46" name="AutoShape 40"/>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7" name="AutoShape 41"/>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40" name="Group 42"/>
            <p:cNvGrpSpPr>
              <a:grpSpLocks/>
            </p:cNvGrpSpPr>
            <p:nvPr/>
          </p:nvGrpSpPr>
          <p:grpSpPr bwMode="auto">
            <a:xfrm>
              <a:off x="567" y="2387"/>
              <a:ext cx="136" cy="408"/>
              <a:chOff x="612" y="3113"/>
              <a:chExt cx="136" cy="408"/>
            </a:xfrm>
          </p:grpSpPr>
          <p:sp>
            <p:nvSpPr>
              <p:cNvPr id="44" name="AutoShape 43"/>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5" name="AutoShape 44"/>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41" name="Group 45"/>
            <p:cNvGrpSpPr>
              <a:grpSpLocks/>
            </p:cNvGrpSpPr>
            <p:nvPr/>
          </p:nvGrpSpPr>
          <p:grpSpPr bwMode="auto">
            <a:xfrm>
              <a:off x="1020" y="2205"/>
              <a:ext cx="136" cy="408"/>
              <a:chOff x="612" y="3113"/>
              <a:chExt cx="136" cy="408"/>
            </a:xfrm>
          </p:grpSpPr>
          <p:sp>
            <p:nvSpPr>
              <p:cNvPr id="42" name="AutoShape 46"/>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43" name="AutoShape 47"/>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48" name="Group 48"/>
          <p:cNvGrpSpPr>
            <a:grpSpLocks/>
          </p:cNvGrpSpPr>
          <p:nvPr/>
        </p:nvGrpSpPr>
        <p:grpSpPr bwMode="auto">
          <a:xfrm>
            <a:off x="2495550" y="3463875"/>
            <a:ext cx="5327650" cy="1150938"/>
            <a:chOff x="703" y="1979"/>
            <a:chExt cx="3356" cy="725"/>
          </a:xfrm>
        </p:grpSpPr>
        <p:grpSp>
          <p:nvGrpSpPr>
            <p:cNvPr id="49" name="Group 49"/>
            <p:cNvGrpSpPr>
              <a:grpSpLocks/>
            </p:cNvGrpSpPr>
            <p:nvPr/>
          </p:nvGrpSpPr>
          <p:grpSpPr bwMode="auto">
            <a:xfrm>
              <a:off x="884" y="2296"/>
              <a:ext cx="136" cy="408"/>
              <a:chOff x="612" y="3113"/>
              <a:chExt cx="136" cy="408"/>
            </a:xfrm>
          </p:grpSpPr>
          <p:sp>
            <p:nvSpPr>
              <p:cNvPr id="59" name="AutoShape 50"/>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60" name="AutoShape 51"/>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0" name="Group 52"/>
            <p:cNvGrpSpPr>
              <a:grpSpLocks/>
            </p:cNvGrpSpPr>
            <p:nvPr/>
          </p:nvGrpSpPr>
          <p:grpSpPr bwMode="auto">
            <a:xfrm>
              <a:off x="703" y="2296"/>
              <a:ext cx="136" cy="408"/>
              <a:chOff x="612" y="3113"/>
              <a:chExt cx="136" cy="408"/>
            </a:xfrm>
          </p:grpSpPr>
          <p:sp>
            <p:nvSpPr>
              <p:cNvPr id="57" name="AutoShape 53"/>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8" name="AutoShape 54"/>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1" name="Group 55"/>
            <p:cNvGrpSpPr>
              <a:grpSpLocks/>
            </p:cNvGrpSpPr>
            <p:nvPr/>
          </p:nvGrpSpPr>
          <p:grpSpPr bwMode="auto">
            <a:xfrm>
              <a:off x="3923" y="2115"/>
              <a:ext cx="136" cy="408"/>
              <a:chOff x="612" y="3113"/>
              <a:chExt cx="136" cy="408"/>
            </a:xfrm>
          </p:grpSpPr>
          <p:sp>
            <p:nvSpPr>
              <p:cNvPr id="55" name="AutoShape 56"/>
              <p:cNvSpPr>
                <a:spLocks noChangeArrowheads="1"/>
              </p:cNvSpPr>
              <p:nvPr/>
            </p:nvSpPr>
            <p:spPr bwMode="auto">
              <a:xfrm>
                <a:off x="612" y="3158"/>
                <a:ext cx="136" cy="363"/>
              </a:xfrm>
              <a:prstGeom prst="triangle">
                <a:avLst>
                  <a:gd name="adj" fmla="val 50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6" name="AutoShape 57"/>
              <p:cNvSpPr>
                <a:spLocks noChangeArrowheads="1"/>
              </p:cNvSpPr>
              <p:nvPr/>
            </p:nvSpPr>
            <p:spPr bwMode="auto">
              <a:xfrm>
                <a:off x="612" y="3113"/>
                <a:ext cx="136" cy="136"/>
              </a:xfrm>
              <a:prstGeom prst="smileyFace">
                <a:avLst>
                  <a:gd name="adj" fmla="val 4653"/>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52" name="Group 58"/>
            <p:cNvGrpSpPr>
              <a:grpSpLocks/>
            </p:cNvGrpSpPr>
            <p:nvPr/>
          </p:nvGrpSpPr>
          <p:grpSpPr bwMode="auto">
            <a:xfrm>
              <a:off x="2336" y="1979"/>
              <a:ext cx="136" cy="408"/>
              <a:chOff x="612" y="3113"/>
              <a:chExt cx="136" cy="408"/>
            </a:xfrm>
          </p:grpSpPr>
          <p:sp>
            <p:nvSpPr>
              <p:cNvPr id="53" name="AutoShape 59"/>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54" name="AutoShape 60"/>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61" name="Group 61"/>
          <p:cNvGrpSpPr>
            <a:grpSpLocks/>
          </p:cNvGrpSpPr>
          <p:nvPr/>
        </p:nvGrpSpPr>
        <p:grpSpPr bwMode="auto">
          <a:xfrm>
            <a:off x="8472488" y="3319413"/>
            <a:ext cx="1439862" cy="1871662"/>
            <a:chOff x="4468" y="1888"/>
            <a:chExt cx="907" cy="1179"/>
          </a:xfrm>
        </p:grpSpPr>
        <p:grpSp>
          <p:nvGrpSpPr>
            <p:cNvPr id="62" name="Group 62"/>
            <p:cNvGrpSpPr>
              <a:grpSpLocks/>
            </p:cNvGrpSpPr>
            <p:nvPr/>
          </p:nvGrpSpPr>
          <p:grpSpPr bwMode="auto">
            <a:xfrm>
              <a:off x="5239" y="2251"/>
              <a:ext cx="136" cy="408"/>
              <a:chOff x="612" y="3113"/>
              <a:chExt cx="136" cy="408"/>
            </a:xfrm>
          </p:grpSpPr>
          <p:sp>
            <p:nvSpPr>
              <p:cNvPr id="75" name="AutoShape 63"/>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6" name="AutoShape 64"/>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3" name="Group 65"/>
            <p:cNvGrpSpPr>
              <a:grpSpLocks/>
            </p:cNvGrpSpPr>
            <p:nvPr/>
          </p:nvGrpSpPr>
          <p:grpSpPr bwMode="auto">
            <a:xfrm>
              <a:off x="4649" y="2568"/>
              <a:ext cx="136" cy="408"/>
              <a:chOff x="612" y="3113"/>
              <a:chExt cx="136" cy="408"/>
            </a:xfrm>
          </p:grpSpPr>
          <p:sp>
            <p:nvSpPr>
              <p:cNvPr id="73" name="AutoShape 66"/>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4" name="AutoShape 67"/>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4" name="Group 68"/>
            <p:cNvGrpSpPr>
              <a:grpSpLocks/>
            </p:cNvGrpSpPr>
            <p:nvPr/>
          </p:nvGrpSpPr>
          <p:grpSpPr bwMode="auto">
            <a:xfrm>
              <a:off x="4468" y="2659"/>
              <a:ext cx="136" cy="408"/>
              <a:chOff x="612" y="3113"/>
              <a:chExt cx="136" cy="408"/>
            </a:xfrm>
          </p:grpSpPr>
          <p:sp>
            <p:nvSpPr>
              <p:cNvPr id="71" name="AutoShape 69"/>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2" name="AutoShape 70"/>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5" name="Group 71"/>
            <p:cNvGrpSpPr>
              <a:grpSpLocks/>
            </p:cNvGrpSpPr>
            <p:nvPr/>
          </p:nvGrpSpPr>
          <p:grpSpPr bwMode="auto">
            <a:xfrm>
              <a:off x="4468" y="1888"/>
              <a:ext cx="136" cy="408"/>
              <a:chOff x="612" y="3113"/>
              <a:chExt cx="136" cy="408"/>
            </a:xfrm>
          </p:grpSpPr>
          <p:sp>
            <p:nvSpPr>
              <p:cNvPr id="69" name="AutoShape 72"/>
              <p:cNvSpPr>
                <a:spLocks noChangeArrowheads="1"/>
              </p:cNvSpPr>
              <p:nvPr/>
            </p:nvSpPr>
            <p:spPr bwMode="auto">
              <a:xfrm>
                <a:off x="612" y="3158"/>
                <a:ext cx="136" cy="363"/>
              </a:xfrm>
              <a:prstGeom prst="triangle">
                <a:avLst>
                  <a:gd name="adj" fmla="val 50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70" name="AutoShape 73"/>
              <p:cNvSpPr>
                <a:spLocks noChangeArrowheads="1"/>
              </p:cNvSpPr>
              <p:nvPr/>
            </p:nvSpPr>
            <p:spPr bwMode="auto">
              <a:xfrm>
                <a:off x="612" y="3113"/>
                <a:ext cx="136" cy="136"/>
              </a:xfrm>
              <a:prstGeom prst="smileyFace">
                <a:avLst>
                  <a:gd name="adj" fmla="val 4653"/>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66" name="Group 74"/>
            <p:cNvGrpSpPr>
              <a:grpSpLocks/>
            </p:cNvGrpSpPr>
            <p:nvPr/>
          </p:nvGrpSpPr>
          <p:grpSpPr bwMode="auto">
            <a:xfrm>
              <a:off x="4694" y="1979"/>
              <a:ext cx="136" cy="408"/>
              <a:chOff x="612" y="3113"/>
              <a:chExt cx="136" cy="408"/>
            </a:xfrm>
          </p:grpSpPr>
          <p:sp>
            <p:nvSpPr>
              <p:cNvPr id="67" name="AutoShape 75"/>
              <p:cNvSpPr>
                <a:spLocks noChangeArrowheads="1"/>
              </p:cNvSpPr>
              <p:nvPr/>
            </p:nvSpPr>
            <p:spPr bwMode="auto">
              <a:xfrm>
                <a:off x="612" y="3158"/>
                <a:ext cx="136" cy="363"/>
              </a:xfrm>
              <a:prstGeom prst="triangle">
                <a:avLst>
                  <a:gd name="adj" fmla="val 50000"/>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68" name="AutoShape 76"/>
              <p:cNvSpPr>
                <a:spLocks noChangeArrowheads="1"/>
              </p:cNvSpPr>
              <p:nvPr/>
            </p:nvSpPr>
            <p:spPr bwMode="auto">
              <a:xfrm>
                <a:off x="612" y="3113"/>
                <a:ext cx="136" cy="136"/>
              </a:xfrm>
              <a:prstGeom prst="smileyFace">
                <a:avLst>
                  <a:gd name="adj" fmla="val 4653"/>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grpSp>
        <p:nvGrpSpPr>
          <p:cNvPr id="77" name="Group 77"/>
          <p:cNvGrpSpPr>
            <a:grpSpLocks/>
          </p:cNvGrpSpPr>
          <p:nvPr/>
        </p:nvGrpSpPr>
        <p:grpSpPr bwMode="auto">
          <a:xfrm>
            <a:off x="4944344" y="3285008"/>
            <a:ext cx="2663825" cy="2808288"/>
            <a:chOff x="2245" y="1797"/>
            <a:chExt cx="1678" cy="1769"/>
          </a:xfrm>
        </p:grpSpPr>
        <p:grpSp>
          <p:nvGrpSpPr>
            <p:cNvPr id="78" name="Group 78"/>
            <p:cNvGrpSpPr>
              <a:grpSpLocks/>
            </p:cNvGrpSpPr>
            <p:nvPr/>
          </p:nvGrpSpPr>
          <p:grpSpPr bwMode="auto">
            <a:xfrm>
              <a:off x="3379" y="3067"/>
              <a:ext cx="136" cy="408"/>
              <a:chOff x="612" y="3113"/>
              <a:chExt cx="136" cy="408"/>
            </a:xfrm>
          </p:grpSpPr>
          <p:sp>
            <p:nvSpPr>
              <p:cNvPr id="100" name="AutoShape 79"/>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101" name="AutoShape 80"/>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79" name="Group 81"/>
            <p:cNvGrpSpPr>
              <a:grpSpLocks/>
            </p:cNvGrpSpPr>
            <p:nvPr/>
          </p:nvGrpSpPr>
          <p:grpSpPr bwMode="auto">
            <a:xfrm>
              <a:off x="3606" y="2251"/>
              <a:ext cx="136" cy="408"/>
              <a:chOff x="612" y="3113"/>
              <a:chExt cx="136" cy="408"/>
            </a:xfrm>
          </p:grpSpPr>
          <p:sp>
            <p:nvSpPr>
              <p:cNvPr id="98" name="AutoShape 82"/>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9" name="AutoShape 83"/>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0" name="Group 84"/>
            <p:cNvGrpSpPr>
              <a:grpSpLocks/>
            </p:cNvGrpSpPr>
            <p:nvPr/>
          </p:nvGrpSpPr>
          <p:grpSpPr bwMode="auto">
            <a:xfrm>
              <a:off x="3787" y="2387"/>
              <a:ext cx="136" cy="408"/>
              <a:chOff x="612" y="3113"/>
              <a:chExt cx="136" cy="408"/>
            </a:xfrm>
          </p:grpSpPr>
          <p:sp>
            <p:nvSpPr>
              <p:cNvPr id="96" name="AutoShape 85"/>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7" name="AutoShape 86"/>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1" name="Group 87"/>
            <p:cNvGrpSpPr>
              <a:grpSpLocks/>
            </p:cNvGrpSpPr>
            <p:nvPr/>
          </p:nvGrpSpPr>
          <p:grpSpPr bwMode="auto">
            <a:xfrm>
              <a:off x="3606" y="3113"/>
              <a:ext cx="136" cy="408"/>
              <a:chOff x="612" y="3113"/>
              <a:chExt cx="136" cy="408"/>
            </a:xfrm>
          </p:grpSpPr>
          <p:sp>
            <p:nvSpPr>
              <p:cNvPr id="94" name="AutoShape 88"/>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5" name="AutoShape 89"/>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2" name="Group 90"/>
            <p:cNvGrpSpPr>
              <a:grpSpLocks/>
            </p:cNvGrpSpPr>
            <p:nvPr/>
          </p:nvGrpSpPr>
          <p:grpSpPr bwMode="auto">
            <a:xfrm>
              <a:off x="3470" y="3158"/>
              <a:ext cx="136" cy="408"/>
              <a:chOff x="612" y="3113"/>
              <a:chExt cx="136" cy="408"/>
            </a:xfrm>
          </p:grpSpPr>
          <p:sp>
            <p:nvSpPr>
              <p:cNvPr id="92" name="AutoShape 91"/>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3" name="AutoShape 92"/>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3" name="Group 93"/>
            <p:cNvGrpSpPr>
              <a:grpSpLocks/>
            </p:cNvGrpSpPr>
            <p:nvPr/>
          </p:nvGrpSpPr>
          <p:grpSpPr bwMode="auto">
            <a:xfrm>
              <a:off x="2472" y="1797"/>
              <a:ext cx="136" cy="408"/>
              <a:chOff x="612" y="3113"/>
              <a:chExt cx="136" cy="408"/>
            </a:xfrm>
          </p:grpSpPr>
          <p:sp>
            <p:nvSpPr>
              <p:cNvPr id="90" name="AutoShape 94"/>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91" name="AutoShape 95"/>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4" name="Group 96"/>
            <p:cNvGrpSpPr>
              <a:grpSpLocks/>
            </p:cNvGrpSpPr>
            <p:nvPr/>
          </p:nvGrpSpPr>
          <p:grpSpPr bwMode="auto">
            <a:xfrm>
              <a:off x="2245" y="1842"/>
              <a:ext cx="136" cy="408"/>
              <a:chOff x="612" y="3113"/>
              <a:chExt cx="136" cy="408"/>
            </a:xfrm>
          </p:grpSpPr>
          <p:sp>
            <p:nvSpPr>
              <p:cNvPr id="88" name="AutoShape 97"/>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89" name="AutoShape 98"/>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nvGrpSpPr>
            <p:cNvPr id="85" name="Group 99"/>
            <p:cNvGrpSpPr>
              <a:grpSpLocks/>
            </p:cNvGrpSpPr>
            <p:nvPr/>
          </p:nvGrpSpPr>
          <p:grpSpPr bwMode="auto">
            <a:xfrm>
              <a:off x="2336" y="2614"/>
              <a:ext cx="136" cy="408"/>
              <a:chOff x="612" y="3113"/>
              <a:chExt cx="136" cy="408"/>
            </a:xfrm>
          </p:grpSpPr>
          <p:sp>
            <p:nvSpPr>
              <p:cNvPr id="86" name="AutoShape 100"/>
              <p:cNvSpPr>
                <a:spLocks noChangeArrowheads="1"/>
              </p:cNvSpPr>
              <p:nvPr/>
            </p:nvSpPr>
            <p:spPr bwMode="auto">
              <a:xfrm>
                <a:off x="612" y="3158"/>
                <a:ext cx="136" cy="363"/>
              </a:xfrm>
              <a:prstGeom prst="triangle">
                <a:avLst>
                  <a:gd name="adj" fmla="val 5000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sp>
            <p:nvSpPr>
              <p:cNvPr id="87" name="AutoShape 101"/>
              <p:cNvSpPr>
                <a:spLocks noChangeArrowheads="1"/>
              </p:cNvSpPr>
              <p:nvPr/>
            </p:nvSpPr>
            <p:spPr bwMode="auto">
              <a:xfrm>
                <a:off x="612" y="3113"/>
                <a:ext cx="136" cy="136"/>
              </a:xfrm>
              <a:prstGeom prst="smileyFace">
                <a:avLst>
                  <a:gd name="adj" fmla="val 4653"/>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endParaRPr lang="de-DE" altLang="de-DE"/>
              </a:p>
            </p:txBody>
          </p:sp>
        </p:grpSp>
      </p:grpSp>
      <p:sp>
        <p:nvSpPr>
          <p:cNvPr id="2" name="Rechteck 1"/>
          <p:cNvSpPr/>
          <p:nvPr/>
        </p:nvSpPr>
        <p:spPr bwMode="auto">
          <a:xfrm>
            <a:off x="2782888" y="3174949"/>
            <a:ext cx="6624637" cy="3598864"/>
          </a:xfrm>
          <a:prstGeom prst="rect">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nSpc>
                <a:spcPct val="80000"/>
              </a:lnSpc>
              <a:buFontTx/>
              <a:buAutoNum type="arabicPeriod"/>
            </a:pPr>
            <a:endParaRPr lang="de-DE" altLang="de-DE" sz="2000" i="1">
              <a:solidFill>
                <a:schemeClr val="bg1"/>
              </a:solidFill>
              <a:latin typeface="Times New Roman" panose="02020603050405020304" pitchFamily="18" charset="0"/>
              <a:cs typeface="Times New Roman" panose="02020603050405020304" pitchFamily="18" charset="0"/>
            </a:endParaRPr>
          </a:p>
          <a:p>
            <a:pPr marL="609600" indent="-609600">
              <a:lnSpc>
                <a:spcPct val="80000"/>
              </a:lnSpc>
              <a:buFontTx/>
              <a:buAutoNum type="arabicPeriod"/>
            </a:pPr>
            <a:endParaRPr lang="de-DE" altLang="de-DE" sz="2000" i="1">
              <a:solidFill>
                <a:schemeClr val="bg1"/>
              </a:solidFill>
              <a:latin typeface="Times New Roman" panose="02020603050405020304" pitchFamily="18" charset="0"/>
              <a:cs typeface="Times New Roman" panose="02020603050405020304" pitchFamily="18" charset="0"/>
            </a:endParaRPr>
          </a:p>
          <a:p>
            <a:pPr marL="609600" indent="-609600">
              <a:lnSpc>
                <a:spcPct val="80000"/>
              </a:lnSpc>
              <a:buFontTx/>
              <a:buAutoNum type="arabicPeriod"/>
            </a:pPr>
            <a:r>
              <a:rPr lang="de-DE" altLang="de-DE" sz="2000" i="1">
                <a:solidFill>
                  <a:schemeClr val="bg1"/>
                </a:solidFill>
                <a:latin typeface="Times New Roman" panose="02020603050405020304" pitchFamily="18" charset="0"/>
                <a:cs typeface="Times New Roman" panose="02020603050405020304" pitchFamily="18" charset="0"/>
              </a:rPr>
              <a:t>kleine Fallzahlen</a:t>
            </a:r>
            <a:r>
              <a:rPr lang="de-DE" altLang="de-DE" sz="2000" b="0">
                <a:solidFill>
                  <a:schemeClr val="bg1"/>
                </a:solidFill>
                <a:latin typeface="Times New Roman" panose="02020603050405020304" pitchFamily="18" charset="0"/>
                <a:cs typeface="Times New Roman" panose="02020603050405020304" pitchFamily="18" charset="0"/>
              </a:rPr>
              <a:t>, Repräsentativität kaum zu erreichen</a:t>
            </a:r>
          </a:p>
          <a:p>
            <a:pPr marL="609600" indent="-609600">
              <a:lnSpc>
                <a:spcPct val="80000"/>
              </a:lnSpc>
              <a:buFontTx/>
              <a:buAutoNum type="arabicPeriod"/>
            </a:pPr>
            <a:endParaRPr lang="de-DE" altLang="de-DE" sz="2000" b="0">
              <a:solidFill>
                <a:schemeClr val="bg1"/>
              </a:solidFill>
              <a:latin typeface="Times New Roman" panose="02020603050405020304" pitchFamily="18" charset="0"/>
              <a:cs typeface="Times New Roman" panose="02020603050405020304" pitchFamily="18" charset="0"/>
            </a:endParaRPr>
          </a:p>
          <a:p>
            <a:pPr marL="609600" indent="-609600">
              <a:lnSpc>
                <a:spcPct val="80000"/>
              </a:lnSpc>
              <a:buFontTx/>
              <a:buAutoNum type="arabicPeriod"/>
            </a:pPr>
            <a:r>
              <a:rPr lang="de-DE" altLang="de-DE" sz="2000" b="0">
                <a:solidFill>
                  <a:schemeClr val="bg1"/>
                </a:solidFill>
                <a:latin typeface="Times New Roman" panose="02020603050405020304" pitchFamily="18" charset="0"/>
                <a:cs typeface="Times New Roman" panose="02020603050405020304" pitchFamily="18" charset="0"/>
              </a:rPr>
              <a:t>teilweise sehr </a:t>
            </a:r>
            <a:r>
              <a:rPr lang="de-DE" altLang="de-DE" sz="2000" i="1">
                <a:solidFill>
                  <a:schemeClr val="bg1"/>
                </a:solidFill>
                <a:latin typeface="Times New Roman" panose="02020603050405020304" pitchFamily="18" charset="0"/>
                <a:cs typeface="Times New Roman" panose="02020603050405020304" pitchFamily="18" charset="0"/>
              </a:rPr>
              <a:t>aufwändige Datenerhebung </a:t>
            </a:r>
          </a:p>
          <a:p>
            <a:pPr marL="609600" indent="-609600">
              <a:lnSpc>
                <a:spcPct val="80000"/>
              </a:lnSpc>
              <a:buFontTx/>
              <a:buAutoNum type="arabicPeriod"/>
            </a:pPr>
            <a:endParaRPr lang="de-DE" altLang="de-DE" sz="2000" b="0">
              <a:solidFill>
                <a:schemeClr val="bg1"/>
              </a:solidFill>
              <a:latin typeface="Times New Roman" panose="02020603050405020304" pitchFamily="18" charset="0"/>
              <a:cs typeface="Times New Roman" panose="02020603050405020304" pitchFamily="18" charset="0"/>
            </a:endParaRPr>
          </a:p>
          <a:p>
            <a:pPr marL="609600" indent="-609600">
              <a:lnSpc>
                <a:spcPct val="80000"/>
              </a:lnSpc>
              <a:buFontTx/>
              <a:buAutoNum type="arabicPeriod"/>
            </a:pPr>
            <a:r>
              <a:rPr lang="de-DE" altLang="de-DE" sz="2000" i="1">
                <a:solidFill>
                  <a:schemeClr val="bg1"/>
                </a:solidFill>
                <a:latin typeface="Times New Roman" panose="02020603050405020304" pitchFamily="18" charset="0"/>
                <a:cs typeface="Times New Roman" panose="02020603050405020304" pitchFamily="18" charset="0"/>
              </a:rPr>
              <a:t>Objektivität</a:t>
            </a:r>
            <a:r>
              <a:rPr lang="de-DE" altLang="de-DE" sz="2000" b="0">
                <a:solidFill>
                  <a:schemeClr val="bg1"/>
                </a:solidFill>
                <a:latin typeface="Times New Roman" panose="02020603050405020304" pitchFamily="18" charset="0"/>
                <a:cs typeface="Times New Roman" panose="02020603050405020304" pitchFamily="18" charset="0"/>
              </a:rPr>
              <a:t> und </a:t>
            </a:r>
            <a:r>
              <a:rPr lang="de-DE" altLang="de-DE" sz="2000" i="1">
                <a:solidFill>
                  <a:schemeClr val="bg1"/>
                </a:solidFill>
                <a:latin typeface="Times New Roman" panose="02020603050405020304" pitchFamily="18" charset="0"/>
                <a:cs typeface="Times New Roman" panose="02020603050405020304" pitchFamily="18" charset="0"/>
              </a:rPr>
              <a:t>Zuverlässigkeit </a:t>
            </a:r>
            <a:r>
              <a:rPr lang="de-DE" altLang="de-DE" sz="2000" b="0">
                <a:solidFill>
                  <a:schemeClr val="bg1"/>
                </a:solidFill>
                <a:latin typeface="Times New Roman" panose="02020603050405020304" pitchFamily="18" charset="0"/>
                <a:cs typeface="Times New Roman" panose="02020603050405020304" pitchFamily="18" charset="0"/>
              </a:rPr>
              <a:t>der Daten ist schwer bestimmbar, Daten können oft unterschiedlich interpretiert werden</a:t>
            </a:r>
          </a:p>
        </p:txBody>
      </p:sp>
      <p:sp>
        <p:nvSpPr>
          <p:cNvPr id="102" name="Titel 1"/>
          <p:cNvSpPr>
            <a:spLocks noGrp="1"/>
          </p:cNvSpPr>
          <p:nvPr>
            <p:ph type="title"/>
          </p:nvPr>
        </p:nvSpPr>
        <p:spPr>
          <a:xfrm>
            <a:off x="1550700" y="188640"/>
            <a:ext cx="8928992" cy="1143000"/>
          </a:xfrm>
        </p:spPr>
        <p:txBody>
          <a:bodyPr/>
          <a:lstStyle/>
          <a:p>
            <a:r>
              <a:rPr lang="de-DE">
                <a:solidFill>
                  <a:srgbClr val="C00000"/>
                </a:solidFill>
              </a:rPr>
              <a:t>Schwächen (Probleme) qualitativer Methoden</a:t>
            </a:r>
          </a:p>
        </p:txBody>
      </p:sp>
    </p:spTree>
    <p:extLst>
      <p:ext uri="{BB962C8B-B14F-4D97-AF65-F5344CB8AC3E}">
        <p14:creationId xmlns:p14="http://schemas.microsoft.com/office/powerpoint/2010/main" val="333897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2208213" y="115888"/>
            <a:ext cx="7772400" cy="1143000"/>
          </a:xfrm>
        </p:spPr>
        <p:txBody>
          <a:bodyPr/>
          <a:lstStyle/>
          <a:p>
            <a:r>
              <a:rPr lang="de-DE" altLang="de-DE" sz="3600"/>
              <a:t>Thesen</a:t>
            </a:r>
          </a:p>
        </p:txBody>
      </p:sp>
      <p:sp>
        <p:nvSpPr>
          <p:cNvPr id="3" name="Inhaltsplatzhalter 2"/>
          <p:cNvSpPr>
            <a:spLocks noGrp="1"/>
          </p:cNvSpPr>
          <p:nvPr>
            <p:ph idx="1"/>
          </p:nvPr>
        </p:nvSpPr>
        <p:spPr>
          <a:xfrm>
            <a:off x="911424" y="1125538"/>
            <a:ext cx="10513168" cy="4970462"/>
          </a:xfrm>
        </p:spPr>
        <p:txBody>
          <a:bodyPr/>
          <a:lstStyle/>
          <a:p>
            <a:r>
              <a:rPr lang="de-DE" altLang="de-DE" dirty="0"/>
              <a:t>Der </a:t>
            </a:r>
            <a:r>
              <a:rPr lang="de-DE" altLang="de-DE" b="1" i="1" dirty="0"/>
              <a:t>rationale Kern des Methodenstreits </a:t>
            </a:r>
            <a:r>
              <a:rPr lang="de-DE" altLang="de-DE" dirty="0"/>
              <a:t>(„qualitativ“ vs. „quantitativ“) in den Sozialwissenschaften besteht darin, dass in beiden Lagern jeweils </a:t>
            </a:r>
            <a:r>
              <a:rPr lang="de-DE" altLang="de-DE" b="1" i="1" dirty="0"/>
              <a:t>unterschiedliche, jedoch gleichermaßen legitime Erkenntnisziele </a:t>
            </a:r>
            <a:r>
              <a:rPr lang="de-DE" altLang="de-DE" dirty="0"/>
              <a:t>(und daraus abgeleitete </a:t>
            </a:r>
            <a:r>
              <a:rPr lang="de-DE" altLang="de-DE" b="1" i="1" dirty="0"/>
              <a:t>Qualitätskriterien für gute Forschung</a:t>
            </a:r>
            <a:r>
              <a:rPr lang="de-DE" altLang="de-DE" dirty="0"/>
              <a:t>)</a:t>
            </a:r>
            <a:r>
              <a:rPr lang="de-DE" altLang="de-DE" b="1" i="1" dirty="0"/>
              <a:t>  </a:t>
            </a:r>
            <a:r>
              <a:rPr lang="de-DE" altLang="de-DE" dirty="0"/>
              <a:t>verfolgt werden, die sehr leicht in </a:t>
            </a:r>
            <a:r>
              <a:rPr lang="de-DE" altLang="de-DE" b="1" i="1" dirty="0"/>
              <a:t>Konflikt</a:t>
            </a:r>
            <a:r>
              <a:rPr lang="de-DE" altLang="de-DE" dirty="0"/>
              <a:t> miteinander geraten können.</a:t>
            </a:r>
          </a:p>
          <a:p>
            <a:endParaRPr lang="de-DE" altLang="de-DE" dirty="0"/>
          </a:p>
          <a:p>
            <a:r>
              <a:rPr lang="de-DE" altLang="de-DE" dirty="0"/>
              <a:t>Der Methodenstreit enthält </a:t>
            </a:r>
            <a:r>
              <a:rPr lang="de-DE" altLang="de-DE" b="1" i="1" dirty="0"/>
              <a:t>Potentiale für Methodenentwicklung und Methodenintegration</a:t>
            </a:r>
            <a:r>
              <a:rPr lang="de-DE" altLang="de-DE" dirty="0"/>
              <a:t>, die sich </a:t>
            </a:r>
            <a:r>
              <a:rPr lang="de-DE" altLang="de-DE" b="1" i="1" dirty="0"/>
              <a:t>produktiv nutzen </a:t>
            </a:r>
            <a:r>
              <a:rPr lang="de-DE" altLang="de-DE" dirty="0"/>
              <a:t>lassen, wenn man erkennt, dass die </a:t>
            </a:r>
            <a:r>
              <a:rPr lang="de-DE" altLang="de-DE" b="1" i="1" dirty="0"/>
              <a:t>Stärken </a:t>
            </a:r>
            <a:r>
              <a:rPr lang="de-DE" altLang="de-DE" dirty="0"/>
              <a:t>und </a:t>
            </a:r>
            <a:r>
              <a:rPr lang="de-DE" altLang="de-DE" b="1" i="1" dirty="0"/>
              <a:t>Schwächen </a:t>
            </a:r>
            <a:r>
              <a:rPr lang="de-DE" altLang="de-DE" dirty="0"/>
              <a:t>beider Ansätze </a:t>
            </a:r>
            <a:r>
              <a:rPr lang="de-DE" altLang="de-DE" b="1" i="1" dirty="0"/>
              <a:t>komplementär </a:t>
            </a:r>
            <a:r>
              <a:rPr lang="de-DE" altLang="de-DE" dirty="0"/>
              <a:t>sind: das heißt, man kann mit den Grenzen und Schwächen beider Ansätze umgehen, indem man die Stärken der jeweils anderen Methodentradition nutzt.</a:t>
            </a:r>
          </a:p>
          <a:p>
            <a:endParaRPr lang="de-DE" altLang="de-DE" dirty="0"/>
          </a:p>
          <a:p>
            <a:r>
              <a:rPr lang="de-DE" altLang="de-DE" dirty="0"/>
              <a:t>Insbesondere die </a:t>
            </a:r>
            <a:r>
              <a:rPr lang="de-DE" altLang="de-DE" b="1" i="1" dirty="0"/>
              <a:t>Evaluation </a:t>
            </a:r>
            <a:r>
              <a:rPr lang="de-DE" altLang="de-DE" dirty="0"/>
              <a:t>von (politischen, ökonomischen, sozialen) </a:t>
            </a:r>
            <a:r>
              <a:rPr lang="de-DE" altLang="de-DE" b="1" i="1" dirty="0"/>
              <a:t>Interventionsprogrammen </a:t>
            </a:r>
            <a:r>
              <a:rPr lang="de-DE" altLang="de-DE" dirty="0"/>
              <a:t>kann in vielen Fällen eine </a:t>
            </a:r>
            <a:r>
              <a:rPr lang="de-DE" altLang="de-DE" b="1" i="1" dirty="0"/>
              <a:t>Kombination  qualitativer und quantitativer Methoden </a:t>
            </a:r>
            <a:r>
              <a:rPr lang="de-DE" altLang="de-DE" dirty="0"/>
              <a:t>erfordern</a:t>
            </a:r>
          </a:p>
          <a:p>
            <a:endParaRPr lang="de-DE" altLang="de-DE" dirty="0"/>
          </a:p>
        </p:txBody>
      </p:sp>
    </p:spTree>
    <p:extLst>
      <p:ext uri="{BB962C8B-B14F-4D97-AF65-F5344CB8AC3E}">
        <p14:creationId xmlns:p14="http://schemas.microsoft.com/office/powerpoint/2010/main" val="71700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559496" y="332656"/>
            <a:ext cx="9073008" cy="1143000"/>
          </a:xfrm>
        </p:spPr>
        <p:txBody>
          <a:bodyPr/>
          <a:lstStyle/>
          <a:p>
            <a:r>
              <a:rPr lang="de-DE" altLang="de-DE"/>
              <a:t>„</a:t>
            </a:r>
            <a:r>
              <a:rPr lang="de-DE" altLang="de-DE" i="1"/>
              <a:t>Qualitative</a:t>
            </a:r>
            <a:r>
              <a:rPr lang="de-DE" altLang="de-DE"/>
              <a:t>“ und „</a:t>
            </a:r>
            <a:r>
              <a:rPr lang="de-DE" altLang="de-DE" i="1"/>
              <a:t>quantitative</a:t>
            </a:r>
            <a:r>
              <a:rPr lang="de-DE" altLang="de-DE"/>
              <a:t>“ Forschung</a:t>
            </a:r>
          </a:p>
        </p:txBody>
      </p:sp>
      <p:sp>
        <p:nvSpPr>
          <p:cNvPr id="86019" name="Rectangle 3"/>
          <p:cNvSpPr>
            <a:spLocks noGrp="1" noChangeArrowheads="1"/>
          </p:cNvSpPr>
          <p:nvPr>
            <p:ph type="body" idx="1"/>
          </p:nvPr>
        </p:nvSpPr>
        <p:spPr>
          <a:xfrm>
            <a:off x="2063552" y="1988840"/>
            <a:ext cx="8136904" cy="4114800"/>
          </a:xfrm>
        </p:spPr>
        <p:txBody>
          <a:bodyPr/>
          <a:lstStyle/>
          <a:p>
            <a:pPr>
              <a:lnSpc>
                <a:spcPct val="90000"/>
              </a:lnSpc>
            </a:pPr>
            <a:r>
              <a:rPr lang="de-DE" altLang="de-DE" sz="2800"/>
              <a:t>zwei </a:t>
            </a:r>
            <a:r>
              <a:rPr lang="de-DE" altLang="de-DE" sz="2800" b="1" i="1"/>
              <a:t>methodologische Traditionen </a:t>
            </a:r>
            <a:r>
              <a:rPr lang="de-DE" altLang="de-DE" sz="2800"/>
              <a:t>bzw. Denkschulen</a:t>
            </a:r>
          </a:p>
          <a:p>
            <a:pPr>
              <a:lnSpc>
                <a:spcPct val="90000"/>
              </a:lnSpc>
            </a:pPr>
            <a:r>
              <a:rPr lang="de-DE" altLang="de-DE" sz="2800"/>
              <a:t>idealtypische </a:t>
            </a:r>
            <a:r>
              <a:rPr lang="de-DE" altLang="de-DE" sz="2800" b="1" i="1"/>
              <a:t>Modelle des Forschungsprozesses</a:t>
            </a:r>
          </a:p>
          <a:p>
            <a:pPr>
              <a:lnSpc>
                <a:spcPct val="90000"/>
              </a:lnSpc>
            </a:pPr>
            <a:r>
              <a:rPr lang="de-DE" altLang="de-DE" sz="2800"/>
              <a:t>Formen der </a:t>
            </a:r>
            <a:r>
              <a:rPr lang="de-DE" altLang="de-DE" sz="2800" b="1" i="1"/>
              <a:t>Datenanalyse</a:t>
            </a:r>
          </a:p>
          <a:p>
            <a:pPr>
              <a:lnSpc>
                <a:spcPct val="90000"/>
              </a:lnSpc>
            </a:pPr>
            <a:r>
              <a:rPr lang="de-DE" altLang="de-DE" sz="2800" b="1" i="1"/>
              <a:t>Datenarten</a:t>
            </a:r>
          </a:p>
          <a:p>
            <a:pPr>
              <a:lnSpc>
                <a:spcPct val="90000"/>
              </a:lnSpc>
            </a:pPr>
            <a:r>
              <a:rPr lang="de-DE" altLang="de-DE" sz="2800" b="1" i="1"/>
              <a:t>Forschungsfragen </a:t>
            </a:r>
            <a:r>
              <a:rPr lang="de-DE" altLang="de-DE" sz="2800"/>
              <a:t>und Forschungsziele</a:t>
            </a:r>
          </a:p>
        </p:txBody>
      </p:sp>
      <p:sp>
        <p:nvSpPr>
          <p:cNvPr id="2" name="Pfeil nach unten 1"/>
          <p:cNvSpPr/>
          <p:nvPr/>
        </p:nvSpPr>
        <p:spPr bwMode="auto">
          <a:xfrm rot="10800000">
            <a:off x="9696400" y="2204864"/>
            <a:ext cx="432048" cy="2304256"/>
          </a:xfrm>
          <a:prstGeom prst="down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de-DE" sz="2400" b="0">
              <a:latin typeface="Times New Roman" pitchFamily="18" charset="0"/>
            </a:endParaRPr>
          </a:p>
        </p:txBody>
      </p:sp>
    </p:spTree>
    <p:extLst>
      <p:ext uri="{BB962C8B-B14F-4D97-AF65-F5344CB8AC3E}">
        <p14:creationId xmlns:p14="http://schemas.microsoft.com/office/powerpoint/2010/main" val="42582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left)">
                                      <p:cBhvr>
                                        <p:cTn id="7" dur="5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wipe(left)">
                                      <p:cBhvr>
                                        <p:cTn id="12" dur="500"/>
                                        <p:tgtEl>
                                          <p:spTgt spid="86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wipe(left)">
                                      <p:cBhvr>
                                        <p:cTn id="17" dur="500"/>
                                        <p:tgtEl>
                                          <p:spTgt spid="86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wipe(left)">
                                      <p:cBhvr>
                                        <p:cTn id="22" dur="500"/>
                                        <p:tgtEl>
                                          <p:spTgt spid="86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animEffect transition="in" filter="wipe(left)">
                                      <p:cBhvr>
                                        <p:cTn id="27" dur="500"/>
                                        <p:tgtEl>
                                          <p:spTgt spid="860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32" name="Rectangle 8"/>
          <p:cNvSpPr>
            <a:spLocks noGrp="1" noChangeArrowheads="1"/>
          </p:cNvSpPr>
          <p:nvPr>
            <p:ph type="title"/>
          </p:nvPr>
        </p:nvSpPr>
        <p:spPr>
          <a:xfrm>
            <a:off x="2279650" y="188913"/>
            <a:ext cx="7772400" cy="838200"/>
          </a:xfrm>
          <a:noFill/>
          <a:ln/>
        </p:spPr>
        <p:txBody>
          <a:bodyPr/>
          <a:lstStyle/>
          <a:p>
            <a:r>
              <a:rPr lang="de-DE" altLang="de-DE" sz="3600"/>
              <a:t>Unterschiedliche Forschungsziele</a:t>
            </a:r>
          </a:p>
        </p:txBody>
      </p:sp>
      <p:grpSp>
        <p:nvGrpSpPr>
          <p:cNvPr id="4" name="Gruppieren 3"/>
          <p:cNvGrpSpPr/>
          <p:nvPr/>
        </p:nvGrpSpPr>
        <p:grpSpPr>
          <a:xfrm>
            <a:off x="1668984" y="730564"/>
            <a:ext cx="3490913" cy="5434741"/>
            <a:chOff x="144983" y="730563"/>
            <a:chExt cx="3490913" cy="5434741"/>
          </a:xfrm>
        </p:grpSpPr>
        <p:sp>
          <p:nvSpPr>
            <p:cNvPr id="52234" name="AutoShape 10"/>
            <p:cNvSpPr>
              <a:spLocks noChangeArrowheads="1"/>
            </p:cNvSpPr>
            <p:nvPr/>
          </p:nvSpPr>
          <p:spPr bwMode="auto">
            <a:xfrm rot="18810594">
              <a:off x="2407176" y="1273343"/>
              <a:ext cx="1293315" cy="207755"/>
            </a:xfrm>
            <a:prstGeom prst="leftArrow">
              <a:avLst>
                <a:gd name="adj1" fmla="val 50000"/>
                <a:gd name="adj2" fmla="val 251421"/>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3" name="Gruppieren 2"/>
            <p:cNvGrpSpPr/>
            <p:nvPr/>
          </p:nvGrpSpPr>
          <p:grpSpPr>
            <a:xfrm>
              <a:off x="144983" y="1988591"/>
              <a:ext cx="3490913" cy="4176713"/>
              <a:chOff x="144983" y="1988591"/>
              <a:chExt cx="3490913" cy="4176713"/>
            </a:xfrm>
          </p:grpSpPr>
          <p:grpSp>
            <p:nvGrpSpPr>
              <p:cNvPr id="20" name="Gruppieren 19"/>
              <p:cNvGrpSpPr/>
              <p:nvPr/>
            </p:nvGrpSpPr>
            <p:grpSpPr>
              <a:xfrm>
                <a:off x="144983" y="1988591"/>
                <a:ext cx="3490913" cy="4176713"/>
                <a:chOff x="144983" y="1988591"/>
                <a:chExt cx="3490913" cy="4176713"/>
              </a:xfrm>
            </p:grpSpPr>
            <p:sp>
              <p:nvSpPr>
                <p:cNvPr id="21" name="Rectangle 6"/>
                <p:cNvSpPr>
                  <a:spLocks noChangeArrowheads="1"/>
                </p:cNvSpPr>
                <p:nvPr/>
              </p:nvSpPr>
              <p:spPr bwMode="auto">
                <a:xfrm>
                  <a:off x="144983" y="1988591"/>
                  <a:ext cx="3455988" cy="4176713"/>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 name="Rectangle 7"/>
                <p:cNvSpPr>
                  <a:spLocks noChangeArrowheads="1"/>
                </p:cNvSpPr>
                <p:nvPr/>
              </p:nvSpPr>
              <p:spPr bwMode="auto">
                <a:xfrm>
                  <a:off x="395808" y="1988591"/>
                  <a:ext cx="324008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2000"/>
                    <a:t>Beschreibung von</a:t>
                  </a:r>
                  <a:r>
                    <a:rPr lang="de-DE" altLang="de-DE" sz="2000" i="1"/>
                    <a:t> Makrophänomenen</a:t>
                  </a:r>
                  <a:endParaRPr lang="de-DE" altLang="de-DE" sz="2000"/>
                </a:p>
              </p:txBody>
            </p:sp>
          </p:grpSp>
          <p:pic>
            <p:nvPicPr>
              <p:cNvPr id="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40968"/>
                <a:ext cx="284721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09468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6" name="Text Box 4"/>
          <p:cNvSpPr txBox="1">
            <a:spLocks noChangeArrowheads="1"/>
          </p:cNvSpPr>
          <p:nvPr/>
        </p:nvSpPr>
        <p:spPr bwMode="auto">
          <a:xfrm>
            <a:off x="479376" y="278154"/>
            <a:ext cx="1137726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de-DE" altLang="de-DE" sz="2000" b="0" dirty="0"/>
              <a:t>“</a:t>
            </a:r>
            <a:r>
              <a:rPr lang="de-DE" altLang="de-DE" sz="2000" b="0" i="1" dirty="0"/>
              <a:t>Wenn man versucht, sozusagen die Grundlage einer Sozialphysik zu schaffen, </a:t>
            </a:r>
            <a:r>
              <a:rPr lang="de-DE" altLang="de-DE" sz="2000" b="0" i="1" dirty="0" err="1"/>
              <a:t>muß</a:t>
            </a:r>
            <a:r>
              <a:rPr lang="de-DE" altLang="de-DE" sz="2000" b="0" i="1" dirty="0"/>
              <a:t> man ihn [den </a:t>
            </a:r>
            <a:r>
              <a:rPr lang="de-DE" altLang="de-DE" sz="2000" b="0" i="1" dirty="0" err="1"/>
              <a:t>homme</a:t>
            </a:r>
            <a:r>
              <a:rPr lang="de-DE" altLang="de-DE" sz="2000" b="0" i="1" dirty="0"/>
              <a:t> </a:t>
            </a:r>
            <a:r>
              <a:rPr lang="de-DE" altLang="de-DE" sz="2000" b="0" i="1" dirty="0" err="1"/>
              <a:t>moyen</a:t>
            </a:r>
            <a:r>
              <a:rPr lang="de-DE" altLang="de-DE" sz="2000" b="0" i="1" dirty="0"/>
              <a:t>] betrachten, ohne sich bei den Einzelfällen oder Anomalien aufzuhalten, und ohne zu untersuchen, ob dieses oder jenes Individuum einer mehr oder weniger starken Entwicklung einer seiner Anlagen fähig ist.”</a:t>
            </a:r>
            <a:br>
              <a:rPr lang="de-DE" altLang="de-DE" sz="2000" b="0" i="1" dirty="0"/>
            </a:br>
            <a:r>
              <a:rPr lang="de-DE" altLang="de-DE" sz="2000" b="0" i="1" dirty="0"/>
              <a:t> </a:t>
            </a:r>
            <a:r>
              <a:rPr lang="de-DE" altLang="de-DE" sz="2000" b="0" dirty="0"/>
              <a:t>(</a:t>
            </a:r>
            <a:r>
              <a:rPr lang="de-DE" altLang="de-DE" sz="2000" b="0" cap="small" dirty="0" err="1"/>
              <a:t>Quetelet</a:t>
            </a:r>
            <a:r>
              <a:rPr lang="de-DE" altLang="de-DE" sz="2000" b="0" dirty="0"/>
              <a:t> 1835/1838, S. 21)</a:t>
            </a:r>
          </a:p>
        </p:txBody>
      </p:sp>
      <p:grpSp>
        <p:nvGrpSpPr>
          <p:cNvPr id="17412" name="Group 4"/>
          <p:cNvGrpSpPr>
            <a:grpSpLocks/>
          </p:cNvGrpSpPr>
          <p:nvPr/>
        </p:nvGrpSpPr>
        <p:grpSpPr bwMode="auto">
          <a:xfrm>
            <a:off x="7200100" y="2204864"/>
            <a:ext cx="2248224" cy="3251257"/>
            <a:chOff x="4649" y="210"/>
            <a:chExt cx="986" cy="1585"/>
          </a:xfrm>
        </p:grpSpPr>
        <p:pic>
          <p:nvPicPr>
            <p:cNvPr id="17420" name="Picture 5" descr="quetel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 y="210"/>
              <a:ext cx="986"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6"/>
            <p:cNvSpPr txBox="1">
              <a:spLocks noChangeArrowheads="1"/>
            </p:cNvSpPr>
            <p:nvPr/>
          </p:nvSpPr>
          <p:spPr bwMode="auto">
            <a:xfrm>
              <a:off x="4719" y="1480"/>
              <a:ext cx="882"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de-DE" altLang="de-DE" b="0" dirty="0">
                  <a:latin typeface="Times New Roman" panose="02020603050405020304" pitchFamily="18" charset="0"/>
                  <a:cs typeface="Times New Roman" panose="02020603050405020304" pitchFamily="18" charset="0"/>
                </a:rPr>
                <a:t>Adolphe </a:t>
              </a:r>
              <a:r>
                <a:rPr lang="de-DE" altLang="de-DE" b="0" cap="small" dirty="0" err="1">
                  <a:latin typeface="Times New Roman" panose="02020603050405020304" pitchFamily="18" charset="0"/>
                  <a:cs typeface="Times New Roman" panose="02020603050405020304" pitchFamily="18" charset="0"/>
                </a:rPr>
                <a:t>Quetelet</a:t>
              </a:r>
              <a:r>
                <a:rPr lang="de-DE" altLang="de-DE" b="0" dirty="0">
                  <a:latin typeface="Times New Roman" panose="02020603050405020304" pitchFamily="18" charset="0"/>
                  <a:cs typeface="Times New Roman" panose="02020603050405020304" pitchFamily="18" charset="0"/>
                </a:rPr>
                <a:t/>
              </a:r>
              <a:br>
                <a:rPr lang="de-DE" altLang="de-DE" b="0" dirty="0">
                  <a:latin typeface="Times New Roman" panose="02020603050405020304" pitchFamily="18" charset="0"/>
                  <a:cs typeface="Times New Roman" panose="02020603050405020304" pitchFamily="18" charset="0"/>
                </a:rPr>
              </a:br>
              <a:r>
                <a:rPr lang="de-DE" altLang="de-DE" b="0" dirty="0">
                  <a:latin typeface="Times New Roman" panose="02020603050405020304" pitchFamily="18" charset="0"/>
                  <a:cs typeface="Times New Roman" panose="02020603050405020304" pitchFamily="18" charset="0"/>
                </a:rPr>
                <a:t>1796 - 1874</a:t>
              </a:r>
            </a:p>
          </p:txBody>
        </p:sp>
      </p:grpSp>
      <p:grpSp>
        <p:nvGrpSpPr>
          <p:cNvPr id="3" name="Gruppieren 2"/>
          <p:cNvGrpSpPr/>
          <p:nvPr/>
        </p:nvGrpSpPr>
        <p:grpSpPr>
          <a:xfrm>
            <a:off x="1668984" y="1988592"/>
            <a:ext cx="3490913" cy="4176713"/>
            <a:chOff x="144983" y="1988591"/>
            <a:chExt cx="3490913" cy="4176713"/>
          </a:xfrm>
        </p:grpSpPr>
        <p:sp>
          <p:nvSpPr>
            <p:cNvPr id="21" name="Rectangle 6"/>
            <p:cNvSpPr>
              <a:spLocks noChangeArrowheads="1"/>
            </p:cNvSpPr>
            <p:nvPr/>
          </p:nvSpPr>
          <p:spPr bwMode="auto">
            <a:xfrm>
              <a:off x="144983" y="1988591"/>
              <a:ext cx="3455988" cy="4176713"/>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 name="Rectangle 7"/>
            <p:cNvSpPr>
              <a:spLocks noChangeArrowheads="1"/>
            </p:cNvSpPr>
            <p:nvPr/>
          </p:nvSpPr>
          <p:spPr bwMode="auto">
            <a:xfrm>
              <a:off x="395808" y="1988591"/>
              <a:ext cx="324008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2000"/>
                <a:t>Beschreibung von</a:t>
              </a:r>
              <a:r>
                <a:rPr lang="de-DE" altLang="de-DE" sz="2000" i="1"/>
                <a:t> Makrophänomenen</a:t>
              </a:r>
              <a:endParaRPr lang="de-DE" altLang="de-DE" sz="2000"/>
            </a:p>
          </p:txBody>
        </p:sp>
      </p:grpSp>
      <p:pic>
        <p:nvPicPr>
          <p:cNvPr id="2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544" y="3140968"/>
            <a:ext cx="284721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6116"/>
                                        </p:tgtEl>
                                        <p:attrNameLst>
                                          <p:attrName>style.visibility</p:attrName>
                                        </p:attrNameLst>
                                      </p:cBhvr>
                                      <p:to>
                                        <p:strVal val="visible"/>
                                      </p:to>
                                    </p:set>
                                    <p:animEffect transition="in" filter="wipe(left)">
                                      <p:cBhvr>
                                        <p:cTn id="7" dur="500"/>
                                        <p:tgtEl>
                                          <p:spTgt spid="346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t="8902"/>
          <a:stretch>
            <a:fillRect/>
          </a:stretch>
        </p:blipFill>
        <p:spPr bwMode="auto">
          <a:xfrm>
            <a:off x="5543550" y="1347789"/>
            <a:ext cx="4764088" cy="51895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Gruppieren 3"/>
          <p:cNvGrpSpPr>
            <a:grpSpLocks/>
          </p:cNvGrpSpPr>
          <p:nvPr/>
        </p:nvGrpSpPr>
        <p:grpSpPr bwMode="auto">
          <a:xfrm>
            <a:off x="1735138" y="2754314"/>
            <a:ext cx="3403600" cy="2744787"/>
            <a:chOff x="211529" y="2754079"/>
            <a:chExt cx="3403600" cy="2744669"/>
          </a:xfrm>
        </p:grpSpPr>
        <p:sp>
          <p:nvSpPr>
            <p:cNvPr id="33804" name="AutoShape 13"/>
            <p:cNvSpPr>
              <a:spLocks noChangeArrowheads="1"/>
            </p:cNvSpPr>
            <p:nvPr/>
          </p:nvSpPr>
          <p:spPr bwMode="auto">
            <a:xfrm>
              <a:off x="1602256" y="2754079"/>
              <a:ext cx="431800" cy="431800"/>
            </a:xfrm>
            <a:prstGeom prst="downArrow">
              <a:avLst>
                <a:gd name="adj1" fmla="val 50000"/>
                <a:gd name="adj2" fmla="val 25000"/>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3805" name="Text Box 14"/>
            <p:cNvSpPr txBox="1">
              <a:spLocks noChangeArrowheads="1"/>
            </p:cNvSpPr>
            <p:nvPr/>
          </p:nvSpPr>
          <p:spPr bwMode="auto">
            <a:xfrm>
              <a:off x="211529" y="3190424"/>
              <a:ext cx="3403600" cy="2308324"/>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1600" i="1"/>
                <a:t>Zähl- und Messbarkeit  </a:t>
              </a:r>
              <a:r>
                <a:rPr lang="de-DE" altLang="de-DE" sz="1600"/>
                <a:t>der beobachteten Einheiten</a:t>
              </a:r>
              <a:br>
                <a:rPr lang="de-DE" altLang="de-DE" sz="1600"/>
              </a:br>
              <a:r>
                <a:rPr lang="de-DE" altLang="de-DE" sz="1600"/>
                <a:t/>
              </a:r>
              <a:br>
                <a:rPr lang="de-DE" altLang="de-DE" sz="1600"/>
              </a:br>
              <a:r>
                <a:rPr lang="de-DE" altLang="de-DE" sz="1600"/>
                <a:t>„</a:t>
              </a:r>
              <a:r>
                <a:rPr lang="de-DE" altLang="de-DE" sz="1600" i="1"/>
                <a:t>Objektivität</a:t>
              </a:r>
              <a:r>
                <a:rPr lang="de-DE" altLang="de-DE" sz="1600"/>
                <a:t>“, d.h. Beobachterunabhängigkeit</a:t>
              </a:r>
              <a:br>
                <a:rPr lang="de-DE" altLang="de-DE" sz="1600"/>
              </a:br>
              <a:r>
                <a:rPr lang="de-DE" altLang="de-DE" sz="1600"/>
                <a:t/>
              </a:r>
              <a:br>
                <a:rPr lang="de-DE" altLang="de-DE" sz="1600"/>
              </a:br>
              <a:r>
                <a:rPr lang="de-DE" altLang="de-DE" sz="1600" i="1"/>
                <a:t>Wiederholbarkeit </a:t>
              </a:r>
              <a:r>
                <a:rPr lang="de-DE" altLang="de-DE" sz="1600"/>
                <a:t>der Datenerhebung</a:t>
              </a:r>
              <a:br>
                <a:rPr lang="de-DE" altLang="de-DE" sz="1600"/>
              </a:br>
              <a:r>
                <a:rPr lang="de-DE" altLang="de-DE" sz="1600"/>
                <a:t/>
              </a:r>
              <a:br>
                <a:rPr lang="de-DE" altLang="de-DE" sz="1600"/>
              </a:br>
              <a:r>
                <a:rPr lang="de-DE" altLang="de-DE" sz="1600"/>
                <a:t>statististische </a:t>
              </a:r>
              <a:r>
                <a:rPr lang="de-DE" altLang="de-DE" sz="1600" i="1"/>
                <a:t>Verallgemeinerbarkeit</a:t>
              </a:r>
            </a:p>
          </p:txBody>
        </p:sp>
      </p:grpSp>
      <p:grpSp>
        <p:nvGrpSpPr>
          <p:cNvPr id="33796" name="Gruppieren 19"/>
          <p:cNvGrpSpPr>
            <a:grpSpLocks/>
          </p:cNvGrpSpPr>
          <p:nvPr/>
        </p:nvGrpSpPr>
        <p:grpSpPr bwMode="auto">
          <a:xfrm>
            <a:off x="1427162" y="950914"/>
            <a:ext cx="3813176" cy="1836737"/>
            <a:chOff x="-137208" y="1628775"/>
            <a:chExt cx="3812947" cy="1836266"/>
          </a:xfrm>
        </p:grpSpPr>
        <p:sp>
          <p:nvSpPr>
            <p:cNvPr id="33800" name="Rectangle 6"/>
            <p:cNvSpPr>
              <a:spLocks noChangeArrowheads="1"/>
            </p:cNvSpPr>
            <p:nvPr/>
          </p:nvSpPr>
          <p:spPr bwMode="auto">
            <a:xfrm>
              <a:off x="111193" y="1631453"/>
              <a:ext cx="3455988" cy="18002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3801" name="Rectangle 7"/>
            <p:cNvSpPr>
              <a:spLocks noChangeArrowheads="1"/>
            </p:cNvSpPr>
            <p:nvPr/>
          </p:nvSpPr>
          <p:spPr bwMode="auto">
            <a:xfrm>
              <a:off x="2636" y="1628775"/>
              <a:ext cx="3673103"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1600"/>
                <a:t>Beschreibung von </a:t>
              </a:r>
              <a:r>
                <a:rPr lang="de-DE" altLang="de-DE" sz="1600" i="1"/>
                <a:t>Makrophänomenen</a:t>
              </a:r>
              <a:endParaRPr lang="de-DE" altLang="de-DE" sz="1600"/>
            </a:p>
          </p:txBody>
        </p:sp>
        <p:graphicFrame>
          <p:nvGraphicFramePr>
            <p:cNvPr id="33802" name="Object 16"/>
            <p:cNvGraphicFramePr>
              <a:graphicFrameLocks noChangeAspect="1"/>
            </p:cNvGraphicFramePr>
            <p:nvPr/>
          </p:nvGraphicFramePr>
          <p:xfrm>
            <a:off x="988259" y="1946863"/>
            <a:ext cx="1479469" cy="1169404"/>
          </p:xfrm>
          <a:graphic>
            <a:graphicData uri="http://schemas.openxmlformats.org/presentationml/2006/ole">
              <mc:AlternateContent xmlns:mc="http://schemas.openxmlformats.org/markup-compatibility/2006">
                <mc:Choice xmlns:v="urn:schemas-microsoft-com:vml" Requires="v">
                  <p:oleObj spid="_x0000_s2050" name="Diagramm" r:id="rId4" imgW="4905296" imgH="3876514" progId="Excel.Chart.8">
                    <p:embed/>
                  </p:oleObj>
                </mc:Choice>
                <mc:Fallback>
                  <p:oleObj name="Diagramm" r:id="rId4" imgW="4905296" imgH="3876514" progId="Excel.Chart.8">
                    <p:embed/>
                    <p:pic>
                      <p:nvPicPr>
                        <p:cNvPr id="33802"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259" y="1946863"/>
                          <a:ext cx="1479469" cy="116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3" name="Rectangle 7"/>
            <p:cNvSpPr>
              <a:spLocks noChangeArrowheads="1"/>
            </p:cNvSpPr>
            <p:nvPr/>
          </p:nvSpPr>
          <p:spPr bwMode="auto">
            <a:xfrm>
              <a:off x="-137208" y="3068960"/>
              <a:ext cx="3673103"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1600"/>
                <a:t>statistische Aggregation</a:t>
              </a:r>
            </a:p>
          </p:txBody>
        </p:sp>
      </p:grpSp>
      <p:grpSp>
        <p:nvGrpSpPr>
          <p:cNvPr id="5" name="Gruppieren 4"/>
          <p:cNvGrpSpPr>
            <a:grpSpLocks/>
          </p:cNvGrpSpPr>
          <p:nvPr/>
        </p:nvGrpSpPr>
        <p:grpSpPr bwMode="auto">
          <a:xfrm>
            <a:off x="1735138" y="5499101"/>
            <a:ext cx="3403600" cy="1262063"/>
            <a:chOff x="211529" y="5498748"/>
            <a:chExt cx="3403600" cy="1262797"/>
          </a:xfrm>
        </p:grpSpPr>
        <p:sp>
          <p:nvSpPr>
            <p:cNvPr id="33798" name="AutoShape 13"/>
            <p:cNvSpPr>
              <a:spLocks noChangeArrowheads="1"/>
            </p:cNvSpPr>
            <p:nvPr/>
          </p:nvSpPr>
          <p:spPr bwMode="auto">
            <a:xfrm>
              <a:off x="1586237" y="5498748"/>
              <a:ext cx="431800" cy="431800"/>
            </a:xfrm>
            <a:prstGeom prst="downArrow">
              <a:avLst>
                <a:gd name="adj1" fmla="val 50000"/>
                <a:gd name="adj2" fmla="val 25000"/>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3799" name="Text Box 14"/>
            <p:cNvSpPr txBox="1">
              <a:spLocks noChangeArrowheads="1"/>
            </p:cNvSpPr>
            <p:nvPr/>
          </p:nvSpPr>
          <p:spPr bwMode="auto">
            <a:xfrm>
              <a:off x="211529" y="5930548"/>
              <a:ext cx="3403600" cy="83099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1600"/>
                <a:t>Standardisierung </a:t>
              </a:r>
              <a:br>
                <a:rPr lang="de-DE" altLang="de-DE" sz="1600"/>
              </a:br>
              <a:r>
                <a:rPr lang="de-DE" altLang="de-DE" sz="1600"/>
                <a:t>hypothesengeleitete Forschung</a:t>
              </a:r>
              <a:br>
                <a:rPr lang="de-DE" altLang="de-DE" sz="1600"/>
              </a:br>
              <a:r>
                <a:rPr lang="de-DE" altLang="de-DE" sz="1600"/>
                <a:t>große Stichproben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03389" y="-212725"/>
            <a:ext cx="8569325" cy="1143000"/>
          </a:xfrm>
        </p:spPr>
        <p:txBody>
          <a:bodyPr/>
          <a:lstStyle/>
          <a:p>
            <a:r>
              <a:rPr lang="de-DE" altLang="de-DE" i="1"/>
              <a:t>Der Methodenstreit</a:t>
            </a:r>
          </a:p>
        </p:txBody>
      </p:sp>
      <p:sp>
        <p:nvSpPr>
          <p:cNvPr id="247812" name="Text Box 4"/>
          <p:cNvSpPr txBox="1">
            <a:spLocks noChangeArrowheads="1"/>
          </p:cNvSpPr>
          <p:nvPr/>
        </p:nvSpPr>
        <p:spPr bwMode="auto">
          <a:xfrm>
            <a:off x="1566864" y="584200"/>
            <a:ext cx="91011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8575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de-DE" altLang="de-DE" sz="1800">
                <a:solidFill>
                  <a:srgbClr val="C00000"/>
                </a:solidFill>
              </a:rPr>
              <a:t>Kritik: Zwang zur Standardisierung verstellt Forschern den Zugang zur sozialen Realität</a:t>
            </a:r>
          </a:p>
        </p:txBody>
      </p:sp>
      <p:sp>
        <p:nvSpPr>
          <p:cNvPr id="17" name="Rectangle 3"/>
          <p:cNvSpPr txBox="1">
            <a:spLocks noChangeArrowheads="1"/>
          </p:cNvSpPr>
          <p:nvPr/>
        </p:nvSpPr>
        <p:spPr bwMode="auto">
          <a:xfrm>
            <a:off x="5808663" y="1135063"/>
            <a:ext cx="4464050" cy="3022600"/>
          </a:xfrm>
          <a:prstGeom prst="rect">
            <a:avLst/>
          </a:prstGeom>
          <a:solidFill>
            <a:srgbClr val="FFFFCC"/>
          </a:solidFill>
          <a:ln>
            <a:solidFill>
              <a:schemeClr val="tx1"/>
            </a:solid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r>
              <a:rPr lang="de-DE" altLang="de-DE" sz="1800" b="0" kern="0">
                <a:latin typeface="Times New Roman" panose="02020603050405020304" pitchFamily="18" charset="0"/>
                <a:cs typeface="Times New Roman" panose="02020603050405020304" pitchFamily="18" charset="0"/>
              </a:rPr>
              <a:t>„</a:t>
            </a:r>
            <a:r>
              <a:rPr lang="de-DE" altLang="de-DE" sz="1800" b="0" i="1" kern="0">
                <a:latin typeface="Times New Roman" panose="02020603050405020304" pitchFamily="18" charset="0"/>
                <a:cs typeface="Times New Roman" panose="02020603050405020304" pitchFamily="18" charset="0"/>
              </a:rPr>
              <a:t>Die vorherrschende Methodologie geht implizit davon aus, die Forscher hätten in genügendem Maße inhaltsreiche Vorstellungen über die untersuchten Wirklichkeitsbereiche zur Verfügung;  (…) </a:t>
            </a:r>
            <a:r>
              <a:rPr lang="de-DE" altLang="de-DE" sz="1800" b="0" i="1" kern="0">
                <a:solidFill>
                  <a:srgbClr val="C00000"/>
                </a:solidFill>
                <a:latin typeface="Times New Roman" panose="02020603050405020304" pitchFamily="18" charset="0"/>
                <a:cs typeface="Times New Roman" panose="02020603050405020304" pitchFamily="18" charset="0"/>
              </a:rPr>
              <a:t>Sachverhalte, über die der Forscher </a:t>
            </a:r>
            <a:r>
              <a:rPr lang="de-DE" altLang="de-DE" sz="1800" b="0" i="1" u="sng" kern="0">
                <a:solidFill>
                  <a:srgbClr val="C00000"/>
                </a:solidFill>
                <a:latin typeface="Times New Roman" panose="02020603050405020304" pitchFamily="18" charset="0"/>
                <a:cs typeface="Times New Roman" panose="02020603050405020304" pitchFamily="18" charset="0"/>
              </a:rPr>
              <a:t>keine</a:t>
            </a:r>
            <a:r>
              <a:rPr lang="de-DE" altLang="de-DE" sz="1800" b="0" i="1" kern="0">
                <a:solidFill>
                  <a:srgbClr val="C00000"/>
                </a:solidFill>
                <a:latin typeface="Times New Roman" panose="02020603050405020304" pitchFamily="18" charset="0"/>
                <a:cs typeface="Times New Roman" panose="02020603050405020304" pitchFamily="18" charset="0"/>
              </a:rPr>
              <a:t> Vorstellungen hat, weil er den betreffenden Wirklichkeitsbereich nicht umfassend kennt, können nämlich in seinen Hypothesen gar nicht auftauchen</a:t>
            </a:r>
            <a:r>
              <a:rPr lang="de-DE" altLang="de-DE" sz="1800" b="0" kern="0">
                <a:latin typeface="Times New Roman" panose="02020603050405020304" pitchFamily="18" charset="0"/>
                <a:cs typeface="Times New Roman" panose="02020603050405020304" pitchFamily="18" charset="0"/>
              </a:rPr>
              <a:t>“ (</a:t>
            </a:r>
            <a:r>
              <a:rPr lang="de-DE" altLang="de-DE" sz="1800" b="0" kern="0" cap="small">
                <a:latin typeface="Times New Roman" panose="02020603050405020304" pitchFamily="18" charset="0"/>
                <a:cs typeface="Times New Roman" panose="02020603050405020304" pitchFamily="18" charset="0"/>
              </a:rPr>
              <a:t>Gerdes</a:t>
            </a:r>
            <a:r>
              <a:rPr lang="de-DE" altLang="de-DE" sz="1800" b="0" kern="0">
                <a:latin typeface="Times New Roman" panose="02020603050405020304" pitchFamily="18" charset="0"/>
                <a:cs typeface="Times New Roman" panose="02020603050405020304" pitchFamily="18" charset="0"/>
              </a:rPr>
              <a:t> 1979, S.5) </a:t>
            </a:r>
          </a:p>
        </p:txBody>
      </p:sp>
      <p:sp>
        <p:nvSpPr>
          <p:cNvPr id="18" name="Rectangle 3"/>
          <p:cNvSpPr txBox="1">
            <a:spLocks noChangeArrowheads="1"/>
          </p:cNvSpPr>
          <p:nvPr/>
        </p:nvSpPr>
        <p:spPr bwMode="auto">
          <a:xfrm>
            <a:off x="5808663" y="4340226"/>
            <a:ext cx="4464050" cy="21066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80000"/>
              </a:lnSpc>
              <a:buNone/>
              <a:defRPr/>
            </a:pPr>
            <a:r>
              <a:rPr lang="de-DE" altLang="de-DE" sz="2000" b="0" kern="0">
                <a:latin typeface="Times New Roman" panose="02020603050405020304" pitchFamily="18" charset="0"/>
                <a:cs typeface="Times New Roman" panose="02020603050405020304" pitchFamily="18" charset="0"/>
              </a:rPr>
              <a:t>Der Trend zur Quantifizierung und die Vorherrschaft deduktiver Theoriebildung ist verantwortlich dafür, daß sich in der Soziologie ein „</a:t>
            </a:r>
            <a:r>
              <a:rPr lang="de-DE" altLang="de-DE" sz="2000" b="0" i="1" kern="0">
                <a:solidFill>
                  <a:srgbClr val="C00000"/>
                </a:solidFill>
                <a:latin typeface="Times New Roman" panose="02020603050405020304" pitchFamily="18" charset="0"/>
                <a:cs typeface="Times New Roman" panose="02020603050405020304" pitchFamily="18" charset="0"/>
              </a:rPr>
              <a:t>verminderte(s) Verständnis der empirischen sozialen Welt</a:t>
            </a:r>
            <a:r>
              <a:rPr lang="de-DE" altLang="de-DE" sz="2000" b="0" kern="0">
                <a:latin typeface="Times New Roman" panose="02020603050405020304" pitchFamily="18" charset="0"/>
                <a:cs typeface="Times New Roman" panose="02020603050405020304" pitchFamily="18" charset="0"/>
              </a:rPr>
              <a:t>“ und eine „</a:t>
            </a:r>
            <a:r>
              <a:rPr lang="de-DE" altLang="de-DE" sz="2000" b="0" i="1" kern="0">
                <a:solidFill>
                  <a:srgbClr val="C00000"/>
                </a:solidFill>
                <a:latin typeface="Times New Roman" panose="02020603050405020304" pitchFamily="18" charset="0"/>
                <a:cs typeface="Times New Roman" panose="02020603050405020304" pitchFamily="18" charset="0"/>
              </a:rPr>
              <a:t>künstliche Auffassung von Realität</a:t>
            </a:r>
            <a:r>
              <a:rPr lang="de-DE" altLang="de-DE" sz="2000" b="0" i="1" kern="0">
                <a:latin typeface="Times New Roman" panose="02020603050405020304" pitchFamily="18" charset="0"/>
                <a:cs typeface="Times New Roman" panose="02020603050405020304" pitchFamily="18" charset="0"/>
              </a:rPr>
              <a:t>“</a:t>
            </a:r>
            <a:r>
              <a:rPr lang="de-DE" altLang="de-DE" sz="2000" b="0" kern="0">
                <a:latin typeface="Times New Roman" panose="02020603050405020304" pitchFamily="18" charset="0"/>
                <a:cs typeface="Times New Roman" panose="02020603050405020304" pitchFamily="18" charset="0"/>
              </a:rPr>
              <a:t> durchgesetzt hat. </a:t>
            </a:r>
            <a:r>
              <a:rPr lang="de-DE" altLang="de-DE" sz="2000" b="0" kern="0" cap="small">
                <a:latin typeface="Times New Roman" panose="02020603050405020304" pitchFamily="18" charset="0"/>
                <a:cs typeface="Times New Roman" panose="02020603050405020304" pitchFamily="18" charset="0"/>
              </a:rPr>
              <a:t>(Filstead 1979,S.31)</a:t>
            </a:r>
            <a:endParaRPr lang="de-DE" altLang="de-DE" sz="2000" b="0" kern="0">
              <a:latin typeface="Times New Roman" panose="02020603050405020304" pitchFamily="18" charset="0"/>
              <a:cs typeface="Times New Roman" panose="02020603050405020304" pitchFamily="18" charset="0"/>
            </a:endParaRPr>
          </a:p>
        </p:txBody>
      </p:sp>
      <p:sp>
        <p:nvSpPr>
          <p:cNvPr id="34822" name="AutoShape 13"/>
          <p:cNvSpPr>
            <a:spLocks noChangeArrowheads="1"/>
          </p:cNvSpPr>
          <p:nvPr/>
        </p:nvSpPr>
        <p:spPr bwMode="auto">
          <a:xfrm>
            <a:off x="3125788" y="2754313"/>
            <a:ext cx="431800" cy="431800"/>
          </a:xfrm>
          <a:prstGeom prst="downArrow">
            <a:avLst>
              <a:gd name="adj1" fmla="val 50000"/>
              <a:gd name="adj2" fmla="val 25000"/>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4823" name="Text Box 14"/>
          <p:cNvSpPr txBox="1">
            <a:spLocks noChangeArrowheads="1"/>
          </p:cNvSpPr>
          <p:nvPr/>
        </p:nvSpPr>
        <p:spPr bwMode="auto">
          <a:xfrm>
            <a:off x="1735138" y="3190876"/>
            <a:ext cx="3403600" cy="23082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1600" i="1"/>
              <a:t>Zähl- und Messbarkeit  </a:t>
            </a:r>
            <a:r>
              <a:rPr lang="de-DE" altLang="de-DE" sz="1600"/>
              <a:t>der beobachteten Einheiten</a:t>
            </a:r>
            <a:br>
              <a:rPr lang="de-DE" altLang="de-DE" sz="1600"/>
            </a:br>
            <a:r>
              <a:rPr lang="de-DE" altLang="de-DE" sz="1600"/>
              <a:t/>
            </a:r>
            <a:br>
              <a:rPr lang="de-DE" altLang="de-DE" sz="1600"/>
            </a:br>
            <a:r>
              <a:rPr lang="de-DE" altLang="de-DE" sz="1600"/>
              <a:t>„</a:t>
            </a:r>
            <a:r>
              <a:rPr lang="de-DE" altLang="de-DE" sz="1600" i="1"/>
              <a:t>Objektivität</a:t>
            </a:r>
            <a:r>
              <a:rPr lang="de-DE" altLang="de-DE" sz="1600"/>
              <a:t>“, d.h. Beobachterunabhängigkeit</a:t>
            </a:r>
            <a:br>
              <a:rPr lang="de-DE" altLang="de-DE" sz="1600"/>
            </a:br>
            <a:r>
              <a:rPr lang="de-DE" altLang="de-DE" sz="1600"/>
              <a:t/>
            </a:r>
            <a:br>
              <a:rPr lang="de-DE" altLang="de-DE" sz="1600"/>
            </a:br>
            <a:r>
              <a:rPr lang="de-DE" altLang="de-DE" sz="1600" i="1"/>
              <a:t>Wiederholbarkeit </a:t>
            </a:r>
            <a:r>
              <a:rPr lang="de-DE" altLang="de-DE" sz="1600"/>
              <a:t>der Datenerhebung</a:t>
            </a:r>
            <a:br>
              <a:rPr lang="de-DE" altLang="de-DE" sz="1600"/>
            </a:br>
            <a:r>
              <a:rPr lang="de-DE" altLang="de-DE" sz="1600"/>
              <a:t/>
            </a:r>
            <a:br>
              <a:rPr lang="de-DE" altLang="de-DE" sz="1600"/>
            </a:br>
            <a:r>
              <a:rPr lang="de-DE" altLang="de-DE" sz="1600"/>
              <a:t>statististische </a:t>
            </a:r>
            <a:r>
              <a:rPr lang="de-DE" altLang="de-DE" sz="1600" i="1"/>
              <a:t>Verallgemeinerbarkeit</a:t>
            </a:r>
          </a:p>
        </p:txBody>
      </p:sp>
      <p:grpSp>
        <p:nvGrpSpPr>
          <p:cNvPr id="34824" name="Gruppieren 20"/>
          <p:cNvGrpSpPr>
            <a:grpSpLocks/>
          </p:cNvGrpSpPr>
          <p:nvPr/>
        </p:nvGrpSpPr>
        <p:grpSpPr bwMode="auto">
          <a:xfrm>
            <a:off x="1427162" y="950914"/>
            <a:ext cx="3813176" cy="1836737"/>
            <a:chOff x="-137208" y="1628775"/>
            <a:chExt cx="3812947" cy="1836266"/>
          </a:xfrm>
        </p:grpSpPr>
        <p:sp>
          <p:nvSpPr>
            <p:cNvPr id="34827" name="Rectangle 6"/>
            <p:cNvSpPr>
              <a:spLocks noChangeArrowheads="1"/>
            </p:cNvSpPr>
            <p:nvPr/>
          </p:nvSpPr>
          <p:spPr bwMode="auto">
            <a:xfrm>
              <a:off x="111193" y="1631453"/>
              <a:ext cx="3455988" cy="1800225"/>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4828" name="Rectangle 7"/>
            <p:cNvSpPr>
              <a:spLocks noChangeArrowheads="1"/>
            </p:cNvSpPr>
            <p:nvPr/>
          </p:nvSpPr>
          <p:spPr bwMode="auto">
            <a:xfrm>
              <a:off x="2636" y="1628775"/>
              <a:ext cx="3673103"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1600"/>
                <a:t>Beschreibung von </a:t>
              </a:r>
              <a:r>
                <a:rPr lang="de-DE" altLang="de-DE" sz="1600" i="1"/>
                <a:t>Makrophänomenen</a:t>
              </a:r>
              <a:endParaRPr lang="de-DE" altLang="de-DE" sz="1600"/>
            </a:p>
          </p:txBody>
        </p:sp>
        <p:graphicFrame>
          <p:nvGraphicFramePr>
            <p:cNvPr id="34829" name="Object 16"/>
            <p:cNvGraphicFramePr>
              <a:graphicFrameLocks noChangeAspect="1"/>
            </p:cNvGraphicFramePr>
            <p:nvPr/>
          </p:nvGraphicFramePr>
          <p:xfrm>
            <a:off x="988259" y="1946863"/>
            <a:ext cx="1479469" cy="1169404"/>
          </p:xfrm>
          <a:graphic>
            <a:graphicData uri="http://schemas.openxmlformats.org/presentationml/2006/ole">
              <mc:AlternateContent xmlns:mc="http://schemas.openxmlformats.org/markup-compatibility/2006">
                <mc:Choice xmlns:v="urn:schemas-microsoft-com:vml" Requires="v">
                  <p:oleObj spid="_x0000_s3074" name="Diagramm" r:id="rId3" imgW="4905296" imgH="3876514" progId="Excel.Chart.8">
                    <p:embed/>
                  </p:oleObj>
                </mc:Choice>
                <mc:Fallback>
                  <p:oleObj name="Diagramm" r:id="rId3" imgW="4905296" imgH="3876514" progId="Excel.Chart.8">
                    <p:embed/>
                    <p:pic>
                      <p:nvPicPr>
                        <p:cNvPr id="34829"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259" y="1946863"/>
                          <a:ext cx="1479469" cy="116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30" name="Rectangle 7"/>
            <p:cNvSpPr>
              <a:spLocks noChangeArrowheads="1"/>
            </p:cNvSpPr>
            <p:nvPr/>
          </p:nvSpPr>
          <p:spPr bwMode="auto">
            <a:xfrm>
              <a:off x="-137208" y="3068960"/>
              <a:ext cx="3673103" cy="3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65175" indent="-285750">
                <a:spcBef>
                  <a:spcPct val="20000"/>
                </a:spcBef>
                <a:buChar char="–"/>
                <a:defRPr sz="2800">
                  <a:solidFill>
                    <a:schemeClr val="tx1"/>
                  </a:solidFill>
                  <a:latin typeface="Times New Roman" pitchFamily="18" charset="0"/>
                </a:defRPr>
              </a:lvl2pPr>
              <a:lvl3pPr marL="1184275" indent="-228600">
                <a:spcBef>
                  <a:spcPct val="20000"/>
                </a:spcBef>
                <a:buChar char="•"/>
                <a:defRPr sz="2400">
                  <a:solidFill>
                    <a:schemeClr val="tx1"/>
                  </a:solidFill>
                  <a:latin typeface="Times New Roman" pitchFamily="18" charset="0"/>
                </a:defRPr>
              </a:lvl3pPr>
              <a:lvl4pPr marL="1603375"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de-DE" altLang="de-DE" sz="1600"/>
                <a:t>statistische Aggregation</a:t>
              </a:r>
            </a:p>
          </p:txBody>
        </p:sp>
      </p:grpSp>
      <p:sp>
        <p:nvSpPr>
          <p:cNvPr id="34825" name="AutoShape 13"/>
          <p:cNvSpPr>
            <a:spLocks noChangeArrowheads="1"/>
          </p:cNvSpPr>
          <p:nvPr/>
        </p:nvSpPr>
        <p:spPr bwMode="auto">
          <a:xfrm>
            <a:off x="3109913" y="5499100"/>
            <a:ext cx="431800" cy="431800"/>
          </a:xfrm>
          <a:prstGeom prst="downArrow">
            <a:avLst>
              <a:gd name="adj1" fmla="val 50000"/>
              <a:gd name="adj2" fmla="val 25000"/>
            </a:avLst>
          </a:prstGeom>
          <a:solidFill>
            <a:srgbClr val="000066"/>
          </a:solidFill>
          <a:ln w="9525">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de-DE" altLang="de-DE" sz="2400"/>
          </a:p>
        </p:txBody>
      </p:sp>
      <p:sp>
        <p:nvSpPr>
          <p:cNvPr id="34826" name="Text Box 14"/>
          <p:cNvSpPr txBox="1">
            <a:spLocks noChangeArrowheads="1"/>
          </p:cNvSpPr>
          <p:nvPr/>
        </p:nvSpPr>
        <p:spPr bwMode="auto">
          <a:xfrm>
            <a:off x="1735138" y="5930901"/>
            <a:ext cx="3403600" cy="830263"/>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de-DE" altLang="de-DE" sz="1600"/>
              <a:t>Standardisierung </a:t>
            </a:r>
            <a:br>
              <a:rPr lang="de-DE" altLang="de-DE" sz="1600"/>
            </a:br>
            <a:r>
              <a:rPr lang="de-DE" altLang="de-DE" sz="1600"/>
              <a:t>hypothesengeleitete Forschung</a:t>
            </a:r>
            <a:br>
              <a:rPr lang="de-DE" altLang="de-DE" sz="1600"/>
            </a:br>
            <a:r>
              <a:rPr lang="de-DE" altLang="de-DE" sz="1600"/>
              <a:t>große Stichproben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7812"/>
                                        </p:tgtEl>
                                        <p:attrNameLst>
                                          <p:attrName>style.visibility</p:attrName>
                                        </p:attrNameLst>
                                      </p:cBhvr>
                                      <p:to>
                                        <p:strVal val="visible"/>
                                      </p:to>
                                    </p:set>
                                    <p:animEffect transition="in" filter="wipe(left)">
                                      <p:cBhvr>
                                        <p:cTn id="17" dur="1750"/>
                                        <p:tgtEl>
                                          <p:spTgt spid="247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p:bldP spid="17" grpId="0" animBg="1"/>
      <p:bldP spid="18" grpId="0" animBg="1"/>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fliktforschung">
  <a:themeElements>
    <a:clrScheme name="konfliktforschu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fliktforschun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Arial" charset="0"/>
          </a:defRPr>
        </a:defPPr>
      </a:lstStyle>
    </a:lnDef>
  </a:objectDefaults>
  <a:extraClrSchemeLst>
    <a:extraClrScheme>
      <a:clrScheme name="konfliktforschu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onfliktforschu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onfliktforschu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onfliktforschu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onfliktforschu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onfliktforschu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onfliktforschu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onfliktforschu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onfliktforschu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onfliktforschu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onfliktforschu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onfliktforschu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8461</Words>
  <Application>Microsoft Office PowerPoint</Application>
  <PresentationFormat>Grand écran</PresentationFormat>
  <Paragraphs>671</Paragraphs>
  <Slides>48</Slides>
  <Notes>42</Notes>
  <HiddenSlides>1</HiddenSlides>
  <MMClips>0</MMClips>
  <ScaleCrop>false</ScaleCrop>
  <HeadingPairs>
    <vt:vector size="8" baseType="variant">
      <vt:variant>
        <vt:lpstr>Polices utilisées</vt:lpstr>
      </vt:variant>
      <vt:variant>
        <vt:i4>5</vt:i4>
      </vt:variant>
      <vt:variant>
        <vt:lpstr>Thème</vt:lpstr>
      </vt:variant>
      <vt:variant>
        <vt:i4>2</vt:i4>
      </vt:variant>
      <vt:variant>
        <vt:lpstr>Serveurs OLE incorporés</vt:lpstr>
      </vt:variant>
      <vt:variant>
        <vt:i4>3</vt:i4>
      </vt:variant>
      <vt:variant>
        <vt:lpstr>Titres des diapositives</vt:lpstr>
      </vt:variant>
      <vt:variant>
        <vt:i4>48</vt:i4>
      </vt:variant>
    </vt:vector>
  </HeadingPairs>
  <TitlesOfParts>
    <vt:vector size="58" baseType="lpstr">
      <vt:lpstr>SimSun</vt:lpstr>
      <vt:lpstr>SimSun</vt:lpstr>
      <vt:lpstr>Arial</vt:lpstr>
      <vt:lpstr>Times New Roman</vt:lpstr>
      <vt:lpstr>Verdana</vt:lpstr>
      <vt:lpstr>Standarddesign</vt:lpstr>
      <vt:lpstr>konfliktforschung</vt:lpstr>
      <vt:lpstr>Clip</vt:lpstr>
      <vt:lpstr>Diagramm</vt:lpstr>
      <vt:lpstr>Tabelle</vt:lpstr>
      <vt:lpstr>Der Methodenstreit in den Sozialwissenschaften und die Evaluationsforschung</vt:lpstr>
      <vt:lpstr>Thesen</vt:lpstr>
      <vt:lpstr>Présentation PowerPoint</vt:lpstr>
      <vt:lpstr>Die „Paradigmenkriege“ (Gage 1989)</vt:lpstr>
      <vt:lpstr>„Qualitative“ und „quantitative“ Forschung</vt:lpstr>
      <vt:lpstr>Unterschiedliche Forschungsziele</vt:lpstr>
      <vt:lpstr>Présentation PowerPoint</vt:lpstr>
      <vt:lpstr>Présentation PowerPoint</vt:lpstr>
      <vt:lpstr>Der Methodenstreit</vt:lpstr>
      <vt:lpstr>Qualitative Daten: die Perspektive der Akteure</vt:lpstr>
      <vt:lpstr>Qualitative Methoden</vt:lpstr>
      <vt:lpstr>Unterschiedliche Forschungsziele</vt:lpstr>
      <vt:lpstr>Der Methodenstreit</vt:lpstr>
      <vt:lpstr>Der Methodenstreit</vt:lpstr>
      <vt:lpstr>Présentation PowerPoint</vt:lpstr>
      <vt:lpstr>Thesen</vt:lpstr>
      <vt:lpstr>„Mixed Methods“ </vt:lpstr>
      <vt:lpstr>Thesen</vt:lpstr>
      <vt:lpstr>Steuerung durch Intervention: das einfache Modell</vt:lpstr>
      <vt:lpstr>Steuerung durch Intervention: das einfache Modell</vt:lpstr>
      <vt:lpstr>Présentation PowerPoint</vt:lpstr>
      <vt:lpstr>„Eigensinnige Akteur:innen“</vt:lpstr>
      <vt:lpstr>Das quantitative Modell von Evaluation</vt:lpstr>
      <vt:lpstr>Validität (Gültigkeit)</vt:lpstr>
      <vt:lpstr>Présentation PowerPoint</vt:lpstr>
      <vt:lpstr>Présentation PowerPoint</vt:lpstr>
      <vt:lpstr>Statistische Validierung</vt:lpstr>
      <vt:lpstr>Présentation PowerPoint</vt:lpstr>
      <vt:lpstr>Présentation PowerPoint</vt:lpstr>
      <vt:lpstr>Streuung der Frage:  „Das Seminar ist vermutlich für die spätere Berufspraxis sehr nützlich.“</vt:lpstr>
      <vt:lpstr>Das quantitative Modell von Evaluation</vt:lpstr>
      <vt:lpstr>Das quantitative Modell von Evaluation</vt:lpstr>
      <vt:lpstr>Présentation PowerPoint</vt:lpstr>
      <vt:lpstr>Das quantitative Modell von Evaluation</vt:lpstr>
      <vt:lpstr>Der Methodenstreit</vt:lpstr>
      <vt:lpstr>Présentation PowerPoint</vt:lpstr>
      <vt:lpstr>Empirisches Beispiel 2: Die Bedeutung eigensinniger Akteur:innen in Übergangsprozessen zwischen Studium und Arbeitsmarkt     </vt:lpstr>
      <vt:lpstr>Présentation PowerPoint</vt:lpstr>
      <vt:lpstr>Politische Semantik:  ein formalisiertes Übergangssystem</vt:lpstr>
      <vt:lpstr>Présentation PowerPoint</vt:lpstr>
      <vt:lpstr>Ergebnisse der Qualitativen Teilstudie</vt:lpstr>
      <vt:lpstr>Ergebnisse der Qualitativen Teilstudie</vt:lpstr>
      <vt:lpstr>Zusammenfassung</vt:lpstr>
      <vt:lpstr>Stärken quantitativer Methoden</vt:lpstr>
      <vt:lpstr>Schwächen (Probleme) quantitativer Methoden</vt:lpstr>
      <vt:lpstr>Stärken qualitativer Methoden</vt:lpstr>
      <vt:lpstr>Schwächen (Probleme) qualitativer Methoden</vt:lpstr>
      <vt:lpstr>Thesen</vt:lpstr>
    </vt:vector>
  </TitlesOfParts>
  <Company>Philipps-Universität Marburg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Steffi Pohl</dc:creator>
  <cp:lastModifiedBy>pz </cp:lastModifiedBy>
  <cp:revision>387</cp:revision>
  <dcterms:created xsi:type="dcterms:W3CDTF">2007-11-15T08:45:30Z</dcterms:created>
  <dcterms:modified xsi:type="dcterms:W3CDTF">2022-08-29T07:20:04Z</dcterms:modified>
</cp:coreProperties>
</file>