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3" r:id="rId3"/>
    <p:sldId id="264" r:id="rId4"/>
    <p:sldId id="266" r:id="rId5"/>
    <p:sldId id="270" r:id="rId6"/>
    <p:sldId id="267" r:id="rId7"/>
    <p:sldId id="272" r:id="rId8"/>
    <p:sldId id="273" r:id="rId9"/>
    <p:sldId id="274" r:id="rId10"/>
    <p:sldId id="275" r:id="rId11"/>
    <p:sldId id="276" r:id="rId12"/>
    <p:sldId id="278" r:id="rId13"/>
    <p:sldId id="277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éline Mavrot" initials="CM" lastIdx="4" clrIdx="0">
    <p:extLst>
      <p:ext uri="{19B8F6BF-5375-455C-9EA6-DF929625EA0E}">
        <p15:presenceInfo xmlns:p15="http://schemas.microsoft.com/office/powerpoint/2012/main" userId="S::celine.mavrot@unil.ch::e60a836c-0175-4db8-b26f-2d22cf6f4f02" providerId="AD"/>
      </p:ext>
    </p:extLst>
  </p:cmAuthor>
  <p:cmAuthor id="2" name="cbu" initials="c" lastIdx="14" clrIdx="1">
    <p:extLst>
      <p:ext uri="{19B8F6BF-5375-455C-9EA6-DF929625EA0E}">
        <p15:presenceInfo xmlns:p15="http://schemas.microsoft.com/office/powerpoint/2012/main" userId="cbu" providerId="None"/>
      </p:ext>
    </p:extLst>
  </p:cmAuthor>
  <p:cmAuthor id="3" name="Heuer Christine BAG" initials="HCH" lastIdx="10" clrIdx="2">
    <p:extLst>
      <p:ext uri="{19B8F6BF-5375-455C-9EA6-DF929625EA0E}">
        <p15:presenceInfo xmlns:p15="http://schemas.microsoft.com/office/powerpoint/2012/main" userId="Heuer Christine BA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4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CCFBF-B9A4-47B5-BE00-A9FE29963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D08926-6B0C-4E48-8BD3-085D1BBE8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1E349-5199-4DBF-8D4D-FE6ACA7A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7B111-5F17-4A96-A662-CF704EE16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C861C7-F801-4326-9147-8F05B5E7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8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C89304-1BBE-491F-B8D8-BD870267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22A27C-0005-4E78-8CE9-B5044A5BF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18288F-F749-4188-901D-EA5454FAE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34F1A0-73D0-4796-98BB-8AB0E5A1B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94528F-94B8-4889-8BEF-533E51E8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015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0464C8-6502-4DDC-AFAE-FC514E60B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BD4F7-B1DA-452B-8617-BF9D01C32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7C1CC3-F913-4FDF-BBEE-337DD84C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4820F0-D0AA-4C6E-A39B-D20680D7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8D126F-3A66-49DA-882D-81C21E1D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999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4E1F0-15BA-491B-8265-E9546C9E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916AD0-035F-4A8E-8221-7ADE5549B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442277-2AB8-4D4A-BBD3-0B6E6544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53A2D9-47B5-451E-B2E2-74FD11D1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364236-B311-45EC-8A5E-6F672828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133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BBC8A1-2803-43B0-A00C-E4B682CCB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03D3F6-73C5-4C90-90EB-2E220C4FD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E4BB29-F347-4A82-B22D-F677EEBC8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C35B4E-7218-460A-9AB4-B436DA900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CB4100-B568-4221-97E7-9B851E4C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8425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DAA3E-A907-4ACA-A44E-DB11C1F5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235AD6-4710-4384-B27A-97FC53AA0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BC71E6-EF36-4D49-94B8-3CAEDEAA7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0EBC48-D4BF-49DE-9B99-FAD591FA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D59E65-6679-46BF-9D7C-AC4509FFF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558C12-8D89-406D-ADCC-AA4B5B69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684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35C0DF-74C2-4440-A8FE-3E296221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D43C86-F4E7-4F46-B339-34850586F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C965D5-8C64-4340-8637-21E908E3B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A84D774-DA2D-44AB-85E5-C3267E015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927799-E863-490B-B1AD-59D85F03F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130787-488A-4040-8C30-6EEFBD43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8787251-9855-497E-A103-36F7DF49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7C8CE7-6A3F-490C-BD31-68AE3138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745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7DE8B-911A-4B0A-9941-DE6D7FF9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3EC19E-A828-433E-9DF4-F3705D78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1450F3-2ED9-4128-A016-E018D0CA4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D6EED5-60E8-4FAA-BA96-90F8AB3E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446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7F9046-0216-49BE-988F-8E4F7BB5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E5C6F9-93D9-4F91-B624-596E561D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825C377-C6D0-4FEC-BCEA-1542CC29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592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C903D-4F99-4E2C-8321-BB6F2188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C4B2FC-8315-4A4D-BB22-900422B95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AAFC52-5EE1-4377-AE03-23A73B1C3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86114B-B9A5-4110-92E6-F74BB02A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85EF96-44C9-435F-89C3-CD7148FD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A2FBF2-5962-4064-B00B-390623A9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511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7E7D9-3290-4F2F-A898-7C189D5D7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5C43671-9762-479D-B2CA-BFE307D49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36FF21-B105-47A2-AA4F-23B336D7C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8307F4-3912-4931-AC03-6F10C562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15760-FB03-4A41-9261-9EB9B9F75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5B9A09-D4B4-4734-AE9F-366570E40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1172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7C9ED6-C5C3-4DE6-9350-5E115BA4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76014-E8A7-4FCA-B667-020B36D11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CAB739-925D-45A8-8CF9-996E99B85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12DC3-B9E0-462D-8A42-97CC202870A0}" type="datetimeFigureOut">
              <a:rPr lang="fr-CH" smtClean="0"/>
              <a:t>14.09.2022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B65F6-DBFD-4E3C-B849-90D2D3580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F619C-7D32-421C-91EE-15D94AF63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920C-7E1B-42CF-96D6-9D6E8765945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118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haelscriven.info/images/MS_KEC_8-15-15.doc" TargetMode="External"/><Relationship Id="rId2" Type="http://schemas.openxmlformats.org/officeDocument/2006/relationships/hyperlink" Target="https://doi.org/10.1787/543e84ed-e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202076"/>
            <a:ext cx="9144000" cy="26980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cs-CZ" sz="4100" b="1" dirty="0" smtClean="0"/>
              <a:t>Keine Evaluation ohne Bewertung, und keine Bewertung ohne Kriterien</a:t>
            </a:r>
            <a:r>
              <a:rPr lang="de-CH" sz="4100" b="1" dirty="0" smtClean="0">
                <a:solidFill>
                  <a:srgbClr val="FF0000"/>
                </a:solidFill>
              </a:rPr>
              <a:t>.</a:t>
            </a:r>
            <a:endParaRPr lang="en-US" sz="41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6860"/>
            <a:ext cx="9143999" cy="296909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800" dirty="0"/>
              <a:t>Céline Mavrot, Oto Potluka, Lars Balzer, Véronique Eicher, Sigrid Haunberger, Christine Heuer, François-Xavier </a:t>
            </a:r>
            <a:r>
              <a:rPr lang="cs-CZ" sz="2800" dirty="0" smtClean="0"/>
              <a:t>Viallon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SEVAL </a:t>
            </a:r>
            <a:r>
              <a:rPr lang="cs-CZ" sz="2800" dirty="0" smtClean="0"/>
              <a:t>– Schweizerische Evaluationsgesellschaft, Arbeitsgruppe Forschung</a:t>
            </a:r>
            <a:endParaRPr lang="cs-CZ" sz="2800" dirty="0"/>
          </a:p>
        </p:txBody>
      </p:sp>
      <p:pic>
        <p:nvPicPr>
          <p:cNvPr id="1026" name="Picture 2" descr="SEVAL – Société suisse d'évaluation">
            <a:extLst>
              <a:ext uri="{FF2B5EF4-FFF2-40B4-BE49-F238E27FC236}">
                <a16:creationId xmlns:a16="http://schemas.microsoft.com/office/drawing/2014/main" id="{6E043890-88C5-C44E-8F6F-60EF5C210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08" y="458415"/>
            <a:ext cx="2669993" cy="11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56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Welche Bewertungskriterien werden verwendet (Beispiele)?</a:t>
            </a:r>
            <a:endParaRPr lang="de-C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spcAft>
                <a:spcPts val="700"/>
              </a:spcAft>
            </a:pPr>
            <a:r>
              <a:rPr lang="de-CH" b="1" dirty="0" smtClean="0"/>
              <a:t>Soziale Dienste: </a:t>
            </a:r>
            <a:r>
              <a:rPr lang="de-CH" dirty="0" smtClean="0"/>
              <a:t>Mikro: Umfang, Zeitrahmen; Meso: Klientenzentriert: Veränderung (Verhalten, Wissen), Zufriedenheit; Makro: Gemeinwohl, soziale Gerechtigkeit</a:t>
            </a:r>
          </a:p>
          <a:p>
            <a:pPr marL="457200" indent="-457200">
              <a:spcAft>
                <a:spcPts val="700"/>
              </a:spcAft>
            </a:pPr>
            <a:r>
              <a:rPr lang="de-CH" b="1" dirty="0" smtClean="0"/>
              <a:t>Hochschulbildung: </a:t>
            </a:r>
            <a:r>
              <a:rPr lang="de-CH" dirty="0" smtClean="0"/>
              <a:t>Bewertung der Kursinhalte, selbst wahrgenommenes Lernen</a:t>
            </a:r>
          </a:p>
          <a:p>
            <a:pPr marL="457200" indent="-457200">
              <a:spcAft>
                <a:spcPts val="700"/>
              </a:spcAft>
            </a:pPr>
            <a:r>
              <a:rPr lang="de-CH" b="1" dirty="0" smtClean="0"/>
              <a:t>Berufsausbildung: </a:t>
            </a:r>
            <a:r>
              <a:rPr lang="de-CH" dirty="0" smtClean="0"/>
              <a:t>Nutzen, Kompetenz, Beschäftigung/Rehabilitation, Sinnhaftigkeit, Kosten</a:t>
            </a:r>
          </a:p>
          <a:p>
            <a:pPr marL="457200" indent="-457200">
              <a:spcAft>
                <a:spcPts val="700"/>
              </a:spcAft>
            </a:pPr>
            <a:r>
              <a:rPr lang="de-CH" b="1" dirty="0" smtClean="0"/>
              <a:t>Umwelt: </a:t>
            </a:r>
            <a:r>
              <a:rPr lang="de-CH" dirty="0" smtClean="0"/>
              <a:t>(soziale) Wirksamkeit, Effizienz, öffentliche Akzeptanz, Beteiligung, Gerechtigkeit, Kapazitätsaufbau (monetärer Wert vs. öffentliches Gut)</a:t>
            </a:r>
          </a:p>
          <a:p>
            <a:pPr marL="457200" indent="-457200">
              <a:spcAft>
                <a:spcPts val="700"/>
              </a:spcAft>
            </a:pPr>
            <a:r>
              <a:rPr lang="de-CH" b="1" dirty="0" smtClean="0"/>
              <a:t>Raumplanung: </a:t>
            </a:r>
            <a:r>
              <a:rPr lang="de-CH" dirty="0" smtClean="0"/>
              <a:t>Effizienz, Gerechtigkeit, soziale und politische Akzeptanz, Machbarkeit, Transaktionskosten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6644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b="1" dirty="0" smtClean="0"/>
              <a:t>Zusammenfassung: Die Verwendung von Bewertungskriterien in der Literatur</a:t>
            </a:r>
            <a:endParaRPr lang="de-C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de-CH" dirty="0" smtClean="0"/>
              <a:t>Wenige Überlegungen in der Literatur zur Definition/Bedeutung von Bewertungskriterien</a:t>
            </a:r>
          </a:p>
          <a:p>
            <a:pPr marL="342900" indent="-342900"/>
            <a:r>
              <a:rPr lang="de-CH" dirty="0" smtClean="0"/>
              <a:t>Kriterien werden manchmal mit Indikatoren verwechselt</a:t>
            </a:r>
          </a:p>
          <a:p>
            <a:pPr marL="342900" indent="-342900"/>
            <a:r>
              <a:rPr lang="de-CH" dirty="0" smtClean="0"/>
              <a:t>Sehr feldbezogen - Besonderheiten der zu prüfenden Politik </a:t>
            </a:r>
          </a:p>
          <a:p>
            <a:pPr marL="342900" indent="-342900"/>
            <a:r>
              <a:rPr lang="de-CH" dirty="0" smtClean="0"/>
              <a:t>Nicht einmal eine Einigung über die Bedeutung von Bewertungskriterien in der </a:t>
            </a:r>
            <a:r>
              <a:rPr lang="cs-CZ" dirty="0" smtClean="0"/>
              <a:t>Evaluationsgemeinschaft</a:t>
            </a:r>
            <a:endParaRPr lang="de-C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39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Zusammenfassung: Die Verwendung von Bewertungskriterien in der Literatur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CH" dirty="0"/>
              <a:t>Zwischen induktivem (d. h. fallbezogenem und </a:t>
            </a:r>
            <a:r>
              <a:rPr lang="de-CH" dirty="0" err="1"/>
              <a:t>Bottom</a:t>
            </a:r>
            <a:r>
              <a:rPr lang="de-CH" dirty="0"/>
              <a:t>-</a:t>
            </a:r>
            <a:r>
              <a:rPr lang="de-CH" dirty="0" err="1"/>
              <a:t>up</a:t>
            </a:r>
            <a:r>
              <a:rPr lang="de-CH" dirty="0"/>
              <a:t>-Definition von Kriterien, manchmal unter Einbeziehung politischer Ziele) und deduktivem (d. h. aus der Literatur abgeleitete Kriterien) Forschungsprozess</a:t>
            </a:r>
            <a:r>
              <a:rPr lang="cs-CZ" dirty="0"/>
              <a:t>en</a:t>
            </a:r>
            <a:endParaRPr lang="de-CH" dirty="0"/>
          </a:p>
          <a:p>
            <a:pPr marL="342900" indent="-342900"/>
            <a:r>
              <a:rPr lang="de-CH" dirty="0"/>
              <a:t>Technische Kriterien (z. B. Kostenwirksamkeit, Zufriedenheit, Nutzen) und übergeordnete Kriterien (z. B. Nachhaltigkeit, soziale Gerechtigkeit)</a:t>
            </a:r>
          </a:p>
          <a:p>
            <a:pPr marL="800100" lvl="1" indent="-342900"/>
            <a:r>
              <a:rPr lang="de-CH" dirty="0"/>
              <a:t>Wenig politikübergreifende Überlegungen zu Bewertungskriterien</a:t>
            </a:r>
          </a:p>
          <a:p>
            <a:pPr marL="800100" lvl="1" indent="-342900"/>
            <a:r>
              <a:rPr lang="de-CH" dirty="0"/>
              <a:t>Klassische Kriterien, aber auch eine Reihe von Kriterien, die sich auf aktuelle soziale Herausforderungen beziehen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0363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Literatur</a:t>
            </a:r>
            <a:endParaRPr lang="de-CH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Alkin</a:t>
            </a:r>
            <a:r>
              <a:rPr lang="en-US" dirty="0"/>
              <a:t>, M. C. (2013). </a:t>
            </a:r>
            <a:r>
              <a:rPr lang="en-US" i="1" dirty="0"/>
              <a:t>Evaluation Roots - A Wider Perspective of Theorists’ Views and Influences</a:t>
            </a:r>
            <a:r>
              <a:rPr lang="en-US" dirty="0"/>
              <a:t> (2nd ed.). Los Angeles: Sage Publications</a:t>
            </a:r>
            <a:r>
              <a:rPr lang="en-US" dirty="0" smtClean="0"/>
              <a:t>.</a:t>
            </a:r>
          </a:p>
          <a:p>
            <a:r>
              <a:rPr lang="en-US" dirty="0"/>
              <a:t>Davidson, J. E. (</a:t>
            </a:r>
            <a:r>
              <a:rPr lang="en-US" dirty="0" smtClean="0"/>
              <a:t>2005). </a:t>
            </a:r>
            <a:r>
              <a:rPr lang="en-US" dirty="0"/>
              <a:t>Evaluation Values and Criteria Checklist 2001. In S. </a:t>
            </a:r>
            <a:r>
              <a:rPr lang="en-US" dirty="0" err="1"/>
              <a:t>Mathison</a:t>
            </a:r>
            <a:r>
              <a:rPr lang="en-US" dirty="0"/>
              <a:t> (Ed.), </a:t>
            </a:r>
            <a:r>
              <a:rPr lang="en-US" i="1" dirty="0"/>
              <a:t>Encyclopedia of Evaluation</a:t>
            </a:r>
            <a:r>
              <a:rPr lang="en-US" dirty="0"/>
              <a:t> (p. 91). Thousand Oaks: Sage</a:t>
            </a:r>
            <a:r>
              <a:rPr lang="en-US" dirty="0" smtClean="0"/>
              <a:t>.</a:t>
            </a:r>
          </a:p>
          <a:p>
            <a:r>
              <a:rPr lang="en-US" dirty="0"/>
              <a:t>OECD/DAC. (2021). </a:t>
            </a:r>
            <a:r>
              <a:rPr lang="en-US" i="1" dirty="0"/>
              <a:t>Applying Evaluation Criteria Thoughtfully</a:t>
            </a:r>
            <a:r>
              <a:rPr lang="en-US" dirty="0"/>
              <a:t>. </a:t>
            </a:r>
            <a:r>
              <a:rPr lang="en-US" i="1" dirty="0"/>
              <a:t>Applying Evaluation Criteria Thoughtfully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doi.org/10.1787/543e84ed-en</a:t>
            </a:r>
            <a:endParaRPr lang="en-US" dirty="0" smtClean="0"/>
          </a:p>
          <a:p>
            <a:r>
              <a:rPr lang="en-US" dirty="0" err="1"/>
              <a:t>Scriven</a:t>
            </a:r>
            <a:r>
              <a:rPr lang="en-US" dirty="0"/>
              <a:t>, M. (2015). Key Evaluation Checklist. Retrieved from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www.michaelscriven.info/images/MS_KEC_8-15-15.doc</a:t>
            </a:r>
            <a:endParaRPr lang="en-US" dirty="0" smtClean="0"/>
          </a:p>
          <a:p>
            <a:r>
              <a:rPr lang="en-US" dirty="0"/>
              <a:t>Stake, R. E. (2004). </a:t>
            </a:r>
            <a:r>
              <a:rPr lang="en-US" i="1" dirty="0"/>
              <a:t>Standards-based and responsive evaluation</a:t>
            </a:r>
            <a:r>
              <a:rPr lang="en-US" dirty="0"/>
              <a:t>. Thousand Oaks: Sage</a:t>
            </a:r>
            <a:r>
              <a:rPr lang="en-US" dirty="0" smtClean="0"/>
              <a:t>.</a:t>
            </a:r>
          </a:p>
          <a:p>
            <a:r>
              <a:rPr lang="de-CH" dirty="0" err="1"/>
              <a:t>Stufflebeam</a:t>
            </a:r>
            <a:r>
              <a:rPr lang="de-CH" dirty="0"/>
              <a:t>, D. L., &amp; Zhang, G. (2017). </a:t>
            </a:r>
            <a:r>
              <a:rPr lang="en-US" i="1" dirty="0"/>
              <a:t>The CIPP Evaluation Model: How to Evaluate for Improvement and Accountability</a:t>
            </a:r>
            <a:r>
              <a:rPr lang="en-US" dirty="0"/>
              <a:t>. New York: Guilford Press</a:t>
            </a:r>
            <a:r>
              <a:rPr lang="en-US" dirty="0" smtClean="0"/>
              <a:t>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64250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259"/>
            <a:ext cx="12192000" cy="590774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CH" sz="7200" b="1" dirty="0" smtClean="0"/>
              <a:t>Vielen Dank für Ihre Aufmerksamkeit!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4000" b="1" dirty="0"/>
              <a:t>Céline Mavrot</a:t>
            </a:r>
            <a:r>
              <a:rPr lang="cs-CZ" sz="4000" dirty="0"/>
              <a:t> </a:t>
            </a:r>
          </a:p>
          <a:p>
            <a:pPr marL="0" indent="0" algn="ctr">
              <a:buNone/>
            </a:pPr>
            <a:r>
              <a:rPr lang="cs-CZ" sz="4000" dirty="0"/>
              <a:t>Institute of Social Sciences, University of Lausanne celine.mavrot@unil.ch</a:t>
            </a:r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Oto Potluka</a:t>
            </a:r>
            <a:r>
              <a:rPr lang="cs-CZ" sz="4000" dirty="0"/>
              <a:t> </a:t>
            </a:r>
          </a:p>
          <a:p>
            <a:pPr marL="0" indent="0" algn="ctr">
              <a:buNone/>
            </a:pPr>
            <a:r>
              <a:rPr lang="fr-CH" sz="4000" dirty="0"/>
              <a:t>Center for Philanthropy </a:t>
            </a:r>
            <a:r>
              <a:rPr lang="fr-CH" sz="4000" dirty="0" err="1"/>
              <a:t>Studies</a:t>
            </a:r>
            <a:r>
              <a:rPr lang="fr-CH" sz="4000" dirty="0"/>
              <a:t>, </a:t>
            </a:r>
            <a:r>
              <a:rPr lang="fr-CH" sz="4000" dirty="0" err="1"/>
              <a:t>University</a:t>
            </a:r>
            <a:r>
              <a:rPr lang="fr-CH" sz="4000" dirty="0"/>
              <a:t> of Basel</a:t>
            </a:r>
            <a:r>
              <a:rPr lang="cs-CZ" sz="4000" dirty="0"/>
              <a:t> oto.potluka@unibas.ch</a:t>
            </a:r>
          </a:p>
        </p:txBody>
      </p:sp>
    </p:spTree>
    <p:extLst>
      <p:ext uri="{BB962C8B-B14F-4D97-AF65-F5344CB8AC3E}">
        <p14:creationId xmlns:p14="http://schemas.microsoft.com/office/powerpoint/2010/main" val="23458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Struktur der Präsentation</a:t>
            </a:r>
            <a:endParaRPr lang="de-C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CH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 </a:t>
            </a: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Wie verstehen und definieren verschiedene </a:t>
            </a:r>
            <a:r>
              <a:rPr lang="de-CH" altLang="cs-CZ" dirty="0" err="1" smtClean="0">
                <a:solidFill>
                  <a:srgbClr val="000000"/>
                </a:solidFill>
                <a:ea typeface="Arial" panose="020B0604020202020204" pitchFamily="34" charset="0"/>
              </a:rPr>
              <a:t>Evaluatorinnen</a:t>
            </a: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 und </a:t>
            </a:r>
            <a:r>
              <a:rPr lang="de-CH" altLang="cs-CZ" dirty="0" err="1" smtClean="0">
                <a:solidFill>
                  <a:srgbClr val="000000"/>
                </a:solidFill>
                <a:ea typeface="Arial" panose="020B0604020202020204" pitchFamily="34" charset="0"/>
              </a:rPr>
              <a:t>Evaluatoren</a:t>
            </a: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 die Bewertungskriterien?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de-CH" altLang="cs-CZ" dirty="0" smtClean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 Wie werden die Bewertungskriterien in den untersuchten Studien entwickelt? Welche Verfahren wurden angewandt?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de-CH" altLang="cs-CZ" dirty="0" smtClean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 </a:t>
            </a:r>
            <a:r>
              <a:rPr lang="de-CH" altLang="cs-CZ" dirty="0">
                <a:solidFill>
                  <a:srgbClr val="000000"/>
                </a:solidFill>
                <a:ea typeface="Arial" panose="020B0604020202020204" pitchFamily="34" charset="0"/>
              </a:rPr>
              <a:t>Welche </a:t>
            </a: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Bewertungskriterien </a:t>
            </a:r>
            <a:r>
              <a:rPr lang="de-CH" altLang="cs-CZ" dirty="0">
                <a:solidFill>
                  <a:srgbClr val="000000"/>
                </a:solidFill>
                <a:ea typeface="Arial" panose="020B0604020202020204" pitchFamily="34" charset="0"/>
              </a:rPr>
              <a:t>werden verwendet und wie werden sie angewendet</a:t>
            </a: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de-CH" altLang="cs-CZ" dirty="0" smtClean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CH" altLang="cs-CZ" dirty="0" smtClean="0">
                <a:solidFill>
                  <a:srgbClr val="000000"/>
                </a:solidFill>
                <a:ea typeface="Arial" panose="020B0604020202020204" pitchFamily="34" charset="0"/>
              </a:rPr>
              <a:t> Schlussfolgerungen (Aussagekraft, Anwendbarkeit), die aus der Überprüfung gezogen werden.</a:t>
            </a:r>
          </a:p>
        </p:txBody>
      </p:sp>
    </p:spTree>
    <p:extLst>
      <p:ext uri="{BB962C8B-B14F-4D97-AF65-F5344CB8AC3E}">
        <p14:creationId xmlns:p14="http://schemas.microsoft.com/office/powerpoint/2010/main" val="114750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Hintergrund unserer </a:t>
            </a:r>
            <a:r>
              <a:rPr lang="cs-CZ" b="1" dirty="0" smtClean="0"/>
              <a:t>Studie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de-CH" dirty="0" smtClean="0"/>
              <a:t>Die Standardbewertungskriterien (OECD/DAC, 2021): Relevanz, Kohärenz, Effektivität, Effizienz, Wirkung, Nachhaltigkeit.</a:t>
            </a:r>
          </a:p>
          <a:p>
            <a:pPr lvl="0"/>
            <a:endParaRPr lang="de-CH" dirty="0" smtClean="0"/>
          </a:p>
          <a:p>
            <a:pPr lvl="0"/>
            <a:r>
              <a:rPr lang="de-CH" dirty="0" smtClean="0"/>
              <a:t>Gibt es Bewertungskriterien</a:t>
            </a:r>
            <a:r>
              <a:rPr lang="de-CH" dirty="0"/>
              <a:t>, die in bestimmten Politikfeldern gehäuft </a:t>
            </a:r>
            <a:r>
              <a:rPr lang="de-CH" dirty="0" smtClean="0"/>
              <a:t>vorkommen?</a:t>
            </a:r>
          </a:p>
          <a:p>
            <a:pPr lvl="0"/>
            <a:endParaRPr lang="de-CH" dirty="0" smtClean="0"/>
          </a:p>
          <a:p>
            <a:pPr lvl="0"/>
            <a:r>
              <a:rPr lang="de-CH" dirty="0" smtClean="0"/>
              <a:t>Wie werden die feldspezifischen Kriterien verwendet? Zum Beispiel für Meta-Evaluationen und Vergleich zwischen Evaluationen und/oder dem (Miss)erfolg von einer Politik.</a:t>
            </a:r>
          </a:p>
        </p:txBody>
      </p:sp>
    </p:spTree>
    <p:extLst>
      <p:ext uri="{BB962C8B-B14F-4D97-AF65-F5344CB8AC3E}">
        <p14:creationId xmlns:p14="http://schemas.microsoft.com/office/powerpoint/2010/main" val="22400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Bewertungskriterien</a:t>
            </a:r>
            <a:endParaRPr lang="cs-CZ" sz="1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ein Attribut eines Objekts oder einer Aktivität, das verwendet wird, um seine Vorzüge und </a:t>
            </a:r>
            <a:r>
              <a:rPr lang="de-DE" dirty="0" smtClean="0"/>
              <a:t>Un</a:t>
            </a:r>
            <a:r>
              <a:rPr lang="cs-CZ" dirty="0" smtClean="0"/>
              <a:t>vollkommenhei</a:t>
            </a:r>
            <a:r>
              <a:rPr lang="de-DE" dirty="0" smtClean="0"/>
              <a:t>ten </a:t>
            </a:r>
            <a:r>
              <a:rPr lang="de-DE" dirty="0"/>
              <a:t>zu erkennen (Stake, 2004</a:t>
            </a:r>
            <a:r>
              <a:rPr lang="de-DE" dirty="0" smtClean="0"/>
              <a:t>)</a:t>
            </a:r>
            <a:r>
              <a:rPr lang="de-DE" dirty="0" smtClean="0">
                <a:solidFill>
                  <a:srgbClr val="FF0000"/>
                </a:solidFill>
              </a:rPr>
              <a:t>;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Eine Charakteristik </a:t>
            </a:r>
            <a:r>
              <a:rPr lang="de-DE" dirty="0" smtClean="0"/>
              <a:t>de</a:t>
            </a:r>
            <a:r>
              <a:rPr lang="cs-CZ" dirty="0" smtClean="0"/>
              <a:t>s</a:t>
            </a:r>
            <a:r>
              <a:rPr lang="de-DE" dirty="0" smtClean="0"/>
              <a:t> Evaluand</a:t>
            </a:r>
            <a:r>
              <a:rPr lang="cs-CZ" dirty="0" smtClean="0"/>
              <a:t>s</a:t>
            </a:r>
            <a:r>
              <a:rPr lang="de-DE" dirty="0" smtClean="0"/>
              <a:t>, </a:t>
            </a:r>
            <a:r>
              <a:rPr lang="de-DE" dirty="0"/>
              <a:t>die wir betrachten, um zu sehen, wie gut er ist (Davidson, 2005</a:t>
            </a:r>
            <a:r>
              <a:rPr lang="de-DE" dirty="0" smtClean="0"/>
              <a:t>);</a:t>
            </a:r>
            <a:endParaRPr lang="cs-CZ" dirty="0" smtClean="0"/>
          </a:p>
          <a:p>
            <a:r>
              <a:rPr lang="de-DE" dirty="0" smtClean="0"/>
              <a:t>Standards</a:t>
            </a:r>
            <a:r>
              <a:rPr lang="de-DE" dirty="0"/>
              <a:t>, auf denen Urteile basieren (Alkin, 2013</a:t>
            </a:r>
            <a:r>
              <a:rPr lang="de-DE" dirty="0" smtClean="0"/>
              <a:t>);</a:t>
            </a:r>
            <a:endParaRPr lang="cs-CZ" dirty="0" smtClean="0"/>
          </a:p>
          <a:p>
            <a:r>
              <a:rPr lang="de-DE" dirty="0" smtClean="0"/>
              <a:t>der </a:t>
            </a:r>
            <a:r>
              <a:rPr lang="cs-CZ" dirty="0" smtClean="0"/>
              <a:t>Vorzug</a:t>
            </a:r>
            <a:r>
              <a:rPr lang="de-DE" dirty="0" smtClean="0"/>
              <a:t>, </a:t>
            </a:r>
            <a:r>
              <a:rPr lang="de-DE" dirty="0"/>
              <a:t>der Wert oder die Bedeutung ..., um sich auf eine Wertaussage zu beziehen, möglicherweise, aber nicht nur als Ergebnis eines Prozesses (Scriven, 2015</a:t>
            </a:r>
            <a:r>
              <a:rPr lang="de-DE" dirty="0" smtClean="0"/>
              <a:t>);</a:t>
            </a:r>
            <a:endParaRPr lang="cs-CZ" dirty="0" smtClean="0"/>
          </a:p>
          <a:p>
            <a:r>
              <a:rPr lang="de-DE" dirty="0" smtClean="0"/>
              <a:t>explizite </a:t>
            </a:r>
            <a:r>
              <a:rPr lang="de-DE" dirty="0"/>
              <a:t>Variablen und Interpretationsregeln, die bei der Bewertung und Beurteilung eines Programms oder einer anderen Einheit verwendet werden (</a:t>
            </a:r>
            <a:r>
              <a:rPr lang="de-DE" dirty="0" err="1" smtClean="0"/>
              <a:t>Stuffelbeam</a:t>
            </a:r>
            <a:r>
              <a:rPr lang="de-DE" dirty="0" smtClean="0"/>
              <a:t> &amp; </a:t>
            </a:r>
            <a:r>
              <a:rPr lang="de-CH" dirty="0"/>
              <a:t>Zhang</a:t>
            </a:r>
            <a:r>
              <a:rPr lang="de-DE" dirty="0" smtClean="0"/>
              <a:t>, 2017)</a:t>
            </a:r>
            <a:r>
              <a:rPr lang="de-DE" dirty="0" smtClean="0">
                <a:solidFill>
                  <a:srgbClr val="FF0000"/>
                </a:solidFill>
              </a:rPr>
              <a:t>.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Literaturübersicht</a:t>
            </a:r>
            <a:endParaRPr lang="de-C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b="1" dirty="0" smtClean="0"/>
              <a:t>Geografische Verteilung: </a:t>
            </a:r>
            <a:r>
              <a:rPr lang="cs-CZ" dirty="0" smtClean="0"/>
              <a:t>eine internationale Studie - </a:t>
            </a:r>
            <a:r>
              <a:rPr lang="de-CH" dirty="0" smtClean="0"/>
              <a:t>etwa 50 % untersuchten Studien aus Europa, 25 % aus Nordamerika, 25 % aus anderen Teilen der Welt.</a:t>
            </a:r>
          </a:p>
          <a:p>
            <a:r>
              <a:rPr lang="de-CH" b="1" dirty="0" smtClean="0"/>
              <a:t>Woran sind wir interessiert?</a:t>
            </a:r>
          </a:p>
          <a:p>
            <a:pPr marL="971550" lvl="1" indent="-514350">
              <a:buAutoNum type="romanLcParenBoth"/>
            </a:pPr>
            <a:r>
              <a:rPr lang="de-CH" dirty="0" smtClean="0"/>
              <a:t>Wie definieren die Autoren von internationalen Studien die Bewertungskriterien?</a:t>
            </a:r>
          </a:p>
          <a:p>
            <a:pPr marL="971550" lvl="1" indent="-514350">
              <a:buAutoNum type="romanLcParenBoth"/>
            </a:pPr>
            <a:r>
              <a:rPr lang="de-CH" dirty="0" smtClean="0"/>
              <a:t>Wie sie die Bewertungskriterien entwickeln? </a:t>
            </a:r>
          </a:p>
          <a:p>
            <a:pPr marL="971550" lvl="1" indent="-514350">
              <a:buAutoNum type="romanLcParenBoth"/>
            </a:pPr>
            <a:r>
              <a:rPr lang="de-CH" dirty="0" smtClean="0"/>
              <a:t>Wie werden sie die Bewertungskriterien angewendet? </a:t>
            </a:r>
          </a:p>
          <a:p>
            <a:pPr marL="971550" lvl="1" indent="-514350">
              <a:buAutoNum type="romanLcParenBoth"/>
            </a:pPr>
            <a:r>
              <a:rPr lang="de-CH" dirty="0" smtClean="0"/>
              <a:t>Wie sinnvoll und anwendbar sind die Bewertungskriterien?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7303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Literaturauswahlverfahren</a:t>
            </a:r>
            <a:endParaRPr lang="de-C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b="1" dirty="0"/>
              <a:t>Politikbereiche: </a:t>
            </a:r>
            <a:r>
              <a:rPr lang="cs-CZ" dirty="0" smtClean="0"/>
              <a:t>S</a:t>
            </a:r>
            <a:r>
              <a:rPr lang="de-DE" dirty="0" smtClean="0"/>
              <a:t>oziale </a:t>
            </a:r>
            <a:r>
              <a:rPr lang="de-DE" dirty="0"/>
              <a:t>Dienste, </a:t>
            </a:r>
            <a:r>
              <a:rPr lang="cs-CZ" dirty="0" smtClean="0"/>
              <a:t>Berufsausb</a:t>
            </a:r>
            <a:r>
              <a:rPr lang="de-DE" dirty="0" smtClean="0"/>
              <a:t>ildung</a:t>
            </a:r>
            <a:r>
              <a:rPr lang="de-DE" dirty="0"/>
              <a:t>, Hochschulbildung, Umwelt und </a:t>
            </a:r>
            <a:r>
              <a:rPr lang="de-DE" dirty="0" smtClean="0"/>
              <a:t>Raumplanung</a:t>
            </a:r>
            <a:endParaRPr lang="cs-CZ" dirty="0" smtClean="0"/>
          </a:p>
          <a:p>
            <a:pPr lvl="0"/>
            <a:r>
              <a:rPr lang="de-CH" dirty="0" smtClean="0"/>
              <a:t>180 </a:t>
            </a:r>
            <a:r>
              <a:rPr lang="de-CH" dirty="0"/>
              <a:t>von 650 Artikeln </a:t>
            </a:r>
            <a:r>
              <a:rPr lang="de-CH" dirty="0" smtClean="0"/>
              <a:t>in diesen Bereichen </a:t>
            </a:r>
            <a:r>
              <a:rPr lang="de-CH" dirty="0"/>
              <a:t>zuzuordnen </a:t>
            </a:r>
            <a:r>
              <a:rPr lang="de-CH" dirty="0" smtClean="0"/>
              <a:t>sind</a:t>
            </a:r>
            <a:r>
              <a:rPr lang="de-DE" dirty="0" smtClean="0"/>
              <a:t>.</a:t>
            </a:r>
            <a:endParaRPr lang="cs-CZ" dirty="0" smtClean="0"/>
          </a:p>
          <a:p>
            <a:pPr lvl="0"/>
            <a:r>
              <a:rPr lang="de-DE" b="1" dirty="0" smtClean="0"/>
              <a:t>Auswahlkriterien</a:t>
            </a:r>
            <a:r>
              <a:rPr lang="de-DE" b="1" dirty="0"/>
              <a:t>: </a:t>
            </a:r>
            <a:r>
              <a:rPr lang="de-DE" dirty="0"/>
              <a:t>Englisch, Politikfelder - Bedeutung und Relevanz für die aktuelle gesellschaftliche Entwicklung, Politik-/Programm-/</a:t>
            </a:r>
            <a:r>
              <a:rPr lang="de-DE" dirty="0" smtClean="0"/>
              <a:t>Projektevalu</a:t>
            </a:r>
            <a:r>
              <a:rPr lang="cs-CZ" dirty="0" smtClean="0"/>
              <a:t>ationen</a:t>
            </a:r>
            <a:r>
              <a:rPr lang="de-DE" dirty="0" smtClean="0"/>
              <a:t>, </a:t>
            </a:r>
            <a:r>
              <a:rPr lang="de-DE" dirty="0"/>
              <a:t>angewandte </a:t>
            </a:r>
            <a:r>
              <a:rPr lang="cs-CZ" dirty="0" smtClean="0"/>
              <a:t>Bewertung</a:t>
            </a:r>
            <a:r>
              <a:rPr lang="de-DE" dirty="0" smtClean="0"/>
              <a:t>skriterien</a:t>
            </a:r>
            <a:endParaRPr lang="cs-CZ" dirty="0" smtClean="0"/>
          </a:p>
          <a:p>
            <a:pPr lvl="0"/>
            <a:r>
              <a:rPr lang="de-DE" dirty="0" smtClean="0"/>
              <a:t>A </a:t>
            </a:r>
            <a:r>
              <a:rPr lang="de-DE" dirty="0"/>
              <a:t>priori festgelegte Ein- und </a:t>
            </a:r>
            <a:r>
              <a:rPr lang="de-DE" dirty="0" smtClean="0"/>
              <a:t>Ausschlusskriterien</a:t>
            </a:r>
            <a:r>
              <a:rPr lang="cs-CZ" dirty="0" smtClean="0"/>
              <a:t> für die Literatur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9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fr-FR" b="1" dirty="0">
                <a:solidFill>
                  <a:srgbClr val="000000"/>
                </a:solidFill>
                <a:cs typeface="Calibri" panose="020F0502020204030204" pitchFamily="34" charset="0"/>
              </a:rPr>
              <a:t>Sind die Bewertungskriterien definiert?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spcAft>
                <a:spcPts val="1400"/>
              </a:spcAft>
            </a:pPr>
            <a:r>
              <a:rPr lang="de-DE" b="1" dirty="0"/>
              <a:t>Soziale </a:t>
            </a:r>
            <a:r>
              <a:rPr lang="de-DE" b="1" dirty="0" smtClean="0"/>
              <a:t>Dienste (34): </a:t>
            </a:r>
            <a:r>
              <a:rPr lang="de-DE" dirty="0"/>
              <a:t>¾ haben keine Kriterien definiert, Bewertung des sozialen Indikators</a:t>
            </a:r>
            <a:endParaRPr lang="cs-CZ" dirty="0"/>
          </a:p>
          <a:p>
            <a:pPr marL="457200" indent="-457200">
              <a:spcAft>
                <a:spcPts val="1400"/>
              </a:spcAft>
            </a:pPr>
            <a:r>
              <a:rPr lang="de-DE" b="1" dirty="0" smtClean="0"/>
              <a:t>Hochschulbildung (22)</a:t>
            </a:r>
            <a:r>
              <a:rPr lang="de-DE" dirty="0" smtClean="0"/>
              <a:t>: </a:t>
            </a:r>
            <a:r>
              <a:rPr lang="de-DE" dirty="0"/>
              <a:t>Kriterien sind </a:t>
            </a:r>
            <a:r>
              <a:rPr lang="de-DE" dirty="0" smtClean="0"/>
              <a:t>definiert</a:t>
            </a:r>
            <a:r>
              <a:rPr lang="de-DE" dirty="0"/>
              <a:t>, Bewertungen der Lehrkräfte </a:t>
            </a:r>
            <a:endParaRPr lang="cs-CZ" dirty="0"/>
          </a:p>
          <a:p>
            <a:pPr marL="457200" indent="-457200">
              <a:spcAft>
                <a:spcPts val="1400"/>
              </a:spcAft>
            </a:pPr>
            <a:r>
              <a:rPr lang="de-DE" b="1" dirty="0"/>
              <a:t>B</a:t>
            </a:r>
            <a:r>
              <a:rPr lang="cs-CZ" b="1" dirty="0"/>
              <a:t>erufsausb</a:t>
            </a:r>
            <a:r>
              <a:rPr lang="de-DE" b="1" dirty="0" err="1" smtClean="0"/>
              <a:t>ildung</a:t>
            </a:r>
            <a:r>
              <a:rPr lang="de-DE" b="1" dirty="0" smtClean="0"/>
              <a:t> (24) </a:t>
            </a:r>
            <a:r>
              <a:rPr lang="de-DE" dirty="0" smtClean="0"/>
              <a:t>: </a:t>
            </a:r>
            <a:r>
              <a:rPr lang="de-DE" dirty="0"/>
              <a:t>Kriterien sind definiert, Bewertung von Lernumgebungen</a:t>
            </a:r>
            <a:endParaRPr lang="cs-CZ" dirty="0"/>
          </a:p>
          <a:p>
            <a:pPr marL="457200" indent="-457200">
              <a:spcAft>
                <a:spcPts val="1400"/>
              </a:spcAft>
            </a:pPr>
            <a:r>
              <a:rPr lang="de-DE" b="1" dirty="0" smtClean="0"/>
              <a:t>Umwelt (47): </a:t>
            </a:r>
            <a:r>
              <a:rPr lang="de-DE" dirty="0"/>
              <a:t>Kriterien sind definiert, Messung der </a:t>
            </a:r>
            <a:r>
              <a:rPr lang="cs-CZ" dirty="0"/>
              <a:t>W</a:t>
            </a:r>
            <a:r>
              <a:rPr lang="de-DE" dirty="0"/>
              <a:t>irkungen von </a:t>
            </a:r>
            <a:r>
              <a:rPr lang="cs-CZ" dirty="0"/>
              <a:t>Politik / Programmen</a:t>
            </a:r>
          </a:p>
          <a:p>
            <a:pPr marL="457200" indent="-457200">
              <a:spcAft>
                <a:spcPts val="1400"/>
              </a:spcAft>
            </a:pPr>
            <a:r>
              <a:rPr lang="cs-CZ" b="1" dirty="0"/>
              <a:t>Raum</a:t>
            </a:r>
            <a:r>
              <a:rPr lang="de-DE" b="1" dirty="0" err="1" smtClean="0"/>
              <a:t>planung</a:t>
            </a:r>
            <a:r>
              <a:rPr lang="de-DE" b="1" dirty="0" smtClean="0"/>
              <a:t> (52): </a:t>
            </a:r>
            <a:r>
              <a:rPr lang="de-DE" dirty="0"/>
              <a:t>Kriterien sind definiert, Konformitäts- und Leistungstests, strategische Studien</a:t>
            </a:r>
            <a:endParaRPr lang="cs-CZ" dirty="0"/>
          </a:p>
          <a:p>
            <a:endParaRPr lang="en-US" dirty="0"/>
          </a:p>
        </p:txBody>
      </p:sp>
      <p:pic>
        <p:nvPicPr>
          <p:cNvPr id="4" name="Image 4" descr="Une image contenant texte, règle&#10;&#10;Description générée automatiquement">
            <a:extLst>
              <a:ext uri="{FF2B5EF4-FFF2-40B4-BE49-F238E27FC236}">
                <a16:creationId xmlns:a16="http://schemas.microsoft.com/office/drawing/2014/main" id="{9A23FA86-C030-4F2D-A64E-4CED9340F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264" y="5559425"/>
            <a:ext cx="285750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>
                <a:cs typeface="Calibri" panose="020F0502020204030204" pitchFamily="34" charset="0"/>
              </a:rPr>
              <a:t>Festlegung den Bewertungskriterien?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spcAft>
                <a:spcPts val="800"/>
              </a:spcAft>
            </a:pPr>
            <a:r>
              <a:rPr lang="de-CH" b="1" dirty="0" smtClean="0"/>
              <a:t>Soziale Dienste (34):</a:t>
            </a:r>
            <a:r>
              <a:rPr lang="de-CH" dirty="0" smtClean="0"/>
              <a:t> ad hoc festgelegt - iterativer Prozess + induktiv, Beteiligung der Nutzer, manchmal von offiziellen Standards abgeleitet</a:t>
            </a:r>
          </a:p>
          <a:p>
            <a:pPr marL="457200" indent="-457200">
              <a:spcAft>
                <a:spcPts val="800"/>
              </a:spcAft>
            </a:pPr>
            <a:r>
              <a:rPr lang="de-CH" b="1" dirty="0" smtClean="0"/>
              <a:t>Hochschulbildung (22): </a:t>
            </a:r>
            <a:r>
              <a:rPr lang="de-CH" dirty="0" smtClean="0"/>
              <a:t>1/3 frühere Forschung, 1/3 institutionelle Kriterien (Bewertungssysteme), 1/3 durch Arbeitsgruppen oder Theorien</a:t>
            </a:r>
          </a:p>
          <a:p>
            <a:pPr marL="457200" indent="-457200">
              <a:spcAft>
                <a:spcPts val="800"/>
              </a:spcAft>
            </a:pPr>
            <a:r>
              <a:rPr lang="de-CH" b="1" dirty="0" smtClean="0"/>
              <a:t>Berufsausbildung (24): </a:t>
            </a:r>
            <a:r>
              <a:rPr lang="de-CH" dirty="0" smtClean="0"/>
              <a:t>auf der Grundlage von Bildungsliteratur, aber an den jeweiligen Fall angepasst, grosse Vielfalt</a:t>
            </a:r>
          </a:p>
          <a:p>
            <a:pPr marL="457200" indent="-457200">
              <a:spcAft>
                <a:spcPts val="800"/>
              </a:spcAft>
            </a:pPr>
            <a:r>
              <a:rPr lang="de-CH" b="1" dirty="0" smtClean="0"/>
              <a:t>Umwelt (47): </a:t>
            </a:r>
            <a:r>
              <a:rPr lang="de-CH" dirty="0" smtClean="0"/>
              <a:t>½ Ad-hoc-Definition - fallbezogen (iterativ), ½ wissenschaftliche Forschung - bestehende Taxonomien </a:t>
            </a:r>
          </a:p>
          <a:p>
            <a:pPr marL="457200" indent="-457200">
              <a:spcAft>
                <a:spcPts val="800"/>
              </a:spcAft>
            </a:pPr>
            <a:r>
              <a:rPr lang="de-CH" b="1" dirty="0" smtClean="0"/>
              <a:t>Raumplanung (52): </a:t>
            </a:r>
            <a:r>
              <a:rPr lang="de-CH" dirty="0" smtClean="0"/>
              <a:t>hauptsächlich Literatur, aber auch politische Ziele, Kriterien von Forschenden, Interessengruppen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728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/>
              <a:t>Wie werden die Bewertungskriterien angewandt?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spcAft>
                <a:spcPts val="1700"/>
              </a:spcAft>
            </a:pPr>
            <a:r>
              <a:rPr lang="de-CH" b="1" dirty="0" smtClean="0"/>
              <a:t>Soziale Dienste: </a:t>
            </a:r>
            <a:r>
              <a:rPr lang="de-CH" dirty="0" smtClean="0"/>
              <a:t>¾ keine Schwellenwerte - wenn ja, quantitativ, fallbezogen</a:t>
            </a:r>
          </a:p>
          <a:p>
            <a:pPr marL="457200" indent="-457200">
              <a:spcAft>
                <a:spcPts val="1700"/>
              </a:spcAft>
            </a:pPr>
            <a:r>
              <a:rPr lang="de-CH" b="1" dirty="0" smtClean="0"/>
              <a:t>Hochschulbildung: </a:t>
            </a:r>
            <a:r>
              <a:rPr lang="de-CH" dirty="0" smtClean="0"/>
              <a:t>Kriterien werden in 2/3 Fällen als Indikatoren verwendet, ohne Schwellenwerte</a:t>
            </a:r>
          </a:p>
          <a:p>
            <a:pPr marL="457200" indent="-457200">
              <a:spcAft>
                <a:spcPts val="1700"/>
              </a:spcAft>
            </a:pPr>
            <a:r>
              <a:rPr lang="de-CH" b="1" dirty="0" smtClean="0"/>
              <a:t>Berufsausbildung</a:t>
            </a:r>
            <a:r>
              <a:rPr lang="de-CH" dirty="0" smtClean="0"/>
              <a:t>: empirisch und stark fallorientiert</a:t>
            </a:r>
          </a:p>
          <a:p>
            <a:pPr marL="457200" indent="-457200">
              <a:spcAft>
                <a:spcPts val="1700"/>
              </a:spcAft>
            </a:pPr>
            <a:r>
              <a:rPr lang="de-CH" b="1" dirty="0" smtClean="0"/>
              <a:t>Umwelt: </a:t>
            </a:r>
            <a:r>
              <a:rPr lang="de-CH" dirty="0" smtClean="0"/>
              <a:t>stark formalisiert (Skalen, Punktzahlen, mathematische Modelle...), multikriterielle Bewertung mit aggregierten Indikatoren</a:t>
            </a:r>
          </a:p>
          <a:p>
            <a:pPr marL="457200" indent="-457200">
              <a:spcAft>
                <a:spcPts val="1700"/>
              </a:spcAft>
            </a:pPr>
            <a:r>
              <a:rPr lang="de-CH" b="1" dirty="0" smtClean="0"/>
              <a:t>Raumplanung: </a:t>
            </a:r>
            <a:r>
              <a:rPr lang="de-CH" dirty="0" smtClean="0"/>
              <a:t>Kriterien werden oft (20/52) als Indikatoren verwendet, sehr technisch (Zoneneinteilung, Standort, Topographie, sozioökonomische Dimensionen)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034589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</Words>
  <Application>Microsoft Office PowerPoint</Application>
  <PresentationFormat>Grand écran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  Keine Evaluation ohne Bewertung, und keine Bewertung ohne Kriterien.</vt:lpstr>
      <vt:lpstr>Struktur der Präsentation</vt:lpstr>
      <vt:lpstr>Hintergrund unserer Studie</vt:lpstr>
      <vt:lpstr>Bewertungskriterien</vt:lpstr>
      <vt:lpstr>Literaturübersicht</vt:lpstr>
      <vt:lpstr>Literaturauswahlverfahren</vt:lpstr>
      <vt:lpstr>Sind die Bewertungskriterien definiert?</vt:lpstr>
      <vt:lpstr>Festlegung den Bewertungskriterien?</vt:lpstr>
      <vt:lpstr>Wie werden die Bewertungskriterien angewandt?</vt:lpstr>
      <vt:lpstr>Welche Bewertungskriterien werden verwendet (Beispiele)?</vt:lpstr>
      <vt:lpstr>Zusammenfassung: Die Verwendung von Bewertungskriterien in der Literatur</vt:lpstr>
      <vt:lpstr>Zusammenfassung: Die Verwendung von Bewertungskriterien in der Literatur</vt:lpstr>
      <vt:lpstr>Literatur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Céline Mavrot</dc:creator>
  <cp:lastModifiedBy>pz </cp:lastModifiedBy>
  <cp:revision>64</cp:revision>
  <dcterms:created xsi:type="dcterms:W3CDTF">2021-09-02T08:47:33Z</dcterms:created>
  <dcterms:modified xsi:type="dcterms:W3CDTF">2022-09-14T08:35:27Z</dcterms:modified>
</cp:coreProperties>
</file>