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theme/themeOverride1.xml" ContentType="application/vnd.openxmlformats-officedocument.themeOverr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heme/themeOverride2.xml" ContentType="application/vnd.openxmlformats-officedocument.themeOverr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4.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5.xml" ContentType="application/vnd.openxmlformats-officedocument.presentationml.notesSlide+xml"/>
  <Override PartName="/ppt/theme/themeOverride3.xml" ContentType="application/vnd.openxmlformats-officedocument.themeOverr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6.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8.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9.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708" r:id="rId2"/>
    <p:sldId id="572" r:id="rId3"/>
    <p:sldId id="709" r:id="rId4"/>
    <p:sldId id="719" r:id="rId5"/>
    <p:sldId id="710" r:id="rId6"/>
    <p:sldId id="713" r:id="rId7"/>
    <p:sldId id="716" r:id="rId8"/>
    <p:sldId id="718" r:id="rId9"/>
    <p:sldId id="717" r:id="rId10"/>
    <p:sldId id="426" r:id="rId11"/>
  </p:sldIdLst>
  <p:sldSz cx="13442950" cy="7561263"/>
  <p:notesSz cx="6797675" cy="9926638"/>
  <p:defaultTextStyle>
    <a:defPPr>
      <a:defRPr lang="fr-FR"/>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userDrawn="1">
          <p15:clr>
            <a:srgbClr val="A4A3A4"/>
          </p15:clr>
        </p15:guide>
        <p15:guide id="2" orient="horz" pos="748" userDrawn="1">
          <p15:clr>
            <a:srgbClr val="A4A3A4"/>
          </p15:clr>
        </p15:guide>
        <p15:guide id="3" pos="585" userDrawn="1">
          <p15:clr>
            <a:srgbClr val="A4A3A4"/>
          </p15:clr>
        </p15:guide>
        <p15:guide id="4" pos="7085"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ge MIMOUNI" initials="SM" lastIdx="2" clrIdx="0"/>
  <p:cmAuthor id="1" name="Isabelle Terrier" initials="IT" lastIdx="2" clrIdx="1">
    <p:extLst>
      <p:ext uri="{19B8F6BF-5375-455C-9EA6-DF929625EA0E}">
        <p15:presenceInfo xmlns:p15="http://schemas.microsoft.com/office/powerpoint/2012/main" userId="Isabelle Terrier" providerId="None"/>
      </p:ext>
    </p:extLst>
  </p:cmAuthor>
  <p:cmAuthor id="2" name="Stanislas ZUIN" initials="SZ" lastIdx="6" clrIdx="2">
    <p:extLst>
      <p:ext uri="{19B8F6BF-5375-455C-9EA6-DF929625EA0E}">
        <p15:presenceInfo xmlns:p15="http://schemas.microsoft.com/office/powerpoint/2012/main" userId="Stanislas ZUIN" providerId="None"/>
      </p:ext>
    </p:extLst>
  </p:cmAuthor>
  <p:cmAuthor id="3" name="Bruno Reix" initials="BR" lastIdx="1" clrIdx="3">
    <p:extLst>
      <p:ext uri="{19B8F6BF-5375-455C-9EA6-DF929625EA0E}">
        <p15:presenceInfo xmlns:p15="http://schemas.microsoft.com/office/powerpoint/2012/main" userId="Bruno Reix" providerId="None"/>
      </p:ext>
    </p:extLst>
  </p:cmAuthor>
  <p:cmAuthor id="4" name="Bruno REIX" initials="BR" lastIdx="1" clrIdx="4">
    <p:extLst>
      <p:ext uri="{19B8F6BF-5375-455C-9EA6-DF929625EA0E}">
        <p15:presenceInfo xmlns:p15="http://schemas.microsoft.com/office/powerpoint/2012/main" userId="S-1-5-21-268458395-3093590278-2619231973-2123" providerId="AD"/>
      </p:ext>
    </p:extLst>
  </p:cmAuthor>
  <p:cmAuthor id="5" name="François Paychère" initials="FP" lastIdx="1" clrIdx="5">
    <p:extLst>
      <p:ext uri="{19B8F6BF-5375-455C-9EA6-DF929625EA0E}">
        <p15:presenceInfo xmlns:p15="http://schemas.microsoft.com/office/powerpoint/2012/main" userId="ce8916ac9af7fb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C900"/>
    <a:srgbClr val="F0AB0D"/>
    <a:srgbClr val="FF0000"/>
    <a:srgbClr val="0066CC"/>
    <a:srgbClr val="7F1CB6"/>
    <a:srgbClr val="CCECFF"/>
    <a:srgbClr val="A1599F"/>
    <a:srgbClr val="000099"/>
    <a:srgbClr val="B5BEC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59" autoAdjust="0"/>
    <p:restoredTop sz="75164" autoAdjust="0"/>
  </p:normalViewPr>
  <p:slideViewPr>
    <p:cSldViewPr>
      <p:cViewPr varScale="1">
        <p:scale>
          <a:sx n="72" d="100"/>
          <a:sy n="72" d="100"/>
        </p:scale>
        <p:origin x="1554" y="78"/>
      </p:cViewPr>
      <p:guideLst>
        <p:guide orient="horz" pos="2154"/>
        <p:guide orient="horz" pos="748"/>
        <p:guide pos="585"/>
        <p:guide pos="7085"/>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876" y="-155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946400" cy="496889"/>
          </a:xfrm>
          <a:prstGeom prst="rect">
            <a:avLst/>
          </a:prstGeom>
        </p:spPr>
        <p:txBody>
          <a:bodyPr vert="horz" lIns="91432" tIns="45716" rIns="91432" bIns="45716" rtlCol="0"/>
          <a:lstStyle>
            <a:lvl1pPr algn="l">
              <a:defRPr sz="1200"/>
            </a:lvl1pPr>
          </a:lstStyle>
          <a:p>
            <a:endParaRPr lang="fr-CH" dirty="0"/>
          </a:p>
        </p:txBody>
      </p:sp>
      <p:sp>
        <p:nvSpPr>
          <p:cNvPr id="3" name="Espace réservé de la date 2"/>
          <p:cNvSpPr>
            <a:spLocks noGrp="1"/>
          </p:cNvSpPr>
          <p:nvPr>
            <p:ph type="dt" sz="quarter" idx="1"/>
          </p:nvPr>
        </p:nvSpPr>
        <p:spPr>
          <a:xfrm>
            <a:off x="3849689" y="2"/>
            <a:ext cx="2946400" cy="496889"/>
          </a:xfrm>
          <a:prstGeom prst="rect">
            <a:avLst/>
          </a:prstGeom>
        </p:spPr>
        <p:txBody>
          <a:bodyPr vert="horz" lIns="91432" tIns="45716" rIns="91432" bIns="45716" rtlCol="0"/>
          <a:lstStyle>
            <a:lvl1pPr algn="r">
              <a:defRPr sz="1200"/>
            </a:lvl1pPr>
          </a:lstStyle>
          <a:p>
            <a:fld id="{7C9CB785-D401-4A41-A467-481E1B7B17FA}" type="datetimeFigureOut">
              <a:rPr lang="fr-CH" smtClean="0"/>
              <a:pPr/>
              <a:t>01.09.2022</a:t>
            </a:fld>
            <a:endParaRPr lang="fr-CH" dirty="0"/>
          </a:p>
        </p:txBody>
      </p:sp>
      <p:sp>
        <p:nvSpPr>
          <p:cNvPr id="5" name="Espace réservé du numéro de diapositive 4"/>
          <p:cNvSpPr>
            <a:spLocks noGrp="1"/>
          </p:cNvSpPr>
          <p:nvPr>
            <p:ph type="sldNum" sz="quarter" idx="3"/>
          </p:nvPr>
        </p:nvSpPr>
        <p:spPr>
          <a:xfrm>
            <a:off x="3849689" y="9428164"/>
            <a:ext cx="2946400" cy="496887"/>
          </a:xfrm>
          <a:prstGeom prst="rect">
            <a:avLst/>
          </a:prstGeom>
        </p:spPr>
        <p:txBody>
          <a:bodyPr vert="horz" lIns="91432" tIns="45716" rIns="91432" bIns="45716" rtlCol="0" anchor="b"/>
          <a:lstStyle>
            <a:lvl1pPr algn="r">
              <a:defRPr sz="1200"/>
            </a:lvl1pPr>
          </a:lstStyle>
          <a:p>
            <a:fld id="{9E98694C-11E5-4E0C-A704-A05BC8448B46}" type="slidenum">
              <a:rPr lang="fr-CH" smtClean="0"/>
              <a:pPr/>
              <a:t>‹N°›</a:t>
            </a:fld>
            <a:endParaRPr lang="fr-CH" dirty="0"/>
          </a:p>
        </p:txBody>
      </p:sp>
    </p:spTree>
    <p:extLst>
      <p:ext uri="{BB962C8B-B14F-4D97-AF65-F5344CB8AC3E}">
        <p14:creationId xmlns:p14="http://schemas.microsoft.com/office/powerpoint/2010/main" val="23769463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5"/>
            <a:ext cx="2945862" cy="495793"/>
          </a:xfrm>
          <a:prstGeom prst="rect">
            <a:avLst/>
          </a:prstGeom>
        </p:spPr>
        <p:txBody>
          <a:bodyPr vert="horz" lIns="88200" tIns="44101" rIns="88200" bIns="44101" rtlCol="0"/>
          <a:lstStyle>
            <a:lvl1pPr algn="l">
              <a:defRPr sz="1200"/>
            </a:lvl1pPr>
          </a:lstStyle>
          <a:p>
            <a:endParaRPr lang="fr-CH" dirty="0"/>
          </a:p>
        </p:txBody>
      </p:sp>
      <p:sp>
        <p:nvSpPr>
          <p:cNvPr id="3" name="Espace réservé de la date 2"/>
          <p:cNvSpPr>
            <a:spLocks noGrp="1"/>
          </p:cNvSpPr>
          <p:nvPr>
            <p:ph type="dt" idx="1"/>
          </p:nvPr>
        </p:nvSpPr>
        <p:spPr>
          <a:xfrm>
            <a:off x="3850297" y="5"/>
            <a:ext cx="2945862" cy="495793"/>
          </a:xfrm>
          <a:prstGeom prst="rect">
            <a:avLst/>
          </a:prstGeom>
        </p:spPr>
        <p:txBody>
          <a:bodyPr vert="horz" lIns="88200" tIns="44101" rIns="88200" bIns="44101" rtlCol="0"/>
          <a:lstStyle>
            <a:lvl1pPr algn="r">
              <a:defRPr sz="1200"/>
            </a:lvl1pPr>
          </a:lstStyle>
          <a:p>
            <a:fld id="{BC5031EF-3203-4A99-A3D0-DFE8BF8B049F}" type="datetimeFigureOut">
              <a:rPr lang="fr-CH" smtClean="0"/>
              <a:pPr/>
              <a:t>01.09.2022</a:t>
            </a:fld>
            <a:endParaRPr lang="fr-CH"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88200" tIns="44101" rIns="88200" bIns="44101" rtlCol="0" anchor="ctr"/>
          <a:lstStyle/>
          <a:p>
            <a:endParaRPr lang="fr-CH" dirty="0"/>
          </a:p>
        </p:txBody>
      </p:sp>
      <p:sp>
        <p:nvSpPr>
          <p:cNvPr id="5" name="Espace réservé des commentaires 4"/>
          <p:cNvSpPr>
            <a:spLocks noGrp="1"/>
          </p:cNvSpPr>
          <p:nvPr>
            <p:ph type="body" sz="quarter" idx="3"/>
          </p:nvPr>
        </p:nvSpPr>
        <p:spPr>
          <a:xfrm>
            <a:off x="679464" y="4714655"/>
            <a:ext cx="5438748" cy="4466755"/>
          </a:xfrm>
          <a:prstGeom prst="rect">
            <a:avLst/>
          </a:prstGeom>
        </p:spPr>
        <p:txBody>
          <a:bodyPr vert="horz" lIns="88200" tIns="44101" rIns="88200" bIns="44101"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1" y="9429309"/>
            <a:ext cx="2945862" cy="495793"/>
          </a:xfrm>
          <a:prstGeom prst="rect">
            <a:avLst/>
          </a:prstGeom>
        </p:spPr>
        <p:txBody>
          <a:bodyPr vert="horz" lIns="88200" tIns="44101" rIns="88200" bIns="44101" rtlCol="0" anchor="b"/>
          <a:lstStyle>
            <a:lvl1pPr algn="l">
              <a:defRPr sz="1200"/>
            </a:lvl1pPr>
          </a:lstStyle>
          <a:p>
            <a:r>
              <a:rPr lang="fr-CH"/>
              <a:t>1. Budget annuel moyen sur la période 2018-2021</a:t>
            </a:r>
            <a:endParaRPr lang="fr-CH" dirty="0"/>
          </a:p>
        </p:txBody>
      </p:sp>
      <p:sp>
        <p:nvSpPr>
          <p:cNvPr id="7" name="Espace réservé du numéro de diapositive 6"/>
          <p:cNvSpPr>
            <a:spLocks noGrp="1"/>
          </p:cNvSpPr>
          <p:nvPr>
            <p:ph type="sldNum" sz="quarter" idx="5"/>
          </p:nvPr>
        </p:nvSpPr>
        <p:spPr>
          <a:xfrm>
            <a:off x="3850297" y="9429309"/>
            <a:ext cx="2945862" cy="495793"/>
          </a:xfrm>
          <a:prstGeom prst="rect">
            <a:avLst/>
          </a:prstGeom>
        </p:spPr>
        <p:txBody>
          <a:bodyPr vert="horz" lIns="88200" tIns="44101" rIns="88200" bIns="44101" rtlCol="0" anchor="b"/>
          <a:lstStyle>
            <a:lvl1pPr algn="r">
              <a:defRPr sz="1200"/>
            </a:lvl1pPr>
          </a:lstStyle>
          <a:p>
            <a:fld id="{005F57DA-06C8-490A-98B7-043B93FD901A}" type="slidenum">
              <a:rPr lang="fr-CH" smtClean="0"/>
              <a:pPr/>
              <a:t>‹N°›</a:t>
            </a:fld>
            <a:endParaRPr lang="fr-CH" dirty="0"/>
          </a:p>
        </p:txBody>
      </p:sp>
    </p:spTree>
    <p:extLst>
      <p:ext uri="{BB962C8B-B14F-4D97-AF65-F5344CB8AC3E}">
        <p14:creationId xmlns:p14="http://schemas.microsoft.com/office/powerpoint/2010/main" val="3789896637"/>
      </p:ext>
    </p:extLst>
  </p:cSld>
  <p:clrMap bg1="lt1" tx1="dk1" bg2="lt2" tx2="dk2" accent1="accent1" accent2="accent2" accent3="accent3" accent4="accent4" accent5="accent5" accent6="accent6" hlink="hlink" folHlink="folHlink"/>
  <p:hf sldNum="0" hdr="0" ftr="0" dt="0"/>
  <p:notesStyle>
    <a:lvl1pPr marL="0" algn="l" defTabSz="995690" rtl="0" eaLnBrk="1" latinLnBrk="0" hangingPunct="1">
      <a:defRPr sz="1300" kern="1200">
        <a:solidFill>
          <a:schemeClr val="tx1"/>
        </a:solidFill>
        <a:latin typeface="+mn-lt"/>
        <a:ea typeface="+mn-ea"/>
        <a:cs typeface="+mn-cs"/>
      </a:defRPr>
    </a:lvl1pPr>
    <a:lvl2pPr marL="497845" algn="l" defTabSz="995690" rtl="0" eaLnBrk="1" latinLnBrk="0" hangingPunct="1">
      <a:defRPr sz="1300" kern="1200">
        <a:solidFill>
          <a:schemeClr val="tx1"/>
        </a:solidFill>
        <a:latin typeface="+mn-lt"/>
        <a:ea typeface="+mn-ea"/>
        <a:cs typeface="+mn-cs"/>
      </a:defRPr>
    </a:lvl2pPr>
    <a:lvl3pPr marL="995690" algn="l" defTabSz="995690" rtl="0" eaLnBrk="1" latinLnBrk="0" hangingPunct="1">
      <a:defRPr sz="1300" kern="1200">
        <a:solidFill>
          <a:schemeClr val="tx1"/>
        </a:solidFill>
        <a:latin typeface="+mn-lt"/>
        <a:ea typeface="+mn-ea"/>
        <a:cs typeface="+mn-cs"/>
      </a:defRPr>
    </a:lvl3pPr>
    <a:lvl4pPr marL="1493535" algn="l" defTabSz="995690" rtl="0" eaLnBrk="1" latinLnBrk="0" hangingPunct="1">
      <a:defRPr sz="1300" kern="1200">
        <a:solidFill>
          <a:schemeClr val="tx1"/>
        </a:solidFill>
        <a:latin typeface="+mn-lt"/>
        <a:ea typeface="+mn-ea"/>
        <a:cs typeface="+mn-cs"/>
      </a:defRPr>
    </a:lvl4pPr>
    <a:lvl5pPr marL="1991380" algn="l" defTabSz="995690" rtl="0" eaLnBrk="1" latinLnBrk="0" hangingPunct="1">
      <a:defRPr sz="1300" kern="1200">
        <a:solidFill>
          <a:schemeClr val="tx1"/>
        </a:solidFill>
        <a:latin typeface="+mn-lt"/>
        <a:ea typeface="+mn-ea"/>
        <a:cs typeface="+mn-cs"/>
      </a:defRPr>
    </a:lvl5pPr>
    <a:lvl6pPr marL="2489225" algn="l" defTabSz="995690" rtl="0" eaLnBrk="1" latinLnBrk="0" hangingPunct="1">
      <a:defRPr sz="1300" kern="1200">
        <a:solidFill>
          <a:schemeClr val="tx1"/>
        </a:solidFill>
        <a:latin typeface="+mn-lt"/>
        <a:ea typeface="+mn-ea"/>
        <a:cs typeface="+mn-cs"/>
      </a:defRPr>
    </a:lvl6pPr>
    <a:lvl7pPr marL="2987070" algn="l" defTabSz="995690" rtl="0" eaLnBrk="1" latinLnBrk="0" hangingPunct="1">
      <a:defRPr sz="1300" kern="1200">
        <a:solidFill>
          <a:schemeClr val="tx1"/>
        </a:solidFill>
        <a:latin typeface="+mn-lt"/>
        <a:ea typeface="+mn-ea"/>
        <a:cs typeface="+mn-cs"/>
      </a:defRPr>
    </a:lvl7pPr>
    <a:lvl8pPr marL="3484916" algn="l" defTabSz="995690" rtl="0" eaLnBrk="1" latinLnBrk="0" hangingPunct="1">
      <a:defRPr sz="1300" kern="1200">
        <a:solidFill>
          <a:schemeClr val="tx1"/>
        </a:solidFill>
        <a:latin typeface="+mn-lt"/>
        <a:ea typeface="+mn-ea"/>
        <a:cs typeface="+mn-cs"/>
      </a:defRPr>
    </a:lvl8pPr>
    <a:lvl9pPr marL="3982761" algn="l" defTabSz="99569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1</a:t>
            </a:fld>
            <a:endParaRPr lang="fr-CH" dirty="0"/>
          </a:p>
        </p:txBody>
      </p:sp>
    </p:spTree>
    <p:extLst>
      <p:ext uri="{BB962C8B-B14F-4D97-AF65-F5344CB8AC3E}">
        <p14:creationId xmlns:p14="http://schemas.microsoft.com/office/powerpoint/2010/main" val="113799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a:xfrm>
            <a:off x="592165" y="4715345"/>
            <a:ext cx="5438748" cy="4466755"/>
          </a:xfrm>
        </p:spPr>
        <p:txBody>
          <a:bodyPr/>
          <a:lstStyle/>
          <a:p>
            <a:pPr marL="0" marR="0" indent="0" algn="just" defTabSz="995690" rtl="0" eaLnBrk="1" fontAlgn="auto" latinLnBrk="0" hangingPunct="1">
              <a:lnSpc>
                <a:spcPct val="100000"/>
              </a:lnSpc>
              <a:spcBef>
                <a:spcPts val="0"/>
              </a:spcBef>
              <a:spcAft>
                <a:spcPts val="0"/>
              </a:spcAft>
              <a:buClrTx/>
              <a:buSzTx/>
              <a:buFontTx/>
              <a:buNone/>
              <a:tabLst/>
              <a:defRPr/>
            </a:pPr>
            <a:endParaRPr lang="fr-CH" sz="1300" kern="1200" baseline="0" dirty="0">
              <a:solidFill>
                <a:schemeClr val="tx1"/>
              </a:solidFill>
              <a:effectLst/>
              <a:latin typeface="+mn-lt"/>
              <a:ea typeface="+mn-ea"/>
              <a:cs typeface="+mn-cs"/>
            </a:endParaRPr>
          </a:p>
        </p:txBody>
      </p:sp>
    </p:spTree>
    <p:extLst>
      <p:ext uri="{BB962C8B-B14F-4D97-AF65-F5344CB8AC3E}">
        <p14:creationId xmlns:p14="http://schemas.microsoft.com/office/powerpoint/2010/main" val="235935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a:lnSpc>
                <a:spcPct val="80000"/>
              </a:lnSpc>
            </a:pPr>
            <a:endParaRPr lang="fr-FR" sz="1400" dirty="0">
              <a:latin typeface="Arial" pitchFamily="34" charset="0"/>
              <a:cs typeface="Arial" pitchFamily="34" charset="0"/>
            </a:endParaRP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2</a:t>
            </a:fld>
            <a:endParaRPr lang="fr-CH"/>
          </a:p>
        </p:txBody>
      </p:sp>
    </p:spTree>
    <p:extLst>
      <p:ext uri="{BB962C8B-B14F-4D97-AF65-F5344CB8AC3E}">
        <p14:creationId xmlns:p14="http://schemas.microsoft.com/office/powerpoint/2010/main" val="1323154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a:lnSpc>
                <a:spcPct val="80000"/>
              </a:lnSpc>
            </a:pPr>
            <a:r>
              <a:rPr lang="fr-FR" sz="1400" dirty="0">
                <a:latin typeface="Arial" pitchFamily="34" charset="0"/>
                <a:cs typeface="Arial" pitchFamily="34" charset="0"/>
              </a:rPr>
              <a:t>ISC: indépendance (libre choix sujets, demandes autorités possibles), accès facilité à l’info, magistrats élus + professionnels </a:t>
            </a:r>
          </a:p>
          <a:p>
            <a:pPr>
              <a:lnSpc>
                <a:spcPct val="80000"/>
              </a:lnSpc>
            </a:pPr>
            <a:r>
              <a:rPr lang="fr-FR" sz="1400" dirty="0">
                <a:latin typeface="Arial" pitchFamily="34" charset="0"/>
                <a:cs typeface="Arial" pitchFamily="34" charset="0"/>
              </a:rPr>
              <a:t>2012 </a:t>
            </a:r>
            <a:r>
              <a:rPr lang="fr-FR" sz="1400" dirty="0" err="1">
                <a:latin typeface="Arial" pitchFamily="34" charset="0"/>
                <a:cs typeface="Arial" pitchFamily="34" charset="0"/>
              </a:rPr>
              <a:t>modif</a:t>
            </a:r>
            <a:r>
              <a:rPr lang="fr-FR" sz="1400" dirty="0">
                <a:latin typeface="Arial" pitchFamily="34" charset="0"/>
                <a:cs typeface="Arial" pitchFamily="34" charset="0"/>
              </a:rPr>
              <a:t> constitution, compétence évaluation accordée à CdC. Effective à l’été 2013.</a:t>
            </a:r>
          </a:p>
          <a:p>
            <a:pPr>
              <a:lnSpc>
                <a:spcPct val="80000"/>
              </a:lnSpc>
            </a:pPr>
            <a:r>
              <a:rPr lang="fr-FR" sz="1400" dirty="0">
                <a:latin typeface="Arial" pitchFamily="34" charset="0"/>
                <a:cs typeface="Arial" pitchFamily="34" charset="0"/>
              </a:rPr>
              <a:t>Engagement de 3 personnes rejointes par une 4</a:t>
            </a:r>
            <a:r>
              <a:rPr lang="fr-FR" sz="1400" baseline="30000" dirty="0">
                <a:latin typeface="Arial" pitchFamily="34" charset="0"/>
                <a:cs typeface="Arial" pitchFamily="34" charset="0"/>
              </a:rPr>
              <a:t>ème</a:t>
            </a:r>
            <a:r>
              <a:rPr lang="fr-FR" sz="1400" dirty="0">
                <a:latin typeface="Arial" pitchFamily="34" charset="0"/>
                <a:cs typeface="Arial" pitchFamily="34" charset="0"/>
              </a:rPr>
              <a:t> quelques années plus tard (pas mêmes </a:t>
            </a:r>
            <a:r>
              <a:rPr lang="fr-FR" sz="1400" dirty="0" err="1">
                <a:latin typeface="Arial" pitchFamily="34" charset="0"/>
                <a:cs typeface="Arial" pitchFamily="34" charset="0"/>
              </a:rPr>
              <a:t>comp</a:t>
            </a:r>
            <a:r>
              <a:rPr lang="fr-FR" sz="1400" dirty="0">
                <a:latin typeface="Arial" pitchFamily="34" charset="0"/>
                <a:cs typeface="Arial" pitchFamily="34" charset="0"/>
              </a:rPr>
              <a:t> de base qu’auditeurs « historiques »).</a:t>
            </a:r>
          </a:p>
          <a:p>
            <a:pPr>
              <a:lnSpc>
                <a:spcPct val="80000"/>
              </a:lnSpc>
            </a:pPr>
            <a:r>
              <a:rPr lang="fr-FR" sz="1400" dirty="0">
                <a:latin typeface="Arial" pitchFamily="34" charset="0"/>
                <a:cs typeface="Arial" pitchFamily="34" charset="0"/>
              </a:rPr>
              <a:t>Choix de réaliser la majeure partie du travail d’évaluation à l’interne (généralistes de l’évaluation)</a:t>
            </a:r>
          </a:p>
          <a:p>
            <a:pPr>
              <a:lnSpc>
                <a:spcPct val="80000"/>
              </a:lnSpc>
            </a:pPr>
            <a:r>
              <a:rPr lang="fr-FR" sz="1400" dirty="0">
                <a:latin typeface="Arial" pitchFamily="34" charset="0"/>
                <a:cs typeface="Arial" pitchFamily="34" charset="0"/>
              </a:rPr>
              <a:t>Travail sur tous sujets sans spécialisation. Le contexte scolaire élément transversal à des sujets sur lesquels nous avons tous trois travaillé.</a:t>
            </a:r>
          </a:p>
          <a:p>
            <a:pPr>
              <a:lnSpc>
                <a:spcPct val="80000"/>
              </a:lnSpc>
            </a:pPr>
            <a:endParaRPr lang="fr-FR" sz="1400" dirty="0">
              <a:latin typeface="Arial" pitchFamily="34" charset="0"/>
              <a:cs typeface="Arial" pitchFamily="34" charset="0"/>
            </a:endParaRPr>
          </a:p>
          <a:p>
            <a:pPr>
              <a:lnSpc>
                <a:spcPct val="80000"/>
              </a:lnSpc>
            </a:pPr>
            <a:r>
              <a:rPr lang="fr-FR" sz="1400" b="1" dirty="0">
                <a:latin typeface="Arial" pitchFamily="34" charset="0"/>
                <a:cs typeface="Arial" pitchFamily="34" charset="0"/>
              </a:rPr>
              <a:t>Plusieurs questions guident cette présentation</a:t>
            </a:r>
          </a:p>
          <a:p>
            <a:pPr>
              <a:lnSpc>
                <a:spcPct val="80000"/>
              </a:lnSpc>
            </a:pPr>
            <a:r>
              <a:rPr lang="fr-FR" sz="1400" dirty="0">
                <a:latin typeface="Arial" pitchFamily="34" charset="0"/>
                <a:cs typeface="Arial" pitchFamily="34" charset="0"/>
              </a:rPr>
              <a:t>La spécificité du contexte scolaire et de la prise en compte des politiques publiques visant des enfants ou leur bénéficiant.</a:t>
            </a:r>
          </a:p>
          <a:p>
            <a:pPr>
              <a:lnSpc>
                <a:spcPct val="80000"/>
              </a:lnSpc>
            </a:pPr>
            <a:r>
              <a:rPr lang="fr-FR" sz="1400" dirty="0">
                <a:latin typeface="Arial" pitchFamily="34" charset="0"/>
                <a:cs typeface="Arial" pitchFamily="34" charset="0"/>
              </a:rPr>
              <a:t>La possibilité d’avoir des approches spécifiques lorsque les objets d’évaluation sont larges et les ressources tout de même limitées (peu de connaissances préalables des sujets [généralistes], un temps limité par rapport à des projets de recherche)</a:t>
            </a: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3</a:t>
            </a:fld>
            <a:endParaRPr lang="fr-CH"/>
          </a:p>
        </p:txBody>
      </p:sp>
    </p:spTree>
    <p:extLst>
      <p:ext uri="{BB962C8B-B14F-4D97-AF65-F5344CB8AC3E}">
        <p14:creationId xmlns:p14="http://schemas.microsoft.com/office/powerpoint/2010/main" val="2717281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indent="0">
              <a:lnSpc>
                <a:spcPct val="80000"/>
              </a:lnSpc>
              <a:buFontTx/>
              <a:buNone/>
            </a:pPr>
            <a:endParaRPr lang="fr-FR" sz="1400" dirty="0">
              <a:latin typeface="Arial" pitchFamily="34" charset="0"/>
              <a:cs typeface="Arial" pitchFamily="34" charset="0"/>
            </a:endParaRP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4</a:t>
            </a:fld>
            <a:endParaRPr lang="fr-CH"/>
          </a:p>
        </p:txBody>
      </p:sp>
    </p:spTree>
    <p:extLst>
      <p:ext uri="{BB962C8B-B14F-4D97-AF65-F5344CB8AC3E}">
        <p14:creationId xmlns:p14="http://schemas.microsoft.com/office/powerpoint/2010/main" val="263975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a:lnSpc>
                <a:spcPct val="80000"/>
              </a:lnSpc>
            </a:pPr>
            <a:r>
              <a:rPr lang="fr-FR" sz="1400" u="sng" dirty="0">
                <a:latin typeface="Arial" pitchFamily="34" charset="0"/>
                <a:cs typeface="Arial" pitchFamily="34" charset="0"/>
              </a:rPr>
              <a:t>Politique de prévention du harcèlement scolaire: (100% contexte scolaire)</a:t>
            </a:r>
          </a:p>
          <a:p>
            <a:pPr>
              <a:lnSpc>
                <a:spcPct val="80000"/>
              </a:lnSpc>
            </a:pPr>
            <a:r>
              <a:rPr lang="fr-FR" sz="1400" dirty="0">
                <a:latin typeface="Arial" pitchFamily="34" charset="0"/>
                <a:cs typeface="Arial" pitchFamily="34" charset="0"/>
              </a:rPr>
              <a:t>Genève a rendu obligatoire l’adoption d’un plan cantonal genevois de prévention du harcèlement entre pairs dans toutes les écoles. Ce plan repose en partie sur une formation donnée aux enseignants pour reconnaître les signes d’un harcèlement et sur un dispositif mis en place par les écoles.</a:t>
            </a:r>
          </a:p>
          <a:p>
            <a:pPr>
              <a:lnSpc>
                <a:spcPct val="80000"/>
              </a:lnSpc>
            </a:pPr>
            <a:r>
              <a:rPr lang="fr-FR" sz="1400" dirty="0">
                <a:latin typeface="Arial" pitchFamily="34" charset="0"/>
                <a:cs typeface="Arial" pitchFamily="34" charset="0"/>
              </a:rPr>
              <a:t>L’objectif de l’évaluation est de voir si le plan permet de mieux repérer, prendre en charge et mettre fin à une situation de harcèlement et quels sont les freins et les éléments facilitateurs.</a:t>
            </a:r>
          </a:p>
          <a:p>
            <a:pPr>
              <a:lnSpc>
                <a:spcPct val="80000"/>
              </a:lnSpc>
            </a:pPr>
            <a:r>
              <a:rPr lang="fr-FR" sz="1400" u="sng" dirty="0">
                <a:latin typeface="Arial" pitchFamily="34" charset="0"/>
                <a:cs typeface="Arial" pitchFamily="34" charset="0"/>
              </a:rPr>
              <a:t>Politique de prévention du surpoids et de l’obésité (40% contexte scolaire)</a:t>
            </a:r>
          </a:p>
          <a:p>
            <a:pPr>
              <a:lnSpc>
                <a:spcPct val="80000"/>
              </a:lnSpc>
            </a:pPr>
            <a:r>
              <a:rPr lang="fr-FR" sz="1400" dirty="0">
                <a:latin typeface="Arial" pitchFamily="34" charset="0"/>
                <a:cs typeface="Arial" pitchFamily="34" charset="0"/>
              </a:rPr>
              <a:t>Programme de promotion d’une alimentation saine et équilibrée et de promotion du mouvement dans les écoles</a:t>
            </a:r>
          </a:p>
          <a:p>
            <a:pPr>
              <a:lnSpc>
                <a:spcPct val="80000"/>
              </a:lnSpc>
            </a:pPr>
            <a:r>
              <a:rPr lang="fr-FR" sz="1400" dirty="0">
                <a:latin typeface="Arial" pitchFamily="34" charset="0"/>
                <a:cs typeface="Arial" pitchFamily="34" charset="0"/>
              </a:rPr>
              <a:t>Objectif de l’évaluation: dans quelle mesure ces programmes influencent-ils les connaissances, attitudes et comportement des enseignants et des familles.</a:t>
            </a:r>
          </a:p>
          <a:p>
            <a:pPr>
              <a:lnSpc>
                <a:spcPct val="80000"/>
              </a:lnSpc>
            </a:pPr>
            <a:r>
              <a:rPr lang="fr-FR" sz="1400" u="sng" dirty="0">
                <a:latin typeface="Arial" pitchFamily="34" charset="0"/>
                <a:cs typeface="Arial" pitchFamily="34" charset="0"/>
              </a:rPr>
              <a:t>Evaluation de l’enseignement artistique délégué</a:t>
            </a:r>
            <a:r>
              <a:rPr lang="fr-FR" sz="1400" dirty="0">
                <a:latin typeface="Arial" pitchFamily="34" charset="0"/>
                <a:cs typeface="Arial" pitchFamily="34" charset="0"/>
              </a:rPr>
              <a:t>: Genève l’enseignement artistique (musique, danse et théâtre) est délégué à des écoles. Puisque cela fait partie d’un objectif légal, ces écoles sont subventionnées</a:t>
            </a:r>
          </a:p>
          <a:p>
            <a:pPr>
              <a:lnSpc>
                <a:spcPct val="80000"/>
              </a:lnSpc>
            </a:pPr>
            <a:r>
              <a:rPr lang="fr-FR" sz="1400" dirty="0">
                <a:latin typeface="Arial" pitchFamily="34" charset="0"/>
                <a:cs typeface="Arial" pitchFamily="34" charset="0"/>
              </a:rPr>
              <a:t>Objectif de l’évaluation: analyser si l’offre correspond à la demande, analyser l’accès à cet enseignement et analyser si cet enseignement permet aux jeunes d’accéder à des filières professionnelles.</a:t>
            </a:r>
          </a:p>
          <a:p>
            <a:pPr>
              <a:lnSpc>
                <a:spcPct val="80000"/>
              </a:lnSpc>
            </a:pPr>
            <a:r>
              <a:rPr lang="fr-FR" sz="1400" u="sng" dirty="0">
                <a:latin typeface="Arial" pitchFamily="34" charset="0"/>
                <a:cs typeface="Arial" pitchFamily="34" charset="0"/>
              </a:rPr>
              <a:t>Evaluation du dispositif Espace Entreprise </a:t>
            </a:r>
            <a:r>
              <a:rPr lang="fr-FR" sz="1400" u="none" dirty="0">
                <a:latin typeface="Arial" pitchFamily="34" charset="0"/>
                <a:cs typeface="Arial" pitchFamily="34" charset="0"/>
              </a:rPr>
              <a:t>(lieu de formation pour les personnes ayant choisies de faire un CFC de commerce dans la filière plein temps)</a:t>
            </a:r>
          </a:p>
          <a:p>
            <a:pPr>
              <a:lnSpc>
                <a:spcPct val="80000"/>
              </a:lnSpc>
            </a:pPr>
            <a:r>
              <a:rPr lang="fr-FR" sz="1400" dirty="0">
                <a:latin typeface="Arial" pitchFamily="34" charset="0"/>
                <a:cs typeface="Arial" pitchFamily="34" charset="0"/>
              </a:rPr>
              <a:t>Objectifs de l’évaluation: examiner dans quelle mesure l’Espace entreprise reproduit les conditions d’une entreprise et comment les jeunes s’insèrent ensuite sur le marché de l’emploi.</a:t>
            </a:r>
          </a:p>
          <a:p>
            <a:pPr>
              <a:lnSpc>
                <a:spcPct val="80000"/>
              </a:lnSpc>
            </a:pPr>
            <a:endParaRPr lang="fr-FR" sz="1400" dirty="0">
              <a:latin typeface="Arial" pitchFamily="34" charset="0"/>
              <a:cs typeface="Arial" pitchFamily="34" charset="0"/>
            </a:endParaRP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5</a:t>
            </a:fld>
            <a:endParaRPr lang="fr-CH"/>
          </a:p>
        </p:txBody>
      </p:sp>
    </p:spTree>
    <p:extLst>
      <p:ext uri="{BB962C8B-B14F-4D97-AF65-F5344CB8AC3E}">
        <p14:creationId xmlns:p14="http://schemas.microsoft.com/office/powerpoint/2010/main" val="1150915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indent="0">
              <a:lnSpc>
                <a:spcPct val="80000"/>
              </a:lnSpc>
              <a:buFontTx/>
              <a:buNone/>
            </a:pPr>
            <a:endParaRPr lang="fr-FR" sz="1400" dirty="0">
              <a:latin typeface="Arial" pitchFamily="34" charset="0"/>
              <a:cs typeface="Arial" pitchFamily="34" charset="0"/>
            </a:endParaRP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6</a:t>
            </a:fld>
            <a:endParaRPr lang="fr-CH"/>
          </a:p>
        </p:txBody>
      </p:sp>
    </p:spTree>
    <p:extLst>
      <p:ext uri="{BB962C8B-B14F-4D97-AF65-F5344CB8AC3E}">
        <p14:creationId xmlns:p14="http://schemas.microsoft.com/office/powerpoint/2010/main" val="257379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indent="0">
              <a:lnSpc>
                <a:spcPct val="80000"/>
              </a:lnSpc>
              <a:buFontTx/>
              <a:buNone/>
            </a:pPr>
            <a:r>
              <a:rPr lang="fr-FR" sz="1400" b="1" dirty="0">
                <a:latin typeface="Arial" pitchFamily="34" charset="0"/>
                <a:cs typeface="Arial" pitchFamily="34" charset="0"/>
              </a:rPr>
              <a:t>Recueil de témoignages</a:t>
            </a:r>
            <a:r>
              <a:rPr lang="fr-FR" sz="1400" dirty="0">
                <a:latin typeface="Arial" pitchFamily="34" charset="0"/>
                <a:cs typeface="Arial" pitchFamily="34" charset="0"/>
              </a:rPr>
              <a:t>:</a:t>
            </a:r>
          </a:p>
          <a:p>
            <a:pPr marL="0" indent="0">
              <a:lnSpc>
                <a:spcPct val="80000"/>
              </a:lnSpc>
              <a:buFontTx/>
              <a:buNone/>
            </a:pPr>
            <a:r>
              <a:rPr lang="fr-FR" sz="1400" dirty="0">
                <a:latin typeface="Arial" pitchFamily="34" charset="0"/>
                <a:cs typeface="Arial" pitchFamily="34" charset="0"/>
              </a:rPr>
              <a:t>Dans Harcèlement scolaire, des parents se sont confiés indirectement (accès à de la correspondance) ou directement (prise de contact avec la Cour des comptes)</a:t>
            </a:r>
          </a:p>
          <a:p>
            <a:r>
              <a:rPr lang="fr-CH" sz="2400" b="1" dirty="0"/>
              <a:t>Questionnaires adressés aux parents (questionnaire face à face)</a:t>
            </a:r>
          </a:p>
          <a:p>
            <a:r>
              <a:rPr lang="fr-CH" sz="2400" dirty="0"/>
              <a:t>Exemple : évaluation politique prévention surpoids et obésité</a:t>
            </a:r>
          </a:p>
          <a:p>
            <a:r>
              <a:rPr lang="fr-CH" sz="2400" dirty="0"/>
              <a:t>«Que font vos enfants comme activité ?»</a:t>
            </a:r>
          </a:p>
          <a:p>
            <a:r>
              <a:rPr lang="fr-CH" sz="2400" dirty="0"/>
              <a:t>«Combien de minutes par jour un enfant doit-il bouger?»</a:t>
            </a:r>
          </a:p>
          <a:p>
            <a:r>
              <a:rPr lang="fr-CH" sz="2400" dirty="0"/>
              <a:t>«Quels sont les aliments que votre enfant mange au goûter?»</a:t>
            </a:r>
          </a:p>
          <a:p>
            <a:r>
              <a:rPr lang="fr-CH" sz="2400" dirty="0"/>
              <a:t>Avantage:</a:t>
            </a:r>
          </a:p>
          <a:p>
            <a:r>
              <a:rPr lang="fr-CH" sz="2400" dirty="0"/>
              <a:t>- Bon moyen de connaître les habitudes alimentaires et de mouvement des parents et des enfants</a:t>
            </a:r>
          </a:p>
          <a:p>
            <a:endParaRPr lang="fr-CH" sz="2400" dirty="0"/>
          </a:p>
          <a:p>
            <a:r>
              <a:rPr lang="fr-CH" sz="2400" dirty="0"/>
              <a:t>Inconvénients</a:t>
            </a:r>
          </a:p>
          <a:p>
            <a:pPr marL="342900" indent="-342900">
              <a:buFontTx/>
              <a:buChar char="-"/>
            </a:pPr>
            <a:r>
              <a:rPr lang="fr-CH" sz="2400" dirty="0"/>
              <a:t>Quels poids attribuer à ces témoignages?: comment traiter ces information. Dans l’exemple de l’évaluation sur le harcèlement scolaire, nous avons utiliser ces témoignages comme piste d’investigation (ex. coordination entre les acteurs). </a:t>
            </a:r>
          </a:p>
          <a:p>
            <a:pPr marL="342900" indent="-342900">
              <a:buFontTx/>
              <a:buChar char="-"/>
            </a:pPr>
            <a:r>
              <a:rPr lang="fr-CH" sz="2400" dirty="0"/>
              <a:t>Biais de sélection: ne vont témoigner que les parents mécontents + </a:t>
            </a:r>
          </a:p>
          <a:p>
            <a:r>
              <a:rPr lang="fr-CH" sz="2400" dirty="0"/>
              <a:t>Risque de désirabilité sociale </a:t>
            </a:r>
            <a:endParaRPr lang="fr-FR" sz="1400" dirty="0">
              <a:latin typeface="Arial" pitchFamily="34" charset="0"/>
              <a:cs typeface="Arial" pitchFamily="34" charset="0"/>
            </a:endParaRP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7</a:t>
            </a:fld>
            <a:endParaRPr lang="fr-CH"/>
          </a:p>
        </p:txBody>
      </p:sp>
    </p:spTree>
    <p:extLst>
      <p:ext uri="{BB962C8B-B14F-4D97-AF65-F5344CB8AC3E}">
        <p14:creationId xmlns:p14="http://schemas.microsoft.com/office/powerpoint/2010/main" val="864033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marR="0" lvl="0" indent="0" algn="l" defTabSz="995690" rtl="0" eaLnBrk="1" fontAlgn="auto" latinLnBrk="0" hangingPunct="1">
              <a:lnSpc>
                <a:spcPct val="80000"/>
              </a:lnSpc>
              <a:spcBef>
                <a:spcPts val="0"/>
              </a:spcBef>
              <a:spcAft>
                <a:spcPts val="0"/>
              </a:spcAft>
              <a:buClrTx/>
              <a:buSzTx/>
              <a:buFontTx/>
              <a:buNone/>
              <a:tabLst/>
              <a:defRPr/>
            </a:pPr>
            <a:r>
              <a:rPr lang="fr-CH" sz="1400" dirty="0"/>
              <a:t>Exemple: Evaluation de la politique de prévention du Harcèlement scolaire, évaluation de la politique de prévention du surpoids</a:t>
            </a:r>
          </a:p>
          <a:p>
            <a:pPr marL="0" indent="0">
              <a:lnSpc>
                <a:spcPct val="80000"/>
              </a:lnSpc>
              <a:buFontTx/>
              <a:buNone/>
            </a:pPr>
            <a:r>
              <a:rPr lang="fr-FR" sz="1400" dirty="0">
                <a:latin typeface="Arial" pitchFamily="34" charset="0"/>
                <a:cs typeface="Arial" pitchFamily="34" charset="0"/>
              </a:rPr>
              <a:t>Au lieu d’interroger directement les enfants, on passe par les enseignants, les directions d’établissement, les infirmiers, les éducateurs qui jouent un rôle fondamental dans l’école.</a:t>
            </a:r>
          </a:p>
          <a:p>
            <a:pPr marL="0" indent="0">
              <a:lnSpc>
                <a:spcPct val="80000"/>
              </a:lnSpc>
              <a:buFontTx/>
              <a:buNone/>
            </a:pPr>
            <a:r>
              <a:rPr lang="fr-FR" sz="1400" b="1" u="sng" dirty="0">
                <a:latin typeface="Arial" pitchFamily="34" charset="0"/>
                <a:cs typeface="Arial" pitchFamily="34" charset="0"/>
              </a:rPr>
              <a:t>Entretiens avec des professionnels:</a:t>
            </a:r>
          </a:p>
          <a:p>
            <a:pPr marL="0" indent="0">
              <a:lnSpc>
                <a:spcPct val="80000"/>
              </a:lnSpc>
              <a:buFontTx/>
              <a:buNone/>
            </a:pPr>
            <a:r>
              <a:rPr lang="fr-FR" sz="1400" dirty="0">
                <a:latin typeface="Arial" pitchFamily="34" charset="0"/>
                <a:cs typeface="Arial" pitchFamily="34" charset="0"/>
              </a:rPr>
              <a:t>Exemple de l’obésité: On a rencontré les directions d’établissement, les enseignants, les infirmiers, bref tous les professionnels qui sont amenés à intervenir soit dans la prévention ou la prise en charge des cas. On leur a demandé ce que le plan leur avait apporté, comment il traitait cette problématique dans la classe, qu’est-ce que cela a pu susciter chez les parents ou d’autres acteurs, quels étaient les freins et les éléments facilitateurs</a:t>
            </a:r>
          </a:p>
          <a:p>
            <a:pPr marL="0" indent="0">
              <a:lnSpc>
                <a:spcPct val="80000"/>
              </a:lnSpc>
              <a:buFontTx/>
              <a:buNone/>
            </a:pPr>
            <a:r>
              <a:rPr lang="fr-FR" sz="1400" b="1" u="sng" dirty="0">
                <a:latin typeface="Arial" pitchFamily="34" charset="0"/>
                <a:cs typeface="Arial" pitchFamily="34" charset="0"/>
              </a:rPr>
              <a:t>Questionnaire: </a:t>
            </a:r>
            <a:r>
              <a:rPr lang="fr-FR" sz="1400" dirty="0">
                <a:latin typeface="Arial" pitchFamily="34" charset="0"/>
                <a:cs typeface="Arial" pitchFamily="34" charset="0"/>
              </a:rPr>
              <a:t>confronter ces réponses qualitatives avec un aspect quantitatif, par exemple un élément qui est ressorti dans les entretiens est que les enseignants n’avaient pas le temps de consacrer du temps à la prévention dans le cadre des apprentissage. « quels sont les éléments qui freinent le travail sur le développement des compétences psychosociales – une réponse possible : - charge trop élevée (90%) - n’est pas du ressort de l’école (30%)</a:t>
            </a:r>
          </a:p>
          <a:p>
            <a:pPr marL="0" indent="0">
              <a:lnSpc>
                <a:spcPct val="80000"/>
              </a:lnSpc>
              <a:buFontTx/>
              <a:buNone/>
            </a:pPr>
            <a:r>
              <a:rPr lang="fr-FR" sz="1400" b="1" u="sng" dirty="0">
                <a:latin typeface="Arial" pitchFamily="34" charset="0"/>
                <a:cs typeface="Arial" pitchFamily="34" charset="0"/>
              </a:rPr>
              <a:t>Focus groups</a:t>
            </a:r>
          </a:p>
          <a:p>
            <a:pPr marL="0" indent="0">
              <a:lnSpc>
                <a:spcPct val="80000"/>
              </a:lnSpc>
              <a:buFontTx/>
              <a:buNone/>
            </a:pPr>
            <a:r>
              <a:rPr lang="fr-FR" sz="1800" dirty="0">
                <a:solidFill>
                  <a:srgbClr val="202122"/>
                </a:solidFill>
                <a:effectLst/>
                <a:latin typeface="Arial" panose="020B0604020202020204" pitchFamily="34" charset="0"/>
                <a:ea typeface="Times New Roman" panose="02020603050405020304" pitchFamily="18" charset="0"/>
              </a:rPr>
              <a:t>Le résultat de cette forme de recherche reflète </a:t>
            </a:r>
            <a:r>
              <a:rPr lang="fr-FR" sz="1800" b="1" dirty="0">
                <a:solidFill>
                  <a:srgbClr val="202122"/>
                </a:solidFill>
                <a:effectLst/>
                <a:latin typeface="Arial" panose="020B0604020202020204" pitchFamily="34" charset="0"/>
                <a:ea typeface="Times New Roman" panose="02020603050405020304" pitchFamily="18" charset="0"/>
              </a:rPr>
              <a:t>l'interaction entre les attitudes des participants et la dynamique de groupe</a:t>
            </a:r>
            <a:r>
              <a:rPr lang="fr-FR" sz="1800" dirty="0">
                <a:solidFill>
                  <a:srgbClr val="202122"/>
                </a:solidFill>
                <a:effectLst/>
                <a:latin typeface="Arial" panose="020B0604020202020204" pitchFamily="34" charset="0"/>
                <a:ea typeface="Times New Roman" panose="02020603050405020304" pitchFamily="18" charset="0"/>
              </a:rPr>
              <a:t>. Par ces interactions, ils peuvent arriver à formuler des pistes d’amélioration et de recommandation</a:t>
            </a:r>
          </a:p>
          <a:p>
            <a:pPr marL="0" indent="0">
              <a:lnSpc>
                <a:spcPct val="80000"/>
              </a:lnSpc>
              <a:buFontTx/>
              <a:buNone/>
            </a:pPr>
            <a:r>
              <a:rPr lang="fr-FR" sz="1800" dirty="0">
                <a:solidFill>
                  <a:srgbClr val="202122"/>
                </a:solidFill>
                <a:effectLst/>
                <a:latin typeface="Arial" panose="020B0604020202020204" pitchFamily="34" charset="0"/>
                <a:cs typeface="Arial" pitchFamily="34" charset="0"/>
              </a:rPr>
              <a:t>Ex. obésité</a:t>
            </a:r>
          </a:p>
          <a:p>
            <a:pPr marL="0" marR="0" lvl="0" indent="0" algn="l" defTabSz="995690" rtl="0" eaLnBrk="1" fontAlgn="auto" latinLnBrk="0" hangingPunct="1">
              <a:lnSpc>
                <a:spcPct val="80000"/>
              </a:lnSpc>
              <a:spcBef>
                <a:spcPts val="0"/>
              </a:spcBef>
              <a:spcAft>
                <a:spcPts val="0"/>
              </a:spcAft>
              <a:buClrTx/>
              <a:buSzTx/>
              <a:buFontTx/>
              <a:buNone/>
              <a:tabLst/>
              <a:defRPr/>
            </a:pPr>
            <a:r>
              <a:rPr lang="fr-FR" sz="1800" dirty="0">
                <a:solidFill>
                  <a:srgbClr val="202122"/>
                </a:solidFill>
                <a:effectLst/>
                <a:latin typeface="Arial" panose="020B0604020202020204" pitchFamily="34" charset="0"/>
                <a:cs typeface="Arial" pitchFamily="34" charset="0"/>
              </a:rPr>
              <a:t>Cette technique, grâce à l’émulation permet de nuancer certains propos</a:t>
            </a:r>
            <a:endParaRPr lang="fr-FR" sz="1400" dirty="0">
              <a:latin typeface="Arial" pitchFamily="34" charset="0"/>
              <a:cs typeface="Arial" pitchFamily="34" charset="0"/>
            </a:endParaRPr>
          </a:p>
          <a:p>
            <a:pPr marL="0" indent="0">
              <a:lnSpc>
                <a:spcPct val="80000"/>
              </a:lnSpc>
              <a:buFontTx/>
              <a:buNone/>
            </a:pPr>
            <a:r>
              <a:rPr lang="fr-FR" sz="1800" dirty="0">
                <a:solidFill>
                  <a:srgbClr val="202122"/>
                </a:solidFill>
                <a:effectLst/>
                <a:latin typeface="Arial" panose="020B0604020202020204" pitchFamily="34" charset="0"/>
                <a:cs typeface="Arial" pitchFamily="34" charset="0"/>
              </a:rPr>
              <a:t>Ex. On leur avait posé la question des actions qui étaient mis en place pour favoriser le mouvement chez les jeunes et certains se sont lancés sur tous ce que l’école mettait en place / d’autres ont contrebalancé ces éléments positifs par les difficulté de les mettre en place, notamment dans les écoles des milieux défavorisés à cause d’autres problématiques et d’une surcharge de travail.</a:t>
            </a:r>
          </a:p>
          <a:p>
            <a:pPr marL="0" indent="0">
              <a:lnSpc>
                <a:spcPct val="80000"/>
              </a:lnSpc>
              <a:buFontTx/>
              <a:buNone/>
            </a:pPr>
            <a:r>
              <a:rPr lang="fr-FR" sz="1800" dirty="0">
                <a:solidFill>
                  <a:srgbClr val="202122"/>
                </a:solidFill>
                <a:effectLst/>
                <a:latin typeface="Arial" panose="020B0604020202020204" pitchFamily="34" charset="0"/>
                <a:cs typeface="Arial" pitchFamily="34" charset="0"/>
              </a:rPr>
              <a:t>Cette technique peur aussi permettre par l’émulation de faire émerger des pistes de recommandation. </a:t>
            </a:r>
          </a:p>
          <a:p>
            <a:pPr marL="0" indent="0">
              <a:lnSpc>
                <a:spcPct val="80000"/>
              </a:lnSpc>
              <a:buFontTx/>
              <a:buNone/>
            </a:pPr>
            <a:r>
              <a:rPr lang="fr-FR" sz="1800" dirty="0">
                <a:solidFill>
                  <a:srgbClr val="202122"/>
                </a:solidFill>
                <a:effectLst/>
                <a:latin typeface="Arial" panose="020B0604020202020204" pitchFamily="34" charset="0"/>
                <a:cs typeface="Arial" pitchFamily="34" charset="0"/>
              </a:rPr>
              <a:t>Ex. en parlant des limites des programmes de prévention versus des actions plus structurelles sur l’environnement. </a:t>
            </a: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8</a:t>
            </a:fld>
            <a:endParaRPr lang="fr-CH"/>
          </a:p>
        </p:txBody>
      </p:sp>
    </p:spTree>
    <p:extLst>
      <p:ext uri="{BB962C8B-B14F-4D97-AF65-F5344CB8AC3E}">
        <p14:creationId xmlns:p14="http://schemas.microsoft.com/office/powerpoint/2010/main" val="1883799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indent="0">
              <a:lnSpc>
                <a:spcPct val="80000"/>
              </a:lnSpc>
              <a:buFontTx/>
              <a:buNone/>
            </a:pPr>
            <a:r>
              <a:rPr lang="fr-FR" sz="1400" dirty="0">
                <a:latin typeface="Arial" pitchFamily="34" charset="0"/>
                <a:cs typeface="Arial" pitchFamily="34" charset="0"/>
              </a:rPr>
              <a:t>Pas les compétences pour prendre en compte la parole directe des enfants les plus jeunes.</a:t>
            </a:r>
          </a:p>
          <a:p>
            <a:pPr marL="0" indent="0">
              <a:lnSpc>
                <a:spcPct val="80000"/>
              </a:lnSpc>
              <a:buFontTx/>
              <a:buNone/>
            </a:pPr>
            <a:r>
              <a:rPr lang="fr-FR" sz="1400" dirty="0">
                <a:latin typeface="Arial" pitchFamily="34" charset="0"/>
                <a:cs typeface="Arial" pitchFamily="34" charset="0"/>
              </a:rPr>
              <a:t>Quand on parle d’évaluation aux acteurs du champ scolaire cela évoque autre chose pour eux.</a:t>
            </a:r>
          </a:p>
          <a:p>
            <a:pPr marL="0" indent="0">
              <a:lnSpc>
                <a:spcPct val="80000"/>
              </a:lnSpc>
              <a:buFontTx/>
              <a:buNone/>
            </a:pPr>
            <a:r>
              <a:rPr lang="fr-FR" sz="1400" dirty="0">
                <a:latin typeface="Arial" pitchFamily="34" charset="0"/>
                <a:cs typeface="Arial" pitchFamily="34" charset="0"/>
              </a:rPr>
              <a:t>L’école obligatoire est un moyen intéressant pour aborder des strates de population (expérience commune) et faire des comparaisons.</a:t>
            </a:r>
          </a:p>
          <a:p>
            <a:pPr marL="0" indent="0">
              <a:lnSpc>
                <a:spcPct val="80000"/>
              </a:lnSpc>
              <a:buFontTx/>
              <a:buNone/>
            </a:pPr>
            <a:r>
              <a:rPr lang="fr-FR" sz="1400" dirty="0">
                <a:latin typeface="Arial" pitchFamily="34" charset="0"/>
                <a:cs typeface="Arial" pitchFamily="34" charset="0"/>
              </a:rPr>
              <a:t>Les différentes méthodes présentent des biais renforcés par la non spécialisation mais limités par la triangulation.</a:t>
            </a:r>
          </a:p>
        </p:txBody>
      </p:sp>
      <p:sp>
        <p:nvSpPr>
          <p:cNvPr id="4" name="Espace réservé du numéro de diapositive 3"/>
          <p:cNvSpPr>
            <a:spLocks noGrp="1"/>
          </p:cNvSpPr>
          <p:nvPr>
            <p:ph type="sldNum" sz="quarter" idx="10"/>
          </p:nvPr>
        </p:nvSpPr>
        <p:spPr/>
        <p:txBody>
          <a:bodyPr/>
          <a:lstStyle/>
          <a:p>
            <a:fld id="{005F57DA-06C8-490A-98B7-043B93FD901A}" type="slidenum">
              <a:rPr lang="fr-CH" smtClean="0"/>
              <a:pPr/>
              <a:t>9</a:t>
            </a:fld>
            <a:endParaRPr lang="fr-CH"/>
          </a:p>
        </p:txBody>
      </p:sp>
    </p:spTree>
    <p:extLst>
      <p:ext uri="{BB962C8B-B14F-4D97-AF65-F5344CB8AC3E}">
        <p14:creationId xmlns:p14="http://schemas.microsoft.com/office/powerpoint/2010/main" val="1144007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008222" y="2348895"/>
            <a:ext cx="11426509" cy="1620771"/>
          </a:xfrm>
        </p:spPr>
        <p:txBody>
          <a:bodyPr/>
          <a:lstStyle/>
          <a:p>
            <a:r>
              <a:rPr lang="fr-FR"/>
              <a:t>Modifiez le style du titre</a:t>
            </a:r>
            <a:endParaRPr lang="fr-CH"/>
          </a:p>
        </p:txBody>
      </p:sp>
      <p:sp>
        <p:nvSpPr>
          <p:cNvPr id="3" name="Sous-titre 2"/>
          <p:cNvSpPr>
            <a:spLocks noGrp="1"/>
          </p:cNvSpPr>
          <p:nvPr>
            <p:ph type="subTitle" idx="1"/>
          </p:nvPr>
        </p:nvSpPr>
        <p:spPr>
          <a:xfrm>
            <a:off x="2016444" y="4284717"/>
            <a:ext cx="9410065" cy="1932322"/>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fr-FR"/>
              <a:t>Modifiez le style des sous-titres du masque</a:t>
            </a:r>
            <a:endParaRPr lang="fr-CH"/>
          </a:p>
        </p:txBody>
      </p:sp>
      <p:sp>
        <p:nvSpPr>
          <p:cNvPr id="4" name="Espace réservé de la date 3"/>
          <p:cNvSpPr>
            <a:spLocks noGrp="1"/>
          </p:cNvSpPr>
          <p:nvPr>
            <p:ph type="dt" sz="half" idx="10"/>
          </p:nvPr>
        </p:nvSpPr>
        <p:spPr/>
        <p:txBody>
          <a:bodyPr/>
          <a:lstStyle/>
          <a:p>
            <a:r>
              <a:rPr lang="fr-FR"/>
              <a:t>17.12.2020</a:t>
            </a:r>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1093463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r>
              <a:rPr lang="fr-FR"/>
              <a:t>17.12.2020</a:t>
            </a:r>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183121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746139" y="302803"/>
            <a:ext cx="3024664" cy="6451577"/>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672148" y="302803"/>
            <a:ext cx="8849941" cy="645157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r>
              <a:rPr lang="fr-FR"/>
              <a:t>17.12.2020</a:t>
            </a:r>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1224940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a:xfrm>
            <a:off x="652069" y="7023497"/>
            <a:ext cx="3136689" cy="402567"/>
          </a:xfrm>
        </p:spPr>
        <p:txBody>
          <a:bodyPr/>
          <a:lstStyle>
            <a:lvl1pPr algn="l">
              <a:defRPr/>
            </a:lvl1p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295875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61901" y="4858813"/>
            <a:ext cx="11426509" cy="1501751"/>
          </a:xfrm>
        </p:spPr>
        <p:txBody>
          <a:bodyPr anchor="t"/>
          <a:lstStyle>
            <a:lvl1pPr algn="l">
              <a:defRPr sz="4400" b="1" cap="all"/>
            </a:lvl1pPr>
          </a:lstStyle>
          <a:p>
            <a:r>
              <a:rPr lang="fr-FR"/>
              <a:t>Modifiez le style du titre</a:t>
            </a:r>
            <a:endParaRPr lang="fr-CH"/>
          </a:p>
        </p:txBody>
      </p:sp>
      <p:sp>
        <p:nvSpPr>
          <p:cNvPr id="3" name="Espace réservé du texte 2"/>
          <p:cNvSpPr>
            <a:spLocks noGrp="1"/>
          </p:cNvSpPr>
          <p:nvPr>
            <p:ph type="body" idx="1"/>
          </p:nvPr>
        </p:nvSpPr>
        <p:spPr>
          <a:xfrm>
            <a:off x="1061901" y="3204788"/>
            <a:ext cx="11426509" cy="1654025"/>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r>
              <a:rPr lang="fr-FR"/>
              <a:t>17.12.2020</a:t>
            </a:r>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2896652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672148" y="1764296"/>
            <a:ext cx="5937304"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6833499" y="1764296"/>
            <a:ext cx="5937304"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p:cNvSpPr>
            <a:spLocks noGrp="1"/>
          </p:cNvSpPr>
          <p:nvPr>
            <p:ph type="dt" sz="half" idx="10"/>
          </p:nvPr>
        </p:nvSpPr>
        <p:spPr/>
        <p:txBody>
          <a:bodyPr/>
          <a:lstStyle/>
          <a:p>
            <a:r>
              <a:rPr lang="fr-FR"/>
              <a:t>17.12.2020</a:t>
            </a:r>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3608003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CH"/>
          </a:p>
        </p:txBody>
      </p:sp>
      <p:sp>
        <p:nvSpPr>
          <p:cNvPr id="3" name="Espace réservé du texte 2"/>
          <p:cNvSpPr>
            <a:spLocks noGrp="1"/>
          </p:cNvSpPr>
          <p:nvPr>
            <p:ph type="body" idx="1"/>
          </p:nvPr>
        </p:nvSpPr>
        <p:spPr>
          <a:xfrm>
            <a:off x="672151" y="1692535"/>
            <a:ext cx="5939637"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fr-FR"/>
              <a:t>Modifiez les styles du texte du masque</a:t>
            </a:r>
          </a:p>
        </p:txBody>
      </p:sp>
      <p:sp>
        <p:nvSpPr>
          <p:cNvPr id="4" name="Espace réservé du contenu 3"/>
          <p:cNvSpPr>
            <a:spLocks noGrp="1"/>
          </p:cNvSpPr>
          <p:nvPr>
            <p:ph sz="half" idx="2"/>
          </p:nvPr>
        </p:nvSpPr>
        <p:spPr>
          <a:xfrm>
            <a:off x="672151" y="2397901"/>
            <a:ext cx="5939637"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6828838" y="1692535"/>
            <a:ext cx="5941970"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fr-FR"/>
              <a:t>Modifiez les styles du texte du masque</a:t>
            </a:r>
          </a:p>
        </p:txBody>
      </p:sp>
      <p:sp>
        <p:nvSpPr>
          <p:cNvPr id="6" name="Espace réservé du contenu 5"/>
          <p:cNvSpPr>
            <a:spLocks noGrp="1"/>
          </p:cNvSpPr>
          <p:nvPr>
            <p:ph sz="quarter" idx="4"/>
          </p:nvPr>
        </p:nvSpPr>
        <p:spPr>
          <a:xfrm>
            <a:off x="6828838" y="2397901"/>
            <a:ext cx="5941970"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p:cNvSpPr>
            <a:spLocks noGrp="1"/>
          </p:cNvSpPr>
          <p:nvPr>
            <p:ph type="dt" sz="half" idx="10"/>
          </p:nvPr>
        </p:nvSpPr>
        <p:spPr/>
        <p:txBody>
          <a:bodyPr/>
          <a:lstStyle/>
          <a:p>
            <a:r>
              <a:rPr lang="fr-FR"/>
              <a:t>17.12.2020</a:t>
            </a:r>
            <a:endParaRPr lang="fr-CH" dirty="0"/>
          </a:p>
        </p:txBody>
      </p:sp>
      <p:sp>
        <p:nvSpPr>
          <p:cNvPr id="8" name="Espace réservé du pied de page 7"/>
          <p:cNvSpPr>
            <a:spLocks noGrp="1"/>
          </p:cNvSpPr>
          <p:nvPr>
            <p:ph type="ftr" sz="quarter" idx="11"/>
          </p:nvPr>
        </p:nvSpPr>
        <p:spPr/>
        <p:txBody>
          <a:bodyPr/>
          <a:lstStyle/>
          <a:p>
            <a:endParaRPr lang="fr-CH" dirty="0"/>
          </a:p>
        </p:txBody>
      </p:sp>
      <p:sp>
        <p:nvSpPr>
          <p:cNvPr id="9" name="Espace réservé du numéro de diapositive 8"/>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4066415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e la date 2"/>
          <p:cNvSpPr>
            <a:spLocks noGrp="1"/>
          </p:cNvSpPr>
          <p:nvPr>
            <p:ph type="dt" sz="half" idx="10"/>
          </p:nvPr>
        </p:nvSpPr>
        <p:spPr/>
        <p:txBody>
          <a:bodyPr/>
          <a:lstStyle/>
          <a:p>
            <a:r>
              <a:rPr lang="fr-FR"/>
              <a:t>17.12.2020</a:t>
            </a:r>
            <a:endParaRPr lang="fr-CH" dirty="0"/>
          </a:p>
        </p:txBody>
      </p:sp>
      <p:sp>
        <p:nvSpPr>
          <p:cNvPr id="4" name="Espace réservé du pied de page 3"/>
          <p:cNvSpPr>
            <a:spLocks noGrp="1"/>
          </p:cNvSpPr>
          <p:nvPr>
            <p:ph type="ftr" sz="quarter" idx="11"/>
          </p:nvPr>
        </p:nvSpPr>
        <p:spPr/>
        <p:txBody>
          <a:bodyPr/>
          <a:lstStyle/>
          <a:p>
            <a:endParaRPr lang="fr-CH" dirty="0"/>
          </a:p>
        </p:txBody>
      </p:sp>
      <p:sp>
        <p:nvSpPr>
          <p:cNvPr id="5" name="Espace réservé du numéro de diapositive 4"/>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1764447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t>17.12.2020</a:t>
            </a:r>
            <a:endParaRPr lang="fr-CH" dirty="0"/>
          </a:p>
        </p:txBody>
      </p:sp>
      <p:sp>
        <p:nvSpPr>
          <p:cNvPr id="3" name="Espace réservé du pied de page 2"/>
          <p:cNvSpPr>
            <a:spLocks noGrp="1"/>
          </p:cNvSpPr>
          <p:nvPr>
            <p:ph type="ftr" sz="quarter" idx="11"/>
          </p:nvPr>
        </p:nvSpPr>
        <p:spPr/>
        <p:txBody>
          <a:bodyPr/>
          <a:lstStyle/>
          <a:p>
            <a:endParaRPr lang="fr-CH" dirty="0"/>
          </a:p>
        </p:txBody>
      </p:sp>
      <p:sp>
        <p:nvSpPr>
          <p:cNvPr id="4" name="Espace réservé du numéro de diapositive 3"/>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1137745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72150" y="301052"/>
            <a:ext cx="4422639" cy="1281215"/>
          </a:xfrm>
        </p:spPr>
        <p:txBody>
          <a:bodyPr anchor="b"/>
          <a:lstStyle>
            <a:lvl1pPr algn="l">
              <a:defRPr sz="2200" b="1"/>
            </a:lvl1pPr>
          </a:lstStyle>
          <a:p>
            <a:r>
              <a:rPr lang="fr-FR"/>
              <a:t>Modifiez le style du titre</a:t>
            </a:r>
            <a:endParaRPr lang="fr-CH"/>
          </a:p>
        </p:txBody>
      </p:sp>
      <p:sp>
        <p:nvSpPr>
          <p:cNvPr id="3" name="Espace réservé du contenu 2"/>
          <p:cNvSpPr>
            <a:spLocks noGrp="1"/>
          </p:cNvSpPr>
          <p:nvPr>
            <p:ph idx="1"/>
          </p:nvPr>
        </p:nvSpPr>
        <p:spPr>
          <a:xfrm>
            <a:off x="5255824" y="301052"/>
            <a:ext cx="7514984" cy="6453329"/>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672150" y="1582266"/>
            <a:ext cx="4422639" cy="5172115"/>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r>
              <a:rPr lang="fr-FR"/>
              <a:t>17.12.2020</a:t>
            </a:r>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245518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634912" y="5292886"/>
            <a:ext cx="8065770" cy="624855"/>
          </a:xfrm>
        </p:spPr>
        <p:txBody>
          <a:bodyPr anchor="b"/>
          <a:lstStyle>
            <a:lvl1pPr algn="l">
              <a:defRPr sz="2200" b="1"/>
            </a:lvl1pPr>
          </a:lstStyle>
          <a:p>
            <a:r>
              <a:rPr lang="fr-FR"/>
              <a:t>Modifiez le style du titre</a:t>
            </a:r>
            <a:endParaRPr lang="fr-CH"/>
          </a:p>
        </p:txBody>
      </p:sp>
      <p:sp>
        <p:nvSpPr>
          <p:cNvPr id="3" name="Espace réservé pour une image  2"/>
          <p:cNvSpPr>
            <a:spLocks noGrp="1"/>
          </p:cNvSpPr>
          <p:nvPr>
            <p:ph type="pic" idx="1"/>
          </p:nvPr>
        </p:nvSpPr>
        <p:spPr>
          <a:xfrm>
            <a:off x="2634912" y="675613"/>
            <a:ext cx="8065770" cy="4536758"/>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fr-CH" dirty="0"/>
          </a:p>
        </p:txBody>
      </p:sp>
      <p:sp>
        <p:nvSpPr>
          <p:cNvPr id="4" name="Espace réservé du texte 3"/>
          <p:cNvSpPr>
            <a:spLocks noGrp="1"/>
          </p:cNvSpPr>
          <p:nvPr>
            <p:ph type="body" sz="half" idx="2"/>
          </p:nvPr>
        </p:nvSpPr>
        <p:spPr>
          <a:xfrm>
            <a:off x="2634912" y="5917741"/>
            <a:ext cx="8065770" cy="887397"/>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r>
              <a:rPr lang="fr-FR"/>
              <a:t>17.12.2020</a:t>
            </a:r>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2737610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72149" y="302802"/>
            <a:ext cx="12098655" cy="1260210"/>
          </a:xfrm>
          <a:prstGeom prst="rect">
            <a:avLst/>
          </a:prstGeom>
        </p:spPr>
        <p:txBody>
          <a:bodyPr vert="horz" lIns="99569" tIns="49785" rIns="99569" bIns="49785" rtlCol="0" anchor="ctr">
            <a:normAutofit/>
          </a:bodyPr>
          <a:lstStyle/>
          <a:p>
            <a:r>
              <a:rPr lang="fr-FR"/>
              <a:t>Modifiez le style du titre</a:t>
            </a:r>
            <a:endParaRPr lang="fr-CH"/>
          </a:p>
        </p:txBody>
      </p:sp>
      <p:sp>
        <p:nvSpPr>
          <p:cNvPr id="3" name="Espace réservé du texte 2"/>
          <p:cNvSpPr>
            <a:spLocks noGrp="1"/>
          </p:cNvSpPr>
          <p:nvPr>
            <p:ph type="body" idx="1"/>
          </p:nvPr>
        </p:nvSpPr>
        <p:spPr>
          <a:xfrm>
            <a:off x="672149" y="1764296"/>
            <a:ext cx="12098655" cy="4990084"/>
          </a:xfrm>
          <a:prstGeom prst="rect">
            <a:avLst/>
          </a:prstGeom>
        </p:spPr>
        <p:txBody>
          <a:bodyPr vert="horz" lIns="99569" tIns="49785" rIns="99569" bIns="49785"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2"/>
          </p:nvPr>
        </p:nvSpPr>
        <p:spPr>
          <a:xfrm>
            <a:off x="672149" y="7008173"/>
            <a:ext cx="3136689" cy="402567"/>
          </a:xfrm>
          <a:prstGeom prst="rect">
            <a:avLst/>
          </a:prstGeom>
        </p:spPr>
        <p:txBody>
          <a:bodyPr vert="horz" lIns="99569" tIns="49785" rIns="99569" bIns="49785" rtlCol="0" anchor="ctr"/>
          <a:lstStyle>
            <a:lvl1pPr algn="l">
              <a:defRPr sz="1300">
                <a:solidFill>
                  <a:schemeClr val="tx1">
                    <a:tint val="75000"/>
                  </a:schemeClr>
                </a:solidFill>
              </a:defRPr>
            </a:lvl1pPr>
          </a:lstStyle>
          <a:p>
            <a:r>
              <a:rPr lang="fr-FR"/>
              <a:t>17.12.2020</a:t>
            </a:r>
            <a:endParaRPr lang="fr-CH" dirty="0"/>
          </a:p>
        </p:txBody>
      </p:sp>
      <p:sp>
        <p:nvSpPr>
          <p:cNvPr id="5" name="Espace réservé du pied de page 4"/>
          <p:cNvSpPr>
            <a:spLocks noGrp="1"/>
          </p:cNvSpPr>
          <p:nvPr>
            <p:ph type="ftr" sz="quarter" idx="3"/>
          </p:nvPr>
        </p:nvSpPr>
        <p:spPr>
          <a:xfrm>
            <a:off x="4593009" y="7008173"/>
            <a:ext cx="4256934" cy="402567"/>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fr-CH" dirty="0"/>
          </a:p>
        </p:txBody>
      </p:sp>
      <p:sp>
        <p:nvSpPr>
          <p:cNvPr id="6" name="Espace réservé du numéro de diapositive 5"/>
          <p:cNvSpPr>
            <a:spLocks noGrp="1"/>
          </p:cNvSpPr>
          <p:nvPr>
            <p:ph type="sldNum" sz="quarter" idx="4"/>
          </p:nvPr>
        </p:nvSpPr>
        <p:spPr>
          <a:xfrm>
            <a:off x="9634116" y="7008173"/>
            <a:ext cx="3136689" cy="402567"/>
          </a:xfrm>
          <a:prstGeom prst="rect">
            <a:avLst/>
          </a:prstGeom>
        </p:spPr>
        <p:txBody>
          <a:bodyPr vert="horz" lIns="99569" tIns="49785" rIns="99569" bIns="49785" rtlCol="0" anchor="ctr"/>
          <a:lstStyle>
            <a:lvl1pPr algn="r">
              <a:defRPr sz="1300">
                <a:solidFill>
                  <a:schemeClr val="tx1">
                    <a:tint val="75000"/>
                  </a:schemeClr>
                </a:solidFill>
              </a:defRPr>
            </a:lvl1pPr>
          </a:lstStyle>
          <a:p>
            <a:fld id="{EA53F418-CE2F-4805-ADD4-B26E9D6F08E5}" type="slidenum">
              <a:rPr lang="fr-CH" smtClean="0"/>
              <a:pPr/>
              <a:t>‹N°›</a:t>
            </a:fld>
            <a:endParaRPr lang="fr-CH" dirty="0"/>
          </a:p>
        </p:txBody>
      </p:sp>
    </p:spTree>
    <p:extLst>
      <p:ext uri="{BB962C8B-B14F-4D97-AF65-F5344CB8AC3E}">
        <p14:creationId xmlns:p14="http://schemas.microsoft.com/office/powerpoint/2010/main" val="3062561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2.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1.jpeg"/><Relationship Id="rId5" Type="http://schemas.openxmlformats.org/officeDocument/2006/relationships/tags" Target="../tags/tag5.xml"/><Relationship Id="rId10" Type="http://schemas.openxmlformats.org/officeDocument/2006/relationships/notesSlide" Target="../notesSlides/notesSlide1.xml"/><Relationship Id="rId4" Type="http://schemas.openxmlformats.org/officeDocument/2006/relationships/tags" Target="../tags/tag4.xml"/><Relationship Id="rId9"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image" Target="../media/image4.jpeg"/><Relationship Id="rId4"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11.xml"/><Relationship Id="rId7" Type="http://schemas.openxmlformats.org/officeDocument/2006/relationships/notesSlide" Target="../notesSlides/notesSlide2.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slideLayout" Target="../slideLayouts/slideLayout7.xml"/><Relationship Id="rId5" Type="http://schemas.openxmlformats.org/officeDocument/2006/relationships/tags" Target="../tags/tag13.xml"/><Relationship Id="rId4" Type="http://schemas.openxmlformats.org/officeDocument/2006/relationships/tags" Target="../tags/tag12.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3.xml"/><Relationship Id="rId3" Type="http://schemas.openxmlformats.org/officeDocument/2006/relationships/tags" Target="../tags/tag15.xml"/><Relationship Id="rId7" Type="http://schemas.openxmlformats.org/officeDocument/2006/relationships/slideLayout" Target="../slideLayouts/slideLayout7.xml"/><Relationship Id="rId2" Type="http://schemas.openxmlformats.org/officeDocument/2006/relationships/tags" Target="../tags/tag14.xml"/><Relationship Id="rId1" Type="http://schemas.openxmlformats.org/officeDocument/2006/relationships/themeOverride" Target="../theme/themeOverride1.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9"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20.xml"/><Relationship Id="rId7" Type="http://schemas.openxmlformats.org/officeDocument/2006/relationships/notesSlide" Target="../notesSlides/notesSlide4.xml"/><Relationship Id="rId2" Type="http://schemas.openxmlformats.org/officeDocument/2006/relationships/tags" Target="../tags/tag19.xml"/><Relationship Id="rId1" Type="http://schemas.openxmlformats.org/officeDocument/2006/relationships/themeOverride" Target="../theme/themeOverride2.xml"/><Relationship Id="rId6" Type="http://schemas.openxmlformats.org/officeDocument/2006/relationships/slideLayout" Target="../slideLayouts/slideLayout7.xml"/><Relationship Id="rId5" Type="http://schemas.openxmlformats.org/officeDocument/2006/relationships/tags" Target="../tags/tag22.xml"/><Relationship Id="rId4" Type="http://schemas.openxmlformats.org/officeDocument/2006/relationships/tags" Target="../tags/tag21.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25.xml"/><Relationship Id="rId7" Type="http://schemas.openxmlformats.org/officeDocument/2006/relationships/notesSlide" Target="../notesSlides/notesSlide5.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slideLayout" Target="../slideLayouts/slideLayout7.xml"/><Relationship Id="rId5" Type="http://schemas.openxmlformats.org/officeDocument/2006/relationships/tags" Target="../tags/tag27.xml"/><Relationship Id="rId4" Type="http://schemas.openxmlformats.org/officeDocument/2006/relationships/tags" Target="../tags/tag26.xml"/></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6.xml"/><Relationship Id="rId3" Type="http://schemas.openxmlformats.org/officeDocument/2006/relationships/tags" Target="../tags/tag29.xml"/><Relationship Id="rId7" Type="http://schemas.openxmlformats.org/officeDocument/2006/relationships/slideLayout" Target="../slideLayouts/slideLayout7.xml"/><Relationship Id="rId2" Type="http://schemas.openxmlformats.org/officeDocument/2006/relationships/tags" Target="../tags/tag28.xml"/><Relationship Id="rId1" Type="http://schemas.openxmlformats.org/officeDocument/2006/relationships/themeOverride" Target="../theme/themeOverride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9" Type="http://schemas.openxmlformats.org/officeDocument/2006/relationships/image" Target="../media/image3.jpeg"/></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35.xml"/><Relationship Id="rId7" Type="http://schemas.openxmlformats.org/officeDocument/2006/relationships/notesSlide" Target="../notesSlides/notesSlide7.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slideLayout" Target="../slideLayouts/slideLayout7.xml"/><Relationship Id="rId5" Type="http://schemas.openxmlformats.org/officeDocument/2006/relationships/tags" Target="../tags/tag37.xml"/><Relationship Id="rId4" Type="http://schemas.openxmlformats.org/officeDocument/2006/relationships/tags" Target="../tags/tag36.xml"/></Relationships>
</file>

<file path=ppt/slides/_rels/slide8.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40.xml"/><Relationship Id="rId7" Type="http://schemas.openxmlformats.org/officeDocument/2006/relationships/notesSlide" Target="../notesSlides/notesSlide8.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slideLayout" Target="../slideLayouts/slideLayout7.xml"/><Relationship Id="rId5" Type="http://schemas.openxmlformats.org/officeDocument/2006/relationships/tags" Target="../tags/tag42.xml"/><Relationship Id="rId4" Type="http://schemas.openxmlformats.org/officeDocument/2006/relationships/tags" Target="../tags/tag41.xml"/></Relationships>
</file>

<file path=ppt/slides/_rels/slide9.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45.xml"/><Relationship Id="rId7" Type="http://schemas.openxmlformats.org/officeDocument/2006/relationships/notesSlide" Target="../notesSlides/notesSlide9.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slideLayout" Target="../slideLayouts/slideLayout2.xml"/><Relationship Id="rId5" Type="http://schemas.openxmlformats.org/officeDocument/2006/relationships/tags" Target="../tags/tag47.xml"/><Relationship Id="rId4" Type="http://schemas.openxmlformats.org/officeDocument/2006/relationships/tags" Target="../tags/tag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9EA0BB3-4CAA-4AB2-BB35-0DBA604F383C}"/>
              </a:ext>
            </a:extLst>
          </p:cNvPr>
          <p:cNvSpPr/>
          <p:nvPr>
            <p:custDataLst>
              <p:tags r:id="rId1"/>
            </p:custDataLst>
          </p:nvPr>
        </p:nvSpPr>
        <p:spPr>
          <a:xfrm rot="5400000">
            <a:off x="-2144714" y="2871542"/>
            <a:ext cx="7561264" cy="1818184"/>
          </a:xfrm>
          <a:prstGeom prst="rect">
            <a:avLst/>
          </a:prstGeom>
          <a:solidFill>
            <a:srgbClr val="B5BEC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lang="fr-CH" dirty="0"/>
          </a:p>
        </p:txBody>
      </p:sp>
      <p:sp>
        <p:nvSpPr>
          <p:cNvPr id="2" name="Rectangle 1"/>
          <p:cNvSpPr/>
          <p:nvPr>
            <p:custDataLst>
              <p:tags r:id="rId2"/>
            </p:custDataLst>
          </p:nvPr>
        </p:nvSpPr>
        <p:spPr>
          <a:xfrm>
            <a:off x="-45005" y="556012"/>
            <a:ext cx="13442950" cy="1688161"/>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lang="fr-CH" dirty="0"/>
          </a:p>
        </p:txBody>
      </p:sp>
      <p:sp>
        <p:nvSpPr>
          <p:cNvPr id="4" name="Rectangle 3"/>
          <p:cNvSpPr/>
          <p:nvPr>
            <p:custDataLst>
              <p:tags r:id="rId3"/>
            </p:custDataLst>
          </p:nvPr>
        </p:nvSpPr>
        <p:spPr>
          <a:xfrm>
            <a:off x="1374783" y="9"/>
            <a:ext cx="3708501" cy="7561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endParaRPr lang="fr-CH" dirty="0"/>
          </a:p>
        </p:txBody>
      </p:sp>
      <p:pic>
        <p:nvPicPr>
          <p:cNvPr id="7" name="Image 6">
            <a:extLst>
              <a:ext uri="{FF2B5EF4-FFF2-40B4-BE49-F238E27FC236}">
                <a16:creationId xmlns:a16="http://schemas.microsoft.com/office/drawing/2014/main" id="{094CD402-ACF6-4964-A554-9F7AA9C181A6}"/>
              </a:ext>
            </a:extLst>
          </p:cNvPr>
          <p:cNvPicPr>
            <a:picLocks noChangeAspect="1"/>
          </p:cNvPicPr>
          <p:nvPr>
            <p:custDataLst>
              <p:tags r:id="rId4"/>
            </p:custDataLst>
          </p:nvPr>
        </p:nvPicPr>
        <p:blipFill>
          <a:blip r:embed="rId11" cstate="print">
            <a:extLst>
              <a:ext uri="{28A0092B-C50C-407E-A947-70E740481C1C}">
                <a14:useLocalDpi xmlns:a14="http://schemas.microsoft.com/office/drawing/2010/main" val="0"/>
              </a:ext>
            </a:extLst>
          </a:blip>
          <a:stretch>
            <a:fillRect/>
          </a:stretch>
        </p:blipFill>
        <p:spPr>
          <a:xfrm>
            <a:off x="10537899" y="6761175"/>
            <a:ext cx="2880320" cy="800088"/>
          </a:xfrm>
          <a:prstGeom prst="rect">
            <a:avLst/>
          </a:prstGeom>
        </p:spPr>
      </p:pic>
      <p:pic>
        <p:nvPicPr>
          <p:cNvPr id="5" name="Image 4">
            <a:extLst>
              <a:ext uri="{FF2B5EF4-FFF2-40B4-BE49-F238E27FC236}">
                <a16:creationId xmlns:a16="http://schemas.microsoft.com/office/drawing/2014/main" id="{C03E6428-15C6-41A0-A0F6-F5AB25167DD2}"/>
              </a:ext>
            </a:extLst>
          </p:cNvPr>
          <p:cNvPicPr>
            <a:picLocks noChangeAspect="1"/>
          </p:cNvPicPr>
          <p:nvPr>
            <p:custDataLst>
              <p:tags r:id="rId5"/>
            </p:custDataLst>
          </p:nvPr>
        </p:nvPicPr>
        <p:blipFill>
          <a:blip r:embed="rId12" cstate="print">
            <a:extLst>
              <a:ext uri="{28A0092B-C50C-407E-A947-70E740481C1C}">
                <a14:useLocalDpi xmlns:a14="http://schemas.microsoft.com/office/drawing/2010/main" val="0"/>
              </a:ext>
            </a:extLst>
          </a:blip>
          <a:stretch>
            <a:fillRect/>
          </a:stretch>
        </p:blipFill>
        <p:spPr>
          <a:xfrm>
            <a:off x="4129187" y="2624462"/>
            <a:ext cx="6216911" cy="4136713"/>
          </a:xfrm>
          <a:prstGeom prst="rect">
            <a:avLst/>
          </a:prstGeom>
        </p:spPr>
      </p:pic>
      <p:sp>
        <p:nvSpPr>
          <p:cNvPr id="12" name="Sous-titre 2">
            <a:extLst>
              <a:ext uri="{FF2B5EF4-FFF2-40B4-BE49-F238E27FC236}">
                <a16:creationId xmlns:a16="http://schemas.microsoft.com/office/drawing/2014/main" id="{3ACD0076-26F4-4704-8B8E-DD901681498B}"/>
              </a:ext>
            </a:extLst>
          </p:cNvPr>
          <p:cNvSpPr txBox="1">
            <a:spLocks/>
          </p:cNvSpPr>
          <p:nvPr>
            <p:custDataLst>
              <p:tags r:id="rId6"/>
            </p:custDataLst>
          </p:nvPr>
        </p:nvSpPr>
        <p:spPr bwMode="auto">
          <a:xfrm>
            <a:off x="395819" y="1237141"/>
            <a:ext cx="12137628" cy="295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9957" rIns="99569" bIns="49785" numCol="1" rtlCol="0" anchor="t" anchorCtr="0" compatLnSpc="1">
            <a:prstTxWarp prst="textNoShape">
              <a:avLst/>
            </a:prstTxWarp>
            <a:normAutofit fontScale="25000" lnSpcReduction="20000"/>
          </a:bodyPr>
          <a:lstStyle>
            <a:lvl1pPr marL="0" indent="0" algn="l" rtl="0" fontAlgn="base">
              <a:spcBef>
                <a:spcPts val="800"/>
              </a:spcBef>
              <a:spcAft>
                <a:spcPct val="0"/>
              </a:spcAft>
              <a:buFont typeface="Arial" pitchFamily="34" charse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rtl="0" fontAlgn="base">
              <a:spcBef>
                <a:spcPts val="300"/>
              </a:spcBef>
              <a:spcAft>
                <a:spcPct val="0"/>
              </a:spcAft>
              <a:buClr>
                <a:schemeClr val="accent2"/>
              </a:buClr>
              <a:buFont typeface="Wingdings" pitchFamily="2" charset="2"/>
              <a:buNone/>
              <a:defRPr sz="1600" kern="1200">
                <a:solidFill>
                  <a:schemeClr val="tx1">
                    <a:tint val="75000"/>
                  </a:schemeClr>
                </a:solidFill>
                <a:latin typeface="+mn-lt"/>
                <a:ea typeface="+mn-ea"/>
                <a:cs typeface="+mn-cs"/>
              </a:defRPr>
            </a:lvl2pPr>
            <a:lvl3pPr marL="914400" indent="0" algn="ctr" rtl="0" fontAlgn="base">
              <a:spcBef>
                <a:spcPts val="300"/>
              </a:spcBef>
              <a:spcAft>
                <a:spcPct val="0"/>
              </a:spcAft>
              <a:buClr>
                <a:schemeClr val="accent2"/>
              </a:buClr>
              <a:buFont typeface="Wingdings" pitchFamily="2" charset="2"/>
              <a:buNone/>
              <a:defRPr sz="1600" kern="1200">
                <a:solidFill>
                  <a:schemeClr val="tx1">
                    <a:tint val="75000"/>
                  </a:schemeClr>
                </a:solidFill>
                <a:latin typeface="+mn-lt"/>
                <a:ea typeface="+mn-ea"/>
                <a:cs typeface="+mn-cs"/>
              </a:defRPr>
            </a:lvl3pPr>
            <a:lvl4pPr marL="1371600" indent="0" algn="ctr" rtl="0" fontAlgn="base">
              <a:spcBef>
                <a:spcPts val="300"/>
              </a:spcBef>
              <a:spcAft>
                <a:spcPct val="0"/>
              </a:spcAft>
              <a:buClr>
                <a:schemeClr val="accent2"/>
              </a:buClr>
              <a:buFont typeface="Wingdings" pitchFamily="2" charset="2"/>
              <a:buNone/>
              <a:defRPr sz="1600" kern="1200">
                <a:solidFill>
                  <a:schemeClr val="tx1">
                    <a:tint val="75000"/>
                  </a:schemeClr>
                </a:solidFill>
                <a:latin typeface="+mn-lt"/>
                <a:ea typeface="+mn-ea"/>
                <a:cs typeface="+mn-cs"/>
              </a:defRPr>
            </a:lvl4pPr>
            <a:lvl5pPr marL="1828800" indent="0" algn="ctr" rtl="0" fontAlgn="base">
              <a:spcBef>
                <a:spcPts val="300"/>
              </a:spcBef>
              <a:spcAft>
                <a:spcPct val="0"/>
              </a:spcAft>
              <a:buClr>
                <a:schemeClr val="accent2"/>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9pPr>
          </a:lstStyle>
          <a:p>
            <a:pPr fontAlgn="auto">
              <a:lnSpc>
                <a:spcPct val="170000"/>
              </a:lnSpc>
              <a:spcAft>
                <a:spcPts val="0"/>
              </a:spcAft>
              <a:defRPr/>
            </a:pPr>
            <a:r>
              <a:rPr lang="fr-CH" sz="7200" b="1" dirty="0">
                <a:solidFill>
                  <a:schemeClr val="bg1"/>
                </a:solidFill>
                <a:latin typeface="Lato Black" panose="020F0A02020204030203" pitchFamily="34" charset="0"/>
                <a:cs typeface="Arial" pitchFamily="34" charset="0"/>
              </a:rPr>
              <a:t>Evaluer en contexte scolaire: retours d’expérience</a:t>
            </a:r>
          </a:p>
          <a:p>
            <a:pPr fontAlgn="auto">
              <a:lnSpc>
                <a:spcPct val="170000"/>
              </a:lnSpc>
              <a:spcAft>
                <a:spcPts val="0"/>
              </a:spcAft>
              <a:defRPr/>
            </a:pPr>
            <a:r>
              <a:rPr lang="fr-CH" sz="7200" b="1" spc="150" dirty="0">
                <a:solidFill>
                  <a:srgbClr val="002060"/>
                </a:solidFill>
                <a:latin typeface="Lato" panose="020F0502020204030203" pitchFamily="34" charset="0"/>
                <a:cs typeface="Arial" pitchFamily="34" charset="0"/>
              </a:rPr>
              <a:t>Eric Moachon, Pierre-Alain Roch, Marlène Charpentier</a:t>
            </a:r>
          </a:p>
          <a:p>
            <a:pPr fontAlgn="auto">
              <a:spcAft>
                <a:spcPts val="0"/>
              </a:spcAft>
              <a:defRPr/>
            </a:pPr>
            <a:endParaRPr lang="fr-CH" sz="2400" b="1" cap="small" dirty="0">
              <a:solidFill>
                <a:schemeClr val="bg1"/>
              </a:solidFill>
              <a:latin typeface="Lato Black" panose="020F0A02020204030203" pitchFamily="34" charset="0"/>
              <a:cs typeface="Arial" panose="020B0604020202020204" pitchFamily="34" charset="0"/>
            </a:endParaRPr>
          </a:p>
        </p:txBody>
      </p:sp>
      <p:sp>
        <p:nvSpPr>
          <p:cNvPr id="15" name="Sous-titre 2">
            <a:extLst>
              <a:ext uri="{FF2B5EF4-FFF2-40B4-BE49-F238E27FC236}">
                <a16:creationId xmlns:a16="http://schemas.microsoft.com/office/drawing/2014/main" id="{C0FF73E9-F012-4D4F-A0C0-0800BD10CFD8}"/>
              </a:ext>
            </a:extLst>
          </p:cNvPr>
          <p:cNvSpPr txBox="1">
            <a:spLocks/>
          </p:cNvSpPr>
          <p:nvPr>
            <p:custDataLst>
              <p:tags r:id="rId7"/>
            </p:custDataLst>
          </p:nvPr>
        </p:nvSpPr>
        <p:spPr>
          <a:xfrm>
            <a:off x="429885" y="2135625"/>
            <a:ext cx="8208912" cy="295620"/>
          </a:xfrm>
          <a:prstGeom prst="rect">
            <a:avLst/>
          </a:prstGeom>
        </p:spPr>
        <p:txBody>
          <a:bodyPr lIns="99569" tIns="9957" rIns="99569" bIns="49785">
            <a:noAutofit/>
          </a:bodyPr>
          <a:lstStyle>
            <a:lvl1pPr marL="0" indent="0" algn="l" defTabSz="914400" rtl="0" eaLnBrk="1" latinLnBrk="0" hangingPunct="1">
              <a:spcBef>
                <a:spcPts val="800"/>
              </a:spcBef>
              <a:buFont typeface="Arial" pitchFamily="34" charse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2pPr>
            <a:lvl3pPr marL="9144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3pPr>
            <a:lvl4pPr marL="13716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4pPr>
            <a:lvl5pPr marL="1828800" indent="0" algn="ctr"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9pPr>
          </a:lstStyle>
          <a:p>
            <a:pPr>
              <a:defRPr/>
            </a:pPr>
            <a:endParaRPr lang="fr-CH" sz="1600" dirty="0">
              <a:latin typeface="Lato Black" panose="020F0A02020204030203" pitchFamily="34" charset="0"/>
              <a:cs typeface="Arial" pitchFamily="34" charset="0"/>
            </a:endParaRPr>
          </a:p>
        </p:txBody>
      </p:sp>
      <p:sp>
        <p:nvSpPr>
          <p:cNvPr id="16" name="Titre 1">
            <a:extLst>
              <a:ext uri="{FF2B5EF4-FFF2-40B4-BE49-F238E27FC236}">
                <a16:creationId xmlns:a16="http://schemas.microsoft.com/office/drawing/2014/main" id="{60629900-CD73-4600-B03F-867046EC963F}"/>
              </a:ext>
            </a:extLst>
          </p:cNvPr>
          <p:cNvSpPr txBox="1">
            <a:spLocks/>
          </p:cNvSpPr>
          <p:nvPr>
            <p:custDataLst>
              <p:tags r:id="rId8"/>
            </p:custDataLst>
          </p:nvPr>
        </p:nvSpPr>
        <p:spPr>
          <a:xfrm>
            <a:off x="352493" y="678341"/>
            <a:ext cx="10319780" cy="475055"/>
          </a:xfrm>
          <a:prstGeom prst="rect">
            <a:avLst/>
          </a:prstGeom>
        </p:spPr>
        <p:txBody>
          <a:bodyPr vert="horz" lIns="99569" tIns="49785" rIns="99569" bIns="9957" rtlCol="0" anchor="b">
            <a:noAutofit/>
          </a:bodyPr>
          <a:lstStyle>
            <a:lvl1pPr algn="l" rtl="0" fontAlgn="base">
              <a:spcBef>
                <a:spcPct val="0"/>
              </a:spcBef>
              <a:spcAft>
                <a:spcPct val="0"/>
              </a:spcAft>
              <a:defRPr sz="3200" kern="1200" cap="all">
                <a:solidFill>
                  <a:schemeClr val="tx1"/>
                </a:solidFill>
                <a:latin typeface="+mj-lt"/>
                <a:ea typeface="+mj-ea"/>
                <a:cs typeface="+mj-cs"/>
              </a:defRPr>
            </a:lvl1pPr>
            <a:lvl2pPr algn="l" rtl="0" fontAlgn="base">
              <a:spcBef>
                <a:spcPct val="0"/>
              </a:spcBef>
              <a:spcAft>
                <a:spcPct val="0"/>
              </a:spcAft>
              <a:defRPr sz="2800">
                <a:solidFill>
                  <a:schemeClr val="tx1"/>
                </a:solidFill>
                <a:latin typeface="Franklin Gothic Medium" pitchFamily="34" charset="0"/>
              </a:defRPr>
            </a:lvl2pPr>
            <a:lvl3pPr algn="l" rtl="0" fontAlgn="base">
              <a:spcBef>
                <a:spcPct val="0"/>
              </a:spcBef>
              <a:spcAft>
                <a:spcPct val="0"/>
              </a:spcAft>
              <a:defRPr sz="2800">
                <a:solidFill>
                  <a:schemeClr val="tx1"/>
                </a:solidFill>
                <a:latin typeface="Franklin Gothic Medium" pitchFamily="34" charset="0"/>
              </a:defRPr>
            </a:lvl3pPr>
            <a:lvl4pPr algn="l" rtl="0" fontAlgn="base">
              <a:spcBef>
                <a:spcPct val="0"/>
              </a:spcBef>
              <a:spcAft>
                <a:spcPct val="0"/>
              </a:spcAft>
              <a:defRPr sz="2800">
                <a:solidFill>
                  <a:schemeClr val="tx1"/>
                </a:solidFill>
                <a:latin typeface="Franklin Gothic Medium" pitchFamily="34" charset="0"/>
              </a:defRPr>
            </a:lvl4pPr>
            <a:lvl5pPr algn="l" rtl="0" fontAlgn="base">
              <a:spcBef>
                <a:spcPct val="0"/>
              </a:spcBef>
              <a:spcAft>
                <a:spcPct val="0"/>
              </a:spcAft>
              <a:defRPr sz="2800">
                <a:solidFill>
                  <a:schemeClr val="tx1"/>
                </a:solidFill>
                <a:latin typeface="Franklin Gothic Medium" pitchFamily="34" charset="0"/>
              </a:defRPr>
            </a:lvl5pPr>
            <a:lvl6pPr marL="457200" algn="l" rtl="0" fontAlgn="base">
              <a:spcBef>
                <a:spcPct val="0"/>
              </a:spcBef>
              <a:spcAft>
                <a:spcPct val="0"/>
              </a:spcAft>
              <a:defRPr sz="2800">
                <a:solidFill>
                  <a:schemeClr val="tx1"/>
                </a:solidFill>
                <a:latin typeface="Franklin Gothic Medium" pitchFamily="34" charset="0"/>
              </a:defRPr>
            </a:lvl6pPr>
            <a:lvl7pPr marL="914400" algn="l" rtl="0" fontAlgn="base">
              <a:spcBef>
                <a:spcPct val="0"/>
              </a:spcBef>
              <a:spcAft>
                <a:spcPct val="0"/>
              </a:spcAft>
              <a:defRPr sz="2800">
                <a:solidFill>
                  <a:schemeClr val="tx1"/>
                </a:solidFill>
                <a:latin typeface="Franklin Gothic Medium" pitchFamily="34" charset="0"/>
              </a:defRPr>
            </a:lvl7pPr>
            <a:lvl8pPr marL="1371600" algn="l" rtl="0" fontAlgn="base">
              <a:spcBef>
                <a:spcPct val="0"/>
              </a:spcBef>
              <a:spcAft>
                <a:spcPct val="0"/>
              </a:spcAft>
              <a:defRPr sz="2800">
                <a:solidFill>
                  <a:schemeClr val="tx1"/>
                </a:solidFill>
                <a:latin typeface="Franklin Gothic Medium" pitchFamily="34" charset="0"/>
              </a:defRPr>
            </a:lvl8pPr>
            <a:lvl9pPr marL="1828800" algn="l" rtl="0" fontAlgn="base">
              <a:spcBef>
                <a:spcPct val="0"/>
              </a:spcBef>
              <a:spcAft>
                <a:spcPct val="0"/>
              </a:spcAft>
              <a:defRPr sz="2800">
                <a:solidFill>
                  <a:schemeClr val="tx1"/>
                </a:solidFill>
                <a:latin typeface="Franklin Gothic Medium" pitchFamily="34" charset="0"/>
              </a:defRPr>
            </a:lvl9pPr>
          </a:lstStyle>
          <a:p>
            <a:pPr fontAlgn="auto">
              <a:spcAft>
                <a:spcPts val="0"/>
              </a:spcAft>
              <a:defRPr/>
            </a:pPr>
            <a:r>
              <a:rPr lang="fr-CH" sz="2300" b="1" cap="small" dirty="0">
                <a:solidFill>
                  <a:srgbClr val="002060"/>
                </a:solidFill>
                <a:latin typeface="Arial" panose="020B0604020202020204" pitchFamily="34" charset="0"/>
                <a:cs typeface="Arial" panose="020B0604020202020204" pitchFamily="34" charset="0"/>
              </a:rPr>
              <a:t>Congrès SEVAL - Ateliers Méthodologiques - 1</a:t>
            </a:r>
            <a:r>
              <a:rPr lang="fr-CH" sz="2300" b="1" cap="none" baseline="30000" dirty="0">
                <a:solidFill>
                  <a:srgbClr val="002060"/>
                </a:solidFill>
                <a:latin typeface="Arial" panose="020B0604020202020204" pitchFamily="34" charset="0"/>
                <a:cs typeface="Arial" panose="020B0604020202020204" pitchFamily="34" charset="0"/>
              </a:rPr>
              <a:t>er</a:t>
            </a:r>
            <a:r>
              <a:rPr lang="fr-CH" sz="2300" b="1" cap="small" dirty="0">
                <a:solidFill>
                  <a:srgbClr val="002060"/>
                </a:solidFill>
                <a:latin typeface="Arial" panose="020B0604020202020204" pitchFamily="34" charset="0"/>
                <a:cs typeface="Arial" panose="020B0604020202020204" pitchFamily="34" charset="0"/>
              </a:rPr>
              <a:t> septembre 2022 </a:t>
            </a:r>
          </a:p>
        </p:txBody>
      </p:sp>
    </p:spTree>
    <p:extLst>
      <p:ext uri="{BB962C8B-B14F-4D97-AF65-F5344CB8AC3E}">
        <p14:creationId xmlns:p14="http://schemas.microsoft.com/office/powerpoint/2010/main" val="254599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_Pic1">
            <a:extLst>
              <a:ext uri="{FF2B5EF4-FFF2-40B4-BE49-F238E27FC236}">
                <a16:creationId xmlns:a16="http://schemas.microsoft.com/office/drawing/2014/main" id="{7CFF53DA-3790-45CE-A9FB-002D640ED0AF}"/>
              </a:ext>
            </a:extLst>
          </p:cNvPr>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254625" y="2309020"/>
            <a:ext cx="2933700" cy="2943225"/>
          </a:xfrm>
          <a:prstGeom prst="rect">
            <a:avLst/>
          </a:prstGeom>
          <a:noFill/>
          <a:ln>
            <a:noFill/>
          </a:ln>
        </p:spPr>
      </p:pic>
      <p:sp>
        <p:nvSpPr>
          <p:cNvPr id="9" name="ZoneTexte 2">
            <a:extLst>
              <a:ext uri="{FF2B5EF4-FFF2-40B4-BE49-F238E27FC236}">
                <a16:creationId xmlns:a16="http://schemas.microsoft.com/office/drawing/2014/main" id="{579355B7-1F40-4983-8FDB-38F85F5F672E}"/>
              </a:ext>
            </a:extLst>
          </p:cNvPr>
          <p:cNvSpPr txBox="1"/>
          <p:nvPr>
            <p:custDataLst>
              <p:tags r:id="rId2"/>
            </p:custDataLst>
          </p:nvPr>
        </p:nvSpPr>
        <p:spPr>
          <a:xfrm>
            <a:off x="2620853" y="6330409"/>
            <a:ext cx="8201244" cy="1022871"/>
          </a:xfrm>
          <a:prstGeom prst="rect">
            <a:avLst/>
          </a:prstGeom>
          <a:noFill/>
        </p:spPr>
        <p:txBody>
          <a:bodyPr wrap="square" lIns="113578" tIns="56790" rIns="113578" bIns="56790" rtlCol="0">
            <a:noAutofit/>
          </a:bodyPr>
          <a:lstStyle/>
          <a:p>
            <a:pPr algn="ctr"/>
            <a:r>
              <a:rPr lang="fr-FR" sz="1400" dirty="0">
                <a:solidFill>
                  <a:srgbClr val="D1C900"/>
                </a:solidFill>
                <a:latin typeface="Calibri"/>
                <a:ea typeface="Times New Roman"/>
                <a:cs typeface="Times New Roman"/>
              </a:rPr>
              <a:t>Cour des comptes – Route de Chêne 54 - 1208 Genève  </a:t>
            </a:r>
            <a:br>
              <a:rPr lang="fr-FR" sz="1400" dirty="0">
                <a:solidFill>
                  <a:srgbClr val="D1C900"/>
                </a:solidFill>
                <a:latin typeface="Calibri"/>
                <a:ea typeface="Times New Roman"/>
                <a:cs typeface="Times New Roman"/>
              </a:rPr>
            </a:br>
            <a:r>
              <a:rPr lang="fr-FR" sz="1400" dirty="0">
                <a:solidFill>
                  <a:srgbClr val="D1C900"/>
                </a:solidFill>
                <a:latin typeface="Calibri"/>
                <a:ea typeface="Times New Roman"/>
                <a:cs typeface="Times New Roman"/>
              </a:rPr>
              <a:t>tél. 022 388 77 </a:t>
            </a:r>
            <a:r>
              <a:rPr lang="fr-FR" sz="1400">
                <a:solidFill>
                  <a:srgbClr val="D1C900"/>
                </a:solidFill>
                <a:latin typeface="Calibri"/>
                <a:ea typeface="Times New Roman"/>
                <a:cs typeface="Times New Roman"/>
              </a:rPr>
              <a:t>90 </a:t>
            </a:r>
            <a:endParaRPr lang="fr-CH" sz="1100" dirty="0">
              <a:solidFill>
                <a:srgbClr val="D1C900"/>
              </a:solidFill>
              <a:latin typeface="Arial"/>
              <a:ea typeface="Times New Roman"/>
            </a:endParaRPr>
          </a:p>
          <a:p>
            <a:pPr algn="ctr"/>
            <a:r>
              <a:rPr lang="fr-FR" sz="1400" dirty="0">
                <a:solidFill>
                  <a:srgbClr val="D1C900"/>
                </a:solidFill>
                <a:latin typeface="Calibri"/>
                <a:ea typeface="Times New Roman"/>
                <a:cs typeface="Times New Roman"/>
              </a:rPr>
              <a:t>http://www.cdc-ge.ch</a:t>
            </a:r>
            <a:endParaRPr lang="fr-CH" sz="1100" dirty="0">
              <a:solidFill>
                <a:srgbClr val="D1C900"/>
              </a:solidFill>
              <a:latin typeface="Arial"/>
              <a:ea typeface="Times New Roman"/>
            </a:endParaRPr>
          </a:p>
        </p:txBody>
      </p:sp>
    </p:spTree>
    <p:extLst>
      <p:ext uri="{BB962C8B-B14F-4D97-AF65-F5344CB8AC3E}">
        <p14:creationId xmlns:p14="http://schemas.microsoft.com/office/powerpoint/2010/main" val="277704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1608907" y="1908423"/>
            <a:ext cx="8784976"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r>
              <a:rPr lang="fr-CH" sz="2800" dirty="0">
                <a:solidFill>
                  <a:srgbClr val="002060"/>
                </a:solidFill>
                <a:latin typeface="Lato" panose="020F0502020204030203" pitchFamily="34" charset="0"/>
                <a:cs typeface="Arial" panose="020B0604020202020204" pitchFamily="34" charset="0"/>
              </a:rPr>
              <a:t>Introduction: la Cour des comptes, ses évaluateurs et le contexte scolaire;</a:t>
            </a: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r>
              <a:rPr lang="fr-CH" sz="2800" dirty="0">
                <a:solidFill>
                  <a:srgbClr val="002060"/>
                </a:solidFill>
                <a:latin typeface="Lato" panose="020F0502020204030203" pitchFamily="34" charset="0"/>
                <a:cs typeface="Arial" panose="020B0604020202020204" pitchFamily="34" charset="0"/>
              </a:rPr>
              <a:t>La manière d’appréhender les enfants à travers 4 exemples</a:t>
            </a: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r>
              <a:rPr lang="fr-CH" sz="2800" dirty="0">
                <a:solidFill>
                  <a:srgbClr val="002060"/>
                </a:solidFill>
                <a:latin typeface="Lato" panose="020F0502020204030203" pitchFamily="34" charset="0"/>
                <a:cs typeface="Arial" panose="020B0604020202020204" pitchFamily="34" charset="0"/>
              </a:rPr>
              <a:t>Conclusion</a:t>
            </a: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2</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7898334" y="171825"/>
            <a:ext cx="5544616"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Contenu de la présentation</a:t>
            </a:r>
          </a:p>
        </p:txBody>
      </p:sp>
    </p:spTree>
    <p:extLst>
      <p:ext uri="{BB962C8B-B14F-4D97-AF65-F5344CB8AC3E}">
        <p14:creationId xmlns:p14="http://schemas.microsoft.com/office/powerpoint/2010/main" val="37278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3"/>
          <p:cNvSpPr txBox="1">
            <a:spLocks noChangeArrowheads="1"/>
          </p:cNvSpPr>
          <p:nvPr>
            <p:custDataLst>
              <p:tags r:id="rId2"/>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3"/>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4"/>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3</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5"/>
            </p:custDataLst>
          </p:nvPr>
        </p:nvPicPr>
        <p:blipFill>
          <a:blip r:embed="rId9"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6"/>
            </p:custDataLst>
          </p:nvPr>
        </p:nvSpPr>
        <p:spPr>
          <a:xfrm>
            <a:off x="7898333" y="113103"/>
            <a:ext cx="5544616"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Introduction</a:t>
            </a:r>
          </a:p>
        </p:txBody>
      </p:sp>
      <p:sp>
        <p:nvSpPr>
          <p:cNvPr id="2" name="ZoneTexte 1">
            <a:extLst>
              <a:ext uri="{FF2B5EF4-FFF2-40B4-BE49-F238E27FC236}">
                <a16:creationId xmlns:a16="http://schemas.microsoft.com/office/drawing/2014/main" id="{35AB151F-D4F6-AB43-4534-B2A6C21F350B}"/>
              </a:ext>
            </a:extLst>
          </p:cNvPr>
          <p:cNvSpPr txBox="1"/>
          <p:nvPr/>
        </p:nvSpPr>
        <p:spPr>
          <a:xfrm>
            <a:off x="927068" y="919707"/>
            <a:ext cx="11924519" cy="6563335"/>
          </a:xfrm>
          <a:prstGeom prst="rect">
            <a:avLst/>
          </a:prstGeom>
          <a:noFill/>
        </p:spPr>
        <p:txBody>
          <a:bodyPr wrap="square" rtlCol="0">
            <a:spAutoFit/>
          </a:bodyPr>
          <a:lstStyle/>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La Cour des comptes de Genève</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La Cour des comptes de Genève, une institution supérieure de contrôle</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Évaluation depuis 2013</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3 puis 4 évalua-</a:t>
            </a:r>
            <a:r>
              <a:rPr lang="fr-CH" sz="2800" dirty="0" err="1">
                <a:latin typeface="Lato" panose="020F0502020204030203" pitchFamily="34" charset="0"/>
                <a:ea typeface="Lato" panose="020F0502020204030203" pitchFamily="34" charset="0"/>
                <a:cs typeface="Lato" panose="020F0502020204030203" pitchFamily="34" charset="0"/>
              </a:rPr>
              <a:t>teurs</a:t>
            </a:r>
            <a:r>
              <a:rPr lang="fr-CH" sz="2800" dirty="0">
                <a:latin typeface="Lato" panose="020F0502020204030203" pitchFamily="34" charset="0"/>
                <a:ea typeface="Lato" panose="020F0502020204030203" pitchFamily="34" charset="0"/>
                <a:cs typeface="Lato" panose="020F0502020204030203" pitchFamily="34" charset="0"/>
              </a:rPr>
              <a:t>-</a:t>
            </a:r>
            <a:r>
              <a:rPr lang="fr-CH" sz="2800" dirty="0" err="1">
                <a:latin typeface="Lato" panose="020F0502020204030203" pitchFamily="34" charset="0"/>
                <a:ea typeface="Lato" panose="020F0502020204030203" pitchFamily="34" charset="0"/>
                <a:cs typeface="Lato" panose="020F0502020204030203" pitchFamily="34" charset="0"/>
              </a:rPr>
              <a:t>trices</a:t>
            </a:r>
            <a:r>
              <a:rPr lang="fr-CH" sz="2800" dirty="0">
                <a:latin typeface="Lato" panose="020F0502020204030203" pitchFamily="34" charset="0"/>
                <a:ea typeface="Lato" panose="020F0502020204030203" pitchFamily="34" charset="0"/>
                <a:cs typeface="Lato" panose="020F0502020204030203" pitchFamily="34" charset="0"/>
              </a:rPr>
              <a:t> généralistes</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Peu de mandats d’évaluation à des spécialistes </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15 rapports publiés</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Une part importante des politiques publiques évaluées implique des enfants, souvent dans un contexte scolaire</a:t>
            </a:r>
          </a:p>
          <a:p>
            <a:pPr marL="342900" indent="-342900">
              <a:buFont typeface="Arial" panose="020B0604020202020204" pitchFamily="34" charset="0"/>
              <a:buChar char="•"/>
            </a:pPr>
            <a:endParaRPr lang="fr-CH" sz="2400" dirty="0">
              <a:latin typeface="Lato" panose="020F0502020204030203" pitchFamily="34" charset="0"/>
            </a:endParaRPr>
          </a:p>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Questionnements</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L’école comme lieu d’enquête</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Prise en compte des spécificités du public enfant par des généralistes</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Techniques de récolte de données les mieux adaptées à ces publics</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Volonté d’efficience de la Cour vs profondeur des analyses</a:t>
            </a:r>
          </a:p>
        </p:txBody>
      </p:sp>
    </p:spTree>
    <p:extLst>
      <p:ext uri="{BB962C8B-B14F-4D97-AF65-F5344CB8AC3E}">
        <p14:creationId xmlns:p14="http://schemas.microsoft.com/office/powerpoint/2010/main" val="56235031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3"/>
          <p:cNvSpPr txBox="1">
            <a:spLocks noChangeArrowheads="1"/>
          </p:cNvSpPr>
          <p:nvPr>
            <p:custDataLst>
              <p:tags r:id="rId2"/>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3"/>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4"/>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4</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5"/>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2" name="ZoneTexte 1">
            <a:extLst>
              <a:ext uri="{FF2B5EF4-FFF2-40B4-BE49-F238E27FC236}">
                <a16:creationId xmlns:a16="http://schemas.microsoft.com/office/drawing/2014/main" id="{714949C8-4038-C922-C868-7C26E8319958}"/>
              </a:ext>
            </a:extLst>
          </p:cNvPr>
          <p:cNvSpPr txBox="1"/>
          <p:nvPr/>
        </p:nvSpPr>
        <p:spPr>
          <a:xfrm>
            <a:off x="759433" y="1548383"/>
            <a:ext cx="10657184" cy="707886"/>
          </a:xfrm>
          <a:prstGeom prst="rect">
            <a:avLst/>
          </a:prstGeom>
          <a:noFill/>
        </p:spPr>
        <p:txBody>
          <a:bodyPr wrap="square" rtlCol="0">
            <a:spAutoFit/>
          </a:bodyPr>
          <a:lstStyle/>
          <a:p>
            <a:pPr lvl="1"/>
            <a:endParaRPr lang="fr-CH" dirty="0"/>
          </a:p>
          <a:p>
            <a:endParaRPr lang="fr-CH" dirty="0"/>
          </a:p>
        </p:txBody>
      </p:sp>
      <p:sp>
        <p:nvSpPr>
          <p:cNvPr id="3" name="ZoneTexte 2">
            <a:extLst>
              <a:ext uri="{FF2B5EF4-FFF2-40B4-BE49-F238E27FC236}">
                <a16:creationId xmlns:a16="http://schemas.microsoft.com/office/drawing/2014/main" id="{4268037E-A4D0-61C4-9DBE-FA41615251E6}"/>
              </a:ext>
            </a:extLst>
          </p:cNvPr>
          <p:cNvSpPr txBox="1"/>
          <p:nvPr/>
        </p:nvSpPr>
        <p:spPr>
          <a:xfrm>
            <a:off x="1536899" y="3047022"/>
            <a:ext cx="10657184" cy="1077218"/>
          </a:xfrm>
          <a:prstGeom prst="rect">
            <a:avLst/>
          </a:prstGeom>
          <a:noFill/>
        </p:spPr>
        <p:txBody>
          <a:bodyPr wrap="square" rtlCol="0">
            <a:spAutoFit/>
          </a:bodyPr>
          <a:lstStyle/>
          <a:p>
            <a:pPr algn="ctr"/>
            <a:r>
              <a:rPr lang="fr-CH" sz="3200" dirty="0">
                <a:latin typeface="Lato" panose="020F0502020204030203" pitchFamily="34" charset="0"/>
                <a:ea typeface="Lato" panose="020F0502020204030203" pitchFamily="34" charset="0"/>
                <a:cs typeface="Lato" panose="020F0502020204030203" pitchFamily="34" charset="0"/>
              </a:rPr>
              <a:t>Comment aborder les enfants dans un contexte scolaire?</a:t>
            </a:r>
          </a:p>
          <a:p>
            <a:pPr algn="ctr"/>
            <a:r>
              <a:rPr lang="fr-CH" sz="3200" dirty="0">
                <a:latin typeface="Lato" panose="020F0502020204030203" pitchFamily="34" charset="0"/>
                <a:ea typeface="Lato" panose="020F0502020204030203" pitchFamily="34" charset="0"/>
                <a:cs typeface="Lato" panose="020F0502020204030203" pitchFamily="34" charset="0"/>
              </a:rPr>
              <a:t>Illustration à travers 4 exemples d’évaluation</a:t>
            </a:r>
          </a:p>
        </p:txBody>
      </p:sp>
    </p:spTree>
    <p:extLst>
      <p:ext uri="{BB962C8B-B14F-4D97-AF65-F5344CB8AC3E}">
        <p14:creationId xmlns:p14="http://schemas.microsoft.com/office/powerpoint/2010/main" val="69402364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5</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672803" y="113103"/>
            <a:ext cx="12770146"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4 exemples d’évaluation en contexte scolaire</a:t>
            </a:r>
          </a:p>
        </p:txBody>
      </p:sp>
      <p:sp>
        <p:nvSpPr>
          <p:cNvPr id="2" name="ZoneTexte 1">
            <a:extLst>
              <a:ext uri="{FF2B5EF4-FFF2-40B4-BE49-F238E27FC236}">
                <a16:creationId xmlns:a16="http://schemas.microsoft.com/office/drawing/2014/main" id="{40FDEA3E-2778-9E14-6533-0223F5086103}"/>
              </a:ext>
            </a:extLst>
          </p:cNvPr>
          <p:cNvSpPr txBox="1"/>
          <p:nvPr/>
        </p:nvSpPr>
        <p:spPr>
          <a:xfrm>
            <a:off x="960835" y="2393924"/>
            <a:ext cx="11737304" cy="2610843"/>
          </a:xfrm>
          <a:prstGeom prst="rect">
            <a:avLst/>
          </a:prstGeom>
          <a:noFill/>
        </p:spPr>
        <p:txBody>
          <a:bodyPr wrap="square" rtlCol="0">
            <a:spAutoFit/>
          </a:bodyPr>
          <a:lstStyle/>
          <a:p>
            <a:pPr marL="457200" indent="-457200">
              <a:lnSpc>
                <a:spcPct val="150000"/>
              </a:lnSpc>
              <a:buClr>
                <a:srgbClr val="0070C0"/>
              </a:buClr>
              <a:buFont typeface="Arial" panose="020B0604020202020204" pitchFamily="34" charset="0"/>
              <a:buChar char="•"/>
            </a:pPr>
            <a:r>
              <a:rPr lang="fr-CH" sz="2800" dirty="0">
                <a:latin typeface="Lato" panose="020F0502020204030203" pitchFamily="34" charset="0"/>
                <a:ea typeface="Lato" panose="020F0502020204030203" pitchFamily="34" charset="0"/>
                <a:cs typeface="Lato" panose="020F0502020204030203" pitchFamily="34" charset="0"/>
              </a:rPr>
              <a:t>Prévention du harcèlement scolaire</a:t>
            </a:r>
          </a:p>
          <a:p>
            <a:pPr marL="457200" indent="-457200">
              <a:lnSpc>
                <a:spcPct val="150000"/>
              </a:lnSpc>
              <a:buClr>
                <a:srgbClr val="0070C0"/>
              </a:buClr>
              <a:buFont typeface="Arial" panose="020B0604020202020204" pitchFamily="34" charset="0"/>
              <a:buChar char="•"/>
            </a:pPr>
            <a:r>
              <a:rPr lang="fr-CH" sz="2800" dirty="0">
                <a:latin typeface="Lato" panose="020F0502020204030203" pitchFamily="34" charset="0"/>
                <a:ea typeface="Lato" panose="020F0502020204030203" pitchFamily="34" charset="0"/>
                <a:cs typeface="Lato" panose="020F0502020204030203" pitchFamily="34" charset="0"/>
              </a:rPr>
              <a:t>Prévention du surpoids et de l’obésité</a:t>
            </a:r>
          </a:p>
          <a:p>
            <a:pPr marL="457200" indent="-457200">
              <a:lnSpc>
                <a:spcPct val="150000"/>
              </a:lnSpc>
              <a:buClr>
                <a:srgbClr val="0070C0"/>
              </a:buClr>
              <a:buFont typeface="Arial" panose="020B0604020202020204" pitchFamily="34" charset="0"/>
              <a:buChar char="•"/>
            </a:pPr>
            <a:r>
              <a:rPr lang="fr-CH" sz="2800" dirty="0">
                <a:latin typeface="Lato" panose="020F0502020204030203" pitchFamily="34" charset="0"/>
                <a:ea typeface="Lato" panose="020F0502020204030203" pitchFamily="34" charset="0"/>
                <a:cs typeface="Lato" panose="020F0502020204030203" pitchFamily="34" charset="0"/>
              </a:rPr>
              <a:t>Enseignement artistique</a:t>
            </a:r>
          </a:p>
          <a:p>
            <a:pPr marL="457200" indent="-457200">
              <a:lnSpc>
                <a:spcPct val="150000"/>
              </a:lnSpc>
              <a:buClr>
                <a:srgbClr val="0070C0"/>
              </a:buClr>
              <a:buFont typeface="Arial" panose="020B0604020202020204" pitchFamily="34" charset="0"/>
              <a:buChar char="•"/>
            </a:pPr>
            <a:r>
              <a:rPr lang="fr-CH" sz="2800" dirty="0">
                <a:latin typeface="Lato" panose="020F0502020204030203" pitchFamily="34" charset="0"/>
                <a:ea typeface="Lato" panose="020F0502020204030203" pitchFamily="34" charset="0"/>
                <a:cs typeface="Lato" panose="020F0502020204030203" pitchFamily="34" charset="0"/>
              </a:rPr>
              <a:t>Espace Entreprise*</a:t>
            </a:r>
          </a:p>
        </p:txBody>
      </p:sp>
    </p:spTree>
    <p:extLst>
      <p:ext uri="{BB962C8B-B14F-4D97-AF65-F5344CB8AC3E}">
        <p14:creationId xmlns:p14="http://schemas.microsoft.com/office/powerpoint/2010/main" val="865948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3"/>
          <p:cNvSpPr txBox="1">
            <a:spLocks noChangeArrowheads="1"/>
          </p:cNvSpPr>
          <p:nvPr>
            <p:custDataLst>
              <p:tags r:id="rId2"/>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3"/>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4"/>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6</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5"/>
            </p:custDataLst>
          </p:nvPr>
        </p:nvPicPr>
        <p:blipFill>
          <a:blip r:embed="rId9"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6"/>
            </p:custDataLst>
          </p:nvPr>
        </p:nvSpPr>
        <p:spPr>
          <a:xfrm>
            <a:off x="1824931" y="113103"/>
            <a:ext cx="11618018"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1. la parole, l’observation et le discours rapporté</a:t>
            </a:r>
          </a:p>
        </p:txBody>
      </p:sp>
      <p:sp>
        <p:nvSpPr>
          <p:cNvPr id="2" name="ZoneTexte 1">
            <a:extLst>
              <a:ext uri="{FF2B5EF4-FFF2-40B4-BE49-F238E27FC236}">
                <a16:creationId xmlns:a16="http://schemas.microsoft.com/office/drawing/2014/main" id="{714949C8-4038-C922-C868-7C26E8319958}"/>
              </a:ext>
            </a:extLst>
          </p:cNvPr>
          <p:cNvSpPr txBox="1"/>
          <p:nvPr/>
        </p:nvSpPr>
        <p:spPr>
          <a:xfrm>
            <a:off x="759433" y="1548383"/>
            <a:ext cx="10657184" cy="707886"/>
          </a:xfrm>
          <a:prstGeom prst="rect">
            <a:avLst/>
          </a:prstGeom>
          <a:noFill/>
        </p:spPr>
        <p:txBody>
          <a:bodyPr wrap="square" rtlCol="0">
            <a:spAutoFit/>
          </a:bodyPr>
          <a:lstStyle/>
          <a:p>
            <a:pPr lvl="1"/>
            <a:endParaRPr lang="fr-CH" dirty="0"/>
          </a:p>
          <a:p>
            <a:endParaRPr lang="fr-CH" dirty="0"/>
          </a:p>
        </p:txBody>
      </p:sp>
      <p:sp>
        <p:nvSpPr>
          <p:cNvPr id="3" name="ZoneTexte 2">
            <a:extLst>
              <a:ext uri="{FF2B5EF4-FFF2-40B4-BE49-F238E27FC236}">
                <a16:creationId xmlns:a16="http://schemas.microsoft.com/office/drawing/2014/main" id="{D0D285B5-83CB-3642-3852-1BD25CA8BA33}"/>
              </a:ext>
            </a:extLst>
          </p:cNvPr>
          <p:cNvSpPr txBox="1"/>
          <p:nvPr/>
        </p:nvSpPr>
        <p:spPr>
          <a:xfrm>
            <a:off x="839590" y="1138569"/>
            <a:ext cx="10951689" cy="6147837"/>
          </a:xfrm>
          <a:prstGeom prst="rect">
            <a:avLst/>
          </a:prstGeom>
          <a:noFill/>
        </p:spPr>
        <p:txBody>
          <a:bodyPr wrap="square" rtlCol="0">
            <a:spAutoFit/>
          </a:bodyPr>
          <a:lstStyle/>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Données primaires</a:t>
            </a:r>
          </a:p>
          <a:p>
            <a:pPr marL="342900" indent="-342900">
              <a:spcAft>
                <a:spcPts val="300"/>
              </a:spcAft>
              <a:buFontTx/>
              <a:buChar char="-"/>
            </a:pPr>
            <a:r>
              <a:rPr lang="fr-CH" sz="2800" dirty="0">
                <a:latin typeface="Lato" panose="020F0502020204030203" pitchFamily="34" charset="0"/>
                <a:ea typeface="Lato" panose="020F0502020204030203" pitchFamily="34" charset="0"/>
                <a:cs typeface="Lato" panose="020F0502020204030203" pitchFamily="34" charset="0"/>
              </a:rPr>
              <a:t>Enquête par questionnaire auprès des élèves (Enseignement artistique)</a:t>
            </a:r>
          </a:p>
          <a:p>
            <a:pPr marL="342900" indent="-342900">
              <a:buFontTx/>
              <a:buChar char="-"/>
            </a:pPr>
            <a:r>
              <a:rPr lang="fr-CH" sz="2800" dirty="0">
                <a:latin typeface="Lato" panose="020F0502020204030203" pitchFamily="34" charset="0"/>
                <a:ea typeface="Lato" panose="020F0502020204030203" pitchFamily="34" charset="0"/>
                <a:cs typeface="Lato" panose="020F0502020204030203" pitchFamily="34" charset="0"/>
              </a:rPr>
              <a:t>Observation (Espace entreprise)</a:t>
            </a:r>
          </a:p>
          <a:p>
            <a:endParaRPr lang="fr-CH" sz="2800" dirty="0">
              <a:latin typeface="Lato" panose="020F0502020204030203" pitchFamily="34" charset="0"/>
              <a:ea typeface="Lato" panose="020F0502020204030203" pitchFamily="34" charset="0"/>
              <a:cs typeface="Lato" panose="020F0502020204030203" pitchFamily="34" charset="0"/>
            </a:endParaRPr>
          </a:p>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Données secondaires</a:t>
            </a:r>
          </a:p>
          <a:p>
            <a:pPr marL="342900" indent="-342900">
              <a:buFontTx/>
              <a:buChar char="-"/>
            </a:pPr>
            <a:r>
              <a:rPr lang="fr-CH" sz="2800" dirty="0">
                <a:latin typeface="Lato" panose="020F0502020204030203" pitchFamily="34" charset="0"/>
                <a:ea typeface="Lato" panose="020F0502020204030203" pitchFamily="34" charset="0"/>
                <a:cs typeface="Lato" panose="020F0502020204030203" pitchFamily="34" charset="0"/>
              </a:rPr>
              <a:t>Analyse de cas (Harcèlement scolaire)</a:t>
            </a:r>
          </a:p>
          <a:p>
            <a:endParaRPr lang="fr-CH" sz="2800" dirty="0">
              <a:latin typeface="Lato" panose="020F0502020204030203" pitchFamily="34" charset="0"/>
              <a:ea typeface="Lato" panose="020F0502020204030203" pitchFamily="34" charset="0"/>
              <a:cs typeface="Lato" panose="020F0502020204030203" pitchFamily="34" charset="0"/>
            </a:endParaRPr>
          </a:p>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Enjeux méthodologiques</a:t>
            </a:r>
          </a:p>
          <a:p>
            <a:pPr marL="342900" indent="-342900">
              <a:buFontTx/>
              <a:buChar char="-"/>
            </a:pPr>
            <a:r>
              <a:rPr lang="fr-CH" sz="2800" dirty="0">
                <a:latin typeface="Lato" panose="020F0502020204030203" pitchFamily="34" charset="0"/>
                <a:ea typeface="Lato" panose="020F0502020204030203" pitchFamily="34" charset="0"/>
                <a:cs typeface="Lato" panose="020F0502020204030203" pitchFamily="34" charset="0"/>
              </a:rPr>
              <a:t>L’âge des enquêtés</a:t>
            </a:r>
          </a:p>
          <a:p>
            <a:pPr marL="342900" indent="-342900">
              <a:buFontTx/>
              <a:buChar char="-"/>
            </a:pPr>
            <a:r>
              <a:rPr lang="fr-CH" sz="2800" dirty="0">
                <a:latin typeface="Lato" panose="020F0502020204030203" pitchFamily="34" charset="0"/>
                <a:ea typeface="Lato" panose="020F0502020204030203" pitchFamily="34" charset="0"/>
                <a:cs typeface="Lato" panose="020F0502020204030203" pitchFamily="34" charset="0"/>
              </a:rPr>
              <a:t>La relation d’enquête (« perturbations de l’observateur »)</a:t>
            </a:r>
          </a:p>
          <a:p>
            <a:pPr marL="342900" indent="-342900">
              <a:buFontTx/>
              <a:buChar char="-"/>
            </a:pPr>
            <a:r>
              <a:rPr lang="fr-CH" sz="2800" dirty="0">
                <a:latin typeface="Lato" panose="020F0502020204030203" pitchFamily="34" charset="0"/>
                <a:ea typeface="Lato" panose="020F0502020204030203" pitchFamily="34" charset="0"/>
                <a:cs typeface="Lato" panose="020F0502020204030203" pitchFamily="34" charset="0"/>
              </a:rPr>
              <a:t>Reconstruction des trajectoires</a:t>
            </a:r>
          </a:p>
          <a:p>
            <a:endParaRPr lang="fr-CH" dirty="0"/>
          </a:p>
          <a:p>
            <a:endParaRPr lang="fr-CH" dirty="0"/>
          </a:p>
        </p:txBody>
      </p:sp>
    </p:spTree>
    <p:extLst>
      <p:ext uri="{BB962C8B-B14F-4D97-AF65-F5344CB8AC3E}">
        <p14:creationId xmlns:p14="http://schemas.microsoft.com/office/powerpoint/2010/main" val="263212869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7</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1824931" y="113103"/>
            <a:ext cx="11618018"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2. Les parents comme proxys</a:t>
            </a:r>
          </a:p>
        </p:txBody>
      </p:sp>
      <p:sp>
        <p:nvSpPr>
          <p:cNvPr id="2" name="ZoneTexte 1">
            <a:extLst>
              <a:ext uri="{FF2B5EF4-FFF2-40B4-BE49-F238E27FC236}">
                <a16:creationId xmlns:a16="http://schemas.microsoft.com/office/drawing/2014/main" id="{714949C8-4038-C922-C868-7C26E8319958}"/>
              </a:ext>
            </a:extLst>
          </p:cNvPr>
          <p:cNvSpPr txBox="1"/>
          <p:nvPr/>
        </p:nvSpPr>
        <p:spPr>
          <a:xfrm>
            <a:off x="759433" y="1548383"/>
            <a:ext cx="10657184" cy="5909310"/>
          </a:xfrm>
          <a:prstGeom prst="rect">
            <a:avLst/>
          </a:prstGeom>
          <a:noFill/>
        </p:spPr>
        <p:txBody>
          <a:bodyPr wrap="square" rtlCol="0">
            <a:spAutoFit/>
          </a:bodyPr>
          <a:lstStyle/>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Données primaires</a:t>
            </a:r>
          </a:p>
          <a:p>
            <a:pPr marL="342900" indent="-342900">
              <a:buFontTx/>
              <a:buChar char="-"/>
            </a:pPr>
            <a:r>
              <a:rPr lang="fr-CH" sz="2800" dirty="0">
                <a:latin typeface="Lato" panose="020F0502020204030203" pitchFamily="34" charset="0"/>
                <a:ea typeface="Lato" panose="020F0502020204030203" pitchFamily="34" charset="0"/>
                <a:cs typeface="Lato" panose="020F0502020204030203" pitchFamily="34" charset="0"/>
              </a:rPr>
              <a:t>Recueil de témoignages (évaluation de la politique de prévention harcèlement scolaire)</a:t>
            </a:r>
          </a:p>
          <a:p>
            <a:pPr marL="342900" indent="-342900">
              <a:buFontTx/>
              <a:buChar char="-"/>
            </a:pPr>
            <a:r>
              <a:rPr lang="fr-CH" sz="2800" dirty="0">
                <a:latin typeface="Lato" panose="020F0502020204030203" pitchFamily="34" charset="0"/>
                <a:ea typeface="Lato" panose="020F0502020204030203" pitchFamily="34" charset="0"/>
                <a:cs typeface="Lato" panose="020F0502020204030203" pitchFamily="34" charset="0"/>
              </a:rPr>
              <a:t>Questionnaire adressé aux parents (évaluation de la politique de prévention du surpoids)</a:t>
            </a:r>
          </a:p>
          <a:p>
            <a:endParaRPr lang="fr-CH" sz="2800" dirty="0">
              <a:latin typeface="Lato" panose="020F0502020204030203" pitchFamily="34" charset="0"/>
              <a:ea typeface="Lato" panose="020F0502020204030203" pitchFamily="34" charset="0"/>
              <a:cs typeface="Lato" panose="020F0502020204030203" pitchFamily="34" charset="0"/>
            </a:endParaRPr>
          </a:p>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Enjeux méthodologiques </a:t>
            </a:r>
          </a:p>
          <a:p>
            <a:pPr marL="342900" indent="-342900">
              <a:buFontTx/>
              <a:buChar char="-"/>
            </a:pPr>
            <a:r>
              <a:rPr lang="fr-CH" sz="2800" dirty="0">
                <a:latin typeface="Lato" panose="020F0502020204030203" pitchFamily="34" charset="0"/>
                <a:ea typeface="Lato" panose="020F0502020204030203" pitchFamily="34" charset="0"/>
                <a:cs typeface="Lato" panose="020F0502020204030203" pitchFamily="34" charset="0"/>
              </a:rPr>
              <a:t>Quel poids faut-il attribuer à ces témoignages?</a:t>
            </a:r>
          </a:p>
          <a:p>
            <a:pPr marL="342900" indent="-342900">
              <a:buFontTx/>
              <a:buChar char="-"/>
            </a:pPr>
            <a:r>
              <a:rPr lang="fr-CH" sz="2800" dirty="0">
                <a:latin typeface="Lato" panose="020F0502020204030203" pitchFamily="34" charset="0"/>
                <a:ea typeface="Lato" panose="020F0502020204030203" pitchFamily="34" charset="0"/>
                <a:cs typeface="Lato" panose="020F0502020204030203" pitchFamily="34" charset="0"/>
              </a:rPr>
              <a:t>Biais de sélection: quels sont les parents qui apportent leur témoignage</a:t>
            </a:r>
          </a:p>
          <a:p>
            <a:pPr marL="342900" indent="-342900">
              <a:buFontTx/>
              <a:buChar char="-"/>
            </a:pPr>
            <a:r>
              <a:rPr lang="fr-CH" sz="2800" dirty="0">
                <a:latin typeface="Lato" panose="020F0502020204030203" pitchFamily="34" charset="0"/>
                <a:ea typeface="Lato" panose="020F0502020204030203" pitchFamily="34" charset="0"/>
                <a:cs typeface="Lato" panose="020F0502020204030203" pitchFamily="34" charset="0"/>
              </a:rPr>
              <a:t>Biais de désirabilité sociale (questionnaires face à face)</a:t>
            </a:r>
          </a:p>
          <a:p>
            <a:pPr marL="342900" indent="-342900">
              <a:buFontTx/>
              <a:buChar char="-"/>
            </a:pPr>
            <a:endParaRPr lang="fr-CH" b="1" dirty="0"/>
          </a:p>
          <a:p>
            <a:pPr marL="342900" indent="-342900">
              <a:buFontTx/>
              <a:buChar char="-"/>
            </a:pPr>
            <a:endParaRPr lang="fr-CH" b="1" dirty="0"/>
          </a:p>
          <a:p>
            <a:endParaRPr lang="fr-CH" dirty="0"/>
          </a:p>
        </p:txBody>
      </p:sp>
    </p:spTree>
    <p:extLst>
      <p:ext uri="{BB962C8B-B14F-4D97-AF65-F5344CB8AC3E}">
        <p14:creationId xmlns:p14="http://schemas.microsoft.com/office/powerpoint/2010/main" val="1168701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8</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1824931" y="113103"/>
            <a:ext cx="11618018"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3. Les professionnels comme proxys</a:t>
            </a:r>
          </a:p>
        </p:txBody>
      </p:sp>
      <p:sp>
        <p:nvSpPr>
          <p:cNvPr id="2" name="ZoneTexte 1">
            <a:extLst>
              <a:ext uri="{FF2B5EF4-FFF2-40B4-BE49-F238E27FC236}">
                <a16:creationId xmlns:a16="http://schemas.microsoft.com/office/drawing/2014/main" id="{714949C8-4038-C922-C868-7C26E8319958}"/>
              </a:ext>
            </a:extLst>
          </p:cNvPr>
          <p:cNvSpPr txBox="1"/>
          <p:nvPr/>
        </p:nvSpPr>
        <p:spPr>
          <a:xfrm>
            <a:off x="721026" y="1528414"/>
            <a:ext cx="12000896" cy="4862870"/>
          </a:xfrm>
          <a:prstGeom prst="rect">
            <a:avLst/>
          </a:prstGeom>
          <a:noFill/>
        </p:spPr>
        <p:txBody>
          <a:bodyPr wrap="square" rtlCol="0">
            <a:spAutoFit/>
          </a:bodyPr>
          <a:lstStyle/>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Données primaires</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Entretiens avec des professionnels de l’éducation (harcèlement scolaire) </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Questionnaires adressés aux professionnels (harcèlement scolaire)</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Focus groups (obésité)</a:t>
            </a:r>
          </a:p>
          <a:p>
            <a:endParaRPr lang="fr-CH" sz="2800" dirty="0">
              <a:latin typeface="Lato" panose="020F0502020204030203" pitchFamily="34" charset="0"/>
              <a:ea typeface="Lato" panose="020F0502020204030203" pitchFamily="34" charset="0"/>
              <a:cs typeface="Lato" panose="020F0502020204030203" pitchFamily="34" charset="0"/>
            </a:endParaRPr>
          </a:p>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Enjeux méthodologiques</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Bon taux de réponse en général pour les questionnaire</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Public curieux et critique / revendicateur</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Public suspicieux / protection des données</a:t>
            </a:r>
          </a:p>
          <a:p>
            <a:pPr marL="457200" indent="-457200">
              <a:buFontTx/>
              <a:buChar char="-"/>
            </a:pPr>
            <a:endParaRPr lang="fr-CH" sz="2800" dirty="0"/>
          </a:p>
          <a:p>
            <a:endParaRPr lang="fr-CH" dirty="0"/>
          </a:p>
        </p:txBody>
      </p:sp>
    </p:spTree>
    <p:extLst>
      <p:ext uri="{BB962C8B-B14F-4D97-AF65-F5344CB8AC3E}">
        <p14:creationId xmlns:p14="http://schemas.microsoft.com/office/powerpoint/2010/main" val="865893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custDataLst>
              <p:tags r:id="rId1"/>
            </p:custDataLst>
          </p:nvPr>
        </p:nvSpPr>
        <p:spPr>
          <a:xfrm>
            <a:off x="384771" y="1908423"/>
            <a:ext cx="9332463" cy="2662517"/>
          </a:xfrm>
          <a:prstGeom prst="rect">
            <a:avLst/>
          </a:prstGeom>
          <a:ln w="19050">
            <a:noFill/>
          </a:ln>
        </p:spPr>
        <p:txBody>
          <a:bodyPr>
            <a:no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457221" lvl="1" indent="-457221" fontAlgn="base">
              <a:lnSpc>
                <a:spcPct val="90000"/>
              </a:lnSpc>
              <a:spcBef>
                <a:spcPts val="1200"/>
              </a:spcBef>
              <a:spcAft>
                <a:spcPts val="600"/>
              </a:spcAft>
              <a:buClr>
                <a:srgbClr val="D1C900"/>
              </a:buClr>
              <a:buSzPct val="95000"/>
              <a:buFont typeface="Arial" panose="020B0604020202020204" pitchFamily="34" charset="0"/>
              <a:buChar char="►"/>
              <a:defRPr/>
            </a:pPr>
            <a:endParaRPr lang="fr-CH" sz="2800" dirty="0">
              <a:solidFill>
                <a:srgbClr val="002060"/>
              </a:solidFill>
              <a:latin typeface="Lato" panose="020F0502020204030203" pitchFamily="34" charset="0"/>
              <a:cs typeface="Arial" panose="020B0604020202020204" pitchFamily="34" charset="0"/>
            </a:endParaRPr>
          </a:p>
          <a:p>
            <a:pPr marL="0" indent="0">
              <a:spcBef>
                <a:spcPts val="1200"/>
              </a:spcBef>
              <a:spcAft>
                <a:spcPts val="600"/>
              </a:spcAft>
              <a:buNone/>
              <a:tabLst>
                <a:tab pos="3048140" algn="l"/>
              </a:tabLst>
            </a:pPr>
            <a:endParaRPr lang="fr-CH" sz="2000" dirty="0">
              <a:solidFill>
                <a:srgbClr val="A6978A"/>
              </a:solidFill>
              <a:latin typeface="Lato" panose="020F0502020204030203" pitchFamily="34" charset="0"/>
              <a:cs typeface="Arial" panose="020B0604020202020204" pitchFamily="34" charset="0"/>
            </a:endParaRPr>
          </a:p>
          <a:p>
            <a:pPr>
              <a:buFont typeface="Wingdings" panose="05000000000000000000" pitchFamily="2" charset="2"/>
              <a:buChar char="§"/>
              <a:tabLst>
                <a:tab pos="3048140" algn="l"/>
              </a:tabLst>
            </a:pPr>
            <a:endParaRPr lang="fr-CH" sz="2800" b="1" dirty="0">
              <a:solidFill>
                <a:srgbClr val="A6978A"/>
              </a:solidFill>
              <a:latin typeface="Arial" pitchFamily="34" charset="0"/>
              <a:cs typeface="Arial" pitchFamily="34" charset="0"/>
            </a:endParaRPr>
          </a:p>
          <a:p>
            <a:pPr marL="0" indent="0">
              <a:buNone/>
              <a:tabLst>
                <a:tab pos="3048140" algn="l"/>
              </a:tabLst>
            </a:pPr>
            <a:endParaRPr lang="fr-CH" sz="2800" b="1" dirty="0">
              <a:solidFill>
                <a:srgbClr val="A6978A"/>
              </a:solidFill>
              <a:latin typeface="Arial" pitchFamily="34" charset="0"/>
              <a:cs typeface="Arial" pitchFamily="34" charset="0"/>
            </a:endParaRPr>
          </a:p>
        </p:txBody>
      </p:sp>
      <p:sp>
        <p:nvSpPr>
          <p:cNvPr id="8" name="Rectangle 7">
            <a:extLst>
              <a:ext uri="{FF2B5EF4-FFF2-40B4-BE49-F238E27FC236}">
                <a16:creationId xmlns:a16="http://schemas.microsoft.com/office/drawing/2014/main" id="{B0E17840-DDE3-4708-9ED2-6D6FC81097BF}"/>
              </a:ext>
            </a:extLst>
          </p:cNvPr>
          <p:cNvSpPr/>
          <p:nvPr>
            <p:custDataLst>
              <p:tags r:id="rId2"/>
            </p:custDataLst>
          </p:nvPr>
        </p:nvSpPr>
        <p:spPr>
          <a:xfrm>
            <a:off x="0" y="7"/>
            <a:ext cx="13442949" cy="757623"/>
          </a:xfrm>
          <a:prstGeom prst="rect">
            <a:avLst/>
          </a:prstGeom>
          <a:solidFill>
            <a:srgbClr val="D1C900"/>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r"/>
            <a:endParaRPr lang="fr-CH" dirty="0"/>
          </a:p>
        </p:txBody>
      </p:sp>
      <p:sp>
        <p:nvSpPr>
          <p:cNvPr id="9" name="Espace réservé du numéro de diapositive 1">
            <a:extLst>
              <a:ext uri="{FF2B5EF4-FFF2-40B4-BE49-F238E27FC236}">
                <a16:creationId xmlns:a16="http://schemas.microsoft.com/office/drawing/2014/main" id="{7A5A8A44-AE06-4E6B-9C01-FA03149AC624}"/>
              </a:ext>
            </a:extLst>
          </p:cNvPr>
          <p:cNvSpPr txBox="1">
            <a:spLocks/>
          </p:cNvSpPr>
          <p:nvPr>
            <p:custDataLst>
              <p:tags r:id="rId3"/>
            </p:custDataLst>
          </p:nvPr>
        </p:nvSpPr>
        <p:spPr>
          <a:xfrm>
            <a:off x="11426435" y="7008179"/>
            <a:ext cx="407608" cy="402567"/>
          </a:xfrm>
          <a:prstGeom prst="rect">
            <a:avLst/>
          </a:prstGeom>
        </p:spPr>
        <p:txBody>
          <a:bodyPr vert="horz" lIns="99569" tIns="49785" rIns="99569" bIns="49785" rtlCol="0" anchor="ctr"/>
          <a:lstStyle>
            <a:defPPr>
              <a:defRPr lang="fr-FR"/>
            </a:defPPr>
            <a:lvl1pPr marL="0" algn="r" defTabSz="995690" rtl="0" eaLnBrk="1" latinLnBrk="0" hangingPunct="1">
              <a:defRPr sz="1300" kern="1200">
                <a:solidFill>
                  <a:schemeClr val="tx1">
                    <a:tint val="75000"/>
                  </a:schemeClr>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fld id="{EA53F418-CE2F-4805-ADD4-B26E9D6F08E5}" type="slidenum">
              <a:rPr lang="fr-CH"/>
              <a:pPr/>
              <a:t>9</a:t>
            </a:fld>
            <a:endParaRPr lang="fr-CH" dirty="0"/>
          </a:p>
        </p:txBody>
      </p:sp>
      <p:pic>
        <p:nvPicPr>
          <p:cNvPr id="7" name="Image 6" descr="Une image contenant hache&#10;&#10;Description générée avec un niveau de confiance très élevé">
            <a:extLst>
              <a:ext uri="{FF2B5EF4-FFF2-40B4-BE49-F238E27FC236}">
                <a16:creationId xmlns:a16="http://schemas.microsoft.com/office/drawing/2014/main" id="{FE5C7FCA-7176-4F97-8C89-3A1A146155E6}"/>
              </a:ext>
            </a:extLst>
          </p:cNvPr>
          <p:cNvPicPr>
            <a:picLocks noChangeAspect="1"/>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309710" y="6683589"/>
            <a:ext cx="507109" cy="625434"/>
          </a:xfrm>
          <a:prstGeom prst="rect">
            <a:avLst/>
          </a:prstGeom>
        </p:spPr>
      </p:pic>
      <p:sp>
        <p:nvSpPr>
          <p:cNvPr id="10" name="ZoneTexte 9">
            <a:extLst>
              <a:ext uri="{FF2B5EF4-FFF2-40B4-BE49-F238E27FC236}">
                <a16:creationId xmlns:a16="http://schemas.microsoft.com/office/drawing/2014/main" id="{443C0026-3BD5-4936-8B26-C1DCF07AEF6B}"/>
              </a:ext>
            </a:extLst>
          </p:cNvPr>
          <p:cNvSpPr txBox="1"/>
          <p:nvPr>
            <p:custDataLst>
              <p:tags r:id="rId5"/>
            </p:custDataLst>
          </p:nvPr>
        </p:nvSpPr>
        <p:spPr>
          <a:xfrm>
            <a:off x="1824931" y="113103"/>
            <a:ext cx="11618018" cy="531430"/>
          </a:xfrm>
          <a:prstGeom prst="rect">
            <a:avLst/>
          </a:prstGeom>
          <a:noFill/>
        </p:spPr>
        <p:txBody>
          <a:bodyPr wrap="square" lIns="99569" tIns="49785" rIns="99569" bIns="49785" rtlCol="0">
            <a:spAutoFit/>
          </a:bodyPr>
          <a:lstStyle/>
          <a:p>
            <a:pPr algn="r"/>
            <a:r>
              <a:rPr lang="fr-CH" sz="2800" b="1" cap="small" dirty="0">
                <a:solidFill>
                  <a:schemeClr val="bg1"/>
                </a:solidFill>
                <a:latin typeface="Lato Black" panose="020F0A02020204030203" pitchFamily="34" charset="0"/>
                <a:cs typeface="Arial" pitchFamily="34" charset="0"/>
              </a:rPr>
              <a:t>Conclusion</a:t>
            </a:r>
          </a:p>
        </p:txBody>
      </p:sp>
      <p:sp>
        <p:nvSpPr>
          <p:cNvPr id="2" name="ZoneTexte 1">
            <a:extLst>
              <a:ext uri="{FF2B5EF4-FFF2-40B4-BE49-F238E27FC236}">
                <a16:creationId xmlns:a16="http://schemas.microsoft.com/office/drawing/2014/main" id="{714949C8-4038-C922-C868-7C26E8319958}"/>
              </a:ext>
            </a:extLst>
          </p:cNvPr>
          <p:cNvSpPr txBox="1"/>
          <p:nvPr/>
        </p:nvSpPr>
        <p:spPr>
          <a:xfrm>
            <a:off x="759433" y="1548383"/>
            <a:ext cx="10657184" cy="707886"/>
          </a:xfrm>
          <a:prstGeom prst="rect">
            <a:avLst/>
          </a:prstGeom>
          <a:noFill/>
        </p:spPr>
        <p:txBody>
          <a:bodyPr wrap="square" rtlCol="0">
            <a:spAutoFit/>
          </a:bodyPr>
          <a:lstStyle/>
          <a:p>
            <a:pPr lvl="1"/>
            <a:endParaRPr lang="fr-CH" dirty="0"/>
          </a:p>
          <a:p>
            <a:endParaRPr lang="fr-CH" dirty="0"/>
          </a:p>
        </p:txBody>
      </p:sp>
      <p:sp>
        <p:nvSpPr>
          <p:cNvPr id="3" name="ZoneTexte 2">
            <a:extLst>
              <a:ext uri="{FF2B5EF4-FFF2-40B4-BE49-F238E27FC236}">
                <a16:creationId xmlns:a16="http://schemas.microsoft.com/office/drawing/2014/main" id="{DFB4453B-BD94-D32E-781A-5FA1DB67D4FD}"/>
              </a:ext>
            </a:extLst>
          </p:cNvPr>
          <p:cNvSpPr txBox="1"/>
          <p:nvPr/>
        </p:nvSpPr>
        <p:spPr>
          <a:xfrm>
            <a:off x="1392883" y="1620391"/>
            <a:ext cx="11089232" cy="4862870"/>
          </a:xfrm>
          <a:prstGeom prst="rect">
            <a:avLst/>
          </a:prstGeom>
          <a:noFill/>
        </p:spPr>
        <p:txBody>
          <a:bodyPr wrap="square" rtlCol="0">
            <a:spAutoFit/>
          </a:bodyPr>
          <a:lstStyle/>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Bilan et limites</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Âge des enfants influence le champ des possibles</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Recours limité aux approches directes des enfants </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École = terrain déjà saturé par l’évaluation</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École obligatoire comme source d’échantillonnage</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Triangulation des sources de données pour limiter les biais</a:t>
            </a:r>
          </a:p>
          <a:p>
            <a:endParaRPr lang="fr-CH" sz="2400" dirty="0">
              <a:latin typeface="Lato" panose="020F0502020204030203" pitchFamily="34" charset="0"/>
            </a:endParaRPr>
          </a:p>
          <a:p>
            <a:pPr>
              <a:spcAft>
                <a:spcPts val="600"/>
              </a:spcAft>
            </a:pPr>
            <a:r>
              <a:rPr lang="fr-CH" sz="2800" dirty="0">
                <a:solidFill>
                  <a:srgbClr val="0070C0"/>
                </a:solidFill>
                <a:latin typeface="Lato" panose="020F0502020204030203" pitchFamily="34" charset="0"/>
                <a:ea typeface="Lato" panose="020F0502020204030203" pitchFamily="34" charset="0"/>
                <a:cs typeface="Lato" panose="020F0502020204030203" pitchFamily="34" charset="0"/>
              </a:rPr>
              <a:t>Questions</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Quelle sont vos expériences d’évaluation en contexte scolaire ?</a:t>
            </a:r>
          </a:p>
          <a:p>
            <a:pPr marL="457200" indent="-457200">
              <a:buFontTx/>
              <a:buChar char="-"/>
            </a:pPr>
            <a:r>
              <a:rPr lang="fr-CH" sz="2800" dirty="0">
                <a:latin typeface="Lato" panose="020F0502020204030203" pitchFamily="34" charset="0"/>
                <a:ea typeface="Lato" panose="020F0502020204030203" pitchFamily="34" charset="0"/>
                <a:cs typeface="Lato" panose="020F0502020204030203" pitchFamily="34" charset="0"/>
              </a:rPr>
              <a:t>Comment dépasser les limites évoquées ?</a:t>
            </a:r>
          </a:p>
          <a:p>
            <a:endParaRPr lang="fr-CH" sz="2400" dirty="0">
              <a:latin typeface="Lato" panose="020F0502020204030203" pitchFamily="34" charset="0"/>
            </a:endParaRPr>
          </a:p>
        </p:txBody>
      </p:sp>
    </p:spTree>
    <p:extLst>
      <p:ext uri="{BB962C8B-B14F-4D97-AF65-F5344CB8AC3E}">
        <p14:creationId xmlns:p14="http://schemas.microsoft.com/office/powerpoint/2010/main" val="10471512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4"/>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4"/>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4"/>
</p:tagLst>
</file>

<file path=ppt/tags/tag36.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7"/>
</p:tagLst>
</file>

<file path=ppt/tags/tag40.xml><?xml version="1.0" encoding="utf-8"?>
<p:tagLst xmlns:a="http://schemas.openxmlformats.org/drawingml/2006/main" xmlns:r="http://schemas.openxmlformats.org/officeDocument/2006/relationships" xmlns:p="http://schemas.openxmlformats.org/presentationml/2006/main">
  <p:tag name="NUM" val="4"/>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4"/>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8"/>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7"/>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2.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3.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docProps/app.xml><?xml version="1.0" encoding="utf-8"?>
<Properties xmlns="http://schemas.openxmlformats.org/officeDocument/2006/extended-properties" xmlns:vt="http://schemas.openxmlformats.org/officeDocument/2006/docPropsVTypes">
  <Template/>
  <TotalTime>0</TotalTime>
  <Words>1467</Words>
  <Application>Microsoft Office PowerPoint</Application>
  <PresentationFormat>Personnalisé</PresentationFormat>
  <Paragraphs>163</Paragraphs>
  <Slides>10</Slides>
  <Notes>10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Lato</vt:lpstr>
      <vt:lpstr>Lato Black</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 DUSSOLLIET-BERTHOD</dc:creator>
  <cp:lastModifiedBy>Marlène CHARPENTIER</cp:lastModifiedBy>
  <cp:revision>2056</cp:revision>
  <cp:lastPrinted>2020-12-16T16:21:15Z</cp:lastPrinted>
  <dcterms:created xsi:type="dcterms:W3CDTF">2011-05-16T13:02:09Z</dcterms:created>
  <dcterms:modified xsi:type="dcterms:W3CDTF">2022-09-01T07:47:55Z</dcterms:modified>
</cp:coreProperties>
</file>