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5" r:id="rId3"/>
    <p:sldId id="266" r:id="rId4"/>
    <p:sldId id="267" r:id="rId5"/>
    <p:sldId id="276" r:id="rId6"/>
    <p:sldId id="277" r:id="rId7"/>
    <p:sldId id="278" r:id="rId8"/>
    <p:sldId id="279" r:id="rId9"/>
    <p:sldId id="280" r:id="rId10"/>
    <p:sldId id="281" r:id="rId11"/>
    <p:sldId id="275" r:id="rId12"/>
    <p:sldId id="264" r:id="rId13"/>
    <p:sldId id="274" r:id="rId14"/>
    <p:sldId id="284" r:id="rId15"/>
    <p:sldId id="285" r:id="rId16"/>
    <p:sldId id="286" r:id="rId17"/>
    <p:sldId id="287" r:id="rId18"/>
    <p:sldId id="289" r:id="rId19"/>
    <p:sldId id="288" r:id="rId20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0573" autoAdjust="0"/>
  </p:normalViewPr>
  <p:slideViewPr>
    <p:cSldViewPr snapToGrid="0" snapToObjects="1">
      <p:cViewPr varScale="1">
        <p:scale>
          <a:sx n="70" d="100"/>
          <a:sy n="70" d="100"/>
        </p:scale>
        <p:origin x="215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108E06-C6E3-42C7-9F54-4DDBCF1FA2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6F7C532-D7BD-4415-B840-C978D097A0CA}">
      <dgm:prSet phldrT="[Text]" custT="1"/>
      <dgm:spPr/>
      <dgm:t>
        <a:bodyPr/>
        <a:lstStyle/>
        <a:p>
          <a:r>
            <a:rPr lang="de-CH" sz="1800" dirty="0"/>
            <a:t>Experten-gespräche</a:t>
          </a:r>
        </a:p>
      </dgm:t>
    </dgm:pt>
    <dgm:pt modelId="{138F53A3-57DC-457B-B949-169ECD2C054E}" type="parTrans" cxnId="{D967C116-77B6-4E98-B0EB-639869D41170}">
      <dgm:prSet/>
      <dgm:spPr/>
      <dgm:t>
        <a:bodyPr/>
        <a:lstStyle/>
        <a:p>
          <a:endParaRPr lang="de-CH" sz="4000"/>
        </a:p>
      </dgm:t>
    </dgm:pt>
    <dgm:pt modelId="{797040E1-CFC6-442B-9DE8-F09D8DD7D66C}" type="sibTrans" cxnId="{D967C116-77B6-4E98-B0EB-639869D41170}">
      <dgm:prSet/>
      <dgm:spPr/>
      <dgm:t>
        <a:bodyPr/>
        <a:lstStyle/>
        <a:p>
          <a:endParaRPr lang="de-CH" sz="4000"/>
        </a:p>
      </dgm:t>
    </dgm:pt>
    <dgm:pt modelId="{341C0D0D-9DA1-4B13-ABD8-D56043435EA5}">
      <dgm:prSet phldrT="[Text]" custT="1"/>
      <dgm:spPr/>
      <dgm:t>
        <a:bodyPr/>
        <a:lstStyle/>
        <a:p>
          <a:r>
            <a:rPr lang="de-CH" sz="1800" dirty="0"/>
            <a:t>Problem-identifikation</a:t>
          </a:r>
        </a:p>
      </dgm:t>
    </dgm:pt>
    <dgm:pt modelId="{E97B4281-E954-42D8-ACAA-B7069EE8EE91}" type="parTrans" cxnId="{0710C7B2-2832-409E-AE9C-512574E64526}">
      <dgm:prSet/>
      <dgm:spPr/>
      <dgm:t>
        <a:bodyPr/>
        <a:lstStyle/>
        <a:p>
          <a:endParaRPr lang="de-CH" sz="4000"/>
        </a:p>
      </dgm:t>
    </dgm:pt>
    <dgm:pt modelId="{F569A3EF-F0C9-49A4-AC6B-2DF2C48FD01D}" type="sibTrans" cxnId="{0710C7B2-2832-409E-AE9C-512574E64526}">
      <dgm:prSet/>
      <dgm:spPr/>
      <dgm:t>
        <a:bodyPr/>
        <a:lstStyle/>
        <a:p>
          <a:endParaRPr lang="de-CH" sz="4000"/>
        </a:p>
      </dgm:t>
    </dgm:pt>
    <dgm:pt modelId="{E1C9F203-0D47-4636-8BE2-6874781576FC}">
      <dgm:prSet phldrT="[Text]" custT="1"/>
      <dgm:spPr/>
      <dgm:t>
        <a:bodyPr/>
        <a:lstStyle/>
        <a:p>
          <a:r>
            <a:rPr lang="de-CH" sz="1800" dirty="0"/>
            <a:t>Inter-nationaler Vergleich</a:t>
          </a:r>
        </a:p>
      </dgm:t>
    </dgm:pt>
    <dgm:pt modelId="{38F89564-E314-4918-9A6B-F32314F79BB9}" type="parTrans" cxnId="{1B77D43D-217B-4FD7-9290-5A06FC31E92A}">
      <dgm:prSet/>
      <dgm:spPr/>
      <dgm:t>
        <a:bodyPr/>
        <a:lstStyle/>
        <a:p>
          <a:endParaRPr lang="de-CH" sz="4000"/>
        </a:p>
      </dgm:t>
    </dgm:pt>
    <dgm:pt modelId="{75868D8D-1653-46A6-BDC1-518CF3961ED3}" type="sibTrans" cxnId="{1B77D43D-217B-4FD7-9290-5A06FC31E92A}">
      <dgm:prSet/>
      <dgm:spPr/>
      <dgm:t>
        <a:bodyPr/>
        <a:lstStyle/>
        <a:p>
          <a:endParaRPr lang="de-CH" sz="4000"/>
        </a:p>
      </dgm:t>
    </dgm:pt>
    <dgm:pt modelId="{C371FA91-A2C4-48ED-BBB5-F48AF467BF4B}">
      <dgm:prSet phldrT="[Text]" custT="1"/>
      <dgm:spPr/>
      <dgm:t>
        <a:bodyPr/>
        <a:lstStyle/>
        <a:p>
          <a:r>
            <a:rPr lang="de-CH" sz="1800" dirty="0"/>
            <a:t>Handlungs-alternativen</a:t>
          </a:r>
        </a:p>
      </dgm:t>
    </dgm:pt>
    <dgm:pt modelId="{6620BF9E-5637-4576-9A80-EBDF54769C2A}" type="parTrans" cxnId="{F7A5E40B-88B1-4AE7-8D20-85BA5AE6560D}">
      <dgm:prSet/>
      <dgm:spPr/>
      <dgm:t>
        <a:bodyPr/>
        <a:lstStyle/>
        <a:p>
          <a:endParaRPr lang="de-CH" sz="4000"/>
        </a:p>
      </dgm:t>
    </dgm:pt>
    <dgm:pt modelId="{FBB76805-25F9-4DBB-9FF8-1E97929013F9}" type="sibTrans" cxnId="{F7A5E40B-88B1-4AE7-8D20-85BA5AE6560D}">
      <dgm:prSet/>
      <dgm:spPr/>
      <dgm:t>
        <a:bodyPr/>
        <a:lstStyle/>
        <a:p>
          <a:endParaRPr lang="de-CH" sz="4000"/>
        </a:p>
      </dgm:t>
    </dgm:pt>
    <dgm:pt modelId="{1477FF51-994E-4DD0-8B10-33F125479092}">
      <dgm:prSet phldrT="[Text]" custT="1"/>
      <dgm:spPr/>
      <dgm:t>
        <a:bodyPr/>
        <a:lstStyle/>
        <a:p>
          <a:r>
            <a:rPr lang="de-CH" sz="1800" dirty="0"/>
            <a:t>Schätzung der Aus-wirkungen</a:t>
          </a:r>
        </a:p>
      </dgm:t>
    </dgm:pt>
    <dgm:pt modelId="{94704BFE-159D-48AB-AFEF-E1FF11EB541C}" type="parTrans" cxnId="{0F912A0B-26DA-4F7C-A711-AA2AE69E9D2B}">
      <dgm:prSet/>
      <dgm:spPr/>
      <dgm:t>
        <a:bodyPr/>
        <a:lstStyle/>
        <a:p>
          <a:endParaRPr lang="de-CH" sz="4000"/>
        </a:p>
      </dgm:t>
    </dgm:pt>
    <dgm:pt modelId="{03B8133A-4BD3-4256-8535-2659F72AE0AF}" type="sibTrans" cxnId="{0F912A0B-26DA-4F7C-A711-AA2AE69E9D2B}">
      <dgm:prSet/>
      <dgm:spPr/>
      <dgm:t>
        <a:bodyPr/>
        <a:lstStyle/>
        <a:p>
          <a:endParaRPr lang="de-CH" sz="4000"/>
        </a:p>
      </dgm:t>
    </dgm:pt>
    <dgm:pt modelId="{459FBC85-3BA8-4956-91DA-FAFCF08797C4}">
      <dgm:prSet/>
      <dgm:spPr/>
      <dgm:t>
        <a:bodyPr/>
        <a:lstStyle/>
        <a:p>
          <a:r>
            <a:rPr lang="de-CH" dirty="0"/>
            <a:t>Stakeholder-befragung</a:t>
          </a:r>
        </a:p>
      </dgm:t>
    </dgm:pt>
    <dgm:pt modelId="{1AADCAF8-E83E-4512-81D0-FADD24376704}" type="parTrans" cxnId="{0B1279E4-D65C-4DFB-8686-597591850845}">
      <dgm:prSet/>
      <dgm:spPr/>
      <dgm:t>
        <a:bodyPr/>
        <a:lstStyle/>
        <a:p>
          <a:endParaRPr lang="de-CH"/>
        </a:p>
      </dgm:t>
    </dgm:pt>
    <dgm:pt modelId="{D2567911-BEA0-4C8C-AB2D-CD0E20E46AA3}" type="sibTrans" cxnId="{0B1279E4-D65C-4DFB-8686-597591850845}">
      <dgm:prSet/>
      <dgm:spPr/>
      <dgm:t>
        <a:bodyPr/>
        <a:lstStyle/>
        <a:p>
          <a:endParaRPr lang="de-CH"/>
        </a:p>
      </dgm:t>
    </dgm:pt>
    <dgm:pt modelId="{745DAFE8-C5D0-4EA8-B160-50BCC7F32BD3}" type="pres">
      <dgm:prSet presAssocID="{0E108E06-C6E3-42C7-9F54-4DDBCF1FA2B5}" presName="CompostProcess" presStyleCnt="0">
        <dgm:presLayoutVars>
          <dgm:dir/>
          <dgm:resizeHandles val="exact"/>
        </dgm:presLayoutVars>
      </dgm:prSet>
      <dgm:spPr/>
    </dgm:pt>
    <dgm:pt modelId="{AD6634E8-1BB2-4E94-AA1C-1506227C88B9}" type="pres">
      <dgm:prSet presAssocID="{0E108E06-C6E3-42C7-9F54-4DDBCF1FA2B5}" presName="arrow" presStyleLbl="bgShp" presStyleIdx="0" presStyleCnt="1" custScaleX="117647"/>
      <dgm:spPr/>
    </dgm:pt>
    <dgm:pt modelId="{C1B602D2-2846-421E-A0B7-EDAD8AB0C736}" type="pres">
      <dgm:prSet presAssocID="{0E108E06-C6E3-42C7-9F54-4DDBCF1FA2B5}" presName="linearProcess" presStyleCnt="0"/>
      <dgm:spPr/>
    </dgm:pt>
    <dgm:pt modelId="{BC1E1790-41F4-48C7-9D6D-CC72E72D15BA}" type="pres">
      <dgm:prSet presAssocID="{06F7C532-D7BD-4415-B840-C978D097A0CA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85656A-2928-47A6-AC4A-A8E2BA422827}" type="pres">
      <dgm:prSet presAssocID="{797040E1-CFC6-442B-9DE8-F09D8DD7D66C}" presName="sibTrans" presStyleCnt="0"/>
      <dgm:spPr/>
    </dgm:pt>
    <dgm:pt modelId="{23C1967A-EC9E-465F-8977-BE1D750F7D06}" type="pres">
      <dgm:prSet presAssocID="{341C0D0D-9DA1-4B13-ABD8-D56043435EA5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9FA904-A07C-4FAE-920A-9F8B7371F271}" type="pres">
      <dgm:prSet presAssocID="{F569A3EF-F0C9-49A4-AC6B-2DF2C48FD01D}" presName="sibTrans" presStyleCnt="0"/>
      <dgm:spPr/>
    </dgm:pt>
    <dgm:pt modelId="{3907E371-48A6-4D9C-9423-B3659E9ECF5A}" type="pres">
      <dgm:prSet presAssocID="{E1C9F203-0D47-4636-8BE2-6874781576FC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ABC184-F81C-4879-873D-9BB900BEC9C8}" type="pres">
      <dgm:prSet presAssocID="{75868D8D-1653-46A6-BDC1-518CF3961ED3}" presName="sibTrans" presStyleCnt="0"/>
      <dgm:spPr/>
    </dgm:pt>
    <dgm:pt modelId="{33D8F7D7-D0FD-43BD-B25B-61024B8F881E}" type="pres">
      <dgm:prSet presAssocID="{C371FA91-A2C4-48ED-BBB5-F48AF467BF4B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1C7277-6A82-451F-8010-E8BBB3DAA1A7}" type="pres">
      <dgm:prSet presAssocID="{FBB76805-25F9-4DBB-9FF8-1E97929013F9}" presName="sibTrans" presStyleCnt="0"/>
      <dgm:spPr/>
    </dgm:pt>
    <dgm:pt modelId="{A58F7CBB-B8E5-4568-8FB8-41C04E78C994}" type="pres">
      <dgm:prSet presAssocID="{1477FF51-994E-4DD0-8B10-33F125479092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93CFBD-F773-4E0E-9D13-8B336389FBF2}" type="pres">
      <dgm:prSet presAssocID="{03B8133A-4BD3-4256-8535-2659F72AE0AF}" presName="sibTrans" presStyleCnt="0"/>
      <dgm:spPr/>
    </dgm:pt>
    <dgm:pt modelId="{106AF2AD-DC5B-442F-ACF7-DDD20A4884B7}" type="pres">
      <dgm:prSet presAssocID="{459FBC85-3BA8-4956-91DA-FAFCF08797C4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F912A0B-26DA-4F7C-A711-AA2AE69E9D2B}" srcId="{0E108E06-C6E3-42C7-9F54-4DDBCF1FA2B5}" destId="{1477FF51-994E-4DD0-8B10-33F125479092}" srcOrd="4" destOrd="0" parTransId="{94704BFE-159D-48AB-AFEF-E1FF11EB541C}" sibTransId="{03B8133A-4BD3-4256-8535-2659F72AE0AF}"/>
    <dgm:cxn modelId="{F7A5E40B-88B1-4AE7-8D20-85BA5AE6560D}" srcId="{0E108E06-C6E3-42C7-9F54-4DDBCF1FA2B5}" destId="{C371FA91-A2C4-48ED-BBB5-F48AF467BF4B}" srcOrd="3" destOrd="0" parTransId="{6620BF9E-5637-4576-9A80-EBDF54769C2A}" sibTransId="{FBB76805-25F9-4DBB-9FF8-1E97929013F9}"/>
    <dgm:cxn modelId="{0710C7B2-2832-409E-AE9C-512574E64526}" srcId="{0E108E06-C6E3-42C7-9F54-4DDBCF1FA2B5}" destId="{341C0D0D-9DA1-4B13-ABD8-D56043435EA5}" srcOrd="1" destOrd="0" parTransId="{E97B4281-E954-42D8-ACAA-B7069EE8EE91}" sibTransId="{F569A3EF-F0C9-49A4-AC6B-2DF2C48FD01D}"/>
    <dgm:cxn modelId="{FBD5909F-0580-48CE-AB9F-D7288E28E640}" type="presOf" srcId="{341C0D0D-9DA1-4B13-ABD8-D56043435EA5}" destId="{23C1967A-EC9E-465F-8977-BE1D750F7D06}" srcOrd="0" destOrd="0" presId="urn:microsoft.com/office/officeart/2005/8/layout/hProcess9"/>
    <dgm:cxn modelId="{0B1279E4-D65C-4DFB-8686-597591850845}" srcId="{0E108E06-C6E3-42C7-9F54-4DDBCF1FA2B5}" destId="{459FBC85-3BA8-4956-91DA-FAFCF08797C4}" srcOrd="5" destOrd="0" parTransId="{1AADCAF8-E83E-4512-81D0-FADD24376704}" sibTransId="{D2567911-BEA0-4C8C-AB2D-CD0E20E46AA3}"/>
    <dgm:cxn modelId="{C53A13EB-33F1-44CE-8FB7-D35807018394}" type="presOf" srcId="{0E108E06-C6E3-42C7-9F54-4DDBCF1FA2B5}" destId="{745DAFE8-C5D0-4EA8-B160-50BCC7F32BD3}" srcOrd="0" destOrd="0" presId="urn:microsoft.com/office/officeart/2005/8/layout/hProcess9"/>
    <dgm:cxn modelId="{D0AB4F7E-A091-4DB2-916A-096923496A09}" type="presOf" srcId="{1477FF51-994E-4DD0-8B10-33F125479092}" destId="{A58F7CBB-B8E5-4568-8FB8-41C04E78C994}" srcOrd="0" destOrd="0" presId="urn:microsoft.com/office/officeart/2005/8/layout/hProcess9"/>
    <dgm:cxn modelId="{A63E16CC-7D50-4D5B-93D2-B53A94978BB2}" type="presOf" srcId="{C371FA91-A2C4-48ED-BBB5-F48AF467BF4B}" destId="{33D8F7D7-D0FD-43BD-B25B-61024B8F881E}" srcOrd="0" destOrd="0" presId="urn:microsoft.com/office/officeart/2005/8/layout/hProcess9"/>
    <dgm:cxn modelId="{1B77D43D-217B-4FD7-9290-5A06FC31E92A}" srcId="{0E108E06-C6E3-42C7-9F54-4DDBCF1FA2B5}" destId="{E1C9F203-0D47-4636-8BE2-6874781576FC}" srcOrd="2" destOrd="0" parTransId="{38F89564-E314-4918-9A6B-F32314F79BB9}" sibTransId="{75868D8D-1653-46A6-BDC1-518CF3961ED3}"/>
    <dgm:cxn modelId="{837F6225-BB89-4057-9670-6BF73AEDE3F8}" type="presOf" srcId="{E1C9F203-0D47-4636-8BE2-6874781576FC}" destId="{3907E371-48A6-4D9C-9423-B3659E9ECF5A}" srcOrd="0" destOrd="0" presId="urn:microsoft.com/office/officeart/2005/8/layout/hProcess9"/>
    <dgm:cxn modelId="{320E9471-39BE-4BF6-8328-DE3A6089C359}" type="presOf" srcId="{459FBC85-3BA8-4956-91DA-FAFCF08797C4}" destId="{106AF2AD-DC5B-442F-ACF7-DDD20A4884B7}" srcOrd="0" destOrd="0" presId="urn:microsoft.com/office/officeart/2005/8/layout/hProcess9"/>
    <dgm:cxn modelId="{D967C116-77B6-4E98-B0EB-639869D41170}" srcId="{0E108E06-C6E3-42C7-9F54-4DDBCF1FA2B5}" destId="{06F7C532-D7BD-4415-B840-C978D097A0CA}" srcOrd="0" destOrd="0" parTransId="{138F53A3-57DC-457B-B949-169ECD2C054E}" sibTransId="{797040E1-CFC6-442B-9DE8-F09D8DD7D66C}"/>
    <dgm:cxn modelId="{8E0824BA-F5AE-404B-824F-A39E32C73DE5}" type="presOf" srcId="{06F7C532-D7BD-4415-B840-C978D097A0CA}" destId="{BC1E1790-41F4-48C7-9D6D-CC72E72D15BA}" srcOrd="0" destOrd="0" presId="urn:microsoft.com/office/officeart/2005/8/layout/hProcess9"/>
    <dgm:cxn modelId="{344872C8-8351-41D0-AFA7-B3B5018A6575}" type="presParOf" srcId="{745DAFE8-C5D0-4EA8-B160-50BCC7F32BD3}" destId="{AD6634E8-1BB2-4E94-AA1C-1506227C88B9}" srcOrd="0" destOrd="0" presId="urn:microsoft.com/office/officeart/2005/8/layout/hProcess9"/>
    <dgm:cxn modelId="{4C54F6AE-A1CF-42D0-9670-96493AB075D8}" type="presParOf" srcId="{745DAFE8-C5D0-4EA8-B160-50BCC7F32BD3}" destId="{C1B602D2-2846-421E-A0B7-EDAD8AB0C736}" srcOrd="1" destOrd="0" presId="urn:microsoft.com/office/officeart/2005/8/layout/hProcess9"/>
    <dgm:cxn modelId="{23BE8EBD-701F-4DC6-A58C-6ABED46D5A8D}" type="presParOf" srcId="{C1B602D2-2846-421E-A0B7-EDAD8AB0C736}" destId="{BC1E1790-41F4-48C7-9D6D-CC72E72D15BA}" srcOrd="0" destOrd="0" presId="urn:microsoft.com/office/officeart/2005/8/layout/hProcess9"/>
    <dgm:cxn modelId="{7D23075F-8307-4809-9286-E4F223EFB415}" type="presParOf" srcId="{C1B602D2-2846-421E-A0B7-EDAD8AB0C736}" destId="{3685656A-2928-47A6-AC4A-A8E2BA422827}" srcOrd="1" destOrd="0" presId="urn:microsoft.com/office/officeart/2005/8/layout/hProcess9"/>
    <dgm:cxn modelId="{D3E414D9-FD1B-4AE7-B980-59CAC9DF53B4}" type="presParOf" srcId="{C1B602D2-2846-421E-A0B7-EDAD8AB0C736}" destId="{23C1967A-EC9E-465F-8977-BE1D750F7D06}" srcOrd="2" destOrd="0" presId="urn:microsoft.com/office/officeart/2005/8/layout/hProcess9"/>
    <dgm:cxn modelId="{B0442AA1-8FF7-4CD3-A41F-8824EB3DFACA}" type="presParOf" srcId="{C1B602D2-2846-421E-A0B7-EDAD8AB0C736}" destId="{859FA904-A07C-4FAE-920A-9F8B7371F271}" srcOrd="3" destOrd="0" presId="urn:microsoft.com/office/officeart/2005/8/layout/hProcess9"/>
    <dgm:cxn modelId="{AADEA0CB-934E-471D-AEE9-39A16C0E0432}" type="presParOf" srcId="{C1B602D2-2846-421E-A0B7-EDAD8AB0C736}" destId="{3907E371-48A6-4D9C-9423-B3659E9ECF5A}" srcOrd="4" destOrd="0" presId="urn:microsoft.com/office/officeart/2005/8/layout/hProcess9"/>
    <dgm:cxn modelId="{F756AE45-855E-493A-AD88-B0FFCF6CCE1D}" type="presParOf" srcId="{C1B602D2-2846-421E-A0B7-EDAD8AB0C736}" destId="{7CABC184-F81C-4879-873D-9BB900BEC9C8}" srcOrd="5" destOrd="0" presId="urn:microsoft.com/office/officeart/2005/8/layout/hProcess9"/>
    <dgm:cxn modelId="{634152BE-6A88-48E7-BDA6-5B5A3A26E759}" type="presParOf" srcId="{C1B602D2-2846-421E-A0B7-EDAD8AB0C736}" destId="{33D8F7D7-D0FD-43BD-B25B-61024B8F881E}" srcOrd="6" destOrd="0" presId="urn:microsoft.com/office/officeart/2005/8/layout/hProcess9"/>
    <dgm:cxn modelId="{F38FFA59-F8B8-4E26-97B2-3009671700E2}" type="presParOf" srcId="{C1B602D2-2846-421E-A0B7-EDAD8AB0C736}" destId="{B01C7277-6A82-451F-8010-E8BBB3DAA1A7}" srcOrd="7" destOrd="0" presId="urn:microsoft.com/office/officeart/2005/8/layout/hProcess9"/>
    <dgm:cxn modelId="{81729039-4090-4D70-ACFC-541A5F827DF9}" type="presParOf" srcId="{C1B602D2-2846-421E-A0B7-EDAD8AB0C736}" destId="{A58F7CBB-B8E5-4568-8FB8-41C04E78C994}" srcOrd="8" destOrd="0" presId="urn:microsoft.com/office/officeart/2005/8/layout/hProcess9"/>
    <dgm:cxn modelId="{6B3510CC-BFA2-4448-90F7-928104A170AA}" type="presParOf" srcId="{C1B602D2-2846-421E-A0B7-EDAD8AB0C736}" destId="{FE93CFBD-F773-4E0E-9D13-8B336389FBF2}" srcOrd="9" destOrd="0" presId="urn:microsoft.com/office/officeart/2005/8/layout/hProcess9"/>
    <dgm:cxn modelId="{C543748C-FF0D-46CF-96AC-85FDC58A470B}" type="presParOf" srcId="{C1B602D2-2846-421E-A0B7-EDAD8AB0C736}" destId="{106AF2AD-DC5B-442F-ACF7-DDD20A4884B7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634E8-1BB2-4E94-AA1C-1506227C88B9}">
      <dsp:nvSpPr>
        <dsp:cNvPr id="0" name=""/>
        <dsp:cNvSpPr/>
      </dsp:nvSpPr>
      <dsp:spPr>
        <a:xfrm>
          <a:off x="2" y="0"/>
          <a:ext cx="10438076" cy="312888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E1790-41F4-48C7-9D6D-CC72E72D15BA}">
      <dsp:nvSpPr>
        <dsp:cNvPr id="0" name=""/>
        <dsp:cNvSpPr/>
      </dsp:nvSpPr>
      <dsp:spPr>
        <a:xfrm>
          <a:off x="5845" y="938664"/>
          <a:ext cx="1658201" cy="1251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/>
            <a:t>Experten-gespräche</a:t>
          </a:r>
        </a:p>
      </dsp:txBody>
      <dsp:txXfrm>
        <a:off x="66941" y="999760"/>
        <a:ext cx="1536009" cy="1129360"/>
      </dsp:txXfrm>
    </dsp:sp>
    <dsp:sp modelId="{23C1967A-EC9E-465F-8977-BE1D750F7D06}">
      <dsp:nvSpPr>
        <dsp:cNvPr id="0" name=""/>
        <dsp:cNvSpPr/>
      </dsp:nvSpPr>
      <dsp:spPr>
        <a:xfrm>
          <a:off x="1759483" y="938664"/>
          <a:ext cx="1658201" cy="1251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/>
            <a:t>Problem-identifikation</a:t>
          </a:r>
        </a:p>
      </dsp:txBody>
      <dsp:txXfrm>
        <a:off x="1820579" y="999760"/>
        <a:ext cx="1536009" cy="1129360"/>
      </dsp:txXfrm>
    </dsp:sp>
    <dsp:sp modelId="{3907E371-48A6-4D9C-9423-B3659E9ECF5A}">
      <dsp:nvSpPr>
        <dsp:cNvPr id="0" name=""/>
        <dsp:cNvSpPr/>
      </dsp:nvSpPr>
      <dsp:spPr>
        <a:xfrm>
          <a:off x="3513121" y="938664"/>
          <a:ext cx="1658201" cy="1251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/>
            <a:t>Inter-nationaler Vergleich</a:t>
          </a:r>
        </a:p>
      </dsp:txBody>
      <dsp:txXfrm>
        <a:off x="3574217" y="999760"/>
        <a:ext cx="1536009" cy="1129360"/>
      </dsp:txXfrm>
    </dsp:sp>
    <dsp:sp modelId="{33D8F7D7-D0FD-43BD-B25B-61024B8F881E}">
      <dsp:nvSpPr>
        <dsp:cNvPr id="0" name=""/>
        <dsp:cNvSpPr/>
      </dsp:nvSpPr>
      <dsp:spPr>
        <a:xfrm>
          <a:off x="5266759" y="938664"/>
          <a:ext cx="1658201" cy="1251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/>
            <a:t>Handlungs-alternativen</a:t>
          </a:r>
        </a:p>
      </dsp:txBody>
      <dsp:txXfrm>
        <a:off x="5327855" y="999760"/>
        <a:ext cx="1536009" cy="1129360"/>
      </dsp:txXfrm>
    </dsp:sp>
    <dsp:sp modelId="{A58F7CBB-B8E5-4568-8FB8-41C04E78C994}">
      <dsp:nvSpPr>
        <dsp:cNvPr id="0" name=""/>
        <dsp:cNvSpPr/>
      </dsp:nvSpPr>
      <dsp:spPr>
        <a:xfrm>
          <a:off x="7020396" y="938664"/>
          <a:ext cx="1658201" cy="1251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/>
            <a:t>Schätzung der Aus-wirkungen</a:t>
          </a:r>
        </a:p>
      </dsp:txBody>
      <dsp:txXfrm>
        <a:off x="7081492" y="999760"/>
        <a:ext cx="1536009" cy="1129360"/>
      </dsp:txXfrm>
    </dsp:sp>
    <dsp:sp modelId="{106AF2AD-DC5B-442F-ACF7-DDD20A4884B7}">
      <dsp:nvSpPr>
        <dsp:cNvPr id="0" name=""/>
        <dsp:cNvSpPr/>
      </dsp:nvSpPr>
      <dsp:spPr>
        <a:xfrm>
          <a:off x="8774034" y="938664"/>
          <a:ext cx="1658201" cy="1251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900" kern="1200" dirty="0"/>
            <a:t>Stakeholder-befragung</a:t>
          </a:r>
        </a:p>
      </dsp:txBody>
      <dsp:txXfrm>
        <a:off x="8835130" y="999760"/>
        <a:ext cx="1536009" cy="1129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F7A1D-4DB0-5A40-8EF1-618E85D8F5A7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389DB-66D2-BD4D-80D5-A94979CD291F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110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824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916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9648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273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6157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49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190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64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613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412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877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97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65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957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2722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389DB-66D2-BD4D-80D5-A94979CD291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63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>
            <a:extLst>
              <a:ext uri="{FF2B5EF4-FFF2-40B4-BE49-F238E27FC236}">
                <a16:creationId xmlns:a16="http://schemas.microsoft.com/office/drawing/2014/main" id="{10DE9525-38B9-4C46-96E8-B731AEB464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61" y="7994"/>
            <a:ext cx="12192000" cy="6858000"/>
          </a:xfrm>
          <a:prstGeom prst="rect">
            <a:avLst/>
          </a:prstGeom>
        </p:spPr>
      </p:pic>
      <p:sp useBgFill="1">
        <p:nvSpPr>
          <p:cNvPr id="21" name="Rechteck 20">
            <a:extLst>
              <a:ext uri="{FF2B5EF4-FFF2-40B4-BE49-F238E27FC236}">
                <a16:creationId xmlns:a16="http://schemas.microsoft.com/office/drawing/2014/main" id="{FB3C8B38-E97A-CB4F-A162-84D8E7E8DF67}"/>
              </a:ext>
            </a:extLst>
          </p:cNvPr>
          <p:cNvSpPr/>
          <p:nvPr userDrawn="1"/>
        </p:nvSpPr>
        <p:spPr>
          <a:xfrm>
            <a:off x="10100733" y="203200"/>
            <a:ext cx="17526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798059-76ED-4B46-8137-9139ACB2E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0606" y="2353899"/>
            <a:ext cx="9425214" cy="864292"/>
          </a:xfrm>
        </p:spPr>
        <p:txBody>
          <a:bodyPr anchor="t" anchorCtr="0">
            <a:normAutofit/>
          </a:bodyPr>
          <a:lstStyle>
            <a:lvl1pPr algn="l">
              <a:defRPr sz="20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B49D1A7-6B2C-C84A-998C-A555BF1EA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30606" y="3238602"/>
            <a:ext cx="9425214" cy="1449145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BBA216-D935-6C46-AA01-1C62FE570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552239"/>
            <a:ext cx="4038600" cy="236311"/>
          </a:xfrm>
        </p:spPr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BF04841E-8CD2-4749-9104-E02CF5D123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47420" y="304933"/>
            <a:ext cx="1508400" cy="11588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14B09FA-8C24-0B4E-9402-76EC2492C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666" t="28643" r="1" b="24386"/>
          <a:stretch/>
        </p:blipFill>
        <p:spPr>
          <a:xfrm>
            <a:off x="9417049" y="6566400"/>
            <a:ext cx="2435225" cy="11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4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9064D-FDC6-8A44-8A6A-7C264C481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C4CE24-C519-E84D-B6D6-D7B499092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 tIns="0" rIns="0" bIns="0"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D282A9-47AB-7D46-85D6-6B31CDC7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3A0949-A62F-C34C-80A0-D574E1BB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88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B2119-65AF-214A-8194-DA542E855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127AB8-E3DA-1648-8D89-6FD5717E0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380900"/>
            <a:ext cx="5289630" cy="4796063"/>
          </a:xfrm>
        </p:spPr>
        <p:txBody>
          <a:bodyPr lIns="0" tIns="0" rIns="0" bIns="0"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68B1F4-F5A9-CB44-9C51-63E27B9FA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442" y="1380900"/>
            <a:ext cx="5334000" cy="4796063"/>
          </a:xfrm>
        </p:spPr>
        <p:txBody>
          <a:bodyPr lIns="0" tIns="0" rIns="0" bIns="0"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7835EB-F55B-1B4A-99A9-7CF810BA0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99BE76-E0C9-1C4A-9F34-6422A8B6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91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B3AC3C-5615-2043-8642-A24E17E88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AFEA9B-D829-924A-89E4-9B73E8FFD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AE25B46-2E8B-4145-887C-E55C9448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09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E9F09F2-ADA4-B94F-B7B5-CE2E87525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863C87-576A-FF46-94C4-9E09F424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70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0BDFFC2-8DA7-E54E-B18C-FFE2660CF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93726"/>
            <a:ext cx="10841420" cy="78717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2D0508-4189-E14B-80CA-E70D74651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380900"/>
            <a:ext cx="10841420" cy="47960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1"/>
            <a:r>
              <a:rPr lang="de-DE" dirty="0"/>
              <a:t>Erste Ebene</a:t>
            </a:r>
          </a:p>
          <a:p>
            <a:pPr lvl="2"/>
            <a:r>
              <a:rPr lang="de-DE" dirty="0"/>
              <a:t>Zweite Ebene</a:t>
            </a:r>
          </a:p>
          <a:p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C45DDA-4D51-224E-B213-AC9012C590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552239"/>
            <a:ext cx="4114800" cy="23631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470EC-0993-3A41-9B08-5CF17D7D9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1832" y="6552239"/>
            <a:ext cx="2953987" cy="23631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7FFCC-E7C8-8546-9BDB-D93706DF8834}" type="slidenum">
              <a:rPr lang="de-DE" smtClean="0"/>
              <a:pPr/>
              <a:t>‹N°›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28E79CB-96B7-F94C-9F56-A9E6A95CF49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891819" y="354440"/>
            <a:ext cx="864000" cy="6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83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438" indent="-1984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96875" indent="-1920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3A64BA-2FC6-F04D-B3D4-1829A082E3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Möglichkeiten und Methoden für vertiefte Regulierungsfolgenabschätzungen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A15606-48C9-B64C-A16C-D8696A46E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Oliver Prinzing, 01.09.2022</a:t>
            </a:r>
          </a:p>
        </p:txBody>
      </p:sp>
    </p:spTree>
    <p:extLst>
      <p:ext uri="{BB962C8B-B14F-4D97-AF65-F5344CB8AC3E}">
        <p14:creationId xmlns:p14="http://schemas.microsoft.com/office/powerpoint/2010/main" val="1287734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E1CAF-9821-3916-BDD7-3AF454D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5 Prüfpunkte: 5) Zweckmässigkeit im Vollzug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504D40-48AD-23F7-9326-DCD40218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50BD30-2E88-2A25-1C03-7436DA08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10</a:t>
            </a:fld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2664016-5620-29E4-09E1-8C91FFD98DFB}"/>
              </a:ext>
            </a:extLst>
          </p:cNvPr>
          <p:cNvSpPr/>
          <p:nvPr/>
        </p:nvSpPr>
        <p:spPr>
          <a:xfrm>
            <a:off x="914400" y="2847812"/>
            <a:ext cx="2626962" cy="11623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5. Zweckmässigkeit im Vollzug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09799BB-17F5-5AD5-EBFA-1DC396745964}"/>
              </a:ext>
            </a:extLst>
          </p:cNvPr>
          <p:cNvSpPr/>
          <p:nvPr/>
        </p:nvSpPr>
        <p:spPr>
          <a:xfrm>
            <a:off x="5029200" y="3035412"/>
            <a:ext cx="3192651" cy="7871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Einfachheit und Wirksamkeit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FC24FDB-AE71-799F-C6EE-CB9613671632}"/>
              </a:ext>
            </a:extLst>
          </p:cNvPr>
          <p:cNvSpPr txBox="1"/>
          <p:nvPr/>
        </p:nvSpPr>
        <p:spPr>
          <a:xfrm>
            <a:off x="8801832" y="2889802"/>
            <a:ext cx="2903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Kommunikation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Prozesse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081A247-E8A0-D2CD-A97C-00EFD8D0F76A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3541362" y="3428999"/>
            <a:ext cx="1487838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370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91545D-0259-A887-7A5C-AC395CE7D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Prüfpunkte: Übersicht</a:t>
            </a:r>
            <a:endParaRPr lang="de-CH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9604E3A1-4350-39D2-1D6F-3E57F70281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379336"/>
              </p:ext>
            </p:extLst>
          </p:nvPr>
        </p:nvGraphicFramePr>
        <p:xfrm>
          <a:off x="268133" y="894609"/>
          <a:ext cx="11655734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94">
                  <a:extLst>
                    <a:ext uri="{9D8B030D-6E8A-4147-A177-3AD203B41FA5}">
                      <a16:colId xmlns:a16="http://schemas.microsoft.com/office/drawing/2014/main" val="104659842"/>
                    </a:ext>
                  </a:extLst>
                </a:gridCol>
                <a:gridCol w="5070095">
                  <a:extLst>
                    <a:ext uri="{9D8B030D-6E8A-4147-A177-3AD203B41FA5}">
                      <a16:colId xmlns:a16="http://schemas.microsoft.com/office/drawing/2014/main" val="777130837"/>
                    </a:ext>
                  </a:extLst>
                </a:gridCol>
                <a:gridCol w="3885245">
                  <a:extLst>
                    <a:ext uri="{9D8B030D-6E8A-4147-A177-3AD203B41FA5}">
                      <a16:colId xmlns:a16="http://schemas.microsoft.com/office/drawing/2014/main" val="4075211081"/>
                    </a:ext>
                  </a:extLst>
                </a:gridCol>
              </a:tblGrid>
              <a:tr h="322144">
                <a:tc>
                  <a:txBody>
                    <a:bodyPr/>
                    <a:lstStyle/>
                    <a:p>
                      <a:r>
                        <a:rPr lang="de-CH" dirty="0"/>
                        <a:t>Prüfpunkt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Fragestellung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/>
                        <a:t>Beurteilungskriterien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998310"/>
                  </a:ext>
                </a:extLst>
              </a:tr>
              <a:tr h="1032626">
                <a:tc>
                  <a:txBody>
                    <a:bodyPr/>
                    <a:lstStyle/>
                    <a:p>
                      <a:r>
                        <a:rPr lang="de-CH" dirty="0"/>
                        <a:t>1.Notwendigkeit und Möglichkeiten staatlichen Handelns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Welche Ziele verfolgt die Regulierung?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Welche Probleme sollen angegangen werden?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Liegt ein überwiegendes, öffentliches Interesse, Marktversagen oder Regulierungsversagen vor?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900108"/>
                  </a:ext>
                </a:extLst>
              </a:tr>
              <a:tr h="1032626">
                <a:tc>
                  <a:txBody>
                    <a:bodyPr/>
                    <a:lstStyle/>
                    <a:p>
                      <a:r>
                        <a:rPr lang="de-CH" dirty="0"/>
                        <a:t>2. Handlungsoptionen   und -alternativen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Können die Ziele mit alternativen Optionen oder Alternativen erreicht werden?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Sind alternative Instrumente effektiver, effizienter und führen zu geringeren Einschränkungen für die Adressaten?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859176"/>
                  </a:ext>
                </a:extLst>
              </a:tr>
              <a:tr h="1032626">
                <a:tc>
                  <a:txBody>
                    <a:bodyPr/>
                    <a:lstStyle/>
                    <a:p>
                      <a:r>
                        <a:rPr lang="de-CH" dirty="0"/>
                        <a:t>3. Auswirkungen auf einzelne gesellschaftliche Gruppen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Welche Auswirkungen hat die Regulierung pro Anspruchsgruppe?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Wer ist betroffen?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Was sind Kosten/Nutzen?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731938"/>
                  </a:ext>
                </a:extLst>
              </a:tr>
              <a:tr h="794328">
                <a:tc>
                  <a:txBody>
                    <a:bodyPr/>
                    <a:lstStyle/>
                    <a:p>
                      <a:r>
                        <a:rPr lang="de-CH" dirty="0"/>
                        <a:t>4. Auswirkungen auf Gesamtgesellschaft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CH" dirty="0"/>
                        <a:t>Welche Auswirkungen hat die Regulierung auf die Gesamtwirtschaft?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Wo sind Auswirkungen erwartbar?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Was sind Kosten/Nutzen?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247025"/>
                  </a:ext>
                </a:extLst>
              </a:tr>
              <a:tr h="794328">
                <a:tc>
                  <a:txBody>
                    <a:bodyPr/>
                    <a:lstStyle/>
                    <a:p>
                      <a:r>
                        <a:rPr lang="de-CH" dirty="0"/>
                        <a:t>5. Zweckmässigkeit im Vollzug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Wie kann der Vollzug möglichst optimal vorbereitet werden?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CH" dirty="0"/>
                        <a:t>Ist die Umsetzung möglichst geringen Aufwand und hat eine erhöhte Wirksamkeit?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2425"/>
                  </a:ext>
                </a:extLst>
              </a:tr>
            </a:tbl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4D7C101-4D86-5442-9B0C-3321E0D11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Möglichkeiten und Methoden vertiefter RFAs - SEVAL 2022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CE512E-C3F3-4516-EEBE-AA378B1A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756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96FAF-6CA6-ABCF-6181-12512FEE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„Von der Bewertung zur Methode… und zurück“</a:t>
            </a: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63CA28-5F82-649A-4219-4998384F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Möglichkeiten und Methoden vertiefter RFAs - SEVAL 2022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1F7B109-7FD5-D883-9735-81F5F4704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12</a:t>
            </a:fld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C570FE1-381A-1331-7965-78CFCDD470A4}"/>
              </a:ext>
            </a:extLst>
          </p:cNvPr>
          <p:cNvSpPr/>
          <p:nvPr/>
        </p:nvSpPr>
        <p:spPr>
          <a:xfrm>
            <a:off x="698359" y="1785053"/>
            <a:ext cx="2984361" cy="1245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Untersuchungsgegenstand</a:t>
            </a:r>
            <a:endParaRPr lang="de-CH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EF0AACC-9AC2-3524-076E-67EB6A844A5F}"/>
              </a:ext>
            </a:extLst>
          </p:cNvPr>
          <p:cNvSpPr/>
          <p:nvPr/>
        </p:nvSpPr>
        <p:spPr>
          <a:xfrm>
            <a:off x="4603820" y="3059112"/>
            <a:ext cx="2984361" cy="1245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Methode</a:t>
            </a:r>
            <a:endParaRPr lang="de-CH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E8D00BE-8F90-A792-D4DC-C6A79E99557E}"/>
              </a:ext>
            </a:extLst>
          </p:cNvPr>
          <p:cNvSpPr/>
          <p:nvPr/>
        </p:nvSpPr>
        <p:spPr>
          <a:xfrm>
            <a:off x="698358" y="4333172"/>
            <a:ext cx="2984361" cy="1245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(Quantitative)</a:t>
            </a:r>
            <a:br>
              <a:rPr lang="de-DE" dirty="0"/>
            </a:br>
            <a:r>
              <a:rPr lang="de-DE" dirty="0"/>
              <a:t>Daten und Informationen</a:t>
            </a:r>
            <a:endParaRPr lang="de-CH" dirty="0"/>
          </a:p>
        </p:txBody>
      </p:sp>
      <p:cxnSp>
        <p:nvCxnSpPr>
          <p:cNvPr id="10" name="Verbinder: gewinkelt 9">
            <a:extLst>
              <a:ext uri="{FF2B5EF4-FFF2-40B4-BE49-F238E27FC236}">
                <a16:creationId xmlns:a16="http://schemas.microsoft.com/office/drawing/2014/main" id="{3452E100-957F-9F6B-9037-F3E31D1C69B2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 flipV="1">
            <a:off x="3682719" y="3682110"/>
            <a:ext cx="921101" cy="1274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Verbinder: gewinkelt 10">
            <a:extLst>
              <a:ext uri="{FF2B5EF4-FFF2-40B4-BE49-F238E27FC236}">
                <a16:creationId xmlns:a16="http://schemas.microsoft.com/office/drawing/2014/main" id="{858D76D0-A086-7A27-2D39-75C75967EF42}"/>
              </a:ext>
            </a:extLst>
          </p:cNvPr>
          <p:cNvCxnSpPr>
            <a:cxnSpLocks/>
            <a:stCxn id="7" idx="3"/>
            <a:endCxn id="28" idx="1"/>
          </p:cNvCxnSpPr>
          <p:nvPr/>
        </p:nvCxnSpPr>
        <p:spPr>
          <a:xfrm>
            <a:off x="7588181" y="3682110"/>
            <a:ext cx="921099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Verbinder: gewinkelt 17">
            <a:extLst>
              <a:ext uri="{FF2B5EF4-FFF2-40B4-BE49-F238E27FC236}">
                <a16:creationId xmlns:a16="http://schemas.microsoft.com/office/drawing/2014/main" id="{92BB3E44-02B9-A473-E7AD-4D089DCDD1DB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rot="5400000">
            <a:off x="1539478" y="3682110"/>
            <a:ext cx="1302124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 27">
            <a:extLst>
              <a:ext uri="{FF2B5EF4-FFF2-40B4-BE49-F238E27FC236}">
                <a16:creationId xmlns:a16="http://schemas.microsoft.com/office/drawing/2014/main" id="{431CF83A-91FD-EB0E-99E5-69E3CBFE345E}"/>
              </a:ext>
            </a:extLst>
          </p:cNvPr>
          <p:cNvSpPr/>
          <p:nvPr/>
        </p:nvSpPr>
        <p:spPr>
          <a:xfrm>
            <a:off x="8509280" y="3059112"/>
            <a:ext cx="2984361" cy="1245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Beurteilung</a:t>
            </a:r>
            <a:endParaRPr lang="de-CH" dirty="0"/>
          </a:p>
        </p:txBody>
      </p:sp>
      <p:cxnSp>
        <p:nvCxnSpPr>
          <p:cNvPr id="38" name="Verbinder: gewinkelt 37">
            <a:extLst>
              <a:ext uri="{FF2B5EF4-FFF2-40B4-BE49-F238E27FC236}">
                <a16:creationId xmlns:a16="http://schemas.microsoft.com/office/drawing/2014/main" id="{496064C5-55C9-0802-840A-6141B5D7E86D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682720" y="2408051"/>
            <a:ext cx="921100" cy="127405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Verbinder: gewinkelt 40">
            <a:extLst>
              <a:ext uri="{FF2B5EF4-FFF2-40B4-BE49-F238E27FC236}">
                <a16:creationId xmlns:a16="http://schemas.microsoft.com/office/drawing/2014/main" id="{661DB474-6004-BD4F-2046-BDDEB7584300}"/>
              </a:ext>
            </a:extLst>
          </p:cNvPr>
          <p:cNvCxnSpPr>
            <a:cxnSpLocks/>
            <a:stCxn id="28" idx="0"/>
            <a:endCxn id="6" idx="0"/>
          </p:cNvCxnSpPr>
          <p:nvPr/>
        </p:nvCxnSpPr>
        <p:spPr>
          <a:xfrm rot="16200000" flipV="1">
            <a:off x="5458972" y="-1483378"/>
            <a:ext cx="1274059" cy="7810921"/>
          </a:xfrm>
          <a:prstGeom prst="bentConnector3">
            <a:avLst>
              <a:gd name="adj1" fmla="val 11794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346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96FAF-6CA6-ABCF-6181-12512FEE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„Von der Bewertung zur Methode… und zurück“</a:t>
            </a: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63CA28-5F82-649A-4219-4998384F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Möglichkeiten und Methoden vertiefter RFAs - SEVAL 2022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1F7B109-7FD5-D883-9735-81F5F4704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13</a:t>
            </a:fld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C570FE1-381A-1331-7965-78CFCDD470A4}"/>
              </a:ext>
            </a:extLst>
          </p:cNvPr>
          <p:cNvSpPr/>
          <p:nvPr/>
        </p:nvSpPr>
        <p:spPr>
          <a:xfrm>
            <a:off x="698359" y="1785053"/>
            <a:ext cx="2984361" cy="1245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Untersuchungsgegenstand</a:t>
            </a:r>
            <a:endParaRPr lang="de-CH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EF0AACC-9AC2-3524-076E-67EB6A844A5F}"/>
              </a:ext>
            </a:extLst>
          </p:cNvPr>
          <p:cNvSpPr/>
          <p:nvPr/>
        </p:nvSpPr>
        <p:spPr>
          <a:xfrm>
            <a:off x="4603820" y="3059112"/>
            <a:ext cx="2984361" cy="1245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Methode</a:t>
            </a:r>
            <a:endParaRPr lang="de-CH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E8D00BE-8F90-A792-D4DC-C6A79E99557E}"/>
              </a:ext>
            </a:extLst>
          </p:cNvPr>
          <p:cNvSpPr/>
          <p:nvPr/>
        </p:nvSpPr>
        <p:spPr>
          <a:xfrm>
            <a:off x="698358" y="4333172"/>
            <a:ext cx="2984361" cy="1245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(Quantitative)</a:t>
            </a:r>
          </a:p>
          <a:p>
            <a:pPr algn="ctr"/>
            <a:r>
              <a:rPr lang="de-DE" dirty="0"/>
              <a:t>Daten und Informationen</a:t>
            </a:r>
            <a:endParaRPr lang="de-CH" dirty="0"/>
          </a:p>
        </p:txBody>
      </p:sp>
      <p:cxnSp>
        <p:nvCxnSpPr>
          <p:cNvPr id="10" name="Verbinder: gewinkelt 9">
            <a:extLst>
              <a:ext uri="{FF2B5EF4-FFF2-40B4-BE49-F238E27FC236}">
                <a16:creationId xmlns:a16="http://schemas.microsoft.com/office/drawing/2014/main" id="{3452E100-957F-9F6B-9037-F3E31D1C69B2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 flipV="1">
            <a:off x="3682719" y="3682110"/>
            <a:ext cx="921101" cy="1274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Verbinder: gewinkelt 10">
            <a:extLst>
              <a:ext uri="{FF2B5EF4-FFF2-40B4-BE49-F238E27FC236}">
                <a16:creationId xmlns:a16="http://schemas.microsoft.com/office/drawing/2014/main" id="{858D76D0-A086-7A27-2D39-75C75967EF42}"/>
              </a:ext>
            </a:extLst>
          </p:cNvPr>
          <p:cNvCxnSpPr>
            <a:cxnSpLocks/>
            <a:stCxn id="7" idx="3"/>
            <a:endCxn id="28" idx="1"/>
          </p:cNvCxnSpPr>
          <p:nvPr/>
        </p:nvCxnSpPr>
        <p:spPr>
          <a:xfrm>
            <a:off x="7588181" y="3682110"/>
            <a:ext cx="921100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Verbinder: gewinkelt 17">
            <a:extLst>
              <a:ext uri="{FF2B5EF4-FFF2-40B4-BE49-F238E27FC236}">
                <a16:creationId xmlns:a16="http://schemas.microsoft.com/office/drawing/2014/main" id="{92BB3E44-02B9-A473-E7AD-4D089DCDD1DB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rot="5400000">
            <a:off x="1539478" y="3682110"/>
            <a:ext cx="1302124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 27">
            <a:extLst>
              <a:ext uri="{FF2B5EF4-FFF2-40B4-BE49-F238E27FC236}">
                <a16:creationId xmlns:a16="http://schemas.microsoft.com/office/drawing/2014/main" id="{431CF83A-91FD-EB0E-99E5-69E3CBFE345E}"/>
              </a:ext>
            </a:extLst>
          </p:cNvPr>
          <p:cNvSpPr/>
          <p:nvPr/>
        </p:nvSpPr>
        <p:spPr>
          <a:xfrm>
            <a:off x="8509281" y="3059112"/>
            <a:ext cx="2984361" cy="1245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Beurteilung</a:t>
            </a:r>
            <a:endParaRPr lang="de-CH" dirty="0"/>
          </a:p>
        </p:txBody>
      </p:sp>
      <p:cxnSp>
        <p:nvCxnSpPr>
          <p:cNvPr id="38" name="Verbinder: gewinkelt 37">
            <a:extLst>
              <a:ext uri="{FF2B5EF4-FFF2-40B4-BE49-F238E27FC236}">
                <a16:creationId xmlns:a16="http://schemas.microsoft.com/office/drawing/2014/main" id="{496064C5-55C9-0802-840A-6141B5D7E86D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682720" y="2408051"/>
            <a:ext cx="921100" cy="127405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Verbinder: gewinkelt 40">
            <a:extLst>
              <a:ext uri="{FF2B5EF4-FFF2-40B4-BE49-F238E27FC236}">
                <a16:creationId xmlns:a16="http://schemas.microsoft.com/office/drawing/2014/main" id="{661DB474-6004-BD4F-2046-BDDEB7584300}"/>
              </a:ext>
            </a:extLst>
          </p:cNvPr>
          <p:cNvCxnSpPr>
            <a:cxnSpLocks/>
            <a:stCxn id="28" idx="0"/>
            <a:endCxn id="6" idx="0"/>
          </p:cNvCxnSpPr>
          <p:nvPr/>
        </p:nvCxnSpPr>
        <p:spPr>
          <a:xfrm rot="16200000" flipV="1">
            <a:off x="5458972" y="-1483378"/>
            <a:ext cx="1274059" cy="7810922"/>
          </a:xfrm>
          <a:prstGeom prst="bentConnector3">
            <a:avLst>
              <a:gd name="adj1" fmla="val 11794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AA39F46D-0F9C-A846-7A31-2D40FD98FA5F}"/>
              </a:ext>
            </a:extLst>
          </p:cNvPr>
          <p:cNvSpPr txBox="1"/>
          <p:nvPr/>
        </p:nvSpPr>
        <p:spPr>
          <a:xfrm>
            <a:off x="7707219" y="2237417"/>
            <a:ext cx="213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i="1" dirty="0">
                <a:solidFill>
                  <a:srgbClr val="FF0000"/>
                </a:solidFill>
              </a:rPr>
              <a:t>5 RFA-Prüfpunkte</a:t>
            </a:r>
            <a:endParaRPr lang="de-CH" b="1" i="1" dirty="0">
              <a:solidFill>
                <a:srgbClr val="FF0000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C9E9A585-541B-6C4E-78CE-50971F1C5528}"/>
              </a:ext>
            </a:extLst>
          </p:cNvPr>
          <p:cNvSpPr/>
          <p:nvPr/>
        </p:nvSpPr>
        <p:spPr>
          <a:xfrm>
            <a:off x="168499" y="1308879"/>
            <a:ext cx="3946301" cy="4719084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0FD4647-69E2-3B7E-9591-36FA0FE623FD}"/>
              </a:ext>
            </a:extLst>
          </p:cNvPr>
          <p:cNvSpPr txBox="1"/>
          <p:nvPr/>
        </p:nvSpPr>
        <p:spPr>
          <a:xfrm>
            <a:off x="301932" y="101686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i="1" dirty="0">
                <a:solidFill>
                  <a:srgbClr val="FF0000"/>
                </a:solidFill>
              </a:rPr>
              <a:t>Ex ante</a:t>
            </a:r>
            <a:endParaRPr lang="de-CH" b="1" i="1" dirty="0">
              <a:solidFill>
                <a:srgbClr val="FF0000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E1AA1F27-49EC-2F2A-83EF-1F6809303E6E}"/>
              </a:ext>
            </a:extLst>
          </p:cNvPr>
          <p:cNvSpPr/>
          <p:nvPr/>
        </p:nvSpPr>
        <p:spPr>
          <a:xfrm>
            <a:off x="7707219" y="2594459"/>
            <a:ext cx="4316282" cy="2200701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993D4C-FC88-E2C6-0B5F-076FCC1BBA3E}"/>
              </a:ext>
            </a:extLst>
          </p:cNvPr>
          <p:cNvSpPr txBox="1"/>
          <p:nvPr/>
        </p:nvSpPr>
        <p:spPr>
          <a:xfrm>
            <a:off x="5798804" y="260674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i="1" dirty="0">
                <a:solidFill>
                  <a:srgbClr val="FF0000"/>
                </a:solidFill>
              </a:rPr>
              <a:t>???</a:t>
            </a:r>
            <a:endParaRPr lang="de-CH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032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30ADD-6D82-3B5B-D8B8-5B7D55CA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Gemischte Methoden am eigenen Beispiel: Fragestellung und Schwierigkeiten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449F3C-D24C-B4FB-45E6-9B7E2DFF0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Rieder et al. (2021): </a:t>
            </a:r>
            <a:r>
              <a:rPr lang="de-DE" dirty="0">
                <a:effectLst/>
                <a:latin typeface="Arial" panose="020B0604020202020204" pitchFamily="34" charset="0"/>
              </a:rPr>
              <a:t>Regulierungsfolgenabschätzung zur Schaffung einer Rechtsgrundlage für eine allfällige Revision des Schweizer Mobiliarsicherungsrechts, Interface: Luzern.</a:t>
            </a:r>
          </a:p>
          <a:p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Spezifische Fragestellung RFA: </a:t>
            </a:r>
          </a:p>
          <a:p>
            <a:pPr marL="484188" lvl="1" indent="-285750">
              <a:buFont typeface="Arial" panose="020B0604020202020204" pitchFamily="34" charset="0"/>
              <a:buChar char="•"/>
            </a:pPr>
            <a:r>
              <a:rPr lang="de-CH" i="1" dirty="0"/>
              <a:t>Welche ökonomischen Auswirkungen entstehen für Unternehmen bei der Revision des Mobiliarsicherungsrechts?</a:t>
            </a:r>
          </a:p>
          <a:p>
            <a:pPr marL="484188" lvl="1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>
                <a:solidFill>
                  <a:schemeClr val="accent6"/>
                </a:solidFill>
              </a:rPr>
              <a:t>Schwierigkeiten</a:t>
            </a:r>
            <a:r>
              <a:rPr lang="de-CH" dirty="0"/>
              <a:t>:</a:t>
            </a:r>
          </a:p>
          <a:p>
            <a:pPr marL="484188" lvl="1" indent="-285750">
              <a:buFont typeface="Arial" panose="020B0604020202020204" pitchFamily="34" charset="0"/>
              <a:buChar char="•"/>
            </a:pPr>
            <a:r>
              <a:rPr lang="de-CH" dirty="0"/>
              <a:t>Hohe Komplexität des Themas, grosse Wissenslücken bei Experten und Wirtschaft</a:t>
            </a:r>
          </a:p>
          <a:p>
            <a:pPr marL="484188" lvl="1" indent="-285750">
              <a:buFont typeface="Arial" panose="020B0604020202020204" pitchFamily="34" charset="0"/>
              <a:buChar char="•"/>
            </a:pPr>
            <a:r>
              <a:rPr lang="de-CH" dirty="0"/>
              <a:t>Umfassende Auswirkungen auf Wirtschaft erwartet</a:t>
            </a:r>
          </a:p>
          <a:p>
            <a:pPr marL="484188" lvl="1" indent="-285750">
              <a:buFont typeface="Arial" panose="020B0604020202020204" pitchFamily="34" charset="0"/>
              <a:buChar char="•"/>
            </a:pPr>
            <a:r>
              <a:rPr lang="de-CH" dirty="0"/>
              <a:t>Schweizer «Sonderweg» in der Rechtssetzung</a:t>
            </a:r>
          </a:p>
          <a:p>
            <a:pPr marL="484188" lvl="1" indent="-285750">
              <a:buFont typeface="Arial" panose="020B0604020202020204" pitchFamily="34" charset="0"/>
              <a:buChar char="•"/>
            </a:pPr>
            <a:r>
              <a:rPr lang="de-CH" dirty="0"/>
              <a:t>Keine verlässlichen Daten oder Informationen vorliegend </a:t>
            </a:r>
          </a:p>
          <a:p>
            <a:pPr marL="484188" lvl="1" indent="-285750">
              <a:buFont typeface="Arial" panose="020B0604020202020204" pitchFamily="34" charset="0"/>
              <a:buChar char="•"/>
            </a:pPr>
            <a:r>
              <a:rPr lang="de-CH" dirty="0"/>
              <a:t>Quantifizierung gewünscht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00E12B-3148-47C0-8E36-57D3F147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C99CFC-B47C-402D-654A-B89B7D69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760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30ADD-6D82-3B5B-D8B8-5B7D55CA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Gemischte Methoden am eigenen Beispiel: Vorgehen und Methoden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711581B2-0504-C18D-2622-FC3AF1B2FA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900153"/>
              </p:ext>
            </p:extLst>
          </p:nvPr>
        </p:nvGraphicFramePr>
        <p:xfrm>
          <a:off x="1317356" y="1381125"/>
          <a:ext cx="10438082" cy="3128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00E12B-3148-47C0-8E36-57D3F147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C99CFC-B47C-402D-654A-B89B7D69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15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9C6E517-82B6-1648-6DD2-792B6EAB6CD8}"/>
              </a:ext>
            </a:extLst>
          </p:cNvPr>
          <p:cNvSpPr/>
          <p:nvPr/>
        </p:nvSpPr>
        <p:spPr>
          <a:xfrm>
            <a:off x="6642744" y="4920152"/>
            <a:ext cx="2216258" cy="111344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Quantitative Potenzialanalyse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360AE44-2C6A-C889-6EDE-A9F0C277A2ED}"/>
              </a:ext>
            </a:extLst>
          </p:cNvPr>
          <p:cNvSpPr/>
          <p:nvPr/>
        </p:nvSpPr>
        <p:spPr>
          <a:xfrm>
            <a:off x="9659688" y="4920151"/>
            <a:ext cx="2216258" cy="111344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Qualitative Fallstudien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69FBA5FB-6CC8-755B-383E-EC2540DCCBD4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7750873" y="3657600"/>
            <a:ext cx="1418677" cy="1262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94FAA7CC-1BD5-24C7-4FB7-30D1DA563C22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9169932" y="3657600"/>
            <a:ext cx="1597885" cy="1262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69DFBAD7-E9D5-CCF5-03D8-FBBD9B69023B}"/>
              </a:ext>
            </a:extLst>
          </p:cNvPr>
          <p:cNvSpPr txBox="1"/>
          <p:nvPr/>
        </p:nvSpPr>
        <p:spPr>
          <a:xfrm>
            <a:off x="145176" y="2760900"/>
            <a:ext cx="1172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i="1" dirty="0"/>
              <a:t>Vorgehen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C499E127-5B7D-3812-66BE-DDBBCF16FCF4}"/>
              </a:ext>
            </a:extLst>
          </p:cNvPr>
          <p:cNvSpPr txBox="1"/>
          <p:nvPr/>
        </p:nvSpPr>
        <p:spPr>
          <a:xfrm>
            <a:off x="5029200" y="529220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i="1" dirty="0"/>
              <a:t>Methoden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46BD0E6-512E-65B4-3A34-53EE30690D56}"/>
              </a:ext>
            </a:extLst>
          </p:cNvPr>
          <p:cNvSpPr txBox="1"/>
          <p:nvPr/>
        </p:nvSpPr>
        <p:spPr>
          <a:xfrm>
            <a:off x="2738403" y="179104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P1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00E528C-2F7A-7BA1-3C1A-9F23680C9359}"/>
              </a:ext>
            </a:extLst>
          </p:cNvPr>
          <p:cNvSpPr txBox="1"/>
          <p:nvPr/>
        </p:nvSpPr>
        <p:spPr>
          <a:xfrm>
            <a:off x="7050264" y="179104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P2</a:t>
            </a:r>
            <a:endParaRPr lang="de-CH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99B138D-9025-5C6F-9AAB-5D0645BED08D}"/>
              </a:ext>
            </a:extLst>
          </p:cNvPr>
          <p:cNvSpPr txBox="1"/>
          <p:nvPr/>
        </p:nvSpPr>
        <p:spPr>
          <a:xfrm>
            <a:off x="8730968" y="179104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P3, P4</a:t>
            </a:r>
            <a:endParaRPr lang="de-CH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4FB251D-2A64-BD76-723E-027CCC2AB0B8}"/>
              </a:ext>
            </a:extLst>
          </p:cNvPr>
          <p:cNvSpPr txBox="1"/>
          <p:nvPr/>
        </p:nvSpPr>
        <p:spPr>
          <a:xfrm>
            <a:off x="11055438" y="179104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P5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08502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61440-BF1A-5FC7-D2F4-0FE86174B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Gemischte Methoden am eigenen Beispiel: Vorgehen und Methoden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B6C56AD-8369-6642-376B-6D0E70BB3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19D604A-EBD0-8B2D-2629-9B785664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16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F3C8BB7-9C91-A966-1747-2C5C051F1E09}"/>
              </a:ext>
            </a:extLst>
          </p:cNvPr>
          <p:cNvSpPr/>
          <p:nvPr/>
        </p:nvSpPr>
        <p:spPr>
          <a:xfrm>
            <a:off x="915695" y="3429000"/>
            <a:ext cx="2495227" cy="89890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Daten zu Bilanzpositionen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AFC8073-E80B-D69D-FEFD-9363C0B2F1EF}"/>
              </a:ext>
            </a:extLst>
          </p:cNvPr>
          <p:cNvSpPr/>
          <p:nvPr/>
        </p:nvSpPr>
        <p:spPr>
          <a:xfrm>
            <a:off x="915696" y="4889937"/>
            <a:ext cx="2495226" cy="8988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Daten zu Kreditnachfrage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7EC8A04-4A55-7282-DBB3-F53A11158DBF}"/>
              </a:ext>
            </a:extLst>
          </p:cNvPr>
          <p:cNvSpPr/>
          <p:nvPr/>
        </p:nvSpPr>
        <p:spPr>
          <a:xfrm>
            <a:off x="5975889" y="2741832"/>
            <a:ext cx="2169762" cy="78717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Annahmen </a:t>
            </a:r>
            <a:r>
              <a:rPr lang="de-CH" dirty="0" err="1"/>
              <a:t>Evaluatoren</a:t>
            </a:r>
            <a:r>
              <a:rPr lang="de-CH" dirty="0"/>
              <a:t>/-innen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D198BF8-6C15-82CD-A258-211127AFA152}"/>
              </a:ext>
            </a:extLst>
          </p:cNvPr>
          <p:cNvSpPr/>
          <p:nvPr/>
        </p:nvSpPr>
        <p:spPr>
          <a:xfrm>
            <a:off x="2163308" y="1312309"/>
            <a:ext cx="2169762" cy="78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Expertengespräche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58AB0C37-8632-DF32-5DD4-00AE6DEEE8B0}"/>
              </a:ext>
            </a:extLst>
          </p:cNvPr>
          <p:cNvCxnSpPr>
            <a:cxnSpLocks/>
            <a:stCxn id="23" idx="3"/>
            <a:endCxn id="18" idx="0"/>
          </p:cNvCxnSpPr>
          <p:nvPr/>
        </p:nvCxnSpPr>
        <p:spPr>
          <a:xfrm>
            <a:off x="4333070" y="1705896"/>
            <a:ext cx="2727700" cy="1035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hteck 37">
            <a:extLst>
              <a:ext uri="{FF2B5EF4-FFF2-40B4-BE49-F238E27FC236}">
                <a16:creationId xmlns:a16="http://schemas.microsoft.com/office/drawing/2014/main" id="{46219949-07AA-C8DF-B4B3-9FE9BB8A901F}"/>
              </a:ext>
            </a:extLst>
          </p:cNvPr>
          <p:cNvSpPr/>
          <p:nvPr/>
        </p:nvSpPr>
        <p:spPr>
          <a:xfrm>
            <a:off x="9460427" y="1312308"/>
            <a:ext cx="2169762" cy="7871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Fallstudien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91747F7D-1A01-80E0-6D89-3A0AB69669F3}"/>
              </a:ext>
            </a:extLst>
          </p:cNvPr>
          <p:cNvCxnSpPr>
            <a:cxnSpLocks/>
            <a:stCxn id="38" idx="1"/>
            <a:endCxn id="18" idx="0"/>
          </p:cNvCxnSpPr>
          <p:nvPr/>
        </p:nvCxnSpPr>
        <p:spPr>
          <a:xfrm flipH="1">
            <a:off x="7060770" y="1705895"/>
            <a:ext cx="2399657" cy="1035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eck 42">
            <a:extLst>
              <a:ext uri="{FF2B5EF4-FFF2-40B4-BE49-F238E27FC236}">
                <a16:creationId xmlns:a16="http://schemas.microsoft.com/office/drawing/2014/main" id="{F63A8B2B-FADF-F430-E511-544DB1BE29FC}"/>
              </a:ext>
            </a:extLst>
          </p:cNvPr>
          <p:cNvSpPr/>
          <p:nvPr/>
        </p:nvSpPr>
        <p:spPr>
          <a:xfrm>
            <a:off x="9460427" y="4360156"/>
            <a:ext cx="2169762" cy="7871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Potenzialanalyse</a:t>
            </a:r>
          </a:p>
        </p:txBody>
      </p: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94B0B167-B449-0809-25A5-5FA12205E791}"/>
              </a:ext>
            </a:extLst>
          </p:cNvPr>
          <p:cNvCxnSpPr>
            <a:cxnSpLocks/>
            <a:stCxn id="8" idx="3"/>
            <a:endCxn id="43" idx="1"/>
          </p:cNvCxnSpPr>
          <p:nvPr/>
        </p:nvCxnSpPr>
        <p:spPr>
          <a:xfrm>
            <a:off x="3410922" y="3878451"/>
            <a:ext cx="6049505" cy="875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1DA74DCF-6204-211C-F041-07BFB48E79AC}"/>
              </a:ext>
            </a:extLst>
          </p:cNvPr>
          <p:cNvCxnSpPr>
            <a:cxnSpLocks/>
            <a:stCxn id="10" idx="3"/>
            <a:endCxn id="43" idx="1"/>
          </p:cNvCxnSpPr>
          <p:nvPr/>
        </p:nvCxnSpPr>
        <p:spPr>
          <a:xfrm flipV="1">
            <a:off x="3410922" y="4753743"/>
            <a:ext cx="6049505" cy="585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B228BCA2-E7B8-3A01-57DE-CD8206AC56F4}"/>
              </a:ext>
            </a:extLst>
          </p:cNvPr>
          <p:cNvCxnSpPr>
            <a:cxnSpLocks/>
            <a:stCxn id="18" idx="2"/>
            <a:endCxn id="7" idx="0"/>
          </p:cNvCxnSpPr>
          <p:nvPr/>
        </p:nvCxnSpPr>
        <p:spPr>
          <a:xfrm>
            <a:off x="7060770" y="3529005"/>
            <a:ext cx="0" cy="991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hteck 58">
            <a:extLst>
              <a:ext uri="{FF2B5EF4-FFF2-40B4-BE49-F238E27FC236}">
                <a16:creationId xmlns:a16="http://schemas.microsoft.com/office/drawing/2014/main" id="{35D420FB-3042-2989-9844-1B3BD1F8E9B0}"/>
              </a:ext>
            </a:extLst>
          </p:cNvPr>
          <p:cNvSpPr/>
          <p:nvPr/>
        </p:nvSpPr>
        <p:spPr>
          <a:xfrm>
            <a:off x="5975889" y="1312309"/>
            <a:ext cx="2169762" cy="78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Literatur</a:t>
            </a:r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D3E8E69A-3024-DC13-5975-DF96E01C9DD8}"/>
              </a:ext>
            </a:extLst>
          </p:cNvPr>
          <p:cNvCxnSpPr>
            <a:cxnSpLocks/>
            <a:stCxn id="59" idx="2"/>
            <a:endCxn id="18" idx="0"/>
          </p:cNvCxnSpPr>
          <p:nvPr/>
        </p:nvCxnSpPr>
        <p:spPr>
          <a:xfrm>
            <a:off x="7060770" y="2099482"/>
            <a:ext cx="0" cy="642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3C9F9B25-F2F4-2B1B-B013-A43E4FA326C4}"/>
              </a:ext>
            </a:extLst>
          </p:cNvPr>
          <p:cNvSpPr txBox="1"/>
          <p:nvPr/>
        </p:nvSpPr>
        <p:spPr>
          <a:xfrm>
            <a:off x="5532146" y="4520801"/>
            <a:ext cx="305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Modellierung und Szenarien</a:t>
            </a:r>
          </a:p>
        </p:txBody>
      </p:sp>
    </p:spTree>
    <p:extLst>
      <p:ext uri="{BB962C8B-B14F-4D97-AF65-F5344CB8AC3E}">
        <p14:creationId xmlns:p14="http://schemas.microsoft.com/office/powerpoint/2010/main" val="360644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E3131-266F-A116-1A10-E9A819A9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Schwierigkeiten und Lösungsansätze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3E362C-B0E7-BEF5-3F59-05900215F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Das gewählte Vorgehen barg folgende </a:t>
            </a:r>
            <a:r>
              <a:rPr lang="de-CH" dirty="0">
                <a:solidFill>
                  <a:schemeClr val="accent6"/>
                </a:solidFill>
              </a:rPr>
              <a:t>Schwierigkeiten</a:t>
            </a:r>
            <a:r>
              <a:rPr lang="de-CH" dirty="0"/>
              <a:t>: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>
                <a:solidFill>
                  <a:schemeClr val="accent6"/>
                </a:solidFill>
              </a:rPr>
              <a:t>Belastbarkeit/Robustheit </a:t>
            </a:r>
            <a:r>
              <a:rPr lang="de-CH" dirty="0"/>
              <a:t>der Daten (Hochrechnung, Verknüpfung)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Zentrale Stellschrauben des Modells</a:t>
            </a:r>
            <a:r>
              <a:rPr lang="de-CH" dirty="0">
                <a:solidFill>
                  <a:schemeClr val="accent6"/>
                </a:solidFill>
              </a:rPr>
              <a:t> basierend auf (externen) Forschungsergebnissen oder auf Fallstudien.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Qualitative Rückmeldungen divergierten stark. Gefahr einer </a:t>
            </a:r>
            <a:r>
              <a:rPr lang="de-CH" dirty="0">
                <a:solidFill>
                  <a:schemeClr val="accent6"/>
                </a:solidFill>
              </a:rPr>
              <a:t>Verzerrung</a:t>
            </a:r>
            <a:r>
              <a:rPr lang="de-CH" dirty="0"/>
              <a:t> aufgrund von </a:t>
            </a:r>
            <a:r>
              <a:rPr lang="de-CH" dirty="0">
                <a:solidFill>
                  <a:schemeClr val="accent6"/>
                </a:solidFill>
              </a:rPr>
              <a:t>Partikularinteressen</a:t>
            </a:r>
            <a:r>
              <a:rPr lang="de-CH" dirty="0"/>
              <a:t>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0B80CE-FA62-B606-73E2-49AC7EF67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FD4E844-A380-BFBA-7AB7-BF5388CE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340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71C0E0-E737-D3EF-E06D-C675D38BC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Schwierigkeiten und Lösungsansätze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F0679B-ED89-2FD6-346B-2153DF490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>
                <a:solidFill>
                  <a:schemeClr val="accent6"/>
                </a:solidFill>
              </a:rPr>
              <a:t>Lösungsansätze</a:t>
            </a:r>
            <a:r>
              <a:rPr lang="de-CH" dirty="0"/>
              <a:t>: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Klare und transparente Ausweisung der getätigten Annahmen im Bericht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Bewertung der Annahmen betreffend Funktion im Modell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Grenzen der Schätzungen ausweisen, Unsicherheitsband ausgeben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Sensitivitätsanalyse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r>
              <a:rPr lang="de-CH" dirty="0">
                <a:solidFill>
                  <a:schemeClr val="accent6"/>
                </a:solidFill>
              </a:rPr>
              <a:t>Weitere, nicht angewendete Lösungsansätze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Internationale Vergleiche («Dreiländereck»)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Historische Vergleiche</a:t>
            </a:r>
          </a:p>
          <a:p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34B1299-13C8-19DA-8DBF-03D4D468D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82FEAD-FF1A-EE6D-5314-299D7DBB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3248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B8537C-6C1F-B70A-7C76-987B44306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Diskussion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237F0D-AEF1-05CD-5E48-C3C94F531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Welche eigene Erfahrungen mit Methoden haben Sie bei RFA oder vergleichbaren Studien gemacht?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Welche Schwierigkeiten und Herausforderungen trafen Sie dabei an?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Wie treffen Sie den Entscheid für </a:t>
            </a:r>
            <a:r>
              <a:rPr lang="de-CH"/>
              <a:t>eine Methode?</a:t>
            </a:r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…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DA55E0B-6CBB-93B8-CA36-04A85B0CA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A239E09-A7ED-3E8D-3E04-53DA396F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74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23E2E-105E-96B0-BC98-CCAA4D4CC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Outline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C1AA8E-6F5B-B87D-FAC2-B079D6550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Einleitung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Vertiefte Regulierungsfolgenabschätzung (RFA)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5 Prüfpunkte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Von der Bewertung zur Methode… und zurück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(Gemischte) Methoden im eigenen Beispiel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Schwierigkeiten und Lösungsansätze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Fragen und Diskussion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19E30F-B8ED-70F0-351A-4F6697E6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80E78C7-4A0E-8129-F430-5BBC9314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03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811E5A-80BF-CCCA-A122-C4E80F108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Einleitung</a:t>
            </a:r>
            <a:endParaRPr lang="de-CH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2850432D-999F-8D3A-ECE5-59172457F5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61654" y="1380900"/>
            <a:ext cx="7268692" cy="4795838"/>
          </a:xfr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FD6649-2668-8A19-5F93-E8157C0DE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FBE512-0111-BB01-0A4A-AD9C31CF5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18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5315E0-D182-29E2-D441-7230D2B6E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Vertiefte Regulierungsfolgenabschätzung (RFA) I 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6B9586-6348-6314-8286-0E888A19F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Die RFA soll helfen </a:t>
            </a:r>
            <a:r>
              <a:rPr lang="de-CH" dirty="0">
                <a:solidFill>
                  <a:schemeClr val="accent6"/>
                </a:solidFill>
              </a:rPr>
              <a:t>Transparenz über die Auswirkungen von Vorlagen des Bundes </a:t>
            </a:r>
            <a:r>
              <a:rPr lang="de-CH" dirty="0"/>
              <a:t>zu schaffen.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Dies soll es insbesondere Bundesrat und Parlament ermöglichen, faktenbasierte Entscheidungen zu treffen.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Im Zentrum steht die Analyse der Auswirkungen auf </a:t>
            </a:r>
            <a:r>
              <a:rPr lang="de-CH" dirty="0">
                <a:solidFill>
                  <a:schemeClr val="accent6"/>
                </a:solidFill>
              </a:rPr>
              <a:t>Wirtschaft, Gesellschaft und Umwelt</a:t>
            </a:r>
            <a:r>
              <a:rPr lang="de-CH" dirty="0"/>
              <a:t>. 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Die einzunehmende Perspektive ist ökonomisch, es steht die Analyse des Kosten-Nutzen-Verhältnisses im Vordergrund.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Zur Beurteilung der Auswirkungen werden die Ergebnisse anhand fünf Prüfpunkten analysiert.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14186C-8C0D-171A-A773-C85628CEE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1C0C040-0EED-BFAB-2771-FD9D6CCFB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01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5315E0-D182-29E2-D441-7230D2B6E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Vertiefte Regulierungsfolgenabschätzung (RFA) II 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6B9586-6348-6314-8286-0E888A19F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Eine RFA kann vier Formen aufweisen: </a:t>
            </a:r>
          </a:p>
          <a:p>
            <a:pPr marL="484188" lvl="1" indent="-285750">
              <a:buFont typeface="Symbol" panose="05050102010706020507" pitchFamily="18" charset="2"/>
              <a:buChar char="-"/>
            </a:pPr>
            <a:r>
              <a:rPr lang="de-CH" dirty="0"/>
              <a:t>Darstellung Prüfpunktergebnisse ohne Analyse</a:t>
            </a:r>
          </a:p>
          <a:p>
            <a:pPr marL="484188" lvl="1" indent="-285750">
              <a:buFont typeface="Symbol" panose="05050102010706020507" pitchFamily="18" charset="2"/>
              <a:buChar char="-"/>
            </a:pPr>
            <a:r>
              <a:rPr lang="de-CH" dirty="0"/>
              <a:t>Verwaltungsinterne durchgeführte Analyse</a:t>
            </a:r>
          </a:p>
          <a:p>
            <a:pPr marL="484188" lvl="1" indent="-285750">
              <a:buFont typeface="Symbol" panose="05050102010706020507" pitchFamily="18" charset="2"/>
              <a:buChar char="-"/>
            </a:pPr>
            <a:r>
              <a:rPr lang="de-CH" dirty="0"/>
              <a:t>Verwaltungsexterne durchgeführte Analyse</a:t>
            </a:r>
          </a:p>
          <a:p>
            <a:pPr marL="484188" lvl="1" indent="-285750">
              <a:buFont typeface="Symbol" panose="05050102010706020507" pitchFamily="18" charset="2"/>
              <a:buChar char="-"/>
            </a:pPr>
            <a:r>
              <a:rPr lang="de-CH" dirty="0">
                <a:solidFill>
                  <a:schemeClr val="accent6"/>
                </a:solidFill>
              </a:rPr>
              <a:t>Vertiefte RFA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Vertiefte RFA werden bei </a:t>
            </a:r>
            <a:r>
              <a:rPr lang="de-CH" dirty="0">
                <a:solidFill>
                  <a:schemeClr val="accent6"/>
                </a:solidFill>
              </a:rPr>
              <a:t>mittel bis starken erwarteten Auswirkungen </a:t>
            </a:r>
            <a:r>
              <a:rPr lang="de-CH" dirty="0"/>
              <a:t>in Auftrag gegeben oder bei grossen bestehenden Wissenslücken.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/>
              <a:t>Die vertieften RFA werden vom federführenden Amt gemeinsam mit dem SECO geleitet und extern vergeben.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614186C-8C0D-171A-A773-C85628CEE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1C0C040-0EED-BFAB-2771-FD9D6CCFB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942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E1CAF-9821-3916-BDD7-3AF454D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5 Prüfpunkte: 1) Notwendigkeit und Möglichkeit staatlichen Handelns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504D40-48AD-23F7-9326-DCD40218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50BD30-2E88-2A25-1C03-7436DA08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6</a:t>
            </a:fld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2664016-5620-29E4-09E1-8C91FFD98DFB}"/>
              </a:ext>
            </a:extLst>
          </p:cNvPr>
          <p:cNvSpPr/>
          <p:nvPr/>
        </p:nvSpPr>
        <p:spPr>
          <a:xfrm>
            <a:off x="348713" y="3189956"/>
            <a:ext cx="2626962" cy="11623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1. Notwendigkeit und Möglichkeit staatlichen Handelns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09799BB-17F5-5AD5-EBFA-1DC396745964}"/>
              </a:ext>
            </a:extLst>
          </p:cNvPr>
          <p:cNvSpPr/>
          <p:nvPr/>
        </p:nvSpPr>
        <p:spPr>
          <a:xfrm>
            <a:off x="4344689" y="1380900"/>
            <a:ext cx="3192651" cy="787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Welche Probleme existieren?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8EECA45-2017-C023-11AB-42F1A6621CE4}"/>
              </a:ext>
            </a:extLst>
          </p:cNvPr>
          <p:cNvSpPr/>
          <p:nvPr/>
        </p:nvSpPr>
        <p:spPr>
          <a:xfrm>
            <a:off x="4344689" y="3377555"/>
            <a:ext cx="3192651" cy="787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Welche Ziele soll die Regulierung verfolgen?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F498000-EF75-AEC6-CBC7-9F42F4A0DEDE}"/>
              </a:ext>
            </a:extLst>
          </p:cNvPr>
          <p:cNvSpPr/>
          <p:nvPr/>
        </p:nvSpPr>
        <p:spPr>
          <a:xfrm>
            <a:off x="4344689" y="5437064"/>
            <a:ext cx="3192651" cy="787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Wie lässt sich staatliches Handeln rechtfertigen?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949C961-8349-6D6A-186E-5D26AA9DED10}"/>
              </a:ext>
            </a:extLst>
          </p:cNvPr>
          <p:cNvSpPr txBox="1"/>
          <p:nvPr/>
        </p:nvSpPr>
        <p:spPr>
          <a:xfrm>
            <a:off x="7661135" y="1451321"/>
            <a:ext cx="2281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Art und Umfang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Referenzszenario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BA04096-CC94-52E3-BAD6-58BABD9F6C42}"/>
              </a:ext>
            </a:extLst>
          </p:cNvPr>
          <p:cNvSpPr txBox="1"/>
          <p:nvPr/>
        </p:nvSpPr>
        <p:spPr>
          <a:xfrm>
            <a:off x="7666531" y="3309477"/>
            <a:ext cx="1768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Zieldefinition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Hierarchie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Zeitraum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2AE9B5E-8529-F3C6-ADFC-C2D734397B01}"/>
              </a:ext>
            </a:extLst>
          </p:cNvPr>
          <p:cNvSpPr txBox="1"/>
          <p:nvPr/>
        </p:nvSpPr>
        <p:spPr>
          <a:xfrm>
            <a:off x="7666531" y="5368986"/>
            <a:ext cx="4320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Überwiegendes öffentliches Interesse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Regulierungsversagen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Marktversagen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E3D34470-56B0-4607-557E-A35A47EBF589}"/>
              </a:ext>
            </a:extLst>
          </p:cNvPr>
          <p:cNvCxnSpPr>
            <a:stCxn id="9" idx="3"/>
            <a:endCxn id="11" idx="1"/>
          </p:cNvCxnSpPr>
          <p:nvPr/>
        </p:nvCxnSpPr>
        <p:spPr>
          <a:xfrm flipV="1">
            <a:off x="2975675" y="1774487"/>
            <a:ext cx="1369014" cy="1996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74B24DFE-5854-52C1-79B1-CF9A864D3154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 flipV="1">
            <a:off x="2975675" y="3771142"/>
            <a:ext cx="13690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08D914A0-FB30-8AF3-8E6A-5EF6B53DF31D}"/>
              </a:ext>
            </a:extLst>
          </p:cNvPr>
          <p:cNvCxnSpPr>
            <a:cxnSpLocks/>
            <a:stCxn id="9" idx="3"/>
            <a:endCxn id="13" idx="1"/>
          </p:cNvCxnSpPr>
          <p:nvPr/>
        </p:nvCxnSpPr>
        <p:spPr>
          <a:xfrm>
            <a:off x="2975675" y="3771143"/>
            <a:ext cx="1369014" cy="2059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039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E1CAF-9821-3916-BDD7-3AF454D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5 Prüfpunkte: 2) Handlungsoptionen und -alternativen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504D40-48AD-23F7-9326-DCD40218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50BD30-2E88-2A25-1C03-7436DA08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7</a:t>
            </a:fld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2664016-5620-29E4-09E1-8C91FFD98DFB}"/>
              </a:ext>
            </a:extLst>
          </p:cNvPr>
          <p:cNvSpPr/>
          <p:nvPr/>
        </p:nvSpPr>
        <p:spPr>
          <a:xfrm>
            <a:off x="914400" y="3234395"/>
            <a:ext cx="2626962" cy="11623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2. Handlungsoptionen und -alternativen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09799BB-17F5-5AD5-EBFA-1DC396745964}"/>
              </a:ext>
            </a:extLst>
          </p:cNvPr>
          <p:cNvSpPr/>
          <p:nvPr/>
        </p:nvSpPr>
        <p:spPr>
          <a:xfrm>
            <a:off x="3685457" y="1380900"/>
            <a:ext cx="2505559" cy="7871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Welche Optionen kommen in Frage?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8EECA45-2017-C023-11AB-42F1A6621CE4}"/>
              </a:ext>
            </a:extLst>
          </p:cNvPr>
          <p:cNvSpPr/>
          <p:nvPr/>
        </p:nvSpPr>
        <p:spPr>
          <a:xfrm>
            <a:off x="6335110" y="3234396"/>
            <a:ext cx="3192651" cy="11623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Welche Massnahmen/Alternativen sind zu bevorzugen?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F498000-EF75-AEC6-CBC7-9F42F4A0DEDE}"/>
              </a:ext>
            </a:extLst>
          </p:cNvPr>
          <p:cNvSpPr/>
          <p:nvPr/>
        </p:nvSpPr>
        <p:spPr>
          <a:xfrm>
            <a:off x="3685457" y="5463089"/>
            <a:ext cx="2505559" cy="7871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Welche Alternativen führen zu Zielerreichung?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FC24FDB-AE71-799F-C6EE-CB9613671632}"/>
              </a:ext>
            </a:extLst>
          </p:cNvPr>
          <p:cNvSpPr txBox="1"/>
          <p:nvPr/>
        </p:nvSpPr>
        <p:spPr>
          <a:xfrm>
            <a:off x="9607456" y="3234396"/>
            <a:ext cx="2319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Effizienz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Effektivität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Stärke der Einschränkung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5B0B011-B2EA-6962-AF6E-06859C0430E4}"/>
              </a:ext>
            </a:extLst>
          </p:cNvPr>
          <p:cNvCxnSpPr>
            <a:cxnSpLocks/>
            <a:stCxn id="9" idx="3"/>
            <a:endCxn id="11" idx="2"/>
          </p:cNvCxnSpPr>
          <p:nvPr/>
        </p:nvCxnSpPr>
        <p:spPr>
          <a:xfrm flipV="1">
            <a:off x="3541362" y="2168074"/>
            <a:ext cx="1396875" cy="16475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9843AA50-75C4-6162-7142-D073F5CD49BC}"/>
              </a:ext>
            </a:extLst>
          </p:cNvPr>
          <p:cNvCxnSpPr>
            <a:cxnSpLocks/>
            <a:stCxn id="9" idx="3"/>
            <a:endCxn id="13" idx="0"/>
          </p:cNvCxnSpPr>
          <p:nvPr/>
        </p:nvCxnSpPr>
        <p:spPr>
          <a:xfrm>
            <a:off x="3541362" y="3815582"/>
            <a:ext cx="1396875" cy="16475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97E202B5-78F1-B741-804E-0057D0DB64EC}"/>
              </a:ext>
            </a:extLst>
          </p:cNvPr>
          <p:cNvCxnSpPr>
            <a:cxnSpLocks/>
            <a:stCxn id="13" idx="0"/>
            <a:endCxn id="12" idx="1"/>
          </p:cNvCxnSpPr>
          <p:nvPr/>
        </p:nvCxnSpPr>
        <p:spPr>
          <a:xfrm flipV="1">
            <a:off x="4938237" y="3815582"/>
            <a:ext cx="1396873" cy="16475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279E0004-89CD-3BBB-9288-5E0B570049DD}"/>
              </a:ext>
            </a:extLst>
          </p:cNvPr>
          <p:cNvCxnSpPr>
            <a:cxnSpLocks/>
            <a:stCxn id="11" idx="2"/>
            <a:endCxn id="12" idx="1"/>
          </p:cNvCxnSpPr>
          <p:nvPr/>
        </p:nvCxnSpPr>
        <p:spPr>
          <a:xfrm>
            <a:off x="4938237" y="2168074"/>
            <a:ext cx="1396873" cy="16475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36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E1CAF-9821-3916-BDD7-3AF454D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5 Prüfpunkte: 3) Auswirkungen auf einzelne gesellschaftliche Gruppen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504D40-48AD-23F7-9326-DCD40218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50BD30-2E88-2A25-1C03-7436DA08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8</a:t>
            </a:fld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2664016-5620-29E4-09E1-8C91FFD98DFB}"/>
              </a:ext>
            </a:extLst>
          </p:cNvPr>
          <p:cNvSpPr/>
          <p:nvPr/>
        </p:nvSpPr>
        <p:spPr>
          <a:xfrm>
            <a:off x="914400" y="3241400"/>
            <a:ext cx="2626962" cy="116237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3. Auswirkungen auf einzelne gesellschaftliche Gruppen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09799BB-17F5-5AD5-EBFA-1DC396745964}"/>
              </a:ext>
            </a:extLst>
          </p:cNvPr>
          <p:cNvSpPr/>
          <p:nvPr/>
        </p:nvSpPr>
        <p:spPr>
          <a:xfrm>
            <a:off x="4499674" y="1327182"/>
            <a:ext cx="3192651" cy="7871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Unternehmen/Organisationen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FC24FDB-AE71-799F-C6EE-CB9613671632}"/>
              </a:ext>
            </a:extLst>
          </p:cNvPr>
          <p:cNvSpPr txBox="1"/>
          <p:nvPr/>
        </p:nvSpPr>
        <p:spPr>
          <a:xfrm>
            <a:off x="8095281" y="3203444"/>
            <a:ext cx="2903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Anzahl und 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Regulierungskosten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Nutzen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Weitere Auswirkungen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A2E1582-DDE5-0B26-A043-B7963629683F}"/>
              </a:ext>
            </a:extLst>
          </p:cNvPr>
          <p:cNvSpPr/>
          <p:nvPr/>
        </p:nvSpPr>
        <p:spPr>
          <a:xfrm>
            <a:off x="4499674" y="2284291"/>
            <a:ext cx="3192651" cy="7871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Haushalte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E8156CF-F476-653B-1318-7486239960CA}"/>
              </a:ext>
            </a:extLst>
          </p:cNvPr>
          <p:cNvSpPr/>
          <p:nvPr/>
        </p:nvSpPr>
        <p:spPr>
          <a:xfrm>
            <a:off x="4499674" y="4573708"/>
            <a:ext cx="3192651" cy="7871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Staat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5E8F20F-F2E2-4A26-1B23-A28E0C7FBEEC}"/>
              </a:ext>
            </a:extLst>
          </p:cNvPr>
          <p:cNvSpPr/>
          <p:nvPr/>
        </p:nvSpPr>
        <p:spPr>
          <a:xfrm>
            <a:off x="4499674" y="5530818"/>
            <a:ext cx="3192651" cy="7871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Regionen/Ausland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95A2E8F-9F2B-8804-F022-4C54061CDA16}"/>
              </a:ext>
            </a:extLst>
          </p:cNvPr>
          <p:cNvCxnSpPr>
            <a:stCxn id="9" idx="3"/>
            <a:endCxn id="11" idx="1"/>
          </p:cNvCxnSpPr>
          <p:nvPr/>
        </p:nvCxnSpPr>
        <p:spPr>
          <a:xfrm flipV="1">
            <a:off x="3541362" y="1720769"/>
            <a:ext cx="958312" cy="2101818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B8CB9184-F184-E029-A338-D7D32AA3E4CA}"/>
              </a:ext>
            </a:extLst>
          </p:cNvPr>
          <p:cNvCxnSpPr>
            <a:cxnSpLocks/>
            <a:stCxn id="9" idx="3"/>
            <a:endCxn id="6" idx="1"/>
          </p:cNvCxnSpPr>
          <p:nvPr/>
        </p:nvCxnSpPr>
        <p:spPr>
          <a:xfrm flipV="1">
            <a:off x="3541362" y="2677878"/>
            <a:ext cx="958312" cy="1144709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D451AFF1-E454-3907-CFB6-FBA8D98DF156}"/>
              </a:ext>
            </a:extLst>
          </p:cNvPr>
          <p:cNvCxnSpPr>
            <a:cxnSpLocks/>
            <a:stCxn id="9" idx="3"/>
            <a:endCxn id="7" idx="1"/>
          </p:cNvCxnSpPr>
          <p:nvPr/>
        </p:nvCxnSpPr>
        <p:spPr>
          <a:xfrm>
            <a:off x="3541362" y="3822587"/>
            <a:ext cx="958312" cy="1144708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E8E5F386-1704-4147-8CCF-C7AFBD22B3C9}"/>
              </a:ext>
            </a:extLst>
          </p:cNvPr>
          <p:cNvCxnSpPr>
            <a:cxnSpLocks/>
            <a:stCxn id="9" idx="3"/>
            <a:endCxn id="8" idx="1"/>
          </p:cNvCxnSpPr>
          <p:nvPr/>
        </p:nvCxnSpPr>
        <p:spPr>
          <a:xfrm>
            <a:off x="3541362" y="3822587"/>
            <a:ext cx="958312" cy="2101818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187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E1CAF-9821-3916-BDD7-3AF454D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5 Prüfpunkte: 4) Auswirkungen auf Gesamtgesellschaft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504D40-48AD-23F7-9326-DCD40218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Möglichkeiten und Methoden vertiefter RFAs - SEVAL 2022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50BD30-2E88-2A25-1C03-7436DA08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FFCC-E7C8-8546-9BDB-D93706DF8834}" type="slidenum">
              <a:rPr lang="de-DE" smtClean="0"/>
              <a:t>9</a:t>
            </a:fld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2664016-5620-29E4-09E1-8C91FFD98DFB}"/>
              </a:ext>
            </a:extLst>
          </p:cNvPr>
          <p:cNvSpPr/>
          <p:nvPr/>
        </p:nvSpPr>
        <p:spPr>
          <a:xfrm>
            <a:off x="914400" y="3264332"/>
            <a:ext cx="2626962" cy="116237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4. Auswirkungen auf Gesamtgesellschaft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09799BB-17F5-5AD5-EBFA-1DC396745964}"/>
              </a:ext>
            </a:extLst>
          </p:cNvPr>
          <p:cNvSpPr/>
          <p:nvPr/>
        </p:nvSpPr>
        <p:spPr>
          <a:xfrm>
            <a:off x="5029200" y="1327182"/>
            <a:ext cx="3192651" cy="7871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Wirtschaft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FC24FDB-AE71-799F-C6EE-CB9613671632}"/>
              </a:ext>
            </a:extLst>
          </p:cNvPr>
          <p:cNvSpPr txBox="1"/>
          <p:nvPr/>
        </p:nvSpPr>
        <p:spPr>
          <a:xfrm>
            <a:off x="8801832" y="1366952"/>
            <a:ext cx="2903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Konjunktur, Wachstum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Rahmenbedingungen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A2E1582-DDE5-0B26-A043-B7963629683F}"/>
              </a:ext>
            </a:extLst>
          </p:cNvPr>
          <p:cNvSpPr/>
          <p:nvPr/>
        </p:nvSpPr>
        <p:spPr>
          <a:xfrm>
            <a:off x="5029200" y="3451932"/>
            <a:ext cx="3192651" cy="7871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Gesellschaft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E8156CF-F476-653B-1318-7486239960CA}"/>
              </a:ext>
            </a:extLst>
          </p:cNvPr>
          <p:cNvSpPr/>
          <p:nvPr/>
        </p:nvSpPr>
        <p:spPr>
          <a:xfrm>
            <a:off x="5029200" y="5576681"/>
            <a:ext cx="3192651" cy="7871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Umwelt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4F92F48-4AA8-60FF-F034-C0D4BC84E841}"/>
              </a:ext>
            </a:extLst>
          </p:cNvPr>
          <p:cNvSpPr txBox="1"/>
          <p:nvPr/>
        </p:nvSpPr>
        <p:spPr>
          <a:xfrm>
            <a:off x="8801831" y="3226376"/>
            <a:ext cx="3390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Gesundheit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Sicherheit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Bildung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Gleichheit und Gerechtigkeit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2DD5F03-69F8-B0E0-8730-5CD9479DDFA9}"/>
              </a:ext>
            </a:extLst>
          </p:cNvPr>
          <p:cNvSpPr txBox="1"/>
          <p:nvPr/>
        </p:nvSpPr>
        <p:spPr>
          <a:xfrm>
            <a:off x="8801832" y="5652799"/>
            <a:ext cx="1941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Klima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i="1" dirty="0"/>
              <a:t>Ressourcen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1F24DFE8-279B-D089-823F-661DF944CC8B}"/>
              </a:ext>
            </a:extLst>
          </p:cNvPr>
          <p:cNvCxnSpPr>
            <a:stCxn id="9" idx="3"/>
          </p:cNvCxnSpPr>
          <p:nvPr/>
        </p:nvCxnSpPr>
        <p:spPr>
          <a:xfrm flipV="1">
            <a:off x="3541362" y="1690117"/>
            <a:ext cx="1487838" cy="215540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94481767-B130-E906-471E-BB6AA21580A5}"/>
              </a:ext>
            </a:extLst>
          </p:cNvPr>
          <p:cNvCxnSpPr>
            <a:cxnSpLocks/>
            <a:stCxn id="9" idx="3"/>
            <a:endCxn id="6" idx="1"/>
          </p:cNvCxnSpPr>
          <p:nvPr/>
        </p:nvCxnSpPr>
        <p:spPr>
          <a:xfrm>
            <a:off x="3541362" y="3845519"/>
            <a:ext cx="1487838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87713CED-3BAC-6C6C-5A9D-DA1923A87EBA}"/>
              </a:ext>
            </a:extLst>
          </p:cNvPr>
          <p:cNvCxnSpPr>
            <a:cxnSpLocks/>
            <a:stCxn id="9" idx="3"/>
            <a:endCxn id="7" idx="1"/>
          </p:cNvCxnSpPr>
          <p:nvPr/>
        </p:nvCxnSpPr>
        <p:spPr>
          <a:xfrm>
            <a:off x="3541362" y="3845519"/>
            <a:ext cx="1487838" cy="2124749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92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NE 2018 - PPT">
      <a:dk1>
        <a:srgbClr val="000000"/>
      </a:dk1>
      <a:lt1>
        <a:srgbClr val="FFFFFF"/>
      </a:lt1>
      <a:dk2>
        <a:srgbClr val="879CA6"/>
      </a:dk2>
      <a:lt2>
        <a:srgbClr val="FFFFFF"/>
      </a:lt2>
      <a:accent1>
        <a:srgbClr val="879CA6"/>
      </a:accent1>
      <a:accent2>
        <a:srgbClr val="9DB093"/>
      </a:accent2>
      <a:accent3>
        <a:srgbClr val="CF7053"/>
      </a:accent3>
      <a:accent4>
        <a:srgbClr val="D8C800"/>
      </a:accent4>
      <a:accent5>
        <a:srgbClr val="D6CD81"/>
      </a:accent5>
      <a:accent6>
        <a:srgbClr val="D8475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_Präsentation_Interface_2018" id="{85433866-139A-6A46-9E24-15092209E1A5}" vid="{7E54AE50-58D7-0944-97EC-7E9932E957BB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A_Präsentation_Interface_2020</Template>
  <TotalTime>0</TotalTime>
  <Words>955</Words>
  <Application>Microsoft Office PowerPoint</Application>
  <PresentationFormat>Grand écran</PresentationFormat>
  <Paragraphs>226</Paragraphs>
  <Slides>19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Symbol</vt:lpstr>
      <vt:lpstr>Office</vt:lpstr>
      <vt:lpstr>Möglichkeiten und Methoden für vertiefte Regulierungsfolgenabschätzungen</vt:lpstr>
      <vt:lpstr>Outline</vt:lpstr>
      <vt:lpstr>Einleitung</vt:lpstr>
      <vt:lpstr>Vertiefte Regulierungsfolgenabschätzung (RFA) I </vt:lpstr>
      <vt:lpstr>Vertiefte Regulierungsfolgenabschätzung (RFA) II </vt:lpstr>
      <vt:lpstr>5 Prüfpunkte: 1) Notwendigkeit und Möglichkeit staatlichen Handelns</vt:lpstr>
      <vt:lpstr>5 Prüfpunkte: 2) Handlungsoptionen und -alternativen</vt:lpstr>
      <vt:lpstr>5 Prüfpunkte: 3) Auswirkungen auf einzelne gesellschaftliche Gruppen</vt:lpstr>
      <vt:lpstr>5 Prüfpunkte: 4) Auswirkungen auf Gesamtgesellschaft</vt:lpstr>
      <vt:lpstr>5 Prüfpunkte: 5) Zweckmässigkeit im Vollzug</vt:lpstr>
      <vt:lpstr>5 Prüfpunkte: Übersicht</vt:lpstr>
      <vt:lpstr>„Von der Bewertung zur Methode… und zurück“</vt:lpstr>
      <vt:lpstr>„Von der Bewertung zur Methode… und zurück“</vt:lpstr>
      <vt:lpstr>Gemischte Methoden am eigenen Beispiel: Fragestellung und Schwierigkeiten</vt:lpstr>
      <vt:lpstr>Gemischte Methoden am eigenen Beispiel: Vorgehen und Methoden</vt:lpstr>
      <vt:lpstr>Gemischte Methoden am eigenen Beispiel: Vorgehen und Methoden</vt:lpstr>
      <vt:lpstr>Schwierigkeiten und Lösungsansätze</vt:lpstr>
      <vt:lpstr>Schwierigkeiten und Lösungsansätze</vt:lpstr>
      <vt:lpstr>Diskussion</vt:lpstr>
    </vt:vector>
  </TitlesOfParts>
  <Company>Interface Politikstudien Forschung Beratung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Prinzing Oliver</dc:creator>
  <cp:lastModifiedBy>pz </cp:lastModifiedBy>
  <cp:revision>49</cp:revision>
  <dcterms:created xsi:type="dcterms:W3CDTF">2022-06-27T09:13:21Z</dcterms:created>
  <dcterms:modified xsi:type="dcterms:W3CDTF">2022-09-14T08:30:26Z</dcterms:modified>
</cp:coreProperties>
</file>