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4" r:id="rId3"/>
    <p:sldId id="263" r:id="rId4"/>
    <p:sldId id="269" r:id="rId5"/>
    <p:sldId id="275" r:id="rId6"/>
    <p:sldId id="259" r:id="rId7"/>
    <p:sldId id="276" r:id="rId8"/>
    <p:sldId id="270" r:id="rId9"/>
    <p:sldId id="258" r:id="rId10"/>
    <p:sldId id="266" r:id="rId11"/>
    <p:sldId id="261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Zogg" initials="pZ" lastIdx="5" clrIdx="0">
    <p:extLst>
      <p:ext uri="{19B8F6BF-5375-455C-9EA6-DF929625EA0E}">
        <p15:presenceInfo xmlns:p15="http://schemas.microsoft.com/office/powerpoint/2012/main" userId="f6532726adc1133d" providerId="Windows Live"/>
      </p:ext>
    </p:extLst>
  </p:cmAuthor>
  <p:cmAuthor id="2" name="Eric Moachon" initials="EM" lastIdx="9" clrIdx="1">
    <p:extLst>
      <p:ext uri="{19B8F6BF-5375-455C-9EA6-DF929625EA0E}">
        <p15:presenceInfo xmlns:p15="http://schemas.microsoft.com/office/powerpoint/2012/main" userId="Eric Moachon" providerId="None"/>
      </p:ext>
    </p:extLst>
  </p:cmAuthor>
  <p:cmAuthor id="3" name="Isabelle TERRIER" initials="IT" lastIdx="3" clrIdx="2">
    <p:extLst>
      <p:ext uri="{19B8F6BF-5375-455C-9EA6-DF929625EA0E}">
        <p15:presenceInfo xmlns:p15="http://schemas.microsoft.com/office/powerpoint/2012/main" userId="S-1-5-21-268458395-3093590278-2619231973-2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28" autoAdjust="0"/>
    <p:restoredTop sz="69608" autoAdjust="0"/>
  </p:normalViewPr>
  <p:slideViewPr>
    <p:cSldViewPr snapToGrid="0">
      <p:cViewPr varScale="1">
        <p:scale>
          <a:sx n="38" d="100"/>
          <a:sy n="38" d="100"/>
        </p:scale>
        <p:origin x="72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F72A2-7464-4ECC-8ECB-4DAFA913C511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0F6C-699A-4705-976C-A60B58396FCF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609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888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25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58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000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60F6C-699A-4705-976C-A60B58396FC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74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061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583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60F6C-699A-4705-976C-A60B58396FC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50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545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60F6C-699A-4705-976C-A60B58396FC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9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166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5291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336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428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74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595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076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90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32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579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88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9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861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DAF3-3D32-41B7-9323-81B018520D66}" type="datetimeFigureOut">
              <a:rPr lang="fr-CH" smtClean="0"/>
              <a:t>11.09.2020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ACDDF-FDA8-430C-AA8E-4622167E9772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77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864F2B8-6923-4BC6-B7CE-FE047FD90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r-CH" sz="3300" dirty="0">
                <a:solidFill>
                  <a:schemeClr val="tx2"/>
                </a:solidFill>
              </a:rPr>
              <a:t>Indépendance et participation</a:t>
            </a:r>
            <a:br>
              <a:rPr lang="fr-CH" sz="3300" dirty="0">
                <a:solidFill>
                  <a:schemeClr val="tx2"/>
                </a:solidFill>
              </a:rPr>
            </a:br>
            <a:r>
              <a:rPr lang="fr-CH" sz="3300" dirty="0">
                <a:solidFill>
                  <a:schemeClr val="tx2"/>
                </a:solidFill>
              </a:rPr>
              <a:t>Un mariage impossible ? </a:t>
            </a:r>
            <a:br>
              <a:rPr lang="fr-CH" sz="3300" dirty="0">
                <a:solidFill>
                  <a:schemeClr val="tx2"/>
                </a:solidFill>
              </a:rPr>
            </a:br>
            <a:r>
              <a:rPr lang="fr-CH" sz="2800" dirty="0">
                <a:solidFill>
                  <a:schemeClr val="accent1"/>
                </a:solidFill>
              </a:rPr>
              <a:t>Le cas des instances supérieures de contrôle</a:t>
            </a:r>
            <a:endParaRPr lang="fr-CH" sz="3300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86518A-BD0F-4C14-AEA3-D9AFE2115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Autofit/>
          </a:bodyPr>
          <a:lstStyle/>
          <a:p>
            <a:r>
              <a:rPr lang="fr-CH" sz="1800" dirty="0">
                <a:solidFill>
                  <a:schemeClr val="tx2"/>
                </a:solidFill>
              </a:rPr>
              <a:t>congrès SEVAL, Fribourg, 4 septembre 2020</a:t>
            </a:r>
          </a:p>
          <a:p>
            <a:r>
              <a:rPr lang="fr-CH" sz="1800" dirty="0">
                <a:solidFill>
                  <a:schemeClr val="tx2"/>
                </a:solidFill>
              </a:rPr>
              <a:t>Isabelle Terrier, Eric Moachon, </a:t>
            </a:r>
            <a:r>
              <a:rPr lang="fr-CH" sz="1800" dirty="0" err="1">
                <a:solidFill>
                  <a:schemeClr val="tx2"/>
                </a:solidFill>
              </a:rPr>
              <a:t>Philipp</a:t>
            </a:r>
            <a:r>
              <a:rPr lang="fr-CH" sz="1800" dirty="0">
                <a:solidFill>
                  <a:schemeClr val="tx2"/>
                </a:solidFill>
              </a:rPr>
              <a:t> </a:t>
            </a:r>
            <a:r>
              <a:rPr lang="fr-CH" sz="1800" dirty="0" err="1">
                <a:solidFill>
                  <a:schemeClr val="tx2"/>
                </a:solidFill>
              </a:rPr>
              <a:t>Zogg</a:t>
            </a:r>
            <a:r>
              <a:rPr lang="fr-CH" sz="18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AA008C3-41B1-45AF-828E-64F7E25336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30831" y="5101781"/>
            <a:ext cx="2667000" cy="9525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89C5A37-C2AE-4BA9-95E5-765BF3C6B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5200252"/>
            <a:ext cx="3074504" cy="8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2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0CB664-1709-6945-B37B-EA922078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CH" sz="4000">
                <a:solidFill>
                  <a:schemeClr val="tx2"/>
                </a:solidFill>
              </a:rPr>
              <a:t>Conserver son indépendance malgré la participation ?</a:t>
            </a:r>
            <a:endParaRPr lang="en-CH" sz="40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23D-FBBF-304A-8A7C-58724357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339" y="801866"/>
            <a:ext cx="5887319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fr-CH" sz="2400" dirty="0">
                <a:solidFill>
                  <a:schemeClr val="tx2"/>
                </a:solidFill>
              </a:rPr>
              <a:t>Permettre la participation, mais préserver la liberté de décision</a:t>
            </a:r>
          </a:p>
          <a:p>
            <a:r>
              <a:rPr lang="fr-CH" sz="2400" dirty="0">
                <a:solidFill>
                  <a:schemeClr val="tx2"/>
                </a:solidFill>
              </a:rPr>
              <a:t>Transparence et traçabilité dans l'évaluation</a:t>
            </a:r>
          </a:p>
          <a:p>
            <a:r>
              <a:rPr lang="fr-CH" sz="2400" dirty="0">
                <a:solidFill>
                  <a:schemeClr val="tx2"/>
                </a:solidFill>
              </a:rPr>
              <a:t>Renforcement de l'indépendance par la participation d'acteurs ayant des intérêts différents</a:t>
            </a:r>
          </a:p>
          <a:p>
            <a:endParaRPr lang="fr-CH" sz="2400" dirty="0">
              <a:solidFill>
                <a:schemeClr val="tx2"/>
              </a:solidFill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fr-CH" sz="2400" dirty="0">
                <a:solidFill>
                  <a:schemeClr val="tx2"/>
                </a:solidFill>
              </a:rPr>
              <a:t>L'indépendance </a:t>
            </a:r>
            <a:r>
              <a:rPr lang="fr-CH" sz="2400" b="1" dirty="0">
                <a:solidFill>
                  <a:schemeClr val="accent5"/>
                </a:solidFill>
              </a:rPr>
              <a:t>grâce à</a:t>
            </a:r>
            <a:r>
              <a:rPr lang="fr-CH" sz="2400" dirty="0">
                <a:solidFill>
                  <a:schemeClr val="accent1"/>
                </a:solidFill>
              </a:rPr>
              <a:t> </a:t>
            </a:r>
            <a:r>
              <a:rPr lang="fr-CH" sz="2400" dirty="0">
                <a:solidFill>
                  <a:schemeClr val="tx2"/>
                </a:solidFill>
              </a:rPr>
              <a:t>la participation</a:t>
            </a:r>
            <a:endParaRPr lang="en-CH" sz="2400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CH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3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D58097-8306-4FEC-8614-1CCD2DBA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40189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fr-CH" sz="4000" dirty="0">
                <a:solidFill>
                  <a:schemeClr val="tx2"/>
                </a:solidFill>
              </a:rPr>
              <a:t>Conclusion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0B639-CAFB-4A5B-B3FB-51C927DD7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5"/>
            <a:ext cx="7715124" cy="3476765"/>
          </a:xfrm>
        </p:spPr>
        <p:txBody>
          <a:bodyPr anchor="t">
            <a:normAutofit/>
          </a:bodyPr>
          <a:lstStyle/>
          <a:p>
            <a:r>
              <a:rPr lang="fr-CH" sz="2400" dirty="0">
                <a:solidFill>
                  <a:schemeClr val="tx2"/>
                </a:solidFill>
              </a:rPr>
              <a:t>Approches participatives de plus en plus souhaitées</a:t>
            </a:r>
          </a:p>
          <a:p>
            <a:r>
              <a:rPr lang="fr-CH" sz="2400" dirty="0">
                <a:solidFill>
                  <a:schemeClr val="tx2"/>
                </a:solidFill>
              </a:rPr>
              <a:t>Niveaux de participation à mettre en œuvre selon le contexte</a:t>
            </a:r>
          </a:p>
          <a:p>
            <a:r>
              <a:rPr lang="fr-CH" sz="2400" dirty="0">
                <a:solidFill>
                  <a:schemeClr val="tx2"/>
                </a:solidFill>
              </a:rPr>
              <a:t>La participation tout au long de l’évaluation nécessite des ressources importantes</a:t>
            </a:r>
          </a:p>
          <a:p>
            <a:r>
              <a:rPr lang="fr-CH" sz="2400" dirty="0">
                <a:solidFill>
                  <a:schemeClr val="tx2"/>
                </a:solidFill>
              </a:rPr>
              <a:t>Bien encadrée, la participation est facteur d’objectivité et de crédibilité et ne nuit pas à l’indépendance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85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7FEC-582A-0347-976C-AF9AC7F6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67277"/>
            <a:ext cx="9833548" cy="64972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CH" sz="3600" dirty="0">
                <a:solidFill>
                  <a:schemeClr val="tx2"/>
                </a:solidFill>
              </a:rPr>
              <a:t>L’indépendance des institutions supérieures de contrôle</a:t>
            </a:r>
            <a:endParaRPr lang="en-CH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0024472-50D4-2243-85C1-BC0766EDFE8E}"/>
              </a:ext>
            </a:extLst>
          </p:cNvPr>
          <p:cNvSpPr txBox="1">
            <a:spLocks/>
          </p:cNvSpPr>
          <p:nvPr/>
        </p:nvSpPr>
        <p:spPr>
          <a:xfrm>
            <a:off x="617380" y="1416998"/>
            <a:ext cx="6493589" cy="540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000" b="1" dirty="0">
                <a:solidFill>
                  <a:schemeClr val="tx2"/>
                </a:solidFill>
              </a:rPr>
              <a:t>Cour des comptes de Genève</a:t>
            </a:r>
          </a:p>
          <a:p>
            <a:r>
              <a:rPr lang="fr-CH" sz="2000" dirty="0">
                <a:solidFill>
                  <a:schemeClr val="tx2"/>
                </a:solidFill>
              </a:rPr>
              <a:t>Statut autonome garanti au niveau constitutionnel</a:t>
            </a:r>
          </a:p>
          <a:p>
            <a:r>
              <a:rPr lang="fr-CH" sz="2000" dirty="0">
                <a:solidFill>
                  <a:schemeClr val="tx2"/>
                </a:solidFill>
              </a:rPr>
              <a:t>Élection populaire des magistrats</a:t>
            </a:r>
            <a:endParaRPr lang="fr-CH" sz="1800" b="1" dirty="0">
              <a:solidFill>
                <a:schemeClr val="tx2"/>
              </a:solidFill>
            </a:endParaRPr>
          </a:p>
          <a:p>
            <a:r>
              <a:rPr lang="fr-CH" sz="2000" dirty="0">
                <a:solidFill>
                  <a:schemeClr val="tx2"/>
                </a:solidFill>
              </a:rPr>
              <a:t>Autonomie organisationnelle</a:t>
            </a:r>
          </a:p>
          <a:p>
            <a:r>
              <a:rPr lang="fr-CH" sz="2000" dirty="0">
                <a:solidFill>
                  <a:schemeClr val="tx2"/>
                </a:solidFill>
              </a:rPr>
              <a:t>Possibilité d’</a:t>
            </a:r>
            <a:r>
              <a:rPr lang="fr-CH" sz="2000" dirty="0" err="1">
                <a:solidFill>
                  <a:schemeClr val="tx2"/>
                </a:solidFill>
              </a:rPr>
              <a:t>autosaisine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>
                <a:solidFill>
                  <a:schemeClr val="tx2"/>
                </a:solidFill>
              </a:rPr>
              <a:t>Possibilité de reformuler les demandes d’autorités</a:t>
            </a:r>
          </a:p>
          <a:p>
            <a:r>
              <a:rPr lang="fr-CH" sz="2000" dirty="0">
                <a:solidFill>
                  <a:schemeClr val="tx2"/>
                </a:solidFill>
              </a:rPr>
              <a:t>Pas de relation marchande avec les entités contrôlées</a:t>
            </a:r>
          </a:p>
          <a:p>
            <a:r>
              <a:rPr lang="fr-CH" sz="2000" dirty="0">
                <a:solidFill>
                  <a:schemeClr val="tx2"/>
                </a:solidFill>
              </a:rPr>
              <a:t>Rapports délibérés par trois magistrats</a:t>
            </a:r>
          </a:p>
          <a:p>
            <a:r>
              <a:rPr lang="fr-CH" sz="2000" dirty="0">
                <a:solidFill>
                  <a:schemeClr val="tx2"/>
                </a:solidFill>
              </a:rPr>
              <a:t>Principe de transparence</a:t>
            </a:r>
          </a:p>
          <a:p>
            <a:r>
              <a:rPr lang="fr-CH" sz="2000" dirty="0">
                <a:solidFill>
                  <a:schemeClr val="tx2"/>
                </a:solidFill>
              </a:rPr>
              <a:t>Publication des observations des entités contrôlées</a:t>
            </a:r>
          </a:p>
          <a:p>
            <a:r>
              <a:rPr lang="fr-CH" sz="2000" dirty="0">
                <a:solidFill>
                  <a:schemeClr val="tx2"/>
                </a:solidFill>
              </a:rPr>
              <a:t>Recommandations non obligatoires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7152ADD-F394-C243-A5F7-DFACAF87EAD7}"/>
              </a:ext>
            </a:extLst>
          </p:cNvPr>
          <p:cNvSpPr txBox="1">
            <a:spLocks/>
          </p:cNvSpPr>
          <p:nvPr/>
        </p:nvSpPr>
        <p:spPr>
          <a:xfrm>
            <a:off x="6764439" y="1416998"/>
            <a:ext cx="5773786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000" b="1" dirty="0">
                <a:solidFill>
                  <a:schemeClr val="tx2"/>
                </a:solidFill>
              </a:rPr>
              <a:t>CDF</a:t>
            </a: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…et légal (rattachement administratif au DFF)</a:t>
            </a:r>
          </a:p>
          <a:p>
            <a:r>
              <a:rPr lang="fr-CH" sz="2000" dirty="0">
                <a:solidFill>
                  <a:schemeClr val="tx2"/>
                </a:solidFill>
              </a:rPr>
              <a:t>Élection du directeur par le Conseil fédéral</a:t>
            </a:r>
            <a:endParaRPr lang="fr-CH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Dito</a:t>
            </a: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Dito </a:t>
            </a:r>
          </a:p>
          <a:p>
            <a:r>
              <a:rPr lang="fr-CH" sz="2000" dirty="0">
                <a:solidFill>
                  <a:schemeClr val="tx2"/>
                </a:solidFill>
              </a:rPr>
              <a:t>Possibilité de refuser des mandats</a:t>
            </a:r>
          </a:p>
          <a:p>
            <a:r>
              <a:rPr lang="fr-CH" sz="2000" dirty="0">
                <a:solidFill>
                  <a:schemeClr val="tx2"/>
                </a:solidFill>
              </a:rPr>
              <a:t>Pratiquement aucune relation marchande…</a:t>
            </a:r>
          </a:p>
          <a:p>
            <a:endParaRPr lang="fr-CH" sz="2000" dirty="0">
              <a:solidFill>
                <a:schemeClr val="tx2"/>
              </a:solidFill>
            </a:endParaRPr>
          </a:p>
          <a:p>
            <a:endParaRPr lang="fr-CH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Dito</a:t>
            </a: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Dito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C80333-AC8F-494D-8C13-EF5D97EFAC17}"/>
              </a:ext>
            </a:extLst>
          </p:cNvPr>
          <p:cNvSpPr/>
          <p:nvPr/>
        </p:nvSpPr>
        <p:spPr>
          <a:xfrm>
            <a:off x="3864174" y="6289049"/>
            <a:ext cx="4425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chemeClr val="accent1"/>
                </a:solidFill>
                <a:sym typeface="Wingdings" pitchFamily="2" charset="2"/>
              </a:rPr>
              <a:t>Garantie de l’indépendance formelle</a:t>
            </a:r>
            <a:endParaRPr lang="en-CH" sz="2000" dirty="0">
              <a:solidFill>
                <a:schemeClr val="accent1"/>
              </a:solidFill>
              <a:highlight>
                <a:srgbClr val="FFFF00"/>
              </a:highligh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797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7FEC-582A-0347-976C-AF9AC7F6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67277"/>
            <a:ext cx="9833548" cy="649721"/>
          </a:xfrm>
        </p:spPr>
        <p:txBody>
          <a:bodyPr anchor="b">
            <a:normAutofit/>
          </a:bodyPr>
          <a:lstStyle/>
          <a:p>
            <a:pPr algn="ctr"/>
            <a:r>
              <a:rPr lang="fr-CH" sz="3600" dirty="0">
                <a:solidFill>
                  <a:schemeClr val="tx2"/>
                </a:solidFill>
              </a:rPr>
              <a:t>Indépendance selon les standards SEVAL</a:t>
            </a:r>
            <a:endParaRPr lang="en-CH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DEF7-E83F-944B-90AC-7D38965B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3" y="1659858"/>
            <a:ext cx="9833548" cy="46060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sz="2400" b="1" dirty="0">
                <a:solidFill>
                  <a:schemeClr val="tx2"/>
                </a:solidFill>
              </a:rPr>
              <a:t>Indépendance dans les anciens standards </a:t>
            </a:r>
            <a:r>
              <a:rPr lang="fr-CH" sz="2400" dirty="0">
                <a:solidFill>
                  <a:schemeClr val="tx2"/>
                </a:solidFill>
              </a:rPr>
              <a:t>(Widmer 2012):</a:t>
            </a:r>
          </a:p>
          <a:p>
            <a:pPr marL="0" indent="0">
              <a:buNone/>
            </a:pPr>
            <a:r>
              <a:rPr lang="fr-CH" sz="2400" dirty="0">
                <a:solidFill>
                  <a:schemeClr val="tx2"/>
                </a:solidFill>
              </a:rPr>
              <a:t>En relation avec…</a:t>
            </a:r>
          </a:p>
          <a:p>
            <a:r>
              <a:rPr lang="fr-CH" sz="2400" b="1" dirty="0">
                <a:solidFill>
                  <a:schemeClr val="tx2"/>
                </a:solidFill>
              </a:rPr>
              <a:t>Appréciation</a:t>
            </a:r>
            <a:r>
              <a:rPr lang="fr-CH" sz="2400" dirty="0">
                <a:solidFill>
                  <a:schemeClr val="tx2"/>
                </a:solidFill>
              </a:rPr>
              <a:t> équitable (présentation impartiale, P9)</a:t>
            </a:r>
          </a:p>
          <a:p>
            <a:r>
              <a:rPr lang="fr-CH" sz="2400" b="1" dirty="0">
                <a:solidFill>
                  <a:schemeClr val="tx2"/>
                </a:solidFill>
              </a:rPr>
              <a:t>Crédibilité</a:t>
            </a:r>
            <a:r>
              <a:rPr lang="fr-CH" sz="2400" dirty="0">
                <a:solidFill>
                  <a:schemeClr val="tx2"/>
                </a:solidFill>
              </a:rPr>
              <a:t> (U3)</a:t>
            </a:r>
          </a:p>
          <a:p>
            <a:endParaRPr lang="fr-CH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H" sz="2400" b="1" dirty="0">
                <a:solidFill>
                  <a:schemeClr val="tx2"/>
                </a:solidFill>
              </a:rPr>
              <a:t>Indépendance dans les nouveaux standards:</a:t>
            </a:r>
          </a:p>
          <a:p>
            <a:r>
              <a:rPr lang="fr-CH" sz="2400" dirty="0">
                <a:solidFill>
                  <a:schemeClr val="tx2"/>
                </a:solidFill>
              </a:rPr>
              <a:t>Absence de préjugés / impartialité (A1)</a:t>
            </a:r>
          </a:p>
          <a:p>
            <a:r>
              <a:rPr lang="fr-CH" sz="2400" dirty="0">
                <a:solidFill>
                  <a:schemeClr val="tx2"/>
                </a:solidFill>
              </a:rPr>
              <a:t>Appréciation complète et équitable (C1)</a:t>
            </a:r>
          </a:p>
          <a:p>
            <a:r>
              <a:rPr lang="fr-CH" sz="2400" dirty="0">
                <a:solidFill>
                  <a:schemeClr val="tx2"/>
                </a:solidFill>
              </a:rPr>
              <a:t>…et participation! Prise en compte des parties prenantes et des groupes concernés (A3)</a:t>
            </a:r>
          </a:p>
          <a:p>
            <a:pPr marL="0" indent="0">
              <a:buNone/>
            </a:pPr>
            <a:r>
              <a:rPr lang="fr-CH" sz="2400" dirty="0">
                <a:solidFill>
                  <a:schemeClr val="tx2"/>
                </a:solidFill>
              </a:rPr>
              <a:t>L'indépendance reste importante. L'influence exercée sur l’évaluateur n’est pas toujours constructive (</a:t>
            </a:r>
            <a:r>
              <a:rPr lang="fr-CH" sz="2400" dirty="0" err="1">
                <a:solidFill>
                  <a:schemeClr val="tx2"/>
                </a:solidFill>
              </a:rPr>
              <a:t>Pleger</a:t>
            </a:r>
            <a:r>
              <a:rPr lang="fr-CH" sz="2400" dirty="0">
                <a:solidFill>
                  <a:schemeClr val="tx2"/>
                </a:solidFill>
              </a:rPr>
              <a:t> &amp; </a:t>
            </a:r>
            <a:r>
              <a:rPr lang="fr-CH" sz="2400" dirty="0" err="1">
                <a:solidFill>
                  <a:schemeClr val="tx2"/>
                </a:solidFill>
              </a:rPr>
              <a:t>Sager</a:t>
            </a:r>
            <a:r>
              <a:rPr lang="fr-CH" sz="2400" dirty="0">
                <a:solidFill>
                  <a:schemeClr val="tx2"/>
                </a:solidFill>
              </a:rPr>
              <a:t>, 2016).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F408CD-59F5-BA4B-97D1-EE0183EAD0D3}"/>
              </a:ext>
            </a:extLst>
          </p:cNvPr>
          <p:cNvSpPr txBox="1"/>
          <p:nvPr/>
        </p:nvSpPr>
        <p:spPr>
          <a:xfrm>
            <a:off x="151025" y="6187572"/>
            <a:ext cx="6294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tx2"/>
                </a:solidFill>
              </a:rPr>
              <a:t>Widmer, Thomas, </a:t>
            </a:r>
            <a:r>
              <a:rPr lang="en-GB" sz="1600" i="1" dirty="0" err="1">
                <a:solidFill>
                  <a:schemeClr val="tx2"/>
                </a:solidFill>
              </a:rPr>
              <a:t>Unabhängigkeit</a:t>
            </a:r>
            <a:r>
              <a:rPr lang="en-GB" sz="1600" i="1" dirty="0">
                <a:solidFill>
                  <a:schemeClr val="tx2"/>
                </a:solidFill>
              </a:rPr>
              <a:t> in der Evaluation, in: </a:t>
            </a:r>
            <a:r>
              <a:rPr lang="en-GB" sz="1600" i="1" dirty="0" err="1">
                <a:solidFill>
                  <a:schemeClr val="tx2"/>
                </a:solidFill>
              </a:rPr>
              <a:t>LeGes</a:t>
            </a:r>
            <a:r>
              <a:rPr lang="en-GB" sz="1600" i="1" dirty="0">
                <a:solidFill>
                  <a:schemeClr val="tx2"/>
                </a:solidFill>
              </a:rPr>
              <a:t> 23 (2012) 2</a:t>
            </a:r>
            <a:endParaRPr lang="en-CH" sz="1600" i="1" dirty="0">
              <a:solidFill>
                <a:schemeClr val="tx2"/>
              </a:solidFill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E3C9064C-8BAD-4584-A479-B22889E53AF7}"/>
              </a:ext>
            </a:extLst>
          </p:cNvPr>
          <p:cNvSpPr txBox="1"/>
          <p:nvPr/>
        </p:nvSpPr>
        <p:spPr>
          <a:xfrm>
            <a:off x="0" y="6489568"/>
            <a:ext cx="11883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i="1" dirty="0" err="1">
                <a:solidFill>
                  <a:schemeClr val="tx2"/>
                </a:solidFill>
              </a:rPr>
              <a:t>Pleger</a:t>
            </a:r>
            <a:r>
              <a:rPr lang="en-GB" sz="1600" i="1" dirty="0">
                <a:solidFill>
                  <a:schemeClr val="tx2"/>
                </a:solidFill>
              </a:rPr>
              <a:t>, Lyn / Sager, Fritz, Die </a:t>
            </a:r>
            <a:r>
              <a:rPr lang="en-GB" sz="1600" i="1" dirty="0" err="1">
                <a:solidFill>
                  <a:schemeClr val="tx2"/>
                </a:solidFill>
              </a:rPr>
              <a:t>Beeinflussung</a:t>
            </a:r>
            <a:r>
              <a:rPr lang="en-GB" sz="1600" i="1" dirty="0">
                <a:solidFill>
                  <a:schemeClr val="tx2"/>
                </a:solidFill>
              </a:rPr>
              <a:t> in der </a:t>
            </a:r>
            <a:r>
              <a:rPr lang="en-GB" sz="1600" i="1" dirty="0" err="1">
                <a:solidFill>
                  <a:schemeClr val="tx2"/>
                </a:solidFill>
              </a:rPr>
              <a:t>Evaluationstätigkeit</a:t>
            </a:r>
            <a:r>
              <a:rPr lang="en-GB" sz="1600" i="1" dirty="0">
                <a:solidFill>
                  <a:schemeClr val="tx2"/>
                </a:solidFill>
              </a:rPr>
              <a:t> in der Schweiz und was die SEVAL </a:t>
            </a:r>
            <a:r>
              <a:rPr lang="en-GB" sz="1600" i="1" dirty="0" err="1">
                <a:solidFill>
                  <a:schemeClr val="tx2"/>
                </a:solidFill>
              </a:rPr>
              <a:t>dagegen</a:t>
            </a:r>
            <a:r>
              <a:rPr lang="en-GB" sz="1600" i="1" dirty="0">
                <a:solidFill>
                  <a:schemeClr val="tx2"/>
                </a:solidFill>
              </a:rPr>
              <a:t> tun </a:t>
            </a:r>
            <a:r>
              <a:rPr lang="en-GB" sz="1600" i="1" dirty="0" err="1">
                <a:solidFill>
                  <a:schemeClr val="tx2"/>
                </a:solidFill>
              </a:rPr>
              <a:t>kann</a:t>
            </a:r>
            <a:r>
              <a:rPr lang="en-GB" sz="1600" i="1" dirty="0">
                <a:solidFill>
                  <a:schemeClr val="tx2"/>
                </a:solidFill>
              </a:rPr>
              <a:t>, in: </a:t>
            </a:r>
            <a:r>
              <a:rPr lang="en-GB" sz="1600" i="1" dirty="0" err="1">
                <a:solidFill>
                  <a:schemeClr val="tx2"/>
                </a:solidFill>
              </a:rPr>
              <a:t>LeGes</a:t>
            </a:r>
            <a:r>
              <a:rPr lang="en-GB" sz="1600" i="1" dirty="0">
                <a:solidFill>
                  <a:schemeClr val="tx2"/>
                </a:solidFill>
              </a:rPr>
              <a:t> (2016) 1</a:t>
            </a:r>
            <a:endParaRPr lang="en-CH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5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A0B2AD0-7391-407D-BB32-0B425329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243013"/>
            <a:ext cx="4373880" cy="4371974"/>
          </a:xfrm>
        </p:spPr>
        <p:txBody>
          <a:bodyPr>
            <a:normAutofit/>
          </a:bodyPr>
          <a:lstStyle/>
          <a:p>
            <a:r>
              <a:rPr lang="fr-CH" sz="3600" dirty="0">
                <a:solidFill>
                  <a:schemeClr val="tx2"/>
                </a:solidFill>
              </a:rPr>
              <a:t>Utilité de l’indépendance en fonction de l’utilisation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1F9496-C737-4C8A-8D90-4A19C1152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439741" cy="52181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H" sz="2400" b="1" dirty="0">
                <a:solidFill>
                  <a:schemeClr val="tx2"/>
                </a:solidFill>
              </a:rPr>
              <a:t>Évaluation formative</a:t>
            </a:r>
            <a:r>
              <a:rPr lang="fr-CH" sz="2400" dirty="0">
                <a:solidFill>
                  <a:schemeClr val="tx2"/>
                </a:solidFill>
              </a:rPr>
              <a:t>: destinataires internes</a:t>
            </a:r>
          </a:p>
          <a:p>
            <a:pPr marL="0" indent="0">
              <a:buNone/>
            </a:pPr>
            <a:r>
              <a:rPr lang="fr-CH" sz="2400" dirty="0">
                <a:solidFill>
                  <a:schemeClr val="accent5"/>
                </a:solidFill>
              </a:rPr>
              <a:t>Source de crédibilité:</a:t>
            </a:r>
            <a:br>
              <a:rPr lang="fr-CH" sz="2400" dirty="0">
                <a:solidFill>
                  <a:schemeClr val="accent5"/>
                </a:solidFill>
              </a:rPr>
            </a:br>
            <a:r>
              <a:rPr lang="fr-CH" sz="2400" b="1" dirty="0">
                <a:solidFill>
                  <a:schemeClr val="accent5"/>
                </a:solidFill>
              </a:rPr>
              <a:t>familiarité avec le sujet</a:t>
            </a:r>
          </a:p>
          <a:p>
            <a:pPr marL="0" indent="0">
              <a:buNone/>
            </a:pPr>
            <a:r>
              <a:rPr lang="fr-CH" sz="2400" b="1" dirty="0">
                <a:solidFill>
                  <a:schemeClr val="tx2"/>
                </a:solidFill>
              </a:rPr>
              <a:t>Évaluation sommative</a:t>
            </a:r>
            <a:r>
              <a:rPr lang="fr-CH" sz="2400" dirty="0">
                <a:solidFill>
                  <a:schemeClr val="tx2"/>
                </a:solidFill>
              </a:rPr>
              <a:t>: destinataires externes</a:t>
            </a:r>
          </a:p>
          <a:p>
            <a:pPr marL="0" indent="0">
              <a:buNone/>
            </a:pPr>
            <a:r>
              <a:rPr lang="fr-CH" sz="2400" dirty="0">
                <a:solidFill>
                  <a:schemeClr val="accent5"/>
                </a:solidFill>
              </a:rPr>
              <a:t>Source de crédibilité:</a:t>
            </a:r>
            <a:br>
              <a:rPr lang="fr-CH" sz="2400" dirty="0">
                <a:solidFill>
                  <a:schemeClr val="accent5"/>
                </a:solidFill>
              </a:rPr>
            </a:br>
            <a:r>
              <a:rPr lang="fr-CH" sz="2400" b="1" dirty="0">
                <a:solidFill>
                  <a:schemeClr val="accent5"/>
                </a:solidFill>
              </a:rPr>
              <a:t>indépendance</a:t>
            </a:r>
          </a:p>
          <a:p>
            <a:pPr lvl="1"/>
            <a:endParaRPr lang="fr-CH" dirty="0">
              <a:solidFill>
                <a:schemeClr val="tx2"/>
              </a:solidFill>
            </a:endParaRPr>
          </a:p>
          <a:p>
            <a:pPr lvl="1"/>
            <a:endParaRPr lang="fr-CH" dirty="0">
              <a:solidFill>
                <a:schemeClr val="tx2"/>
              </a:solidFill>
            </a:endParaRPr>
          </a:p>
          <a:p>
            <a:pPr lvl="1"/>
            <a:endParaRPr lang="fr-CH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CH" sz="2400" dirty="0">
                <a:solidFill>
                  <a:schemeClr val="tx2"/>
                </a:solidFill>
              </a:rPr>
              <a:t>Redevabilité et apprentissage ne sont pas mutuellement exclusives (UNDP IEO 2016)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CH" sz="2400" dirty="0">
                <a:solidFill>
                  <a:schemeClr val="tx2"/>
                </a:solidFill>
              </a:rPr>
              <a:t>Les ISC ambitionnent une double utilisation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924715-7468-4332-9B88-98FA4170BBA3}"/>
              </a:ext>
            </a:extLst>
          </p:cNvPr>
          <p:cNvSpPr txBox="1"/>
          <p:nvPr/>
        </p:nvSpPr>
        <p:spPr>
          <a:xfrm>
            <a:off x="5214437" y="3627100"/>
            <a:ext cx="689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tx2"/>
                </a:solidFill>
              </a:rPr>
              <a:t>Widmer, Thomas, </a:t>
            </a:r>
            <a:r>
              <a:rPr lang="en-GB" sz="1800" i="1" dirty="0" err="1">
                <a:solidFill>
                  <a:schemeClr val="tx2"/>
                </a:solidFill>
              </a:rPr>
              <a:t>Unabhängigkeit</a:t>
            </a:r>
            <a:r>
              <a:rPr lang="en-GB" sz="1800" i="1" dirty="0">
                <a:solidFill>
                  <a:schemeClr val="tx2"/>
                </a:solidFill>
              </a:rPr>
              <a:t> in der Evaluation, in: </a:t>
            </a:r>
            <a:r>
              <a:rPr lang="en-GB" sz="1800" i="1" dirty="0" err="1">
                <a:solidFill>
                  <a:schemeClr val="tx2"/>
                </a:solidFill>
              </a:rPr>
              <a:t>LeGes</a:t>
            </a:r>
            <a:r>
              <a:rPr lang="en-GB" sz="1800" i="1" dirty="0">
                <a:solidFill>
                  <a:schemeClr val="tx2"/>
                </a:solidFill>
              </a:rPr>
              <a:t> (2012) 2</a:t>
            </a:r>
            <a:endParaRPr lang="en-CH" sz="1800" i="1" dirty="0">
              <a:solidFill>
                <a:schemeClr val="tx2"/>
              </a:solidFill>
            </a:endParaRP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62CD9A10-8568-44EF-AC74-D6C8CCD360B6}"/>
              </a:ext>
            </a:extLst>
          </p:cNvPr>
          <p:cNvSpPr txBox="1"/>
          <p:nvPr/>
        </p:nvSpPr>
        <p:spPr>
          <a:xfrm>
            <a:off x="1322770" y="6476401"/>
            <a:ext cx="1086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>
                <a:solidFill>
                  <a:schemeClr val="tx2"/>
                </a:solidFill>
              </a:rPr>
              <a:t>UNDP Independent Evaluation Office, Evaluation and Independence: Existing Evaluation Policies and New Approaches, September 2016</a:t>
            </a:r>
            <a:endParaRPr lang="en-CH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9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F744C02-C025-B94C-AA17-B37253A0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dirty="0"/>
              <a:t>Le cas (particulier?) des ISC</a:t>
            </a:r>
            <a:endParaRPr lang="en-CH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22A7F37-A2C7-C041-BEEF-3E9860BCA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05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400" b="1" dirty="0">
                <a:solidFill>
                  <a:schemeClr val="accent5"/>
                </a:solidFill>
              </a:rPr>
              <a:t>Caractéristique</a:t>
            </a:r>
          </a:p>
          <a:p>
            <a:r>
              <a:rPr lang="fr-CH" sz="2400" dirty="0"/>
              <a:t>Des institutions dont la raison d'être est l'indépendance </a:t>
            </a:r>
          </a:p>
          <a:p>
            <a:r>
              <a:rPr lang="fr-CH" sz="2400" dirty="0">
                <a:sym typeface="Wingdings" pitchFamily="2" charset="2"/>
              </a:rPr>
              <a:t>Faible spécialisation thématique : </a:t>
            </a:r>
            <a:r>
              <a:rPr lang="fr-CH" sz="2400" dirty="0">
                <a:solidFill>
                  <a:schemeClr val="accent2"/>
                </a:solidFill>
                <a:sym typeface="Wingdings" pitchFamily="2" charset="2"/>
              </a:rPr>
              <a:t>nécessité de s’appuyer sur les connaissances des entités</a:t>
            </a:r>
          </a:p>
          <a:p>
            <a:r>
              <a:rPr lang="fr-CH" sz="2400" dirty="0">
                <a:sym typeface="Wingdings" pitchFamily="2" charset="2"/>
              </a:rPr>
              <a:t>Craintes des entités contrôlées quant aux conséquences du rapport</a:t>
            </a:r>
            <a:r>
              <a:rPr lang="en-CH" sz="2400" dirty="0">
                <a:sym typeface="Wingdings" pitchFamily="2" charset="2"/>
              </a:rPr>
              <a:t>: </a:t>
            </a:r>
            <a:r>
              <a:rPr lang="fr-CH" sz="2400" dirty="0">
                <a:sym typeface="Wingdings" pitchFamily="2" charset="2"/>
              </a:rPr>
              <a:t/>
            </a:r>
            <a:br>
              <a:rPr lang="fr-CH" sz="2400" dirty="0">
                <a:sym typeface="Wingdings" pitchFamily="2" charset="2"/>
              </a:rPr>
            </a:br>
            <a:r>
              <a:rPr lang="fr-CH" sz="2400" dirty="0">
                <a:solidFill>
                  <a:schemeClr val="accent2"/>
                </a:solidFill>
                <a:sym typeface="Wingdings" pitchFamily="2" charset="2"/>
              </a:rPr>
              <a:t>menace pour l'accès à l'information</a:t>
            </a:r>
            <a:endParaRPr lang="en-CH" sz="2400" dirty="0">
              <a:solidFill>
                <a:schemeClr val="accent2"/>
              </a:solidFill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B54F150-47AF-5D4A-B6C7-E40F18AAFAE7}"/>
              </a:ext>
            </a:extLst>
          </p:cNvPr>
          <p:cNvSpPr txBox="1">
            <a:spLocks/>
          </p:cNvSpPr>
          <p:nvPr/>
        </p:nvSpPr>
        <p:spPr>
          <a:xfrm>
            <a:off x="6172200" y="1690689"/>
            <a:ext cx="5181600" cy="37475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2400" b="1">
                <a:solidFill>
                  <a:schemeClr val="accent5"/>
                </a:solidFill>
              </a:rPr>
              <a:t>Conclusion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2400"/>
              <a:t>L'indépendance est essentielle </a:t>
            </a:r>
            <a:r>
              <a:rPr lang="en-CH" sz="2400"/>
              <a:t/>
            </a:r>
            <a:br>
              <a:rPr lang="en-CH" sz="2400"/>
            </a:br>
            <a:endParaRPr lang="en-CH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2400"/>
              <a:t>Sans connaissance (via participation?) faible crédibilité auprès des auditées</a:t>
            </a:r>
            <a:br>
              <a:rPr lang="fr-CH" sz="2400"/>
            </a:br>
            <a:endParaRPr lang="fr-CH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2400"/>
              <a:t>Évaluation équilibrée comme condition préalable à la coopération</a:t>
            </a:r>
            <a:endParaRPr lang="fr-CH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7D6110-D4ED-AB47-B1CC-3C436B95668F}"/>
              </a:ext>
            </a:extLst>
          </p:cNvPr>
          <p:cNvSpPr txBox="1"/>
          <p:nvPr/>
        </p:nvSpPr>
        <p:spPr>
          <a:xfrm>
            <a:off x="1124165" y="5715298"/>
            <a:ext cx="955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accent1"/>
                </a:solidFill>
                <a:sym typeface="Wingdings" pitchFamily="2" charset="2"/>
              </a:rPr>
              <a:t>L'évaluation doit être indépendante et agir de manière indépendante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H" sz="2400" b="1" dirty="0">
                <a:solidFill>
                  <a:schemeClr val="accent1"/>
                </a:solidFill>
                <a:sym typeface="Wingdings" pitchFamily="2" charset="2"/>
              </a:rPr>
              <a:t>Indépendance formelle et substantielle</a:t>
            </a:r>
            <a:endParaRPr lang="en-CH" sz="2400" b="1" dirty="0">
              <a:solidFill>
                <a:schemeClr val="accent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566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78B8E04-82A4-4ADB-8FCB-F5B6B1FA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tx2"/>
                </a:solidFill>
              </a:rPr>
              <a:t>L’essor des approches participatives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DDC66-5897-44BA-A45A-F55A65E8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fr-CH" sz="2000" dirty="0">
                <a:solidFill>
                  <a:schemeClr val="tx2"/>
                </a:solidFill>
              </a:rPr>
              <a:t>La participation est mise en avant pour plusieurs raisons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fr-CH" sz="2000" dirty="0">
                <a:solidFill>
                  <a:schemeClr val="tx2"/>
                </a:solidFill>
              </a:rPr>
              <a:t>Essor des approches constructivistes, déclin du positivisme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fr-CH" sz="2000" dirty="0">
                <a:solidFill>
                  <a:schemeClr val="tx2"/>
                </a:solidFill>
              </a:rPr>
              <a:t>Visée pragmatique (faciliter l’utilisation)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fr-CH" sz="2000" dirty="0">
                <a:solidFill>
                  <a:schemeClr val="tx2"/>
                </a:solidFill>
              </a:rPr>
              <a:t>Visée transformatrice (autonomiser les acteurs)</a:t>
            </a:r>
          </a:p>
          <a:p>
            <a:r>
              <a:rPr lang="fr-CH" sz="2000" dirty="0">
                <a:solidFill>
                  <a:schemeClr val="tx2"/>
                </a:solidFill>
              </a:rPr>
              <a:t>Le développement de la participation peut questionner l’indépendance et l’objectivité du travail des ISC (cf. ISSAI 3000)</a:t>
            </a:r>
          </a:p>
          <a:p>
            <a:r>
              <a:rPr lang="fr-CH" sz="2000" dirty="0">
                <a:solidFill>
                  <a:schemeClr val="tx2"/>
                </a:solidFill>
              </a:rPr>
              <a:t>Dans le domaine de l’évaluation, l’association des parties prenantes est vue comme un facteur clé (INTOSAI </a:t>
            </a:r>
            <a:r>
              <a:rPr lang="fr-CH" sz="2000" dirty="0" err="1">
                <a:solidFill>
                  <a:schemeClr val="tx2"/>
                </a:solidFill>
              </a:rPr>
              <a:t>Gov</a:t>
            </a:r>
            <a:r>
              <a:rPr lang="fr-CH" sz="2000" dirty="0">
                <a:solidFill>
                  <a:schemeClr val="tx2"/>
                </a:solidFill>
              </a:rPr>
              <a:t> 9400)</a:t>
            </a:r>
          </a:p>
        </p:txBody>
      </p:sp>
    </p:spTree>
    <p:extLst>
      <p:ext uri="{BB962C8B-B14F-4D97-AF65-F5344CB8AC3E}">
        <p14:creationId xmlns:p14="http://schemas.microsoft.com/office/powerpoint/2010/main" val="387729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7F744C02-C025-B94C-AA17-B37253A0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dirty="0">
                <a:solidFill>
                  <a:schemeClr val="tx2"/>
                </a:solidFill>
              </a:rPr>
              <a:t>Les défis de la participation</a:t>
            </a:r>
            <a:endParaRPr lang="en-CH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ECC715C-369F-7A40-898B-051F2407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200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H" dirty="0">
                <a:solidFill>
                  <a:schemeClr val="tx2"/>
                </a:solidFill>
              </a:rPr>
              <a:t>Compatibilité avec les ressources disponibles</a:t>
            </a:r>
            <a:r>
              <a:rPr lang="en-CH" dirty="0">
                <a:solidFill>
                  <a:schemeClr val="tx2"/>
                </a:solidFill>
              </a:rPr>
              <a:t/>
            </a:r>
            <a:br>
              <a:rPr lang="en-CH" dirty="0">
                <a:solidFill>
                  <a:schemeClr val="tx2"/>
                </a:solidFill>
              </a:rPr>
            </a:br>
            <a:endParaRPr lang="en-CH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en-GB" b="1" dirty="0">
                <a:solidFill>
                  <a:schemeClr val="accent5"/>
                </a:solidFill>
              </a:rPr>
              <a:t>Qui </a:t>
            </a:r>
            <a:r>
              <a:rPr lang="en-GB" b="1" dirty="0" err="1">
                <a:solidFill>
                  <a:schemeClr val="accent5"/>
                </a:solidFill>
              </a:rPr>
              <a:t>peut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participer</a:t>
            </a:r>
            <a:r>
              <a:rPr lang="en-GB" b="1" dirty="0">
                <a:solidFill>
                  <a:schemeClr val="accent5"/>
                </a:solidFill>
              </a:rPr>
              <a:t> ?</a:t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lang="de-CH" b="1" dirty="0">
                <a:solidFill>
                  <a:schemeClr val="accent5"/>
                </a:solidFill>
              </a:rPr>
              <a:t/>
            </a:r>
            <a:br>
              <a:rPr lang="de-CH" b="1" dirty="0">
                <a:solidFill>
                  <a:schemeClr val="accent5"/>
                </a:solidFill>
              </a:rPr>
            </a:br>
            <a:endParaRPr lang="de-CH" b="1" dirty="0">
              <a:solidFill>
                <a:schemeClr val="accent5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de-CH" b="1" dirty="0">
                <a:solidFill>
                  <a:schemeClr val="tx2"/>
                </a:solidFill>
                <a:sym typeface="Wingdings" pitchFamily="2" charset="2"/>
              </a:rPr>
              <a:t/>
            </a:r>
            <a:br>
              <a:rPr lang="de-CH" b="1" dirty="0">
                <a:solidFill>
                  <a:schemeClr val="tx2"/>
                </a:solidFill>
                <a:sym typeface="Wingdings" pitchFamily="2" charset="2"/>
              </a:rPr>
            </a:br>
            <a:endParaRPr lang="de-CH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dirty="0" err="1">
                <a:solidFill>
                  <a:schemeClr val="tx2"/>
                </a:solidFill>
                <a:sym typeface="Wingdings" pitchFamily="2" charset="2"/>
              </a:rPr>
              <a:t>Largeur</a:t>
            </a: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 de la participation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D51DDF3-6387-2E4B-864E-6ABE83530595}"/>
              </a:ext>
            </a:extLst>
          </p:cNvPr>
          <p:cNvSpPr txBox="1">
            <a:spLocks/>
          </p:cNvSpPr>
          <p:nvPr/>
        </p:nvSpPr>
        <p:spPr>
          <a:xfrm>
            <a:off x="6126480" y="1825625"/>
            <a:ext cx="52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err="1">
                <a:solidFill>
                  <a:schemeClr val="tx2"/>
                </a:solidFill>
              </a:rPr>
              <a:t>Compatibilité</a:t>
            </a:r>
            <a:r>
              <a:rPr lang="en-GB" dirty="0">
                <a:solidFill>
                  <a:schemeClr val="tx2"/>
                </a:solidFill>
              </a:rPr>
              <a:t> avec les </a:t>
            </a:r>
            <a:r>
              <a:rPr lang="en-GB" dirty="0" err="1">
                <a:solidFill>
                  <a:schemeClr val="tx2"/>
                </a:solidFill>
              </a:rPr>
              <a:t>principes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scientifiques</a:t>
            </a:r>
            <a:endParaRPr lang="en-GB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en-GB" b="1" dirty="0" err="1">
                <a:solidFill>
                  <a:schemeClr val="accent5"/>
                </a:solidFill>
              </a:rPr>
              <a:t>Jusqu'où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doit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aller</a:t>
            </a:r>
            <a:r>
              <a:rPr lang="en-GB" b="1" dirty="0">
                <a:solidFill>
                  <a:schemeClr val="accent5"/>
                </a:solidFill>
              </a:rPr>
              <a:t> la participation</a:t>
            </a:r>
            <a:r>
              <a:rPr lang="en-CH" b="1" dirty="0">
                <a:solidFill>
                  <a:schemeClr val="accent5"/>
                </a:solidFill>
              </a:rPr>
              <a:t>?</a:t>
            </a:r>
            <a:endParaRPr lang="de-CH" sz="2800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de-CH" b="1" dirty="0">
                <a:sym typeface="Wingdings" pitchFamily="2" charset="2"/>
              </a:rPr>
              <a:t/>
            </a:r>
            <a:br>
              <a:rPr lang="de-CH" b="1" dirty="0">
                <a:sym typeface="Wingdings" pitchFamily="2" charset="2"/>
              </a:rPr>
            </a:br>
            <a:r>
              <a:rPr lang="de-CH" b="1" dirty="0">
                <a:sym typeface="Wingdings" pitchFamily="2" charset="2"/>
              </a:rPr>
              <a:t/>
            </a:r>
            <a:br>
              <a:rPr lang="de-CH" b="1" dirty="0">
                <a:sym typeface="Wingdings" pitchFamily="2" charset="2"/>
              </a:rPr>
            </a:br>
            <a:endParaRPr lang="de-CH" sz="2800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dirty="0" err="1">
                <a:solidFill>
                  <a:schemeClr val="tx2"/>
                </a:solidFill>
                <a:sym typeface="Wingdings" pitchFamily="2" charset="2"/>
              </a:rPr>
              <a:t>Profondeur</a:t>
            </a:r>
            <a:r>
              <a:rPr lang="en-GB" dirty="0">
                <a:solidFill>
                  <a:schemeClr val="tx2"/>
                </a:solidFill>
                <a:sym typeface="Wingdings" pitchFamily="2" charset="2"/>
              </a:rPr>
              <a:t> de la participation  </a:t>
            </a:r>
          </a:p>
        </p:txBody>
      </p:sp>
      <p:sp>
        <p:nvSpPr>
          <p:cNvPr id="33" name="Gleichschenkliges Dreieck 4">
            <a:extLst>
              <a:ext uri="{FF2B5EF4-FFF2-40B4-BE49-F238E27FC236}">
                <a16:creationId xmlns:a16="http://schemas.microsoft.com/office/drawing/2014/main" id="{0F6962FD-F8F1-4844-9C7B-70088955F1C6}"/>
              </a:ext>
            </a:extLst>
          </p:cNvPr>
          <p:cNvSpPr/>
          <p:nvPr/>
        </p:nvSpPr>
        <p:spPr>
          <a:xfrm rot="10800000">
            <a:off x="2960520" y="4351905"/>
            <a:ext cx="975360" cy="5791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Gleichschenkliges Dreieck 5">
            <a:extLst>
              <a:ext uri="{FF2B5EF4-FFF2-40B4-BE49-F238E27FC236}">
                <a16:creationId xmlns:a16="http://schemas.microsoft.com/office/drawing/2014/main" id="{937C739A-D767-9147-BB11-9253FF51A8D5}"/>
              </a:ext>
            </a:extLst>
          </p:cNvPr>
          <p:cNvSpPr/>
          <p:nvPr/>
        </p:nvSpPr>
        <p:spPr>
          <a:xfrm rot="10800000">
            <a:off x="8248800" y="4351905"/>
            <a:ext cx="975360" cy="5791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125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319A9-9213-4340-8CD9-ADF49563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317"/>
          </a:xfrm>
        </p:spPr>
        <p:txBody>
          <a:bodyPr>
            <a:noAutofit/>
          </a:bodyPr>
          <a:lstStyle/>
          <a:p>
            <a:r>
              <a:rPr lang="fr-CH" sz="4000" dirty="0"/>
              <a:t>Quatre niveaux croissants de participation 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458FAAB-CF5E-42F3-8A64-E86C565DA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95275"/>
              </p:ext>
            </p:extLst>
          </p:nvPr>
        </p:nvGraphicFramePr>
        <p:xfrm>
          <a:off x="838200" y="1091585"/>
          <a:ext cx="10515600" cy="1285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51926778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437023456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107239942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884271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/>
                        <a:t>Profondeur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bg1"/>
                          </a:solidFill>
                        </a:rPr>
                        <a:t>Largeur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Modalités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Conséquences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3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b="1" dirty="0"/>
                        <a:t>Faible: </a:t>
                      </a:r>
                      <a:r>
                        <a:rPr lang="fr-CH" dirty="0"/>
                        <a:t>Récolte des données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É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ventail + ou - large d’experts et de parties prenantes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Entretiens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Enquêtes de satisfaction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Triangulation des données</a:t>
                      </a:r>
                    </a:p>
                    <a:p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L’ISC dans sa tour d’ivoire Risque de déconnexion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2839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3D630C1-05B2-44AD-8BF5-7B7A7A28F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93009"/>
              </p:ext>
            </p:extLst>
          </p:nvPr>
        </p:nvGraphicFramePr>
        <p:xfrm>
          <a:off x="838200" y="2482636"/>
          <a:ext cx="1051560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25227123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205773163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38280418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27257496"/>
                    </a:ext>
                  </a:extLst>
                </a:gridCol>
              </a:tblGrid>
              <a:tr h="473542">
                <a:tc>
                  <a:txBody>
                    <a:bodyPr/>
                    <a:lstStyle/>
                    <a:p>
                      <a:r>
                        <a:rPr lang="fr-CH" b="1" dirty="0"/>
                        <a:t>Moyenne: </a:t>
                      </a:r>
                      <a:r>
                        <a:rPr lang="fr-CH" dirty="0"/>
                        <a:t>information à l’ouverture et discussion des résultats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Limité aux décideurs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Séance d’ouverture 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Séance </a:t>
                      </a:r>
                      <a:r>
                        <a:rPr lang="fr-CH" dirty="0" err="1"/>
                        <a:t>pré-publication</a:t>
                      </a:r>
                      <a:endParaRPr lang="fr-CH" dirty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Position écrite </a:t>
                      </a:r>
                      <a:r>
                        <a:rPr lang="fr-CH" dirty="0" err="1"/>
                        <a:t>ds</a:t>
                      </a:r>
                      <a:r>
                        <a:rPr lang="fr-CH" dirty="0"/>
                        <a:t> rapport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Invitation à la publication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ISC seule maître du processus</a:t>
                      </a:r>
                    </a:p>
                    <a:p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Risque de clash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446848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18A2E0BA-5AFF-41C2-B2C3-32FDDB289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0955"/>
              </p:ext>
            </p:extLst>
          </p:nvPr>
        </p:nvGraphicFramePr>
        <p:xfrm>
          <a:off x="838200" y="3825821"/>
          <a:ext cx="10515600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55829797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948516979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71824849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1304672675"/>
                    </a:ext>
                  </a:extLst>
                </a:gridCol>
              </a:tblGrid>
              <a:tr h="513079">
                <a:tc>
                  <a:txBody>
                    <a:bodyPr/>
                    <a:lstStyle/>
                    <a:p>
                      <a:r>
                        <a:rPr lang="fr-CH" b="1" dirty="0"/>
                        <a:t>Importante: </a:t>
                      </a:r>
                      <a:r>
                        <a:rPr lang="fr-CH" dirty="0"/>
                        <a:t>Concertation (formel + informels) en amont et durant l’évaluation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Large éventail de parties prenantes et d’experts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Discussions durant les phases préparatoires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Groupe d’accompagnement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Réflexivité de l’ISC dans ses questionnements et ses interprétations</a:t>
                      </a:r>
                    </a:p>
                    <a:p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Risque d’instrumentalisation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918054"/>
                  </a:ext>
                </a:extLst>
              </a:tr>
            </a:tbl>
          </a:graphicData>
        </a:graphic>
      </p:graphicFrame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DFD42071-48F0-4935-B6D1-F66BA5BF6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63110"/>
              </p:ext>
            </p:extLst>
          </p:nvPr>
        </p:nvGraphicFramePr>
        <p:xfrm>
          <a:off x="838200" y="5443327"/>
          <a:ext cx="10515600" cy="1400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907367825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5118134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4046767254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780242240"/>
                    </a:ext>
                  </a:extLst>
                </a:gridCol>
              </a:tblGrid>
              <a:tr h="1400343">
                <a:tc>
                  <a:txBody>
                    <a:bodyPr/>
                    <a:lstStyle/>
                    <a:p>
                      <a:r>
                        <a:rPr lang="fr-CH" b="1" dirty="0"/>
                        <a:t>Très importante: </a:t>
                      </a:r>
                      <a:r>
                        <a:rPr lang="fr-CH" dirty="0"/>
                        <a:t>Association formelle aux décisions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É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ventail + ou - large de parties prenantes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Inclusion formelle dans les séances de délibération du projet d’éval et du rapport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>
                          <a:solidFill>
                            <a:schemeClr val="accent1"/>
                          </a:solidFill>
                        </a:rPr>
                        <a:t>Modèle jamais testé</a:t>
                      </a:r>
                    </a:p>
                    <a:p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Perte d’indépendance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27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98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DDE653A-7366-4935-8B76-5C25714E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tx2"/>
                </a:solidFill>
              </a:rPr>
              <a:t>Points clés / Garde-fous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1560F1-9C4D-4724-A795-2CD110A43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248" y="804672"/>
            <a:ext cx="6425184" cy="5254752"/>
          </a:xfrm>
        </p:spPr>
        <p:txBody>
          <a:bodyPr anchor="ctr">
            <a:normAutofit lnSpcReduction="10000"/>
          </a:bodyPr>
          <a:lstStyle/>
          <a:p>
            <a:r>
              <a:rPr lang="fr-CH" sz="2400" dirty="0">
                <a:solidFill>
                  <a:schemeClr val="tx2"/>
                </a:solidFill>
              </a:rPr>
              <a:t>Identification des parties prenantes (diversité) et perception de leurs enjeux</a:t>
            </a:r>
          </a:p>
          <a:p>
            <a:r>
              <a:rPr lang="fr-CH" sz="2400" dirty="0">
                <a:solidFill>
                  <a:schemeClr val="tx2"/>
                </a:solidFill>
              </a:rPr>
              <a:t>Distinction entre les dirigeants des entités et les autres participants -&gt; pas les mêmes modalités d’implication </a:t>
            </a:r>
          </a:p>
          <a:p>
            <a:r>
              <a:rPr lang="fr-CH" sz="2400" dirty="0">
                <a:solidFill>
                  <a:schemeClr val="tx2"/>
                </a:solidFill>
              </a:rPr>
              <a:t>Expertise de terrain vs experts rémunérés</a:t>
            </a:r>
          </a:p>
          <a:p>
            <a:r>
              <a:rPr lang="fr-CH" sz="2400" dirty="0">
                <a:solidFill>
                  <a:schemeClr val="tx2"/>
                </a:solidFill>
              </a:rPr>
              <a:t>Travailler à la fois la largeur et la profondeur de la participation</a:t>
            </a:r>
          </a:p>
          <a:p>
            <a:r>
              <a:rPr lang="fr-CH" sz="2400" dirty="0">
                <a:solidFill>
                  <a:schemeClr val="tx2"/>
                </a:solidFill>
              </a:rPr>
              <a:t>Prévoir des discussions informelles en marge des séances</a:t>
            </a:r>
          </a:p>
          <a:p>
            <a:r>
              <a:rPr lang="fr-CH" sz="2400" dirty="0">
                <a:solidFill>
                  <a:schemeClr val="tx2"/>
                </a:solidFill>
              </a:rPr>
              <a:t>Besoin de compétences en facilitation + pédagogie pour fédérer les groupes d’accompagnement, convaincre les parties prenantes</a:t>
            </a:r>
          </a:p>
          <a:p>
            <a:endParaRPr lang="fr-CH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1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851</Words>
  <Application>Microsoft Office PowerPoint</Application>
  <PresentationFormat>Breitbild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Office Theme</vt:lpstr>
      <vt:lpstr>Indépendance et participation Un mariage impossible ?  Le cas des instances supérieures de contrôle</vt:lpstr>
      <vt:lpstr>L’indépendance des institutions supérieures de contrôle</vt:lpstr>
      <vt:lpstr>Indépendance selon les standards SEVAL</vt:lpstr>
      <vt:lpstr>Utilité de l’indépendance en fonction de l’utilisation</vt:lpstr>
      <vt:lpstr>Le cas (particulier?) des ISC</vt:lpstr>
      <vt:lpstr>L’essor des approches participatives</vt:lpstr>
      <vt:lpstr>Les défis de la participation</vt:lpstr>
      <vt:lpstr>Quatre niveaux croissants de participation </vt:lpstr>
      <vt:lpstr>Points clés / Garde-fous</vt:lpstr>
      <vt:lpstr>Conserver son indépendance malgré la participation 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Indépendance et participation</dc:title>
  <dc:creator>Eric Moachon</dc:creator>
  <cp:lastModifiedBy>Zogg Philipp EFK</cp:lastModifiedBy>
  <cp:revision>83</cp:revision>
  <cp:lastPrinted>2020-07-24T09:57:44Z</cp:lastPrinted>
  <dcterms:created xsi:type="dcterms:W3CDTF">2020-07-01T08:39:03Z</dcterms:created>
  <dcterms:modified xsi:type="dcterms:W3CDTF">2020-09-11T06:40:37Z</dcterms:modified>
</cp:coreProperties>
</file>