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3" r:id="rId3"/>
    <p:sldId id="263" r:id="rId4"/>
    <p:sldId id="269" r:id="rId5"/>
    <p:sldId id="277" r:id="rId6"/>
    <p:sldId id="259" r:id="rId7"/>
    <p:sldId id="274" r:id="rId8"/>
    <p:sldId id="275" r:id="rId9"/>
    <p:sldId id="276" r:id="rId10"/>
    <p:sldId id="266" r:id="rId11"/>
    <p:sldId id="261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Zogg" initials="pZ" lastIdx="7" clrIdx="0">
    <p:extLst>
      <p:ext uri="{19B8F6BF-5375-455C-9EA6-DF929625EA0E}">
        <p15:presenceInfo xmlns:p15="http://schemas.microsoft.com/office/powerpoint/2012/main" userId="f6532726adc1133d" providerId="Windows Live"/>
      </p:ext>
    </p:extLst>
  </p:cmAuthor>
  <p:cmAuthor id="2" name="Eric Moachon" initials="EM" lastIdx="9" clrIdx="1">
    <p:extLst>
      <p:ext uri="{19B8F6BF-5375-455C-9EA6-DF929625EA0E}">
        <p15:presenceInfo xmlns:p15="http://schemas.microsoft.com/office/powerpoint/2012/main" userId="Eric Moachon" providerId="None"/>
      </p:ext>
    </p:extLst>
  </p:cmAuthor>
  <p:cmAuthor id="3" name="Isabelle TERRIER" initials="IT" lastIdx="3" clrIdx="2">
    <p:extLst>
      <p:ext uri="{19B8F6BF-5375-455C-9EA6-DF929625EA0E}">
        <p15:presenceInfo xmlns:p15="http://schemas.microsoft.com/office/powerpoint/2012/main" userId="S-1-5-21-268458395-3093590278-2619231973-2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69621" autoAdjust="0"/>
  </p:normalViewPr>
  <p:slideViewPr>
    <p:cSldViewPr snapToGrid="0">
      <p:cViewPr varScale="1">
        <p:scale>
          <a:sx n="46" d="100"/>
          <a:sy n="46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2428D-C86C-4F09-85C7-9BC52A9C5C84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51348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60F6C-699A-4705-976C-A60B58396FC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60975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1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6671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10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25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11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58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000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2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092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60F6C-699A-4705-976C-A60B58396FCF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080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4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583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5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7741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6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545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1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7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6126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8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063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0F6C-699A-4705-976C-A60B58396FCF}" type="slidenum">
              <a:rPr lang="fr-CH" smtClean="0"/>
              <a:t>9</a:t>
            </a:fld>
            <a:endParaRPr lang="fr-CH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428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9336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428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741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595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076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690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323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579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88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59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861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DAF3-3D32-41B7-9323-81B018520D66}" type="datetimeFigureOut">
              <a:rPr lang="fr-CH" smtClean="0"/>
              <a:t>15.09.2020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ACDDF-FDA8-430C-AA8E-4622167E97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77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864F2B8-6923-4BC6-B7CE-FE047FD90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r-CH" sz="3300" dirty="0" err="1">
                <a:solidFill>
                  <a:schemeClr val="tx2"/>
                </a:solidFill>
              </a:rPr>
              <a:t>Unabhängigkeit</a:t>
            </a:r>
            <a:r>
              <a:rPr lang="fr-CH" sz="3300" dirty="0">
                <a:solidFill>
                  <a:schemeClr val="tx2"/>
                </a:solidFill>
              </a:rPr>
              <a:t> </a:t>
            </a:r>
            <a:r>
              <a:rPr lang="fr-CH" sz="3300" dirty="0" err="1">
                <a:solidFill>
                  <a:schemeClr val="tx2"/>
                </a:solidFill>
              </a:rPr>
              <a:t>und</a:t>
            </a:r>
            <a:r>
              <a:rPr lang="fr-CH" sz="3300" dirty="0">
                <a:solidFill>
                  <a:schemeClr val="tx2"/>
                </a:solidFill>
              </a:rPr>
              <a:t> </a:t>
            </a:r>
            <a:r>
              <a:rPr lang="fr-CH" sz="3300" dirty="0" err="1">
                <a:solidFill>
                  <a:schemeClr val="tx2"/>
                </a:solidFill>
              </a:rPr>
              <a:t>Partizipation</a:t>
            </a:r>
            <a:r>
              <a:rPr lang="fr-CH" sz="3300" dirty="0">
                <a:solidFill>
                  <a:schemeClr val="tx2"/>
                </a:solidFill>
              </a:rPr>
              <a:t/>
            </a:r>
            <a:br>
              <a:rPr lang="fr-CH" sz="3300" dirty="0">
                <a:solidFill>
                  <a:schemeClr val="tx2"/>
                </a:solidFill>
              </a:rPr>
            </a:br>
            <a:r>
              <a:rPr lang="fr-CH" sz="3300" dirty="0" err="1">
                <a:solidFill>
                  <a:schemeClr val="tx2"/>
                </a:solidFill>
              </a:rPr>
              <a:t>Ein</a:t>
            </a:r>
            <a:r>
              <a:rPr lang="fr-CH" sz="3300" dirty="0">
                <a:solidFill>
                  <a:schemeClr val="tx2"/>
                </a:solidFill>
              </a:rPr>
              <a:t> </a:t>
            </a:r>
            <a:r>
              <a:rPr lang="fr-CH" sz="3300" dirty="0" err="1">
                <a:solidFill>
                  <a:schemeClr val="tx2"/>
                </a:solidFill>
              </a:rPr>
              <a:t>unvereinbares</a:t>
            </a:r>
            <a:r>
              <a:rPr lang="fr-CH" sz="3300" dirty="0">
                <a:solidFill>
                  <a:schemeClr val="tx2"/>
                </a:solidFill>
              </a:rPr>
              <a:t> </a:t>
            </a:r>
            <a:r>
              <a:rPr lang="fr-CH" sz="3300" dirty="0" err="1">
                <a:solidFill>
                  <a:schemeClr val="tx2"/>
                </a:solidFill>
              </a:rPr>
              <a:t>Paar</a:t>
            </a:r>
            <a:r>
              <a:rPr lang="fr-CH" sz="3300" dirty="0">
                <a:solidFill>
                  <a:schemeClr val="tx2"/>
                </a:solidFill>
              </a:rPr>
              <a:t>? </a:t>
            </a:r>
            <a:br>
              <a:rPr lang="fr-CH" sz="3300" dirty="0">
                <a:solidFill>
                  <a:schemeClr val="tx2"/>
                </a:solidFill>
              </a:rPr>
            </a:br>
            <a:r>
              <a:rPr lang="fr-CH" sz="2800" dirty="0" err="1">
                <a:solidFill>
                  <a:schemeClr val="accent1"/>
                </a:solidFill>
              </a:rPr>
              <a:t>Das</a:t>
            </a:r>
            <a:r>
              <a:rPr lang="fr-CH" sz="2800" dirty="0">
                <a:solidFill>
                  <a:schemeClr val="accent1"/>
                </a:solidFill>
              </a:rPr>
              <a:t> </a:t>
            </a:r>
            <a:r>
              <a:rPr lang="fr-CH" sz="2800" dirty="0" err="1">
                <a:solidFill>
                  <a:schemeClr val="accent1"/>
                </a:solidFill>
              </a:rPr>
              <a:t>Beispiel</a:t>
            </a:r>
            <a:r>
              <a:rPr lang="fr-CH" sz="2800" dirty="0">
                <a:solidFill>
                  <a:schemeClr val="accent1"/>
                </a:solidFill>
              </a:rPr>
              <a:t> der </a:t>
            </a:r>
            <a:r>
              <a:rPr lang="fr-CH" sz="2800" dirty="0" err="1">
                <a:solidFill>
                  <a:schemeClr val="accent1"/>
                </a:solidFill>
              </a:rPr>
              <a:t>obersten</a:t>
            </a:r>
            <a:r>
              <a:rPr lang="fr-CH" sz="2800" dirty="0">
                <a:solidFill>
                  <a:schemeClr val="accent1"/>
                </a:solidFill>
              </a:rPr>
              <a:t> </a:t>
            </a:r>
            <a:r>
              <a:rPr lang="fr-CH" sz="2800" dirty="0" err="1">
                <a:solidFill>
                  <a:schemeClr val="accent1"/>
                </a:solidFill>
              </a:rPr>
              <a:t>Aufsichtsorgane</a:t>
            </a:r>
            <a:r>
              <a:rPr lang="fr-CH" sz="2800" dirty="0">
                <a:solidFill>
                  <a:schemeClr val="accent1"/>
                </a:solidFill>
              </a:rPr>
              <a:t> </a:t>
            </a:r>
            <a:endParaRPr lang="fr-CH" sz="3300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86518A-BD0F-4C14-AEA3-D9AFE2115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Autofit/>
          </a:bodyPr>
          <a:lstStyle/>
          <a:p>
            <a:r>
              <a:rPr lang="fr-CH" sz="1800" dirty="0">
                <a:solidFill>
                  <a:schemeClr val="tx2"/>
                </a:solidFill>
              </a:rPr>
              <a:t>SEVAL-</a:t>
            </a:r>
            <a:r>
              <a:rPr lang="fr-CH" sz="1800" dirty="0" err="1">
                <a:solidFill>
                  <a:schemeClr val="tx2"/>
                </a:solidFill>
              </a:rPr>
              <a:t>Kongress</a:t>
            </a:r>
            <a:r>
              <a:rPr lang="fr-CH" sz="1800" dirty="0">
                <a:solidFill>
                  <a:schemeClr val="tx2"/>
                </a:solidFill>
              </a:rPr>
              <a:t>, Freiburg, 4. </a:t>
            </a:r>
            <a:r>
              <a:rPr lang="fr-CH" sz="1800" dirty="0" err="1">
                <a:solidFill>
                  <a:schemeClr val="tx2"/>
                </a:solidFill>
              </a:rPr>
              <a:t>September</a:t>
            </a:r>
            <a:r>
              <a:rPr lang="fr-CH" sz="1800">
                <a:solidFill>
                  <a:schemeClr val="tx2"/>
                </a:solidFill>
              </a:rPr>
              <a:t> </a:t>
            </a:r>
          </a:p>
          <a:p>
            <a:r>
              <a:rPr lang="fr-CH" sz="1800">
                <a:solidFill>
                  <a:schemeClr val="tx2"/>
                </a:solidFill>
              </a:rPr>
              <a:t>Isabelle </a:t>
            </a:r>
            <a:r>
              <a:rPr lang="fr-CH" sz="1800" dirty="0">
                <a:solidFill>
                  <a:schemeClr val="tx2"/>
                </a:solidFill>
              </a:rPr>
              <a:t>Terrier, Eric Moachon, </a:t>
            </a:r>
            <a:r>
              <a:rPr lang="fr-CH" sz="1800" dirty="0" err="1">
                <a:solidFill>
                  <a:schemeClr val="tx2"/>
                </a:solidFill>
              </a:rPr>
              <a:t>Philipp</a:t>
            </a:r>
            <a:r>
              <a:rPr lang="fr-CH" sz="1800" dirty="0">
                <a:solidFill>
                  <a:schemeClr val="tx2"/>
                </a:solidFill>
              </a:rPr>
              <a:t> </a:t>
            </a:r>
            <a:r>
              <a:rPr lang="fr-CH" sz="1800" dirty="0" err="1">
                <a:solidFill>
                  <a:schemeClr val="tx2"/>
                </a:solidFill>
              </a:rPr>
              <a:t>Zogg</a:t>
            </a:r>
            <a:r>
              <a:rPr lang="fr-CH" sz="18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AA008C3-41B1-45AF-828E-64F7E25336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30831" y="5101781"/>
            <a:ext cx="2667000" cy="9525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89C5A37-C2AE-4BA9-95E5-765BF3C6B3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5200252"/>
            <a:ext cx="3074504" cy="8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0CB664-1709-6945-B37B-EA9220787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chemeClr val="tx2"/>
                </a:solidFill>
              </a:rPr>
              <a:t>Unabhängigkeit</a:t>
            </a:r>
            <a:r>
              <a:rPr lang="fr-CH" sz="4000" dirty="0">
                <a:solidFill>
                  <a:schemeClr val="tx2"/>
                </a:solidFill>
              </a:rPr>
              <a:t> </a:t>
            </a:r>
            <a:r>
              <a:rPr lang="fr-CH" sz="4000" dirty="0" err="1">
                <a:solidFill>
                  <a:schemeClr val="tx2"/>
                </a:solidFill>
              </a:rPr>
              <a:t>trotz</a:t>
            </a:r>
            <a:r>
              <a:rPr lang="fr-CH" sz="4000" dirty="0">
                <a:solidFill>
                  <a:schemeClr val="tx2"/>
                </a:solidFill>
              </a:rPr>
              <a:t> </a:t>
            </a:r>
            <a:r>
              <a:rPr lang="fr-CH" sz="4000" dirty="0" err="1">
                <a:solidFill>
                  <a:schemeClr val="tx2"/>
                </a:solidFill>
              </a:rPr>
              <a:t>Partizipation</a:t>
            </a:r>
            <a:r>
              <a:rPr lang="fr-CH" sz="4000" dirty="0">
                <a:solidFill>
                  <a:schemeClr val="tx2"/>
                </a:solidFill>
              </a:rPr>
              <a:t>?</a:t>
            </a:r>
            <a:endParaRPr lang="en-CH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23D-FBBF-304A-8A7C-587243573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339" y="801866"/>
            <a:ext cx="5887319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Partizipation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ermöglichen</a:t>
            </a:r>
            <a:r>
              <a:rPr lang="fr-CH" sz="2400" dirty="0">
                <a:solidFill>
                  <a:schemeClr val="tx2"/>
                </a:solidFill>
              </a:rPr>
              <a:t>, aber </a:t>
            </a:r>
            <a:r>
              <a:rPr lang="fr-CH" sz="2400" dirty="0" err="1">
                <a:solidFill>
                  <a:schemeClr val="tx2"/>
                </a:solidFill>
              </a:rPr>
              <a:t>Entscheidfreiheit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wahren</a:t>
            </a:r>
            <a:endParaRPr lang="fr-CH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Transparenz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und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Nachvollziehbarkeit</a:t>
            </a:r>
            <a:r>
              <a:rPr lang="fr-CH" sz="2400" dirty="0">
                <a:solidFill>
                  <a:schemeClr val="tx2"/>
                </a:solidFill>
              </a:rPr>
              <a:t> in der </a:t>
            </a:r>
            <a:r>
              <a:rPr lang="fr-CH" sz="2400" dirty="0" err="1">
                <a:solidFill>
                  <a:schemeClr val="tx2"/>
                </a:solidFill>
              </a:rPr>
              <a:t>Bewertung</a:t>
            </a:r>
            <a:endParaRPr lang="fr-CH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Stärkung</a:t>
            </a:r>
            <a:r>
              <a:rPr lang="fr-CH" sz="2400" dirty="0">
                <a:solidFill>
                  <a:schemeClr val="tx2"/>
                </a:solidFill>
              </a:rPr>
              <a:t> der </a:t>
            </a:r>
            <a:r>
              <a:rPr lang="fr-CH" sz="2400" dirty="0" err="1">
                <a:solidFill>
                  <a:schemeClr val="tx2"/>
                </a:solidFill>
              </a:rPr>
              <a:t>Unabhängigkeit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durch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Partizipation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von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Akteuren</a:t>
            </a:r>
            <a:r>
              <a:rPr lang="fr-CH" sz="2400" dirty="0">
                <a:solidFill>
                  <a:schemeClr val="tx2"/>
                </a:solidFill>
              </a:rPr>
              <a:t> mit </a:t>
            </a:r>
            <a:r>
              <a:rPr lang="fr-CH" sz="2400" dirty="0" err="1">
                <a:solidFill>
                  <a:schemeClr val="tx2"/>
                </a:solidFill>
              </a:rPr>
              <a:t>unterschiedlichen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Interessen</a:t>
            </a:r>
            <a:endParaRPr lang="fr-CH" sz="2400" dirty="0">
              <a:solidFill>
                <a:schemeClr val="tx2"/>
              </a:solidFill>
            </a:endParaRPr>
          </a:p>
          <a:p>
            <a:endParaRPr lang="fr-CH" sz="2400" dirty="0">
              <a:solidFill>
                <a:schemeClr val="tx2"/>
              </a:solidFill>
            </a:endParaRPr>
          </a:p>
          <a:p>
            <a:pPr>
              <a:buFont typeface="Symbol" panose="05050102010706020507" pitchFamily="18" charset="2"/>
              <a:buChar char="®"/>
            </a:pPr>
            <a:r>
              <a:rPr lang="fr-CH" sz="2400" dirty="0" err="1">
                <a:solidFill>
                  <a:schemeClr val="tx2"/>
                </a:solidFill>
              </a:rPr>
              <a:t>Unabhängigkeit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b="1" dirty="0" err="1">
                <a:solidFill>
                  <a:schemeClr val="accent5"/>
                </a:solidFill>
              </a:rPr>
              <a:t>dank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Partizipation</a:t>
            </a:r>
            <a:endParaRPr lang="en-CH" sz="2400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CH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3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D58097-8306-4FEC-8614-1CCD2DBA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401899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fr-CH" sz="4000" dirty="0" err="1">
                <a:solidFill>
                  <a:schemeClr val="tx2"/>
                </a:solidFill>
              </a:rPr>
              <a:t>Schlussfolgerungen</a:t>
            </a:r>
            <a:endParaRPr lang="fr-CH" sz="4000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545017-2445-4AB3-95A6-48F17C802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5D580-007D-4215-A10B-C8CF12EE02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28C19-035F-4E8E-BAFD-56EC684B6F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0D7C81-A1BE-4720-A66D-AEF9A11A5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F18FEE-BE44-4F4A-AA4E-EC795CB0B9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E0B639-CAFB-4A5B-B3FB-51C927DD7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5"/>
            <a:ext cx="7715124" cy="347676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Partizipative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Ansätze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sind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zunehmend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gefragt</a:t>
            </a:r>
            <a:endParaRPr lang="fr-CH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Stufen</a:t>
            </a:r>
            <a:r>
              <a:rPr lang="fr-CH" sz="2400" dirty="0">
                <a:solidFill>
                  <a:schemeClr val="tx2"/>
                </a:solidFill>
              </a:rPr>
              <a:t> der </a:t>
            </a:r>
            <a:r>
              <a:rPr lang="fr-CH" sz="2400" dirty="0" err="1">
                <a:solidFill>
                  <a:schemeClr val="tx2"/>
                </a:solidFill>
              </a:rPr>
              <a:t>Partizipation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auf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Kontext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abstimmen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Partizipation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entlang</a:t>
            </a:r>
            <a:r>
              <a:rPr lang="fr-CH" sz="2400" dirty="0">
                <a:solidFill>
                  <a:schemeClr val="tx2"/>
                </a:solidFill>
              </a:rPr>
              <a:t> des </a:t>
            </a:r>
            <a:r>
              <a:rPr lang="fr-CH" sz="2400" dirty="0" err="1">
                <a:solidFill>
                  <a:schemeClr val="tx2"/>
                </a:solidFill>
              </a:rPr>
              <a:t>gesamten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Evaluationsprozesses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beansprucht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erhebliche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Ressourcen</a:t>
            </a:r>
            <a:endParaRPr lang="fr-CH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fr-CH" sz="2400" dirty="0">
                <a:solidFill>
                  <a:schemeClr val="tx2"/>
                </a:solidFill>
              </a:rPr>
              <a:t>Gut </a:t>
            </a:r>
            <a:r>
              <a:rPr lang="fr-CH" sz="2400" dirty="0" err="1">
                <a:solidFill>
                  <a:schemeClr val="tx2"/>
                </a:solidFill>
              </a:rPr>
              <a:t>gehandhabte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Partizipation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fördert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Objektivität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sowie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Glaubwürdigkeit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und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schadet</a:t>
            </a:r>
            <a:r>
              <a:rPr lang="fr-CH" sz="2400" dirty="0">
                <a:solidFill>
                  <a:schemeClr val="tx2"/>
                </a:solidFill>
              </a:rPr>
              <a:t> der </a:t>
            </a:r>
            <a:r>
              <a:rPr lang="fr-CH" sz="2400" dirty="0" err="1">
                <a:solidFill>
                  <a:schemeClr val="tx2"/>
                </a:solidFill>
              </a:rPr>
              <a:t>Unabhängigkeit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nicht</a:t>
            </a:r>
            <a:endParaRPr lang="fr-CH" sz="2400" dirty="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B7259D-F2AD-42FE-B984-6D1D74321C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4" y="3658536"/>
            <a:ext cx="3655725" cy="2743201"/>
            <a:chOff x="-305" y="-1"/>
            <a:chExt cx="3832880" cy="287613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5C38C6-2516-45D1-ADFC-3F59F8E34A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274C95-E7A7-401D-A8F5-FFF5EB929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D598C3-55D0-44FB-8766-A89B34B317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9EBC5C7-E54F-42F3-93F0-75AAC99FF9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85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7FEC-582A-0347-976C-AF9AC7F6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5" y="767277"/>
            <a:ext cx="10802678" cy="649721"/>
          </a:xfrm>
        </p:spPr>
        <p:txBody>
          <a:bodyPr anchor="b">
            <a:noAutofit/>
          </a:bodyPr>
          <a:lstStyle/>
          <a:p>
            <a:pPr algn="ctr"/>
            <a:r>
              <a:rPr lang="fr-CH" sz="3600" dirty="0">
                <a:solidFill>
                  <a:schemeClr val="tx2"/>
                </a:solidFill>
              </a:rPr>
              <a:t>Die </a:t>
            </a:r>
            <a:r>
              <a:rPr lang="fr-CH" sz="3600" dirty="0" err="1">
                <a:solidFill>
                  <a:schemeClr val="tx2"/>
                </a:solidFill>
              </a:rPr>
              <a:t>Unabhängigkeit</a:t>
            </a:r>
            <a:r>
              <a:rPr lang="fr-CH" sz="3600" dirty="0">
                <a:solidFill>
                  <a:schemeClr val="tx2"/>
                </a:solidFill>
              </a:rPr>
              <a:t> der </a:t>
            </a:r>
            <a:r>
              <a:rPr lang="fr-CH" sz="3600" dirty="0" err="1">
                <a:solidFill>
                  <a:schemeClr val="tx2"/>
                </a:solidFill>
              </a:rPr>
              <a:t>obersten</a:t>
            </a:r>
            <a:r>
              <a:rPr lang="fr-CH" sz="3600" dirty="0">
                <a:solidFill>
                  <a:schemeClr val="tx2"/>
                </a:solidFill>
              </a:rPr>
              <a:t> </a:t>
            </a:r>
            <a:r>
              <a:rPr lang="fr-CH" sz="3600" dirty="0" err="1">
                <a:solidFill>
                  <a:schemeClr val="tx2"/>
                </a:solidFill>
              </a:rPr>
              <a:t>Aufsichtsorgane</a:t>
            </a:r>
            <a:r>
              <a:rPr lang="fr-CH" sz="3600" dirty="0">
                <a:solidFill>
                  <a:schemeClr val="tx2"/>
                </a:solidFill>
              </a:rPr>
              <a:t> (SAI)</a:t>
            </a:r>
            <a:endParaRPr lang="en-CH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57FB2AF6-E0E8-554F-9D8D-BE2FC4A45B1D}"/>
              </a:ext>
            </a:extLst>
          </p:cNvPr>
          <p:cNvSpPr txBox="1">
            <a:spLocks/>
          </p:cNvSpPr>
          <p:nvPr/>
        </p:nvSpPr>
        <p:spPr>
          <a:xfrm>
            <a:off x="1104402" y="1450755"/>
            <a:ext cx="4991445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000" b="1" dirty="0" err="1">
                <a:solidFill>
                  <a:schemeClr val="tx2"/>
                </a:solidFill>
              </a:rPr>
              <a:t>CdC</a:t>
            </a:r>
            <a:endParaRPr lang="fr-CH" sz="2000" b="1" dirty="0">
              <a:solidFill>
                <a:schemeClr val="tx2"/>
              </a:solidFill>
            </a:endParaRPr>
          </a:p>
          <a:p>
            <a:r>
              <a:rPr lang="fr-CH" sz="2000" dirty="0">
                <a:solidFill>
                  <a:schemeClr val="tx2"/>
                </a:solidFill>
              </a:rPr>
              <a:t>Autonomie </a:t>
            </a:r>
            <a:r>
              <a:rPr lang="fr-CH" sz="2000" dirty="0" err="1">
                <a:solidFill>
                  <a:schemeClr val="tx2"/>
                </a:solidFill>
              </a:rPr>
              <a:t>garantiert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durch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Verfassung</a:t>
            </a:r>
            <a:endParaRPr lang="fr-CH" sz="2000" dirty="0">
              <a:solidFill>
                <a:schemeClr val="tx2"/>
              </a:solidFill>
            </a:endParaRPr>
          </a:p>
          <a:p>
            <a:r>
              <a:rPr lang="fr-CH" sz="2000" dirty="0" err="1">
                <a:solidFill>
                  <a:schemeClr val="tx2"/>
                </a:solidFill>
              </a:rPr>
              <a:t>Volkswahl</a:t>
            </a:r>
            <a:r>
              <a:rPr lang="fr-CH" sz="2000" dirty="0">
                <a:solidFill>
                  <a:schemeClr val="tx2"/>
                </a:solidFill>
              </a:rPr>
              <a:t> der </a:t>
            </a:r>
            <a:r>
              <a:rPr lang="fr-CH" sz="2000" dirty="0" err="1">
                <a:solidFill>
                  <a:schemeClr val="tx2"/>
                </a:solidFill>
              </a:rPr>
              <a:t>Magistraten</a:t>
            </a:r>
            <a:endParaRPr lang="fr-CH" sz="1800" b="1" dirty="0">
              <a:solidFill>
                <a:schemeClr val="tx2"/>
              </a:solidFill>
            </a:endParaRPr>
          </a:p>
          <a:p>
            <a:r>
              <a:rPr lang="fr-CH" sz="2000" dirty="0" err="1">
                <a:solidFill>
                  <a:schemeClr val="tx2"/>
                </a:solidFill>
              </a:rPr>
              <a:t>Organisatorische</a:t>
            </a:r>
            <a:r>
              <a:rPr lang="fr-CH" sz="2000" dirty="0">
                <a:solidFill>
                  <a:schemeClr val="tx2"/>
                </a:solidFill>
              </a:rPr>
              <a:t> Autonomie</a:t>
            </a:r>
          </a:p>
          <a:p>
            <a:r>
              <a:rPr lang="fr-CH" sz="2000" dirty="0" err="1">
                <a:solidFill>
                  <a:schemeClr val="tx2"/>
                </a:solidFill>
              </a:rPr>
              <a:t>Kann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Themen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selbst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wählen</a:t>
            </a:r>
            <a:endParaRPr lang="fr-CH" sz="2000" dirty="0">
              <a:solidFill>
                <a:schemeClr val="tx2"/>
              </a:solidFill>
            </a:endParaRPr>
          </a:p>
          <a:p>
            <a:r>
              <a:rPr lang="fr-CH" sz="2000" dirty="0" err="1">
                <a:solidFill>
                  <a:schemeClr val="tx2"/>
                </a:solidFill>
              </a:rPr>
              <a:t>Kann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Anträge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umformulieren</a:t>
            </a:r>
            <a:endParaRPr lang="fr-CH" sz="2000" dirty="0">
              <a:solidFill>
                <a:schemeClr val="tx2"/>
              </a:solidFill>
            </a:endParaRPr>
          </a:p>
          <a:p>
            <a:r>
              <a:rPr lang="fr-CH" sz="2000" dirty="0" err="1">
                <a:solidFill>
                  <a:schemeClr val="tx2"/>
                </a:solidFill>
              </a:rPr>
              <a:t>Keine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Geschäftsbeziehungen</a:t>
            </a:r>
            <a:r>
              <a:rPr lang="fr-CH" sz="2000" dirty="0">
                <a:solidFill>
                  <a:schemeClr val="tx2"/>
                </a:solidFill>
              </a:rPr>
              <a:t> mit </a:t>
            </a:r>
            <a:r>
              <a:rPr lang="fr-CH" sz="2000" dirty="0" err="1">
                <a:solidFill>
                  <a:schemeClr val="tx2"/>
                </a:solidFill>
              </a:rPr>
              <a:t>Geprüften</a:t>
            </a:r>
            <a:endParaRPr lang="fr-CH" sz="2000" dirty="0">
              <a:solidFill>
                <a:schemeClr val="tx2"/>
              </a:solidFill>
            </a:endParaRPr>
          </a:p>
          <a:p>
            <a:r>
              <a:rPr lang="fr-CH" sz="2000" dirty="0" err="1">
                <a:solidFill>
                  <a:schemeClr val="tx2"/>
                </a:solidFill>
              </a:rPr>
              <a:t>Berichte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von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drei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Magistraten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erörtert</a:t>
            </a:r>
            <a:endParaRPr lang="fr-CH" sz="2000" dirty="0">
              <a:solidFill>
                <a:schemeClr val="tx2"/>
              </a:solidFill>
            </a:endParaRPr>
          </a:p>
          <a:p>
            <a:r>
              <a:rPr lang="fr-CH" sz="2000" dirty="0" err="1">
                <a:solidFill>
                  <a:schemeClr val="tx2"/>
                </a:solidFill>
              </a:rPr>
              <a:t>Transparenzprinzip</a:t>
            </a:r>
            <a:endParaRPr lang="fr-CH" sz="2000" dirty="0">
              <a:solidFill>
                <a:schemeClr val="tx2"/>
              </a:solidFill>
            </a:endParaRPr>
          </a:p>
          <a:p>
            <a:r>
              <a:rPr lang="fr-CH" sz="2000" dirty="0" err="1">
                <a:solidFill>
                  <a:schemeClr val="tx2"/>
                </a:solidFill>
              </a:rPr>
              <a:t>Veröffentlichung</a:t>
            </a:r>
            <a:r>
              <a:rPr lang="fr-CH" sz="2000" dirty="0">
                <a:solidFill>
                  <a:schemeClr val="tx2"/>
                </a:solidFill>
              </a:rPr>
              <a:t> aller </a:t>
            </a:r>
            <a:r>
              <a:rPr lang="fr-CH" sz="2000" dirty="0" err="1">
                <a:solidFill>
                  <a:schemeClr val="tx2"/>
                </a:solidFill>
              </a:rPr>
              <a:t>Feststellungen</a:t>
            </a:r>
            <a:endParaRPr lang="fr-CH" sz="2000" dirty="0">
              <a:solidFill>
                <a:schemeClr val="tx2"/>
              </a:solidFill>
            </a:endParaRPr>
          </a:p>
          <a:p>
            <a:r>
              <a:rPr lang="fr-CH" sz="2000" dirty="0" err="1">
                <a:solidFill>
                  <a:schemeClr val="tx2"/>
                </a:solidFill>
              </a:rPr>
              <a:t>Nicht-verpflichtende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Empfehlungen</a:t>
            </a:r>
            <a:endParaRPr lang="fr-CH" sz="2000" dirty="0">
              <a:solidFill>
                <a:schemeClr val="tx2"/>
              </a:solidFill>
            </a:endParaRP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C1AF4E7A-8475-574E-8CBC-54389BFFFC36}"/>
              </a:ext>
            </a:extLst>
          </p:cNvPr>
          <p:cNvSpPr txBox="1">
            <a:spLocks/>
          </p:cNvSpPr>
          <p:nvPr/>
        </p:nvSpPr>
        <p:spPr>
          <a:xfrm>
            <a:off x="6417753" y="1450755"/>
            <a:ext cx="5773786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000" b="1" dirty="0">
                <a:solidFill>
                  <a:schemeClr val="tx2"/>
                </a:solidFill>
              </a:rPr>
              <a:t>EFK</a:t>
            </a: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…</a:t>
            </a:r>
            <a:r>
              <a:rPr lang="fr-CH" sz="2000" dirty="0" err="1">
                <a:solidFill>
                  <a:schemeClr val="tx2"/>
                </a:solidFill>
              </a:rPr>
              <a:t>und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Gesetz</a:t>
            </a:r>
            <a:r>
              <a:rPr lang="fr-CH" sz="2000" dirty="0">
                <a:solidFill>
                  <a:schemeClr val="tx2"/>
                </a:solidFill>
              </a:rPr>
              <a:t> (administrative </a:t>
            </a:r>
            <a:r>
              <a:rPr lang="fr-CH" sz="2000" dirty="0" err="1">
                <a:solidFill>
                  <a:schemeClr val="tx2"/>
                </a:solidFill>
              </a:rPr>
              <a:t>Zuordnung</a:t>
            </a:r>
            <a:r>
              <a:rPr lang="fr-CH" sz="2000" dirty="0">
                <a:solidFill>
                  <a:schemeClr val="tx2"/>
                </a:solidFill>
              </a:rPr>
              <a:t> an EFD)</a:t>
            </a:r>
          </a:p>
          <a:p>
            <a:r>
              <a:rPr lang="fr-CH" sz="2000" dirty="0">
                <a:solidFill>
                  <a:schemeClr val="tx2"/>
                </a:solidFill>
              </a:rPr>
              <a:t>Wahl des </a:t>
            </a:r>
            <a:r>
              <a:rPr lang="fr-CH" sz="2000" dirty="0" err="1">
                <a:solidFill>
                  <a:schemeClr val="tx2"/>
                </a:solidFill>
              </a:rPr>
              <a:t>Direktors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durch</a:t>
            </a:r>
            <a:r>
              <a:rPr lang="fr-CH" sz="2000" dirty="0">
                <a:solidFill>
                  <a:schemeClr val="tx2"/>
                </a:solidFill>
              </a:rPr>
              <a:t> Bundesrat</a:t>
            </a:r>
            <a:endParaRPr lang="fr-CH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Dito</a:t>
            </a: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Dito </a:t>
            </a:r>
          </a:p>
          <a:p>
            <a:r>
              <a:rPr lang="fr-CH" sz="2000" dirty="0" err="1">
                <a:solidFill>
                  <a:schemeClr val="tx2"/>
                </a:solidFill>
              </a:rPr>
              <a:t>Kann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Anträge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ablehnen</a:t>
            </a:r>
            <a:endParaRPr lang="fr-CH" sz="2000" dirty="0">
              <a:solidFill>
                <a:schemeClr val="tx2"/>
              </a:solidFill>
            </a:endParaRPr>
          </a:p>
          <a:p>
            <a:r>
              <a:rPr lang="fr-CH" sz="2000" dirty="0" err="1">
                <a:solidFill>
                  <a:schemeClr val="tx2"/>
                </a:solidFill>
              </a:rPr>
              <a:t>Kaum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Geschäftsbeziehungen</a:t>
            </a:r>
            <a:r>
              <a:rPr lang="fr-CH" sz="2000" dirty="0">
                <a:solidFill>
                  <a:schemeClr val="tx2"/>
                </a:solidFill>
              </a:rPr>
              <a:t> mit </a:t>
            </a:r>
            <a:r>
              <a:rPr lang="fr-CH" sz="2000" dirty="0" err="1">
                <a:solidFill>
                  <a:schemeClr val="tx2"/>
                </a:solidFill>
              </a:rPr>
              <a:t>Geprüften</a:t>
            </a:r>
            <a:endParaRPr lang="fr-CH" sz="2000" dirty="0">
              <a:solidFill>
                <a:schemeClr val="tx2"/>
              </a:solidFill>
            </a:endParaRPr>
          </a:p>
          <a:p>
            <a:endParaRPr lang="fr-CH" sz="2000" dirty="0">
              <a:solidFill>
                <a:schemeClr val="tx2"/>
              </a:solidFill>
            </a:endParaRPr>
          </a:p>
          <a:p>
            <a:endParaRPr lang="fr-CH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Dito</a:t>
            </a:r>
          </a:p>
          <a:p>
            <a:pPr marL="0" indent="0">
              <a:buNone/>
            </a:pPr>
            <a:r>
              <a:rPr lang="fr-CH" sz="2000" dirty="0">
                <a:solidFill>
                  <a:schemeClr val="tx2"/>
                </a:solidFill>
              </a:rPr>
              <a:t>Dito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A28CC7-C2CC-DF4E-AC4C-4FC8FE5813D0}"/>
              </a:ext>
            </a:extLst>
          </p:cNvPr>
          <p:cNvSpPr/>
          <p:nvPr/>
        </p:nvSpPr>
        <p:spPr>
          <a:xfrm>
            <a:off x="3748730" y="6369450"/>
            <a:ext cx="4694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H" sz="2000" b="1" dirty="0">
                <a:solidFill>
                  <a:schemeClr val="accent1"/>
                </a:solidFill>
                <a:sym typeface="Wingdings" pitchFamily="2" charset="2"/>
              </a:rPr>
              <a:t>Garantie der </a:t>
            </a:r>
            <a:r>
              <a:rPr lang="fr-CH" sz="2000" b="1" dirty="0" err="1">
                <a:solidFill>
                  <a:schemeClr val="accent1"/>
                </a:solidFill>
                <a:sym typeface="Wingdings" pitchFamily="2" charset="2"/>
              </a:rPr>
              <a:t>formellen</a:t>
            </a:r>
            <a:r>
              <a:rPr lang="fr-CH" sz="2000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fr-CH" sz="2000" b="1" dirty="0" err="1">
                <a:solidFill>
                  <a:schemeClr val="accent1"/>
                </a:solidFill>
                <a:sym typeface="Wingdings" pitchFamily="2" charset="2"/>
              </a:rPr>
              <a:t>Unabhängigkeit</a:t>
            </a:r>
            <a:endParaRPr lang="en-CH" sz="2000" dirty="0">
              <a:solidFill>
                <a:schemeClr val="accent1"/>
              </a:solidFill>
              <a:highlight>
                <a:srgbClr val="FFFF00"/>
              </a:highligh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844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7FEC-582A-0347-976C-AF9AC7F6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67277"/>
            <a:ext cx="9833548" cy="649721"/>
          </a:xfrm>
        </p:spPr>
        <p:txBody>
          <a:bodyPr anchor="b">
            <a:normAutofit/>
          </a:bodyPr>
          <a:lstStyle/>
          <a:p>
            <a:pPr algn="ctr"/>
            <a:r>
              <a:rPr lang="fr-CH" sz="3600" dirty="0" err="1">
                <a:solidFill>
                  <a:schemeClr val="tx2"/>
                </a:solidFill>
              </a:rPr>
              <a:t>Unabhängigkeit</a:t>
            </a:r>
            <a:r>
              <a:rPr lang="fr-CH" sz="3600" dirty="0">
                <a:solidFill>
                  <a:schemeClr val="tx2"/>
                </a:solidFill>
              </a:rPr>
              <a:t> </a:t>
            </a:r>
            <a:r>
              <a:rPr lang="fr-CH" sz="3600" dirty="0" err="1">
                <a:solidFill>
                  <a:schemeClr val="tx2"/>
                </a:solidFill>
              </a:rPr>
              <a:t>und</a:t>
            </a:r>
            <a:r>
              <a:rPr lang="fr-CH" sz="3600" dirty="0">
                <a:solidFill>
                  <a:schemeClr val="tx2"/>
                </a:solidFill>
              </a:rPr>
              <a:t> SEVAL-Standards</a:t>
            </a:r>
            <a:endParaRPr lang="en-CH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9DEF7-E83F-944B-90AC-7D38965BA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007062"/>
            <a:ext cx="9833548" cy="5358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000" b="1" dirty="0">
                <a:solidFill>
                  <a:schemeClr val="tx2"/>
                </a:solidFill>
              </a:rPr>
              <a:t>Unabhängigkeit in den alten SEVAL-Standards </a:t>
            </a:r>
            <a:r>
              <a:rPr lang="de-CH" sz="2000" dirty="0">
                <a:solidFill>
                  <a:schemeClr val="tx2"/>
                </a:solidFill>
              </a:rPr>
              <a:t>(Widmer 2012): </a:t>
            </a:r>
            <a:br>
              <a:rPr lang="de-CH" sz="2000" dirty="0">
                <a:solidFill>
                  <a:schemeClr val="tx2"/>
                </a:solidFill>
              </a:rPr>
            </a:br>
            <a:r>
              <a:rPr lang="de-CH" sz="2000" dirty="0">
                <a:solidFill>
                  <a:schemeClr val="tx2"/>
                </a:solidFill>
              </a:rPr>
              <a:t>Im Zusammenhang mit…</a:t>
            </a:r>
          </a:p>
          <a:p>
            <a:r>
              <a:rPr lang="de-CH" sz="2000" dirty="0">
                <a:solidFill>
                  <a:schemeClr val="tx2"/>
                </a:solidFill>
              </a:rPr>
              <a:t>ausgewogener</a:t>
            </a:r>
            <a:r>
              <a:rPr lang="de-CH" sz="2000" b="1" dirty="0">
                <a:solidFill>
                  <a:schemeClr val="tx2"/>
                </a:solidFill>
              </a:rPr>
              <a:t> Bewertung  </a:t>
            </a:r>
            <a:r>
              <a:rPr lang="de-CH" sz="2000" dirty="0">
                <a:solidFill>
                  <a:schemeClr val="tx2"/>
                </a:solidFill>
              </a:rPr>
              <a:t>(Unabhängige Berichterstattung, G9)</a:t>
            </a:r>
          </a:p>
          <a:p>
            <a:r>
              <a:rPr lang="de-CH" sz="2000" b="1" dirty="0">
                <a:solidFill>
                  <a:schemeClr val="tx2"/>
                </a:solidFill>
              </a:rPr>
              <a:t>Glaubwürdigkeit </a:t>
            </a:r>
            <a:r>
              <a:rPr lang="de-CH" sz="2000" dirty="0">
                <a:solidFill>
                  <a:schemeClr val="tx2"/>
                </a:solidFill>
              </a:rPr>
              <a:t>(N3)</a:t>
            </a:r>
          </a:p>
          <a:p>
            <a:pPr marL="0" indent="0">
              <a:buNone/>
            </a:pPr>
            <a:endParaRPr lang="de-CH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CH" sz="2000" b="1" dirty="0">
                <a:solidFill>
                  <a:schemeClr val="tx2"/>
                </a:solidFill>
              </a:rPr>
              <a:t>Unabhängigkeit in den neuen SEVAL-Standards:</a:t>
            </a:r>
          </a:p>
          <a:p>
            <a:r>
              <a:rPr lang="de-CH" sz="2000" dirty="0">
                <a:solidFill>
                  <a:schemeClr val="tx2"/>
                </a:solidFill>
              </a:rPr>
              <a:t>Ergebnisoffenheit und Unvoreingenommenheit (A1)</a:t>
            </a:r>
          </a:p>
          <a:p>
            <a:r>
              <a:rPr lang="de-CH" sz="2000" dirty="0">
                <a:solidFill>
                  <a:schemeClr val="tx2"/>
                </a:solidFill>
              </a:rPr>
              <a:t>Vollständige und faire Bewertung (C1) </a:t>
            </a:r>
          </a:p>
          <a:p>
            <a:r>
              <a:rPr lang="de-CH" sz="2000" dirty="0">
                <a:solidFill>
                  <a:schemeClr val="tx2"/>
                </a:solidFill>
              </a:rPr>
              <a:t>…und Partizipation! Berücksichtigung der Beteiligten und Betroffenen (A3)</a:t>
            </a:r>
            <a:endParaRPr lang="fr-CH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H" sz="2000" dirty="0" err="1">
                <a:solidFill>
                  <a:schemeClr val="tx2"/>
                </a:solidFill>
              </a:rPr>
              <a:t>Unabhängigkeit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bleibt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wichtig</a:t>
            </a:r>
            <a:r>
              <a:rPr lang="fr-CH" sz="2000" dirty="0">
                <a:solidFill>
                  <a:schemeClr val="tx2"/>
                </a:solidFill>
              </a:rPr>
              <a:t>. </a:t>
            </a:r>
            <a:r>
              <a:rPr lang="fr-CH" sz="2000" dirty="0" err="1">
                <a:solidFill>
                  <a:schemeClr val="tx2"/>
                </a:solidFill>
              </a:rPr>
              <a:t>Beeinflussung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ist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nicht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immer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konstruktiv</a:t>
            </a:r>
            <a:r>
              <a:rPr lang="fr-CH" sz="2000" dirty="0">
                <a:solidFill>
                  <a:schemeClr val="tx2"/>
                </a:solidFill>
              </a:rPr>
              <a:t>. </a:t>
            </a:r>
            <a:br>
              <a:rPr lang="fr-CH" sz="2000" dirty="0">
                <a:solidFill>
                  <a:schemeClr val="tx2"/>
                </a:solidFill>
              </a:rPr>
            </a:br>
            <a:r>
              <a:rPr lang="fr-CH" sz="2000" dirty="0">
                <a:solidFill>
                  <a:schemeClr val="tx2"/>
                </a:solidFill>
              </a:rPr>
              <a:t>(</a:t>
            </a:r>
            <a:r>
              <a:rPr lang="fr-CH" sz="2000" dirty="0" err="1">
                <a:solidFill>
                  <a:schemeClr val="tx2"/>
                </a:solidFill>
              </a:rPr>
              <a:t>Pleger</a:t>
            </a:r>
            <a:r>
              <a:rPr lang="fr-CH" sz="2000" dirty="0">
                <a:solidFill>
                  <a:schemeClr val="tx2"/>
                </a:solidFill>
              </a:rPr>
              <a:t> &amp; </a:t>
            </a:r>
            <a:r>
              <a:rPr lang="fr-CH" sz="2000" dirty="0" err="1">
                <a:solidFill>
                  <a:schemeClr val="tx2"/>
                </a:solidFill>
              </a:rPr>
              <a:t>Sager</a:t>
            </a:r>
            <a:r>
              <a:rPr lang="fr-CH" sz="2000" dirty="0">
                <a:solidFill>
                  <a:schemeClr val="tx2"/>
                </a:solidFill>
              </a:rPr>
              <a:t> 2016)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C31387-0C77-C543-A8B9-08BEF7ED5D81}"/>
              </a:ext>
            </a:extLst>
          </p:cNvPr>
          <p:cNvSpPr txBox="1"/>
          <p:nvPr/>
        </p:nvSpPr>
        <p:spPr>
          <a:xfrm>
            <a:off x="0" y="6287459"/>
            <a:ext cx="5316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Widmer, Thomas, Unabhängigkeit in der Evaluation, in: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(2012) 2</a:t>
            </a:r>
            <a:endParaRPr kumimoji="0" lang="en-CH" sz="14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713CB5-A562-5E41-9B30-DFF29C033B20}"/>
              </a:ext>
            </a:extLst>
          </p:cNvPr>
          <p:cNvSpPr txBox="1"/>
          <p:nvPr/>
        </p:nvSpPr>
        <p:spPr>
          <a:xfrm>
            <a:off x="0" y="6572730"/>
            <a:ext cx="10464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Pleger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Lyn / Sager, Fritz, Die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Beeinflussung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der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Evaluationstätigkeit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der Schweiz und was die SEVAL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dagegen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tun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kann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in: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LeGes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(2016) 1</a:t>
            </a:r>
            <a:endParaRPr kumimoji="0" lang="en-CH" sz="14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A0B2AD0-7391-407D-BB32-0B4253292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243013"/>
            <a:ext cx="4373880" cy="4371974"/>
          </a:xfrm>
        </p:spPr>
        <p:txBody>
          <a:bodyPr>
            <a:normAutofit/>
          </a:bodyPr>
          <a:lstStyle/>
          <a:p>
            <a:r>
              <a:rPr lang="fr-CH" sz="3600">
                <a:solidFill>
                  <a:schemeClr val="tx2"/>
                </a:solidFill>
              </a:rPr>
              <a:t>Nutzen der Unabhängigkeit je nach Ort der Nutzung</a:t>
            </a:r>
            <a:endParaRPr lang="fr-CH" sz="36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1F9496-C737-4C8A-8D90-4A19C1152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1" y="804672"/>
            <a:ext cx="6439741" cy="521817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H" sz="2400" b="1" dirty="0">
                <a:solidFill>
                  <a:schemeClr val="tx2"/>
                </a:solidFill>
              </a:rPr>
              <a:t>Formative Evaluation</a:t>
            </a:r>
            <a:r>
              <a:rPr lang="fr-CH" sz="2400" dirty="0">
                <a:solidFill>
                  <a:schemeClr val="tx2"/>
                </a:solidFill>
              </a:rPr>
              <a:t>: Interne </a:t>
            </a:r>
            <a:r>
              <a:rPr lang="fr-CH" sz="2400" dirty="0" err="1">
                <a:solidFill>
                  <a:schemeClr val="tx2"/>
                </a:solidFill>
              </a:rPr>
              <a:t>Nutzung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fr-CH" sz="2400" dirty="0">
                <a:solidFill>
                  <a:schemeClr val="accent5"/>
                </a:solidFill>
              </a:rPr>
              <a:t>Quelle der </a:t>
            </a:r>
            <a:r>
              <a:rPr lang="fr-CH" sz="2400" dirty="0" err="1">
                <a:solidFill>
                  <a:schemeClr val="accent5"/>
                </a:solidFill>
              </a:rPr>
              <a:t>Glaubwürdigkeit</a:t>
            </a:r>
            <a:r>
              <a:rPr lang="fr-CH" sz="2400" dirty="0">
                <a:solidFill>
                  <a:schemeClr val="accent5"/>
                </a:solidFill>
              </a:rPr>
              <a:t>:</a:t>
            </a:r>
            <a:r>
              <a:rPr lang="fr-CH" sz="2400" dirty="0">
                <a:solidFill>
                  <a:schemeClr val="tx2"/>
                </a:solidFill>
              </a:rPr>
              <a:t/>
            </a:r>
            <a:br>
              <a:rPr lang="fr-CH" sz="2400" dirty="0">
                <a:solidFill>
                  <a:schemeClr val="tx2"/>
                </a:solidFill>
              </a:rPr>
            </a:br>
            <a:r>
              <a:rPr lang="fr-CH" sz="2400" b="1" dirty="0" err="1">
                <a:solidFill>
                  <a:schemeClr val="accent5"/>
                </a:solidFill>
              </a:rPr>
              <a:t>Vertrautheit</a:t>
            </a:r>
            <a:r>
              <a:rPr lang="fr-CH" sz="2400" b="1" dirty="0">
                <a:solidFill>
                  <a:schemeClr val="accent5"/>
                </a:solidFill>
              </a:rPr>
              <a:t> mit </a:t>
            </a:r>
            <a:r>
              <a:rPr lang="fr-CH" sz="2400" b="1" dirty="0" err="1">
                <a:solidFill>
                  <a:schemeClr val="accent5"/>
                </a:solidFill>
              </a:rPr>
              <a:t>dem</a:t>
            </a:r>
            <a:r>
              <a:rPr lang="fr-CH" sz="2400" b="1" dirty="0">
                <a:solidFill>
                  <a:schemeClr val="accent5"/>
                </a:solidFill>
              </a:rPr>
              <a:t> </a:t>
            </a:r>
            <a:r>
              <a:rPr lang="fr-CH" sz="2400" b="1" dirty="0" err="1">
                <a:solidFill>
                  <a:schemeClr val="accent5"/>
                </a:solidFill>
              </a:rPr>
              <a:t>Evaluationsgegenstand</a:t>
            </a:r>
            <a:r>
              <a:rPr lang="fr-CH" sz="2400" b="1" dirty="0">
                <a:solidFill>
                  <a:schemeClr val="accent5"/>
                </a:solidFill>
              </a:rPr>
              <a:t/>
            </a:r>
            <a:br>
              <a:rPr lang="fr-CH" sz="2400" b="1" dirty="0">
                <a:solidFill>
                  <a:schemeClr val="accent5"/>
                </a:solidFill>
              </a:rPr>
            </a:br>
            <a:endParaRPr lang="fr-CH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fr-CH" sz="2400" b="1" dirty="0" err="1">
                <a:solidFill>
                  <a:schemeClr val="tx2"/>
                </a:solidFill>
              </a:rPr>
              <a:t>Summative</a:t>
            </a:r>
            <a:r>
              <a:rPr lang="fr-CH" sz="2400" b="1" dirty="0">
                <a:solidFill>
                  <a:schemeClr val="tx2"/>
                </a:solidFill>
              </a:rPr>
              <a:t> Evaluation</a:t>
            </a:r>
            <a:r>
              <a:rPr lang="fr-CH" sz="2400" dirty="0">
                <a:solidFill>
                  <a:schemeClr val="tx2"/>
                </a:solidFill>
              </a:rPr>
              <a:t>: Externe </a:t>
            </a:r>
            <a:r>
              <a:rPr lang="fr-CH" sz="2400" dirty="0" err="1">
                <a:solidFill>
                  <a:schemeClr val="tx2"/>
                </a:solidFill>
              </a:rPr>
              <a:t>Nutzung</a:t>
            </a:r>
            <a:endParaRPr lang="fr-CH" sz="24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fr-CH" sz="2400" dirty="0">
                <a:solidFill>
                  <a:srgbClr val="5B9BD5"/>
                </a:solidFill>
              </a:rPr>
              <a:t>Quelle der </a:t>
            </a:r>
            <a:r>
              <a:rPr lang="fr-CH" sz="2400" dirty="0" err="1">
                <a:solidFill>
                  <a:srgbClr val="5B9BD5"/>
                </a:solidFill>
              </a:rPr>
              <a:t>Glaubwürdigkeit</a:t>
            </a:r>
            <a:r>
              <a:rPr lang="fr-CH" sz="2400" dirty="0">
                <a:solidFill>
                  <a:srgbClr val="5B9BD5"/>
                </a:solidFill>
              </a:rPr>
              <a:t>:</a:t>
            </a:r>
            <a:r>
              <a:rPr lang="fr-CH" sz="2400" dirty="0">
                <a:solidFill>
                  <a:srgbClr val="44546A"/>
                </a:solidFill>
              </a:rPr>
              <a:t/>
            </a:r>
            <a:br>
              <a:rPr lang="fr-CH" sz="2400" dirty="0">
                <a:solidFill>
                  <a:srgbClr val="44546A"/>
                </a:solidFill>
              </a:rPr>
            </a:br>
            <a:r>
              <a:rPr lang="fr-CH" sz="2400" b="1" dirty="0" err="1">
                <a:solidFill>
                  <a:srgbClr val="5B9BD5"/>
                </a:solidFill>
              </a:rPr>
              <a:t>Unabhängigkeit</a:t>
            </a:r>
            <a:endParaRPr lang="fr-CH" sz="2400" b="1" dirty="0">
              <a:solidFill>
                <a:srgbClr val="5B9BD5"/>
              </a:solidFill>
            </a:endParaRPr>
          </a:p>
          <a:p>
            <a:pPr marL="0" indent="0">
              <a:buNone/>
            </a:pPr>
            <a:endParaRPr lang="fr-CH" dirty="0">
              <a:solidFill>
                <a:schemeClr val="tx2"/>
              </a:solidFill>
            </a:endParaRPr>
          </a:p>
          <a:p>
            <a:pPr lvl="1"/>
            <a:endParaRPr lang="fr-CH" dirty="0">
              <a:solidFill>
                <a:schemeClr val="tx2"/>
              </a:solidFill>
            </a:endParaRPr>
          </a:p>
          <a:p>
            <a:pPr lvl="1"/>
            <a:endParaRPr lang="fr-CH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H" sz="2400" dirty="0" err="1">
                <a:solidFill>
                  <a:schemeClr val="tx2"/>
                </a:solidFill>
              </a:rPr>
              <a:t>Rechenschaft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und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Lernen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schliessen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sich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nicht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gegenseitig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aus</a:t>
            </a:r>
            <a:r>
              <a:rPr lang="fr-CH" sz="2400" dirty="0">
                <a:solidFill>
                  <a:schemeClr val="tx2"/>
                </a:solidFill>
              </a:rPr>
              <a:t> (UNDP IEO 2016)</a:t>
            </a:r>
          </a:p>
          <a:p>
            <a:pPr marL="0" indent="0">
              <a:buNone/>
            </a:pPr>
            <a:r>
              <a:rPr lang="fr-CH" sz="2400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fr-CH" sz="2400" dirty="0" err="1">
                <a:solidFill>
                  <a:schemeClr val="tx2"/>
                </a:solidFill>
              </a:rPr>
              <a:t>CdC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und</a:t>
            </a:r>
            <a:r>
              <a:rPr lang="fr-CH" sz="2400" dirty="0">
                <a:solidFill>
                  <a:schemeClr val="tx2"/>
                </a:solidFill>
              </a:rPr>
              <a:t> EFK </a:t>
            </a:r>
            <a:r>
              <a:rPr lang="fr-CH" sz="2400" dirty="0" err="1">
                <a:solidFill>
                  <a:schemeClr val="tx2"/>
                </a:solidFill>
              </a:rPr>
              <a:t>streben</a:t>
            </a:r>
            <a:r>
              <a:rPr lang="fr-CH" sz="2400" dirty="0">
                <a:solidFill>
                  <a:schemeClr val="tx2"/>
                </a:solidFill>
              </a:rPr>
              <a:t> (</a:t>
            </a:r>
            <a:r>
              <a:rPr lang="fr-CH" sz="2400" dirty="0" err="1">
                <a:solidFill>
                  <a:schemeClr val="tx2"/>
                </a:solidFill>
              </a:rPr>
              <a:t>meist</a:t>
            </a:r>
            <a:r>
              <a:rPr lang="fr-CH" sz="2400" dirty="0">
                <a:solidFill>
                  <a:schemeClr val="tx2"/>
                </a:solidFill>
              </a:rPr>
              <a:t>) </a:t>
            </a:r>
            <a:r>
              <a:rPr lang="fr-CH" sz="2400" dirty="0" err="1">
                <a:solidFill>
                  <a:schemeClr val="tx2"/>
                </a:solidFill>
              </a:rPr>
              <a:t>beides</a:t>
            </a:r>
            <a:r>
              <a:rPr lang="fr-CH" sz="2400" dirty="0">
                <a:solidFill>
                  <a:schemeClr val="tx2"/>
                </a:solidFill>
              </a:rPr>
              <a:t> 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08406-F846-D84D-83F6-BECE3E2956F4}"/>
              </a:ext>
            </a:extLst>
          </p:cNvPr>
          <p:cNvSpPr txBox="1"/>
          <p:nvPr/>
        </p:nvSpPr>
        <p:spPr>
          <a:xfrm>
            <a:off x="6607296" y="3780834"/>
            <a:ext cx="5316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>
                <a:solidFill>
                  <a:schemeClr val="tx2"/>
                </a:solidFill>
              </a:rPr>
              <a:t>Widmer, Thomas, Unabhängigkeit in der Evaluation, in: </a:t>
            </a:r>
            <a:r>
              <a:rPr lang="en-GB" sz="1400" i="1" dirty="0" err="1">
                <a:solidFill>
                  <a:schemeClr val="tx2"/>
                </a:solidFill>
              </a:rPr>
              <a:t>LeGes</a:t>
            </a:r>
            <a:r>
              <a:rPr lang="en-GB" sz="1400" i="1" dirty="0">
                <a:solidFill>
                  <a:schemeClr val="tx2"/>
                </a:solidFill>
              </a:rPr>
              <a:t> (2012) 2</a:t>
            </a:r>
            <a:endParaRPr lang="en-CH" sz="1400" i="1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90F97-6C13-4742-B45A-70CB12D5377B}"/>
              </a:ext>
            </a:extLst>
          </p:cNvPr>
          <p:cNvSpPr txBox="1"/>
          <p:nvPr/>
        </p:nvSpPr>
        <p:spPr>
          <a:xfrm>
            <a:off x="1322770" y="6476401"/>
            <a:ext cx="10868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>
                <a:solidFill>
                  <a:schemeClr val="tx2"/>
                </a:solidFill>
              </a:rPr>
              <a:t>UNDP Independent Evaluation Office, Evaluation and Independence: Existing Evaluation Policies and New Approaches, September 2016</a:t>
            </a:r>
            <a:endParaRPr lang="en-CH" sz="1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69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7FEC-582A-0347-976C-AF9AC7F6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67277"/>
            <a:ext cx="9833548" cy="649721"/>
          </a:xfrm>
        </p:spPr>
        <p:txBody>
          <a:bodyPr anchor="b">
            <a:normAutofit/>
          </a:bodyPr>
          <a:lstStyle/>
          <a:p>
            <a:pPr algn="ctr"/>
            <a:r>
              <a:rPr lang="fr-CH" sz="3600" dirty="0"/>
              <a:t>Der (</a:t>
            </a:r>
            <a:r>
              <a:rPr lang="fr-CH" sz="3600" dirty="0" err="1"/>
              <a:t>Spezial</a:t>
            </a:r>
            <a:r>
              <a:rPr lang="fr-CH" sz="3600" dirty="0"/>
              <a:t>-)</a:t>
            </a:r>
            <a:r>
              <a:rPr lang="fr-CH" sz="3600" dirty="0" err="1"/>
              <a:t>Fall</a:t>
            </a:r>
            <a:r>
              <a:rPr lang="fr-CH" sz="3600" dirty="0"/>
              <a:t> der </a:t>
            </a:r>
            <a:r>
              <a:rPr lang="fr-CH" sz="3600" dirty="0" err="1"/>
              <a:t>Aufsichtsinstanzen</a:t>
            </a:r>
            <a:endParaRPr lang="en-CH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DE6B102E-CCC5-CB43-9F01-E3A02A0FA8A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5181600" cy="405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2400" b="1">
                <a:solidFill>
                  <a:schemeClr val="accent5"/>
                </a:solidFill>
              </a:rPr>
              <a:t>Merkmale</a:t>
            </a:r>
          </a:p>
          <a:p>
            <a:r>
              <a:rPr lang="fr-CH" sz="2400"/>
              <a:t>Existenzbereichtigung gründet auf Unabhängigkeit</a:t>
            </a:r>
          </a:p>
          <a:p>
            <a:r>
              <a:rPr lang="fr-CH" sz="2400">
                <a:sym typeface="Wingdings" pitchFamily="2" charset="2"/>
              </a:rPr>
              <a:t>Geringe thematische Spezialisierung: </a:t>
            </a:r>
            <a:r>
              <a:rPr lang="fr-CH" sz="2400">
                <a:solidFill>
                  <a:schemeClr val="accent2"/>
                </a:solidFill>
                <a:sym typeface="Wingdings" pitchFamily="2" charset="2"/>
              </a:rPr>
              <a:t>Angewiesen auf Wissen der geprüften Stellen</a:t>
            </a:r>
          </a:p>
          <a:p>
            <a:r>
              <a:rPr lang="fr-CH" sz="2400">
                <a:sym typeface="Wingdings" pitchFamily="2" charset="2"/>
              </a:rPr>
              <a:t>Furcht der Geprüften vor Folgen der Evaluation</a:t>
            </a:r>
            <a:r>
              <a:rPr lang="en-CH" sz="2400">
                <a:sym typeface="Wingdings" pitchFamily="2" charset="2"/>
              </a:rPr>
              <a:t>: </a:t>
            </a:r>
            <a:r>
              <a:rPr lang="fr-CH" sz="2400">
                <a:sym typeface="Wingdings" pitchFamily="2" charset="2"/>
              </a:rPr>
              <a:t/>
            </a:r>
            <a:br>
              <a:rPr lang="fr-CH" sz="2400">
                <a:sym typeface="Wingdings" pitchFamily="2" charset="2"/>
              </a:rPr>
            </a:br>
            <a:r>
              <a:rPr lang="fr-CH" sz="2400">
                <a:solidFill>
                  <a:schemeClr val="accent2"/>
                </a:solidFill>
                <a:sym typeface="Wingdings" pitchFamily="2" charset="2"/>
              </a:rPr>
              <a:t>Gefährdung des Informationszugangs</a:t>
            </a:r>
            <a:endParaRPr lang="en-CH" sz="2400" dirty="0">
              <a:solidFill>
                <a:schemeClr val="accent2"/>
              </a:solidFill>
            </a:endParaRP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41EDE0EE-19B6-A946-8A53-4AA3EAF70C5C}"/>
              </a:ext>
            </a:extLst>
          </p:cNvPr>
          <p:cNvSpPr txBox="1">
            <a:spLocks/>
          </p:cNvSpPr>
          <p:nvPr/>
        </p:nvSpPr>
        <p:spPr>
          <a:xfrm>
            <a:off x="6172200" y="1690689"/>
            <a:ext cx="5181600" cy="37475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sz="2400" b="1" dirty="0" err="1">
                <a:solidFill>
                  <a:schemeClr val="accent5"/>
                </a:solidFill>
              </a:rPr>
              <a:t>Schlussfolgerung</a:t>
            </a:r>
            <a:endParaRPr lang="fr-CH" sz="2400" b="1" dirty="0">
              <a:solidFill>
                <a:schemeClr val="accent5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2400" dirty="0" err="1"/>
              <a:t>Unabhängigkeit</a:t>
            </a:r>
            <a:r>
              <a:rPr lang="fr-CH" sz="2400" dirty="0"/>
              <a:t> </a:t>
            </a:r>
            <a:r>
              <a:rPr lang="fr-CH" sz="2400" dirty="0" err="1"/>
              <a:t>ist</a:t>
            </a:r>
            <a:r>
              <a:rPr lang="fr-CH" sz="2400" dirty="0"/>
              <a:t> </a:t>
            </a:r>
            <a:r>
              <a:rPr lang="fr-CH" sz="2400" dirty="0" err="1"/>
              <a:t>zentral</a:t>
            </a:r>
            <a:r>
              <a:rPr lang="fr-CH" sz="2400" dirty="0"/>
              <a:t> </a:t>
            </a:r>
            <a:r>
              <a:rPr lang="de-CH" sz="2400" dirty="0"/>
              <a:t/>
            </a:r>
            <a:br>
              <a:rPr lang="de-CH" sz="2400" dirty="0"/>
            </a:br>
            <a:endParaRPr lang="en-CH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CH" sz="2400" dirty="0"/>
              <a:t>Ohne Wissen (durch </a:t>
            </a:r>
            <a:r>
              <a:rPr lang="de-CH" sz="2400" dirty="0"/>
              <a:t>Partizipation</a:t>
            </a:r>
            <a:r>
              <a:rPr lang="en-CH" sz="2400" dirty="0"/>
              <a:t>?) geringe Glaubwürdigkeit bei Geprüften</a:t>
            </a:r>
            <a:br>
              <a:rPr lang="en-CH" sz="2400" dirty="0"/>
            </a:br>
            <a:endParaRPr lang="en-CH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H" sz="2400" dirty="0" err="1"/>
              <a:t>Ausgewogene</a:t>
            </a:r>
            <a:r>
              <a:rPr lang="fr-CH" sz="2400" dirty="0"/>
              <a:t> </a:t>
            </a:r>
            <a:r>
              <a:rPr lang="fr-CH" sz="2400" dirty="0" err="1"/>
              <a:t>Bewertung</a:t>
            </a:r>
            <a:r>
              <a:rPr lang="fr-CH" sz="2400" dirty="0"/>
              <a:t> </a:t>
            </a:r>
            <a:r>
              <a:rPr lang="fr-CH" sz="2400" dirty="0" err="1"/>
              <a:t>als</a:t>
            </a:r>
            <a:r>
              <a:rPr lang="fr-CH" sz="2400" dirty="0"/>
              <a:t> </a:t>
            </a:r>
            <a:r>
              <a:rPr lang="fr-CH" sz="2400" dirty="0" err="1"/>
              <a:t>Voraussetzung</a:t>
            </a:r>
            <a:r>
              <a:rPr lang="fr-CH" sz="2400" dirty="0"/>
              <a:t> </a:t>
            </a:r>
            <a:r>
              <a:rPr lang="fr-CH" sz="2400" dirty="0" err="1"/>
              <a:t>für</a:t>
            </a:r>
            <a:r>
              <a:rPr lang="fr-CH" sz="2400" dirty="0"/>
              <a:t> </a:t>
            </a:r>
            <a:r>
              <a:rPr lang="fr-CH" sz="2400" dirty="0" err="1"/>
              <a:t>Zusammenarbeit</a:t>
            </a:r>
            <a:endParaRPr lang="fr-CH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276623-650A-DA45-8398-57B0307428CD}"/>
              </a:ext>
            </a:extLst>
          </p:cNvPr>
          <p:cNvSpPr txBox="1"/>
          <p:nvPr/>
        </p:nvSpPr>
        <p:spPr>
          <a:xfrm>
            <a:off x="1124165" y="5715298"/>
            <a:ext cx="955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solidFill>
                  <a:schemeClr val="accent1"/>
                </a:solidFill>
                <a:sym typeface="Wingdings" pitchFamily="2" charset="2"/>
              </a:rPr>
              <a:t>Evaluation </a:t>
            </a:r>
            <a:r>
              <a:rPr lang="fr-CH" sz="2400" dirty="0" err="1">
                <a:solidFill>
                  <a:schemeClr val="accent1"/>
                </a:solidFill>
                <a:sym typeface="Wingdings" pitchFamily="2" charset="2"/>
              </a:rPr>
              <a:t>muss</a:t>
            </a:r>
            <a:r>
              <a:rPr lang="fr-CH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fr-CH" sz="2400" dirty="0" err="1">
                <a:solidFill>
                  <a:schemeClr val="accent1"/>
                </a:solidFill>
                <a:sym typeface="Wingdings" pitchFamily="2" charset="2"/>
              </a:rPr>
              <a:t>unabhängig</a:t>
            </a:r>
            <a:r>
              <a:rPr lang="fr-CH" sz="2400" dirty="0">
                <a:solidFill>
                  <a:schemeClr val="accent1"/>
                </a:solidFill>
                <a:sym typeface="Wingdings" pitchFamily="2" charset="2"/>
              </a:rPr>
              <a:t> sein </a:t>
            </a:r>
            <a:r>
              <a:rPr lang="fr-CH" sz="2400" dirty="0" err="1">
                <a:solidFill>
                  <a:schemeClr val="accent1"/>
                </a:solidFill>
                <a:sym typeface="Wingdings" pitchFamily="2" charset="2"/>
              </a:rPr>
              <a:t>und</a:t>
            </a:r>
            <a:r>
              <a:rPr lang="fr-CH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fr-CH" sz="2400" dirty="0" err="1">
                <a:solidFill>
                  <a:schemeClr val="accent1"/>
                </a:solidFill>
                <a:sym typeface="Wingdings" pitchFamily="2" charset="2"/>
              </a:rPr>
              <a:t>durchgeführt</a:t>
            </a:r>
            <a:r>
              <a:rPr lang="fr-CH" sz="2400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fr-CH" sz="2400" dirty="0" err="1">
                <a:solidFill>
                  <a:schemeClr val="accent1"/>
                </a:solidFill>
                <a:sym typeface="Wingdings" pitchFamily="2" charset="2"/>
              </a:rPr>
              <a:t>werden</a:t>
            </a:r>
            <a:endParaRPr lang="fr-CH" sz="2400" dirty="0">
              <a:solidFill>
                <a:schemeClr val="accent1"/>
              </a:solidFill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CH" sz="2400" b="1" dirty="0">
                <a:solidFill>
                  <a:schemeClr val="accent1"/>
                </a:solidFill>
                <a:sym typeface="Wingdings" pitchFamily="2" charset="2"/>
              </a:rPr>
              <a:t>Formelle </a:t>
            </a:r>
            <a:r>
              <a:rPr lang="fr-CH" sz="2400" b="1" dirty="0" err="1">
                <a:solidFill>
                  <a:schemeClr val="accent1"/>
                </a:solidFill>
                <a:sym typeface="Wingdings" pitchFamily="2" charset="2"/>
              </a:rPr>
              <a:t>und</a:t>
            </a:r>
            <a:r>
              <a:rPr lang="fr-CH" sz="2400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fr-CH" sz="2400" b="1" dirty="0" err="1">
                <a:solidFill>
                  <a:schemeClr val="accent1"/>
                </a:solidFill>
                <a:sym typeface="Wingdings" pitchFamily="2" charset="2"/>
              </a:rPr>
              <a:t>substanzielle</a:t>
            </a:r>
            <a:r>
              <a:rPr lang="fr-CH" sz="2400" b="1" dirty="0">
                <a:solidFill>
                  <a:schemeClr val="accent1"/>
                </a:solidFill>
                <a:sym typeface="Wingdings" pitchFamily="2" charset="2"/>
              </a:rPr>
              <a:t> </a:t>
            </a:r>
            <a:r>
              <a:rPr lang="fr-CH" sz="2400" b="1" dirty="0" err="1">
                <a:solidFill>
                  <a:schemeClr val="accent1"/>
                </a:solidFill>
                <a:sym typeface="Wingdings" pitchFamily="2" charset="2"/>
              </a:rPr>
              <a:t>Unabhängigkeit</a:t>
            </a:r>
            <a:endParaRPr lang="en-CH" sz="2400" dirty="0">
              <a:solidFill>
                <a:schemeClr val="accent1"/>
              </a:solidFill>
              <a:highlight>
                <a:srgbClr val="FFFF00"/>
              </a:highligh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621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78B8E04-82A4-4ADB-8FCB-F5B6B1FA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fr-CH" sz="4000" dirty="0">
                <a:solidFill>
                  <a:schemeClr val="tx2"/>
                </a:solidFill>
              </a:rPr>
              <a:t>Der </a:t>
            </a:r>
            <a:r>
              <a:rPr lang="fr-CH" sz="4000" dirty="0" err="1">
                <a:solidFill>
                  <a:schemeClr val="tx2"/>
                </a:solidFill>
              </a:rPr>
              <a:t>Aufstieg</a:t>
            </a:r>
            <a:r>
              <a:rPr lang="fr-CH" sz="4000" dirty="0">
                <a:solidFill>
                  <a:schemeClr val="tx2"/>
                </a:solidFill>
              </a:rPr>
              <a:t> </a:t>
            </a:r>
            <a:r>
              <a:rPr lang="fr-CH" sz="4000" dirty="0" err="1">
                <a:solidFill>
                  <a:schemeClr val="tx2"/>
                </a:solidFill>
              </a:rPr>
              <a:t>partizipativer</a:t>
            </a:r>
            <a:r>
              <a:rPr lang="fr-CH" sz="4000" dirty="0">
                <a:solidFill>
                  <a:schemeClr val="tx2"/>
                </a:solidFill>
              </a:rPr>
              <a:t> </a:t>
            </a:r>
            <a:r>
              <a:rPr lang="fr-CH" sz="4000" dirty="0" err="1">
                <a:solidFill>
                  <a:schemeClr val="tx2"/>
                </a:solidFill>
              </a:rPr>
              <a:t>Ansätze</a:t>
            </a:r>
            <a:endParaRPr lang="fr-CH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DDC66-5897-44BA-A45A-F55A65E87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CH" sz="2000" dirty="0">
                <a:solidFill>
                  <a:schemeClr val="tx2"/>
                </a:solidFill>
              </a:rPr>
              <a:t>Diverse </a:t>
            </a:r>
            <a:r>
              <a:rPr lang="fr-CH" sz="2000" dirty="0" err="1">
                <a:solidFill>
                  <a:schemeClr val="tx2"/>
                </a:solidFill>
              </a:rPr>
              <a:t>Gründe</a:t>
            </a:r>
            <a:r>
              <a:rPr lang="fr-CH" sz="2000" dirty="0">
                <a:solidFill>
                  <a:schemeClr val="tx2"/>
                </a:solidFill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fr-CH" sz="2000" dirty="0" err="1">
                <a:solidFill>
                  <a:schemeClr val="tx2"/>
                </a:solidFill>
              </a:rPr>
              <a:t>Verstärkt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konstruktivistische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Ansätze</a:t>
            </a:r>
            <a:r>
              <a:rPr lang="fr-CH" sz="2000" dirty="0">
                <a:solidFill>
                  <a:schemeClr val="tx2"/>
                </a:solidFill>
              </a:rPr>
              <a:t>, </a:t>
            </a:r>
            <a:r>
              <a:rPr lang="fr-CH" sz="2000" dirty="0" err="1">
                <a:solidFill>
                  <a:schemeClr val="tx2"/>
                </a:solidFill>
              </a:rPr>
              <a:t>Rückgang</a:t>
            </a:r>
            <a:r>
              <a:rPr lang="fr-CH" sz="2000" dirty="0">
                <a:solidFill>
                  <a:schemeClr val="tx2"/>
                </a:solidFill>
              </a:rPr>
              <a:t> des </a:t>
            </a:r>
            <a:r>
              <a:rPr lang="fr-CH" sz="2000" dirty="0" err="1">
                <a:solidFill>
                  <a:schemeClr val="tx2"/>
                </a:solidFill>
              </a:rPr>
              <a:t>Positivismus</a:t>
            </a:r>
            <a:endParaRPr lang="fr-CH" sz="2000" dirty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fr-CH" sz="2000" dirty="0" err="1">
                <a:solidFill>
                  <a:schemeClr val="tx2"/>
                </a:solidFill>
              </a:rPr>
              <a:t>Ziel</a:t>
            </a:r>
            <a:r>
              <a:rPr lang="fr-CH" sz="2000" dirty="0">
                <a:solidFill>
                  <a:schemeClr val="tx2"/>
                </a:solidFill>
              </a:rPr>
              <a:t> des </a:t>
            </a:r>
            <a:r>
              <a:rPr lang="fr-CH" sz="2000" dirty="0" err="1">
                <a:solidFill>
                  <a:schemeClr val="tx2"/>
                </a:solidFill>
              </a:rPr>
              <a:t>Pragmatismus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br>
              <a:rPr lang="fr-CH" sz="2000" dirty="0">
                <a:solidFill>
                  <a:schemeClr val="tx2"/>
                </a:solidFill>
              </a:rPr>
            </a:br>
            <a:r>
              <a:rPr lang="fr-CH" sz="2000" dirty="0">
                <a:solidFill>
                  <a:schemeClr val="tx2"/>
                </a:solidFill>
              </a:rPr>
              <a:t>(</a:t>
            </a:r>
            <a:r>
              <a:rPr lang="fr-CH" sz="2000" dirty="0" err="1">
                <a:solidFill>
                  <a:schemeClr val="tx2"/>
                </a:solidFill>
              </a:rPr>
              <a:t>erleichterte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Nutzung</a:t>
            </a:r>
            <a:r>
              <a:rPr lang="fr-CH" sz="2000" dirty="0">
                <a:solidFill>
                  <a:schemeClr val="tx2"/>
                </a:solidFill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fr-CH" sz="2000" dirty="0" err="1">
                <a:solidFill>
                  <a:schemeClr val="tx2"/>
                </a:solidFill>
              </a:rPr>
              <a:t>Ziel</a:t>
            </a:r>
            <a:r>
              <a:rPr lang="fr-CH" sz="2000" dirty="0">
                <a:solidFill>
                  <a:schemeClr val="tx2"/>
                </a:solidFill>
              </a:rPr>
              <a:t> der Transformation</a:t>
            </a:r>
            <a:br>
              <a:rPr lang="fr-CH" sz="2000" dirty="0">
                <a:solidFill>
                  <a:schemeClr val="tx2"/>
                </a:solidFill>
              </a:rPr>
            </a:br>
            <a:r>
              <a:rPr lang="fr-CH" sz="2000" dirty="0">
                <a:solidFill>
                  <a:schemeClr val="tx2"/>
                </a:solidFill>
              </a:rPr>
              <a:t>(</a:t>
            </a:r>
            <a:r>
              <a:rPr lang="fr-CH" sz="2000" dirty="0" err="1">
                <a:solidFill>
                  <a:schemeClr val="tx2"/>
                </a:solidFill>
              </a:rPr>
              <a:t>Befähigung</a:t>
            </a:r>
            <a:r>
              <a:rPr lang="fr-CH" sz="2000" dirty="0">
                <a:solidFill>
                  <a:schemeClr val="tx2"/>
                </a:solidFill>
              </a:rPr>
              <a:t> der </a:t>
            </a:r>
            <a:r>
              <a:rPr lang="fr-CH" sz="2000" dirty="0" err="1">
                <a:solidFill>
                  <a:schemeClr val="tx2"/>
                </a:solidFill>
              </a:rPr>
              <a:t>Akteure</a:t>
            </a:r>
            <a:r>
              <a:rPr lang="fr-CH" sz="2000" dirty="0">
                <a:solidFill>
                  <a:schemeClr val="tx2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fr-CH" sz="2000" dirty="0" err="1">
                <a:solidFill>
                  <a:schemeClr val="tx2"/>
                </a:solidFill>
              </a:rPr>
              <a:t>Verstärkte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Partizipation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kann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Unabhängigkiet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und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Objektivität</a:t>
            </a:r>
            <a:r>
              <a:rPr lang="fr-CH" sz="2000" dirty="0">
                <a:solidFill>
                  <a:schemeClr val="tx2"/>
                </a:solidFill>
              </a:rPr>
              <a:t> der SAI in </a:t>
            </a:r>
            <a:r>
              <a:rPr lang="fr-CH" sz="2000" dirty="0" err="1">
                <a:solidFill>
                  <a:schemeClr val="tx2"/>
                </a:solidFill>
              </a:rPr>
              <a:t>Frage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stellen</a:t>
            </a:r>
            <a:r>
              <a:rPr lang="fr-CH" sz="2000" dirty="0">
                <a:solidFill>
                  <a:schemeClr val="tx2"/>
                </a:solidFill>
              </a:rPr>
              <a:t> (ISSAI 3000)</a:t>
            </a:r>
          </a:p>
          <a:p>
            <a:pPr>
              <a:spcAft>
                <a:spcPts val="600"/>
              </a:spcAft>
            </a:pPr>
            <a:r>
              <a:rPr lang="fr-CH" sz="2000" dirty="0">
                <a:solidFill>
                  <a:schemeClr val="tx2"/>
                </a:solidFill>
              </a:rPr>
              <a:t>In der Evaluation </a:t>
            </a:r>
            <a:r>
              <a:rPr lang="fr-CH" sz="2000" dirty="0" err="1">
                <a:solidFill>
                  <a:schemeClr val="tx2"/>
                </a:solidFill>
              </a:rPr>
              <a:t>wird</a:t>
            </a:r>
            <a:r>
              <a:rPr lang="fr-CH" sz="2000" dirty="0">
                <a:solidFill>
                  <a:schemeClr val="tx2"/>
                </a:solidFill>
              </a:rPr>
              <a:t> die </a:t>
            </a:r>
            <a:r>
              <a:rPr lang="fr-CH" sz="2000" dirty="0" err="1">
                <a:solidFill>
                  <a:schemeClr val="tx2"/>
                </a:solidFill>
              </a:rPr>
              <a:t>Einbeziehung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von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Interessenträgern</a:t>
            </a:r>
            <a:r>
              <a:rPr lang="fr-CH" sz="2000" dirty="0">
                <a:solidFill>
                  <a:schemeClr val="tx2"/>
                </a:solidFill>
              </a:rPr>
              <a:t> (Stakeholdern) </a:t>
            </a:r>
            <a:r>
              <a:rPr lang="fr-CH" sz="2000" dirty="0" err="1">
                <a:solidFill>
                  <a:schemeClr val="tx2"/>
                </a:solidFill>
              </a:rPr>
              <a:t>als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Schlüsselfaktor</a:t>
            </a:r>
            <a:r>
              <a:rPr lang="fr-CH" sz="2000" dirty="0">
                <a:solidFill>
                  <a:schemeClr val="tx2"/>
                </a:solidFill>
              </a:rPr>
              <a:t> </a:t>
            </a:r>
            <a:r>
              <a:rPr lang="fr-CH" sz="2000" dirty="0" err="1">
                <a:solidFill>
                  <a:schemeClr val="tx2"/>
                </a:solidFill>
              </a:rPr>
              <a:t>angesehen</a:t>
            </a:r>
            <a:r>
              <a:rPr lang="fr-CH" sz="2000" dirty="0">
                <a:solidFill>
                  <a:schemeClr val="tx2"/>
                </a:solidFill>
              </a:rPr>
              <a:t> (INTOSAI </a:t>
            </a:r>
            <a:r>
              <a:rPr lang="fr-CH" sz="2000" dirty="0" err="1">
                <a:solidFill>
                  <a:schemeClr val="tx2"/>
                </a:solidFill>
              </a:rPr>
              <a:t>Gov</a:t>
            </a:r>
            <a:r>
              <a:rPr lang="fr-CH" sz="2000" dirty="0">
                <a:solidFill>
                  <a:schemeClr val="tx2"/>
                </a:solidFill>
              </a:rPr>
              <a:t> 9400)</a:t>
            </a:r>
          </a:p>
        </p:txBody>
      </p:sp>
    </p:spTree>
    <p:extLst>
      <p:ext uri="{BB962C8B-B14F-4D97-AF65-F5344CB8AC3E}">
        <p14:creationId xmlns:p14="http://schemas.microsoft.com/office/powerpoint/2010/main" val="387729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57FEC-582A-0347-976C-AF9AC7F69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767277"/>
            <a:ext cx="9833548" cy="649721"/>
          </a:xfrm>
        </p:spPr>
        <p:txBody>
          <a:bodyPr anchor="b">
            <a:normAutofit/>
          </a:bodyPr>
          <a:lstStyle/>
          <a:p>
            <a:pPr algn="ctr"/>
            <a:r>
              <a:rPr lang="fr-CH" sz="3600" dirty="0" err="1">
                <a:solidFill>
                  <a:schemeClr val="tx2"/>
                </a:solidFill>
              </a:rPr>
              <a:t>Herausforderungen</a:t>
            </a:r>
            <a:r>
              <a:rPr lang="fr-CH" sz="3600" dirty="0">
                <a:solidFill>
                  <a:schemeClr val="tx2"/>
                </a:solidFill>
              </a:rPr>
              <a:t> der </a:t>
            </a:r>
            <a:r>
              <a:rPr lang="fr-CH" sz="3600" dirty="0" err="1">
                <a:solidFill>
                  <a:schemeClr val="tx2"/>
                </a:solidFill>
              </a:rPr>
              <a:t>Partizipation</a:t>
            </a:r>
            <a:endParaRPr lang="en-CH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CAF3A70-4C25-9542-AE61-5950D8A8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20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dirty="0">
                <a:solidFill>
                  <a:schemeClr val="tx2"/>
                </a:solidFill>
              </a:rPr>
              <a:t>Vereinbarkeit mit </a:t>
            </a:r>
            <a:br>
              <a:rPr lang="de-CH" dirty="0">
                <a:solidFill>
                  <a:schemeClr val="tx2"/>
                </a:solidFill>
              </a:rPr>
            </a:br>
            <a:r>
              <a:rPr lang="de-CH" dirty="0">
                <a:solidFill>
                  <a:schemeClr val="tx2"/>
                </a:solidFill>
              </a:rPr>
              <a:t>verfügbaren Ressourcen</a:t>
            </a:r>
            <a:endParaRPr lang="de-CH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en-CH" b="1" dirty="0">
                <a:solidFill>
                  <a:schemeClr val="accent5"/>
                </a:solidFill>
              </a:rPr>
              <a:t>Wer darf partizipieren?</a:t>
            </a:r>
            <a:r>
              <a:rPr lang="de-CH" b="1" dirty="0">
                <a:solidFill>
                  <a:schemeClr val="accent5"/>
                </a:solidFill>
              </a:rPr>
              <a:t/>
            </a:r>
            <a:br>
              <a:rPr lang="de-CH" b="1" dirty="0">
                <a:solidFill>
                  <a:schemeClr val="accent5"/>
                </a:solidFill>
              </a:rPr>
            </a:br>
            <a:endParaRPr lang="de-CH" b="1" dirty="0">
              <a:solidFill>
                <a:schemeClr val="accent5"/>
              </a:solidFill>
              <a:sym typeface="Wingdings" pitchFamily="2" charset="2"/>
            </a:endParaRPr>
          </a:p>
          <a:p>
            <a:pPr marL="0" indent="0" algn="ctr">
              <a:buNone/>
            </a:pPr>
            <a:endParaRPr lang="de-CH" b="1" dirty="0">
              <a:sym typeface="Wingdings" pitchFamily="2" charset="2"/>
            </a:endParaRPr>
          </a:p>
          <a:p>
            <a:pPr marL="0" indent="0" algn="ctr">
              <a:buNone/>
            </a:pPr>
            <a:endParaRPr lang="de-CH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CH" sz="2800" dirty="0">
                <a:solidFill>
                  <a:schemeClr val="tx2"/>
                </a:solidFill>
                <a:sym typeface="Wingdings" pitchFamily="2" charset="2"/>
              </a:rPr>
              <a:t>Breite der Partizipation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998DD37-F489-984D-90AD-B3080CDEBBBA}"/>
              </a:ext>
            </a:extLst>
          </p:cNvPr>
          <p:cNvSpPr txBox="1">
            <a:spLocks/>
          </p:cNvSpPr>
          <p:nvPr/>
        </p:nvSpPr>
        <p:spPr>
          <a:xfrm>
            <a:off x="6126480" y="1825625"/>
            <a:ext cx="522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dirty="0">
                <a:solidFill>
                  <a:schemeClr val="tx2"/>
                </a:solidFill>
              </a:rPr>
              <a:t>Vereinbarkeit mit wissenschaftlichen Gütekriterien</a:t>
            </a:r>
          </a:p>
          <a:p>
            <a:pPr marL="0" indent="0" algn="ctr">
              <a:buNone/>
            </a:pPr>
            <a:endParaRPr lang="de-CH" dirty="0"/>
          </a:p>
          <a:p>
            <a:pPr marL="0" indent="0" algn="ctr">
              <a:buNone/>
            </a:pPr>
            <a:r>
              <a:rPr lang="en-CH" b="1" dirty="0">
                <a:solidFill>
                  <a:schemeClr val="accent5"/>
                </a:solidFill>
              </a:rPr>
              <a:t>Wie weit soll P</a:t>
            </a:r>
            <a:r>
              <a:rPr lang="en-GB" b="1" dirty="0">
                <a:solidFill>
                  <a:schemeClr val="accent5"/>
                </a:solidFill>
              </a:rPr>
              <a:t>a</a:t>
            </a:r>
            <a:r>
              <a:rPr lang="en-CH" b="1" dirty="0">
                <a:solidFill>
                  <a:schemeClr val="accent5"/>
                </a:solidFill>
              </a:rPr>
              <a:t>rtizipation gehen?</a:t>
            </a:r>
            <a:endParaRPr lang="de-CH" b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de-CH" sz="2800" b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de-CH" b="1" dirty="0">
                <a:sym typeface="Wingdings" pitchFamily="2" charset="2"/>
              </a:rPr>
              <a:t/>
            </a:r>
            <a:br>
              <a:rPr lang="de-CH" b="1" dirty="0">
                <a:sym typeface="Wingdings" pitchFamily="2" charset="2"/>
              </a:rPr>
            </a:br>
            <a:endParaRPr lang="de-CH" sz="2800" b="1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CH" sz="2800" dirty="0">
                <a:solidFill>
                  <a:schemeClr val="tx2"/>
                </a:solidFill>
                <a:sym typeface="Wingdings" pitchFamily="2" charset="2"/>
              </a:rPr>
              <a:t>Tiefe der P</a:t>
            </a:r>
            <a:r>
              <a:rPr lang="en-GB" sz="2800" dirty="0">
                <a:solidFill>
                  <a:schemeClr val="tx2"/>
                </a:solidFill>
                <a:sym typeface="Wingdings" pitchFamily="2" charset="2"/>
              </a:rPr>
              <a:t>a</a:t>
            </a:r>
            <a:r>
              <a:rPr lang="en-CH" sz="2800" dirty="0">
                <a:solidFill>
                  <a:schemeClr val="tx2"/>
                </a:solidFill>
                <a:sym typeface="Wingdings" pitchFamily="2" charset="2"/>
              </a:rPr>
              <a:t>rtizipation </a:t>
            </a:r>
          </a:p>
        </p:txBody>
      </p:sp>
      <p:sp>
        <p:nvSpPr>
          <p:cNvPr id="25" name="Gleichschenkliges Dreieck 4">
            <a:extLst>
              <a:ext uri="{FF2B5EF4-FFF2-40B4-BE49-F238E27FC236}">
                <a16:creationId xmlns:a16="http://schemas.microsoft.com/office/drawing/2014/main" id="{6F588B8A-244E-A04D-9A07-BB1A1FB91A35}"/>
              </a:ext>
            </a:extLst>
          </p:cNvPr>
          <p:cNvSpPr/>
          <p:nvPr/>
        </p:nvSpPr>
        <p:spPr>
          <a:xfrm rot="10800000">
            <a:off x="2960520" y="4160520"/>
            <a:ext cx="975360" cy="5791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Gleichschenkliges Dreieck 5">
            <a:extLst>
              <a:ext uri="{FF2B5EF4-FFF2-40B4-BE49-F238E27FC236}">
                <a16:creationId xmlns:a16="http://schemas.microsoft.com/office/drawing/2014/main" id="{B02481E4-C9CA-5E4B-8111-B8CE89897A78}"/>
              </a:ext>
            </a:extLst>
          </p:cNvPr>
          <p:cNvSpPr/>
          <p:nvPr/>
        </p:nvSpPr>
        <p:spPr>
          <a:xfrm rot="10800000">
            <a:off x="8248800" y="4160520"/>
            <a:ext cx="975360" cy="5791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533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319A9-9213-4340-8CD9-ADF49563E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317"/>
          </a:xfrm>
        </p:spPr>
        <p:txBody>
          <a:bodyPr>
            <a:noAutofit/>
          </a:bodyPr>
          <a:lstStyle/>
          <a:p>
            <a:r>
              <a:rPr lang="fr-CH" sz="4000" dirty="0" err="1"/>
              <a:t>Vier</a:t>
            </a:r>
            <a:r>
              <a:rPr lang="fr-CH" sz="4000" dirty="0"/>
              <a:t> </a:t>
            </a:r>
            <a:r>
              <a:rPr lang="fr-CH" sz="4000" dirty="0" err="1"/>
              <a:t>zunehmende</a:t>
            </a:r>
            <a:r>
              <a:rPr lang="fr-CH" sz="4000" dirty="0"/>
              <a:t> </a:t>
            </a:r>
            <a:r>
              <a:rPr lang="fr-CH" sz="4000" dirty="0" err="1"/>
              <a:t>Stufen</a:t>
            </a:r>
            <a:r>
              <a:rPr lang="fr-CH" sz="4000" dirty="0"/>
              <a:t> der </a:t>
            </a:r>
            <a:r>
              <a:rPr lang="fr-CH" sz="4000" dirty="0" err="1"/>
              <a:t>Partizipation</a:t>
            </a:r>
            <a:endParaRPr lang="fr-CH" sz="4000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458FAAB-CF5E-42F3-8A64-E86C565DA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281591"/>
              </p:ext>
            </p:extLst>
          </p:nvPr>
        </p:nvGraphicFramePr>
        <p:xfrm>
          <a:off x="838200" y="1091585"/>
          <a:ext cx="10515600" cy="1285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651926778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437023456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107239942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884271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H" dirty="0" err="1"/>
                        <a:t>Tiefe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>
                          <a:solidFill>
                            <a:schemeClr val="bg1"/>
                          </a:solidFill>
                        </a:rPr>
                        <a:t>Breite</a:t>
                      </a:r>
                      <a:endParaRPr lang="fr-CH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Art </a:t>
                      </a:r>
                      <a:r>
                        <a:rPr lang="fr-CH" dirty="0" err="1"/>
                        <a:t>und</a:t>
                      </a:r>
                      <a:r>
                        <a:rPr lang="fr-CH" dirty="0"/>
                        <a:t> Weise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Konsequenzen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3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b="1" dirty="0"/>
                        <a:t>Gering: </a:t>
                      </a:r>
                      <a:r>
                        <a:rPr lang="fr-CH" dirty="0" err="1"/>
                        <a:t>Datenerhebung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800" dirty="0">
                          <a:solidFill>
                            <a:schemeClr val="tx1"/>
                          </a:solidFill>
                        </a:rPr>
                        <a:t>+ / - </a:t>
                      </a:r>
                      <a:r>
                        <a:rPr lang="fr-CH" sz="1800" dirty="0" err="1">
                          <a:solidFill>
                            <a:schemeClr val="tx1"/>
                          </a:solidFill>
                        </a:rPr>
                        <a:t>grosser</a:t>
                      </a:r>
                      <a:r>
                        <a:rPr lang="fr-CH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800" dirty="0" err="1">
                          <a:solidFill>
                            <a:schemeClr val="tx1"/>
                          </a:solidFill>
                        </a:rPr>
                        <a:t>Umfang</a:t>
                      </a:r>
                      <a:r>
                        <a:rPr lang="fr-CH" sz="1800" dirty="0">
                          <a:solidFill>
                            <a:schemeClr val="tx1"/>
                          </a:solidFill>
                        </a:rPr>
                        <a:t> an </a:t>
                      </a:r>
                      <a:r>
                        <a:rPr lang="fr-CH" sz="1800" dirty="0" err="1">
                          <a:solidFill>
                            <a:schemeClr val="tx1"/>
                          </a:solidFill>
                        </a:rPr>
                        <a:t>Experten</a:t>
                      </a:r>
                      <a:r>
                        <a:rPr lang="fr-CH" sz="1800" dirty="0">
                          <a:solidFill>
                            <a:schemeClr val="tx1"/>
                          </a:solidFill>
                        </a:rPr>
                        <a:t> / Stakeholdern</a:t>
                      </a:r>
                      <a:endParaRPr lang="fr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/>
                        <a:t>Interviews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/>
                        <a:t>Zufriedenheitsumfragen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accent6"/>
                          </a:solidFill>
                        </a:rPr>
                        <a:t>Triangulation</a:t>
                      </a:r>
                    </a:p>
                    <a:p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SAI </a:t>
                      </a:r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im</a:t>
                      </a:r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Elfenbeinturm</a:t>
                      </a:r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/>
                      </a:r>
                      <a:br>
                        <a:rPr lang="fr-CH" dirty="0">
                          <a:solidFill>
                            <a:schemeClr val="accent2"/>
                          </a:solidFill>
                        </a:rPr>
                      </a:br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Risiko</a:t>
                      </a:r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 der </a:t>
                      </a:r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Entkoppelung</a:t>
                      </a:r>
                      <a:endParaRPr lang="fr-CH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322839"/>
                  </a:ext>
                </a:extLst>
              </a:tr>
            </a:tbl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13D630C1-05B2-44AD-8BF5-7B7A7A28F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622013"/>
              </p:ext>
            </p:extLst>
          </p:nvPr>
        </p:nvGraphicFramePr>
        <p:xfrm>
          <a:off x="838200" y="2482636"/>
          <a:ext cx="10515600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25227123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205773163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38280418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27257496"/>
                    </a:ext>
                  </a:extLst>
                </a:gridCol>
              </a:tblGrid>
              <a:tr h="473542">
                <a:tc>
                  <a:txBody>
                    <a:bodyPr/>
                    <a:lstStyle/>
                    <a:p>
                      <a:r>
                        <a:rPr lang="fr-CH" b="1" dirty="0" err="1"/>
                        <a:t>Mittel</a:t>
                      </a:r>
                      <a:r>
                        <a:rPr lang="fr-CH" b="1" dirty="0"/>
                        <a:t>: </a:t>
                      </a:r>
                      <a:r>
                        <a:rPr lang="fr-CH" dirty="0"/>
                        <a:t>Information </a:t>
                      </a:r>
                      <a:r>
                        <a:rPr lang="fr-CH" dirty="0" err="1"/>
                        <a:t>zu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Beginn</a:t>
                      </a:r>
                      <a:r>
                        <a:rPr lang="fr-CH" dirty="0"/>
                        <a:t>,</a:t>
                      </a:r>
                      <a:r>
                        <a:rPr lang="fr-CH" baseline="0" dirty="0"/>
                        <a:t> </a:t>
                      </a:r>
                      <a:r>
                        <a:rPr lang="fr-CH" dirty="0" err="1"/>
                        <a:t>Diskussion</a:t>
                      </a:r>
                      <a:r>
                        <a:rPr lang="fr-CH" dirty="0"/>
                        <a:t> der </a:t>
                      </a:r>
                      <a:r>
                        <a:rPr lang="fr-CH" dirty="0" err="1"/>
                        <a:t>Resultate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Auf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Entscheidträger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beschränkt</a:t>
                      </a:r>
                      <a:endParaRPr lang="fr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/>
                        <a:t>Anfangsbesprechung</a:t>
                      </a:r>
                      <a:endParaRPr lang="fr-CH" dirty="0"/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/>
                        <a:t>Ergebnis-Vorbesprechung</a:t>
                      </a:r>
                      <a:endParaRPr lang="fr-CH" dirty="0"/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/>
                        <a:t>Stellungnahme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im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Bericht</a:t>
                      </a:r>
                      <a:endParaRPr lang="fr-CH" dirty="0"/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/>
                        <a:t>Einladung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zu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Publikation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>
                          <a:solidFill>
                            <a:schemeClr val="accent6"/>
                          </a:solidFill>
                        </a:rPr>
                        <a:t>SAI </a:t>
                      </a:r>
                      <a:r>
                        <a:rPr lang="fr-CH" dirty="0" err="1">
                          <a:solidFill>
                            <a:schemeClr val="accent6"/>
                          </a:solidFill>
                        </a:rPr>
                        <a:t>führt</a:t>
                      </a:r>
                      <a:r>
                        <a:rPr lang="fr-CH" dirty="0">
                          <a:solidFill>
                            <a:schemeClr val="accent6"/>
                          </a:solidFill>
                        </a:rPr>
                        <a:t> den </a:t>
                      </a:r>
                      <a:r>
                        <a:rPr lang="fr-CH" dirty="0" err="1">
                          <a:solidFill>
                            <a:schemeClr val="accent6"/>
                          </a:solidFill>
                        </a:rPr>
                        <a:t>Prozess</a:t>
                      </a:r>
                      <a:endParaRPr lang="fr-CH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Risiko</a:t>
                      </a:r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eines</a:t>
                      </a:r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 Clashs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9446848"/>
                  </a:ext>
                </a:extLst>
              </a:tr>
            </a:tbl>
          </a:graphicData>
        </a:graphic>
      </p:graphicFrame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18A2E0BA-5AFF-41C2-B2C3-32FDDB289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67881"/>
              </p:ext>
            </p:extLst>
          </p:nvPr>
        </p:nvGraphicFramePr>
        <p:xfrm>
          <a:off x="838200" y="3825821"/>
          <a:ext cx="10515600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55829797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948516979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71824849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1304672675"/>
                    </a:ext>
                  </a:extLst>
                </a:gridCol>
              </a:tblGrid>
              <a:tr h="513079">
                <a:tc>
                  <a:txBody>
                    <a:bodyPr/>
                    <a:lstStyle/>
                    <a:p>
                      <a:r>
                        <a:rPr lang="fr-CH" b="1" dirty="0"/>
                        <a:t>Gross: </a:t>
                      </a:r>
                      <a:r>
                        <a:rPr lang="fr-CH" b="0" dirty="0" err="1"/>
                        <a:t>Abstimmung</a:t>
                      </a:r>
                      <a:r>
                        <a:rPr lang="fr-CH" b="0" dirty="0"/>
                        <a:t> (</a:t>
                      </a:r>
                      <a:r>
                        <a:rPr lang="fr-CH" b="0" dirty="0" err="1"/>
                        <a:t>formell</a:t>
                      </a:r>
                      <a:r>
                        <a:rPr lang="fr-CH" b="0" dirty="0"/>
                        <a:t> + </a:t>
                      </a:r>
                      <a:r>
                        <a:rPr lang="fr-CH" b="0" dirty="0" err="1"/>
                        <a:t>informell</a:t>
                      </a:r>
                      <a:r>
                        <a:rPr lang="fr-CH" b="0" dirty="0"/>
                        <a:t>) vor </a:t>
                      </a:r>
                      <a:r>
                        <a:rPr lang="fr-CH" b="0" dirty="0" err="1"/>
                        <a:t>und</a:t>
                      </a:r>
                      <a:r>
                        <a:rPr lang="fr-CH" b="0" dirty="0"/>
                        <a:t> </a:t>
                      </a:r>
                      <a:r>
                        <a:rPr lang="fr-CH" b="0" dirty="0" err="1"/>
                        <a:t>während</a:t>
                      </a:r>
                      <a:r>
                        <a:rPr lang="fr-CH" b="0" dirty="0"/>
                        <a:t> der </a:t>
                      </a:r>
                      <a:r>
                        <a:rPr lang="fr-CH" b="0" dirty="0" err="1"/>
                        <a:t>Durchführung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Grosser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Umfang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 an </a:t>
                      </a:r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Experten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dirty="0" err="1">
                          <a:solidFill>
                            <a:schemeClr val="tx1"/>
                          </a:solidFill>
                        </a:rPr>
                        <a:t>und</a:t>
                      </a:r>
                      <a:r>
                        <a:rPr lang="fr-CH" dirty="0">
                          <a:solidFill>
                            <a:schemeClr val="tx1"/>
                          </a:solidFill>
                        </a:rPr>
                        <a:t> Stakeholdern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/>
                        <a:t>Diskussionen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während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Vorbereitung</a:t>
                      </a:r>
                      <a:endParaRPr lang="fr-CH" dirty="0"/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/>
                        <a:t>Begleitgruppe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dirty="0" err="1">
                          <a:solidFill>
                            <a:schemeClr val="accent6"/>
                          </a:solidFill>
                        </a:rPr>
                        <a:t>Reflexivität</a:t>
                      </a:r>
                      <a:r>
                        <a:rPr lang="fr-CH" dirty="0">
                          <a:solidFill>
                            <a:schemeClr val="accent6"/>
                          </a:solidFill>
                        </a:rPr>
                        <a:t> der SAI in </a:t>
                      </a:r>
                      <a:r>
                        <a:rPr lang="fr-CH" dirty="0" err="1">
                          <a:solidFill>
                            <a:schemeClr val="accent6"/>
                          </a:solidFill>
                        </a:rPr>
                        <a:t>Fragestellungen</a:t>
                      </a:r>
                      <a:r>
                        <a:rPr lang="fr-CH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fr-CH" dirty="0" err="1">
                          <a:solidFill>
                            <a:schemeClr val="accent6"/>
                          </a:solidFill>
                        </a:rPr>
                        <a:t>und</a:t>
                      </a:r>
                      <a:r>
                        <a:rPr lang="fr-CH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fr-CH" dirty="0" err="1">
                          <a:solidFill>
                            <a:schemeClr val="accent6"/>
                          </a:solidFill>
                        </a:rPr>
                        <a:t>Interpretationen</a:t>
                      </a:r>
                      <a:endParaRPr lang="fr-CH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Risiko</a:t>
                      </a:r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 der </a:t>
                      </a:r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Instrumentalisierung</a:t>
                      </a:r>
                      <a:endParaRPr lang="fr-CH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918054"/>
                  </a:ext>
                </a:extLst>
              </a:tr>
            </a:tbl>
          </a:graphicData>
        </a:graphic>
      </p:graphicFrame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DFD42071-48F0-4935-B6D1-F66BA5BF6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22594"/>
              </p:ext>
            </p:extLst>
          </p:nvPr>
        </p:nvGraphicFramePr>
        <p:xfrm>
          <a:off x="838200" y="5443327"/>
          <a:ext cx="10515600" cy="1400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907367825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5118134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4046767254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3780242240"/>
                    </a:ext>
                  </a:extLst>
                </a:gridCol>
              </a:tblGrid>
              <a:tr h="1400343">
                <a:tc>
                  <a:txBody>
                    <a:bodyPr/>
                    <a:lstStyle/>
                    <a:p>
                      <a:r>
                        <a:rPr lang="fr-CH" b="1" dirty="0" err="1"/>
                        <a:t>Sehr</a:t>
                      </a:r>
                      <a:r>
                        <a:rPr lang="fr-CH" b="1" dirty="0"/>
                        <a:t> </a:t>
                      </a:r>
                      <a:r>
                        <a:rPr lang="fr-CH" b="1" dirty="0" err="1"/>
                        <a:t>gross</a:t>
                      </a:r>
                      <a:r>
                        <a:rPr lang="fr-CH" b="1" dirty="0"/>
                        <a:t>: </a:t>
                      </a:r>
                      <a:r>
                        <a:rPr lang="fr-CH" b="0" dirty="0"/>
                        <a:t>Formelle </a:t>
                      </a:r>
                      <a:r>
                        <a:rPr lang="fr-CH" b="0" dirty="0" err="1"/>
                        <a:t>Beteiligung</a:t>
                      </a:r>
                      <a:r>
                        <a:rPr lang="fr-CH" b="0" dirty="0"/>
                        <a:t> an </a:t>
                      </a:r>
                      <a:r>
                        <a:rPr lang="fr-CH" b="0" dirty="0" err="1"/>
                        <a:t>Entscheiden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800" dirty="0">
                          <a:solidFill>
                            <a:schemeClr val="tx1"/>
                          </a:solidFill>
                        </a:rPr>
                        <a:t>+ / - </a:t>
                      </a:r>
                      <a:r>
                        <a:rPr lang="fr-CH" sz="1800" dirty="0" err="1">
                          <a:solidFill>
                            <a:schemeClr val="tx1"/>
                          </a:solidFill>
                        </a:rPr>
                        <a:t>grosser</a:t>
                      </a:r>
                      <a:r>
                        <a:rPr lang="fr-CH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H" sz="1800" dirty="0" err="1">
                          <a:solidFill>
                            <a:schemeClr val="tx1"/>
                          </a:solidFill>
                        </a:rPr>
                        <a:t>Umfang</a:t>
                      </a:r>
                      <a:r>
                        <a:rPr lang="fr-CH" sz="1800" dirty="0">
                          <a:solidFill>
                            <a:schemeClr val="tx1"/>
                          </a:solidFill>
                        </a:rPr>
                        <a:t> an Stakeholdern</a:t>
                      </a:r>
                      <a:endParaRPr lang="fr-CH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fr-CH" dirty="0" err="1"/>
                        <a:t>Formeller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Einbezug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bei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Beratung</a:t>
                      </a:r>
                      <a:r>
                        <a:rPr lang="fr-CH" dirty="0"/>
                        <a:t> der Evaluation </a:t>
                      </a:r>
                      <a:r>
                        <a:rPr lang="fr-CH" dirty="0" err="1"/>
                        <a:t>und</a:t>
                      </a:r>
                      <a:r>
                        <a:rPr lang="fr-CH" dirty="0"/>
                        <a:t> des </a:t>
                      </a:r>
                      <a:r>
                        <a:rPr lang="fr-CH" dirty="0" err="1"/>
                        <a:t>Berichts</a:t>
                      </a:r>
                      <a:endParaRPr lang="fr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dirty="0">
                          <a:solidFill>
                            <a:schemeClr val="accent1"/>
                          </a:solidFill>
                        </a:rPr>
                        <a:t>Nie </a:t>
                      </a:r>
                      <a:r>
                        <a:rPr lang="fr-CH" dirty="0" err="1">
                          <a:solidFill>
                            <a:schemeClr val="accent1"/>
                          </a:solidFill>
                        </a:rPr>
                        <a:t>getestet</a:t>
                      </a:r>
                      <a:endParaRPr lang="fr-CH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Verlust</a:t>
                      </a:r>
                      <a:r>
                        <a:rPr lang="fr-CH" dirty="0">
                          <a:solidFill>
                            <a:schemeClr val="accent2"/>
                          </a:solidFill>
                        </a:rPr>
                        <a:t> der </a:t>
                      </a:r>
                      <a:r>
                        <a:rPr lang="fr-CH" dirty="0" err="1">
                          <a:solidFill>
                            <a:schemeClr val="accent2"/>
                          </a:solidFill>
                        </a:rPr>
                        <a:t>Unabhängigkeit</a:t>
                      </a:r>
                      <a:endParaRPr lang="fr-CH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27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3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DDE653A-7366-4935-8B76-5C25714E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r-CH" sz="4000" dirty="0" err="1">
                <a:solidFill>
                  <a:schemeClr val="tx2"/>
                </a:solidFill>
              </a:rPr>
              <a:t>Kernpunkte</a:t>
            </a:r>
            <a:r>
              <a:rPr lang="fr-CH" sz="4000" dirty="0">
                <a:solidFill>
                  <a:schemeClr val="tx2"/>
                </a:solidFill>
              </a:rPr>
              <a:t> / </a:t>
            </a:r>
            <a:br>
              <a:rPr lang="fr-CH" sz="4000" dirty="0">
                <a:solidFill>
                  <a:schemeClr val="tx2"/>
                </a:solidFill>
              </a:rPr>
            </a:br>
            <a:r>
              <a:rPr lang="fr-CH" sz="4000" dirty="0" err="1">
                <a:solidFill>
                  <a:schemeClr val="tx2"/>
                </a:solidFill>
              </a:rPr>
              <a:t>zu</a:t>
            </a:r>
            <a:r>
              <a:rPr lang="fr-CH" sz="4000" dirty="0">
                <a:solidFill>
                  <a:schemeClr val="tx2"/>
                </a:solidFill>
              </a:rPr>
              <a:t> </a:t>
            </a:r>
            <a:r>
              <a:rPr lang="fr-CH" sz="4000" dirty="0" err="1">
                <a:solidFill>
                  <a:schemeClr val="tx2"/>
                </a:solidFill>
              </a:rPr>
              <a:t>Beachten</a:t>
            </a:r>
            <a:endParaRPr lang="fr-CH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1560F1-9C4D-4724-A795-2CD110A43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248" y="804672"/>
            <a:ext cx="6425184" cy="525475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Identifikation</a:t>
            </a:r>
            <a:r>
              <a:rPr lang="fr-CH" sz="2400" dirty="0">
                <a:solidFill>
                  <a:schemeClr val="tx2"/>
                </a:solidFill>
              </a:rPr>
              <a:t> der </a:t>
            </a:r>
            <a:r>
              <a:rPr lang="fr-CH" sz="2400" dirty="0" err="1">
                <a:solidFill>
                  <a:schemeClr val="tx2"/>
                </a:solidFill>
              </a:rPr>
              <a:t>Anspruchsgruppen</a:t>
            </a:r>
            <a:r>
              <a:rPr lang="fr-CH" sz="2400" dirty="0">
                <a:solidFill>
                  <a:schemeClr val="tx2"/>
                </a:solidFill>
              </a:rPr>
              <a:t> (</a:t>
            </a:r>
            <a:r>
              <a:rPr lang="fr-CH" sz="2400" dirty="0" err="1">
                <a:solidFill>
                  <a:schemeClr val="tx2"/>
                </a:solidFill>
              </a:rPr>
              <a:t>Diversität</a:t>
            </a:r>
            <a:r>
              <a:rPr lang="fr-CH" sz="2400" dirty="0">
                <a:solidFill>
                  <a:schemeClr val="tx2"/>
                </a:solidFill>
              </a:rPr>
              <a:t>) </a:t>
            </a:r>
            <a:r>
              <a:rPr lang="fr-CH" sz="2400" dirty="0" err="1">
                <a:solidFill>
                  <a:schemeClr val="tx2"/>
                </a:solidFill>
              </a:rPr>
              <a:t>und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Verständnis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ihrer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Anliegen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Unterscheidung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zwischen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Führungskräften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und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anderen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Teilnehmenden</a:t>
            </a:r>
            <a:r>
              <a:rPr lang="fr-CH" sz="2400" dirty="0">
                <a:solidFill>
                  <a:schemeClr val="tx2"/>
                </a:solidFill>
              </a:rPr>
              <a:t> -&gt; </a:t>
            </a:r>
            <a:r>
              <a:rPr lang="fr-CH" sz="2400" dirty="0" err="1">
                <a:solidFill>
                  <a:schemeClr val="tx2"/>
                </a:solidFill>
              </a:rPr>
              <a:t>unterschiedliche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Bedingungen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für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Partizipation</a:t>
            </a:r>
            <a:endParaRPr lang="fr-CH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fr-CH" sz="2400" dirty="0">
                <a:solidFill>
                  <a:schemeClr val="tx2"/>
                </a:solidFill>
              </a:rPr>
              <a:t>Expertise </a:t>
            </a:r>
            <a:r>
              <a:rPr lang="fr-CH" sz="2400" dirty="0" err="1">
                <a:solidFill>
                  <a:schemeClr val="tx2"/>
                </a:solidFill>
              </a:rPr>
              <a:t>im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Feld</a:t>
            </a:r>
            <a:r>
              <a:rPr lang="fr-CH" sz="2400" dirty="0">
                <a:solidFill>
                  <a:schemeClr val="tx2"/>
                </a:solidFill>
              </a:rPr>
              <a:t> vs </a:t>
            </a:r>
            <a:r>
              <a:rPr lang="fr-CH" sz="2400" dirty="0" err="1">
                <a:solidFill>
                  <a:schemeClr val="tx2"/>
                </a:solidFill>
              </a:rPr>
              <a:t>bezahlte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Experten</a:t>
            </a:r>
            <a:endParaRPr lang="fr-CH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Gleichzeitig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Breite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und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Tiefe</a:t>
            </a:r>
            <a:r>
              <a:rPr lang="fr-CH" sz="2400" dirty="0">
                <a:solidFill>
                  <a:schemeClr val="tx2"/>
                </a:solidFill>
              </a:rPr>
              <a:t> der </a:t>
            </a:r>
            <a:r>
              <a:rPr lang="fr-CH" sz="2400" dirty="0" err="1">
                <a:solidFill>
                  <a:schemeClr val="tx2"/>
                </a:solidFill>
              </a:rPr>
              <a:t>Partizipation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beachten</a:t>
            </a:r>
            <a:endParaRPr lang="fr-CH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Raum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für</a:t>
            </a:r>
            <a:r>
              <a:rPr lang="fr-CH" sz="2400" dirty="0">
                <a:solidFill>
                  <a:schemeClr val="tx2"/>
                </a:solidFill>
              </a:rPr>
              <a:t> informelle </a:t>
            </a:r>
            <a:r>
              <a:rPr lang="fr-CH" sz="2400" dirty="0" err="1">
                <a:solidFill>
                  <a:schemeClr val="tx2"/>
                </a:solidFill>
              </a:rPr>
              <a:t>Diskssionen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lassen</a:t>
            </a:r>
            <a:endParaRPr lang="fr-CH" sz="24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fr-CH" sz="2400" dirty="0" err="1">
                <a:solidFill>
                  <a:schemeClr val="tx2"/>
                </a:solidFill>
              </a:rPr>
              <a:t>Bedarf</a:t>
            </a:r>
            <a:r>
              <a:rPr lang="fr-CH" sz="2400" dirty="0">
                <a:solidFill>
                  <a:schemeClr val="tx2"/>
                </a:solidFill>
              </a:rPr>
              <a:t> an </a:t>
            </a:r>
            <a:r>
              <a:rPr lang="fr-CH" sz="2400" dirty="0" err="1">
                <a:solidFill>
                  <a:schemeClr val="tx2"/>
                </a:solidFill>
              </a:rPr>
              <a:t>Moderationsfähigkeiten</a:t>
            </a:r>
            <a:r>
              <a:rPr lang="fr-CH" sz="2400" dirty="0">
                <a:solidFill>
                  <a:schemeClr val="tx2"/>
                </a:solidFill>
              </a:rPr>
              <a:t> + </a:t>
            </a:r>
            <a:r>
              <a:rPr lang="fr-CH" sz="2400" dirty="0" err="1">
                <a:solidFill>
                  <a:schemeClr val="tx2"/>
                </a:solidFill>
              </a:rPr>
              <a:t>Pädagogik</a:t>
            </a:r>
            <a:r>
              <a:rPr lang="fr-CH" sz="2400" dirty="0">
                <a:solidFill>
                  <a:schemeClr val="tx2"/>
                </a:solidFill>
              </a:rPr>
              <a:t>, </a:t>
            </a:r>
            <a:r>
              <a:rPr lang="fr-CH" sz="2400" dirty="0" err="1">
                <a:solidFill>
                  <a:schemeClr val="tx2"/>
                </a:solidFill>
              </a:rPr>
              <a:t>um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Begleitgruppen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zu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vereinen</a:t>
            </a:r>
            <a:r>
              <a:rPr lang="fr-CH" sz="2400" dirty="0">
                <a:solidFill>
                  <a:schemeClr val="tx2"/>
                </a:solidFill>
              </a:rPr>
              <a:t>, </a:t>
            </a:r>
            <a:r>
              <a:rPr lang="fr-CH" sz="2400" dirty="0" err="1">
                <a:solidFill>
                  <a:schemeClr val="tx2"/>
                </a:solidFill>
              </a:rPr>
              <a:t>Anspruchsgruppen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zu</a:t>
            </a:r>
            <a:r>
              <a:rPr lang="fr-CH" sz="2400" dirty="0">
                <a:solidFill>
                  <a:schemeClr val="tx2"/>
                </a:solidFill>
              </a:rPr>
              <a:t> </a:t>
            </a:r>
            <a:r>
              <a:rPr lang="fr-CH" sz="2400" dirty="0" err="1">
                <a:solidFill>
                  <a:schemeClr val="tx2"/>
                </a:solidFill>
              </a:rPr>
              <a:t>überzeugen</a:t>
            </a:r>
            <a:endParaRPr lang="fr-CH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4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732</Words>
  <Application>Microsoft Office PowerPoint</Application>
  <PresentationFormat>Grand écran</PresentationFormat>
  <Paragraphs>141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Wingdings</vt:lpstr>
      <vt:lpstr>Office Theme</vt:lpstr>
      <vt:lpstr>Unabhängigkeit und Partizipation Ein unvereinbares Paar?  Das Beispiel der obersten Aufsichtsorgane </vt:lpstr>
      <vt:lpstr>Die Unabhängigkeit der obersten Aufsichtsorgane (SAI)</vt:lpstr>
      <vt:lpstr>Unabhängigkeit und SEVAL-Standards</vt:lpstr>
      <vt:lpstr>Nutzen der Unabhängigkeit je nach Ort der Nutzung</vt:lpstr>
      <vt:lpstr>Der (Spezial-)Fall der Aufsichtsinstanzen</vt:lpstr>
      <vt:lpstr>Der Aufstieg partizipativer Ansätze</vt:lpstr>
      <vt:lpstr>Herausforderungen der Partizipation</vt:lpstr>
      <vt:lpstr>Vier zunehmende Stufen der Partizipation</vt:lpstr>
      <vt:lpstr>Kernpunkte /  zu Beachten</vt:lpstr>
      <vt:lpstr>Unabhängigkeit trotz Partizipation?</vt:lpstr>
      <vt:lpstr>Schlussfolgerungen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Indépendance et participation</dc:title>
  <dc:creator>Eric Moachon</dc:creator>
  <cp:lastModifiedBy>pz </cp:lastModifiedBy>
  <cp:revision>103</cp:revision>
  <cp:lastPrinted>2020-09-03T07:29:32Z</cp:lastPrinted>
  <dcterms:created xsi:type="dcterms:W3CDTF">2020-07-01T08:39:03Z</dcterms:created>
  <dcterms:modified xsi:type="dcterms:W3CDTF">2020-09-15T14:34:25Z</dcterms:modified>
</cp:coreProperties>
</file>