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16"/>
  </p:notesMasterIdLst>
  <p:handoutMasterIdLst>
    <p:handoutMasterId r:id="rId17"/>
  </p:handoutMasterIdLst>
  <p:sldIdLst>
    <p:sldId id="257" r:id="rId2"/>
    <p:sldId id="319" r:id="rId3"/>
    <p:sldId id="346" r:id="rId4"/>
    <p:sldId id="363" r:id="rId5"/>
    <p:sldId id="364" r:id="rId6"/>
    <p:sldId id="365" r:id="rId7"/>
    <p:sldId id="370" r:id="rId8"/>
    <p:sldId id="371" r:id="rId9"/>
    <p:sldId id="367" r:id="rId10"/>
    <p:sldId id="369" r:id="rId11"/>
    <p:sldId id="372" r:id="rId12"/>
    <p:sldId id="374" r:id="rId13"/>
    <p:sldId id="375" r:id="rId14"/>
    <p:sldId id="373" r:id="rId15"/>
  </p:sldIdLst>
  <p:sldSz cx="9144000" cy="6858000" type="screen4x3"/>
  <p:notesSz cx="6889750" cy="100155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il" initials="N" lastIdx="6" clrIdx="0">
    <p:extLst>
      <p:ext uri="{19B8F6BF-5375-455C-9EA6-DF929625EA0E}">
        <p15:presenceInfo xmlns:p15="http://schemas.microsoft.com/office/powerpoint/2012/main" userId="Neil" providerId="None"/>
      </p:ext>
    </p:extLst>
  </p:cmAuthor>
  <p:cmAuthor id="2" name="Christine Serdaly" initials="CS" lastIdx="5" clrIdx="1">
    <p:extLst>
      <p:ext uri="{19B8F6BF-5375-455C-9EA6-DF929625EA0E}">
        <p15:presenceInfo xmlns:p15="http://schemas.microsoft.com/office/powerpoint/2012/main" userId="55de456d8fe94e7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EFF"/>
    <a:srgbClr val="97E9E5"/>
    <a:srgbClr val="229E98"/>
    <a:srgbClr val="CCDF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66720" autoAdjust="0"/>
  </p:normalViewPr>
  <p:slideViewPr>
    <p:cSldViewPr snapToGrid="0">
      <p:cViewPr varScale="1">
        <p:scale>
          <a:sx n="77" d="100"/>
          <a:sy n="77" d="100"/>
        </p:scale>
        <p:origin x="2640" y="78"/>
      </p:cViewPr>
      <p:guideLst/>
    </p:cSldViewPr>
  </p:slideViewPr>
  <p:notesTextViewPr>
    <p:cViewPr>
      <p:scale>
        <a:sx n="1" d="1"/>
        <a:sy n="1" d="1"/>
      </p:scale>
      <p:origin x="0" y="0"/>
    </p:cViewPr>
  </p:notesTextViewPr>
  <p:notesViewPr>
    <p:cSldViewPr snapToGrid="0">
      <p:cViewPr varScale="1">
        <p:scale>
          <a:sx n="44" d="100"/>
          <a:sy n="44" d="100"/>
        </p:scale>
        <p:origin x="27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2D5231B-833C-4C25-8FB4-DBB4127B17F3}"/>
              </a:ext>
            </a:extLst>
          </p:cNvPr>
          <p:cNvSpPr>
            <a:spLocks noGrp="1"/>
          </p:cNvSpPr>
          <p:nvPr>
            <p:ph type="hdr" sz="quarter"/>
          </p:nvPr>
        </p:nvSpPr>
        <p:spPr>
          <a:xfrm>
            <a:off x="0" y="0"/>
            <a:ext cx="2985188" cy="501491"/>
          </a:xfrm>
          <a:prstGeom prst="rect">
            <a:avLst/>
          </a:prstGeom>
        </p:spPr>
        <p:txBody>
          <a:bodyPr vert="horz" lIns="91440" tIns="45720" rIns="91440" bIns="45720" rtlCol="0"/>
          <a:lstStyle>
            <a:lvl1pPr algn="l">
              <a:defRPr sz="1200"/>
            </a:lvl1pPr>
          </a:lstStyle>
          <a:p>
            <a:endParaRPr lang="fr-CH"/>
          </a:p>
        </p:txBody>
      </p:sp>
      <p:sp>
        <p:nvSpPr>
          <p:cNvPr id="3" name="Espace réservé de la date 2">
            <a:extLst>
              <a:ext uri="{FF2B5EF4-FFF2-40B4-BE49-F238E27FC236}">
                <a16:creationId xmlns:a16="http://schemas.microsoft.com/office/drawing/2014/main" id="{5C58ECD4-28FE-476A-B375-4C1D2078B849}"/>
              </a:ext>
            </a:extLst>
          </p:cNvPr>
          <p:cNvSpPr>
            <a:spLocks noGrp="1"/>
          </p:cNvSpPr>
          <p:nvPr>
            <p:ph type="dt" sz="quarter" idx="1"/>
          </p:nvPr>
        </p:nvSpPr>
        <p:spPr>
          <a:xfrm>
            <a:off x="3902974" y="0"/>
            <a:ext cx="2985188" cy="501491"/>
          </a:xfrm>
          <a:prstGeom prst="rect">
            <a:avLst/>
          </a:prstGeom>
        </p:spPr>
        <p:txBody>
          <a:bodyPr vert="horz" lIns="91440" tIns="45720" rIns="91440" bIns="45720" rtlCol="0"/>
          <a:lstStyle>
            <a:lvl1pPr algn="r">
              <a:defRPr sz="1200"/>
            </a:lvl1pPr>
          </a:lstStyle>
          <a:p>
            <a:fld id="{C35D54EF-7044-4D83-99A8-D6336210551F}" type="datetimeFigureOut">
              <a:rPr lang="fr-CH" smtClean="0"/>
              <a:t>11.09.2020</a:t>
            </a:fld>
            <a:endParaRPr lang="fr-CH"/>
          </a:p>
        </p:txBody>
      </p:sp>
      <p:sp>
        <p:nvSpPr>
          <p:cNvPr id="4" name="Espace réservé du pied de page 3">
            <a:extLst>
              <a:ext uri="{FF2B5EF4-FFF2-40B4-BE49-F238E27FC236}">
                <a16:creationId xmlns:a16="http://schemas.microsoft.com/office/drawing/2014/main" id="{CEF88E80-A79F-4165-9361-FA0D4102E660}"/>
              </a:ext>
            </a:extLst>
          </p:cNvPr>
          <p:cNvSpPr>
            <a:spLocks noGrp="1"/>
          </p:cNvSpPr>
          <p:nvPr>
            <p:ph type="ftr" sz="quarter" idx="2"/>
          </p:nvPr>
        </p:nvSpPr>
        <p:spPr>
          <a:xfrm>
            <a:off x="0" y="9514047"/>
            <a:ext cx="2985188" cy="501491"/>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a:extLst>
              <a:ext uri="{FF2B5EF4-FFF2-40B4-BE49-F238E27FC236}">
                <a16:creationId xmlns:a16="http://schemas.microsoft.com/office/drawing/2014/main" id="{D073E39E-E341-4ED8-B08C-A5998A87ED57}"/>
              </a:ext>
            </a:extLst>
          </p:cNvPr>
          <p:cNvSpPr>
            <a:spLocks noGrp="1"/>
          </p:cNvSpPr>
          <p:nvPr>
            <p:ph type="sldNum" sz="quarter" idx="3"/>
          </p:nvPr>
        </p:nvSpPr>
        <p:spPr>
          <a:xfrm>
            <a:off x="3902974" y="9514047"/>
            <a:ext cx="2985188" cy="501491"/>
          </a:xfrm>
          <a:prstGeom prst="rect">
            <a:avLst/>
          </a:prstGeom>
        </p:spPr>
        <p:txBody>
          <a:bodyPr vert="horz" lIns="91440" tIns="45720" rIns="91440" bIns="45720" rtlCol="0" anchor="b"/>
          <a:lstStyle>
            <a:lvl1pPr algn="r">
              <a:defRPr sz="1200"/>
            </a:lvl1pPr>
          </a:lstStyle>
          <a:p>
            <a:fld id="{74C09BCA-26AC-4DDE-BDB2-1F3FD30447FA}" type="slidenum">
              <a:rPr lang="fr-CH" smtClean="0"/>
              <a:t>‹N°›</a:t>
            </a:fld>
            <a:endParaRPr lang="fr-CH"/>
          </a:p>
        </p:txBody>
      </p:sp>
    </p:spTree>
    <p:extLst>
      <p:ext uri="{BB962C8B-B14F-4D97-AF65-F5344CB8AC3E}">
        <p14:creationId xmlns:p14="http://schemas.microsoft.com/office/powerpoint/2010/main" val="1672358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5559" cy="502517"/>
          </a:xfrm>
          <a:prstGeom prst="rect">
            <a:avLst/>
          </a:prstGeom>
        </p:spPr>
        <p:txBody>
          <a:bodyPr vert="horz" lIns="96606" tIns="48303" rIns="96606" bIns="48303" rtlCol="0"/>
          <a:lstStyle>
            <a:lvl1pPr algn="l">
              <a:defRPr sz="1300"/>
            </a:lvl1pPr>
          </a:lstStyle>
          <a:p>
            <a:endParaRPr lang="fr-CH"/>
          </a:p>
        </p:txBody>
      </p:sp>
      <p:sp>
        <p:nvSpPr>
          <p:cNvPr id="3" name="Espace réservé de la date 2"/>
          <p:cNvSpPr>
            <a:spLocks noGrp="1"/>
          </p:cNvSpPr>
          <p:nvPr>
            <p:ph type="dt" idx="1"/>
          </p:nvPr>
        </p:nvSpPr>
        <p:spPr>
          <a:xfrm>
            <a:off x="3902597" y="0"/>
            <a:ext cx="2985559" cy="502517"/>
          </a:xfrm>
          <a:prstGeom prst="rect">
            <a:avLst/>
          </a:prstGeom>
        </p:spPr>
        <p:txBody>
          <a:bodyPr vert="horz" lIns="96606" tIns="48303" rIns="96606" bIns="48303" rtlCol="0"/>
          <a:lstStyle>
            <a:lvl1pPr algn="r">
              <a:defRPr sz="1300"/>
            </a:lvl1pPr>
          </a:lstStyle>
          <a:p>
            <a:fld id="{C1E2CA99-F57F-456C-8678-357810924998}" type="datetimeFigureOut">
              <a:rPr lang="fr-CH" smtClean="0"/>
              <a:t>11.09.2020</a:t>
            </a:fld>
            <a:endParaRPr lang="fr-CH"/>
          </a:p>
        </p:txBody>
      </p:sp>
      <p:sp>
        <p:nvSpPr>
          <p:cNvPr id="4" name="Espace réservé de l'image des diapositives 3"/>
          <p:cNvSpPr>
            <a:spLocks noGrp="1" noRot="1" noChangeAspect="1"/>
          </p:cNvSpPr>
          <p:nvPr>
            <p:ph type="sldImg" idx="2"/>
          </p:nvPr>
        </p:nvSpPr>
        <p:spPr>
          <a:xfrm>
            <a:off x="1192213" y="1252538"/>
            <a:ext cx="4505325" cy="3379787"/>
          </a:xfrm>
          <a:prstGeom prst="rect">
            <a:avLst/>
          </a:prstGeom>
          <a:noFill/>
          <a:ln w="12700">
            <a:solidFill>
              <a:prstClr val="black"/>
            </a:solidFill>
          </a:ln>
        </p:spPr>
        <p:txBody>
          <a:bodyPr vert="horz" lIns="96606" tIns="48303" rIns="96606" bIns="48303" rtlCol="0" anchor="ctr"/>
          <a:lstStyle/>
          <a:p>
            <a:endParaRPr lang="fr-CH"/>
          </a:p>
        </p:txBody>
      </p:sp>
      <p:sp>
        <p:nvSpPr>
          <p:cNvPr id="5" name="Espace réservé des notes 4"/>
          <p:cNvSpPr>
            <a:spLocks noGrp="1"/>
          </p:cNvSpPr>
          <p:nvPr>
            <p:ph type="body" sz="quarter" idx="3"/>
          </p:nvPr>
        </p:nvSpPr>
        <p:spPr>
          <a:xfrm>
            <a:off x="688976" y="4819978"/>
            <a:ext cx="5511800" cy="3943618"/>
          </a:xfrm>
          <a:prstGeom prst="rect">
            <a:avLst/>
          </a:prstGeom>
        </p:spPr>
        <p:txBody>
          <a:bodyPr vert="horz" lIns="96606" tIns="48303" rIns="96606" bIns="48303"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9513023"/>
            <a:ext cx="2985559" cy="502515"/>
          </a:xfrm>
          <a:prstGeom prst="rect">
            <a:avLst/>
          </a:prstGeom>
        </p:spPr>
        <p:txBody>
          <a:bodyPr vert="horz" lIns="96606" tIns="48303" rIns="96606" bIns="48303" rtlCol="0" anchor="b"/>
          <a:lstStyle>
            <a:lvl1pPr algn="l">
              <a:defRPr sz="1300"/>
            </a:lvl1pPr>
          </a:lstStyle>
          <a:p>
            <a:endParaRPr lang="fr-CH"/>
          </a:p>
        </p:txBody>
      </p:sp>
      <p:sp>
        <p:nvSpPr>
          <p:cNvPr id="7" name="Espace réservé du numéro de diapositive 6"/>
          <p:cNvSpPr>
            <a:spLocks noGrp="1"/>
          </p:cNvSpPr>
          <p:nvPr>
            <p:ph type="sldNum" sz="quarter" idx="5"/>
          </p:nvPr>
        </p:nvSpPr>
        <p:spPr>
          <a:xfrm>
            <a:off x="3902597" y="9513023"/>
            <a:ext cx="2985559" cy="502515"/>
          </a:xfrm>
          <a:prstGeom prst="rect">
            <a:avLst/>
          </a:prstGeom>
        </p:spPr>
        <p:txBody>
          <a:bodyPr vert="horz" lIns="96606" tIns="48303" rIns="96606" bIns="48303" rtlCol="0" anchor="b"/>
          <a:lstStyle>
            <a:lvl1pPr algn="r">
              <a:defRPr sz="1300"/>
            </a:lvl1pPr>
          </a:lstStyle>
          <a:p>
            <a:fld id="{6CC6CF5B-4B60-4FBE-BFC8-0B68D99A7E0E}" type="slidenum">
              <a:rPr lang="fr-CH" smtClean="0"/>
              <a:t>‹N°›</a:t>
            </a:fld>
            <a:endParaRPr lang="fr-CH"/>
          </a:p>
        </p:txBody>
      </p:sp>
    </p:spTree>
    <p:extLst>
      <p:ext uri="{BB962C8B-B14F-4D97-AF65-F5344CB8AC3E}">
        <p14:creationId xmlns:p14="http://schemas.microsoft.com/office/powerpoint/2010/main" val="2846810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xfrm>
            <a:off x="1192213" y="1252538"/>
            <a:ext cx="4505325" cy="33797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H" dirty="0"/>
              <a:t>Bonjour et bienvenue dans cet atelier méthodologique où nous allons vous parler de la facilitation dans le domaine de l’évaluation, et son rôle dans le soutien à la participation.</a:t>
            </a:r>
          </a:p>
          <a:p>
            <a:pPr eaLnBrk="1" hangingPunct="1">
              <a:spcBef>
                <a:spcPct val="0"/>
              </a:spcBef>
            </a:pPr>
            <a:endParaRPr lang="fr-CH" dirty="0"/>
          </a:p>
          <a:p>
            <a:pPr eaLnBrk="1" hangingPunct="1">
              <a:spcBef>
                <a:spcPct val="0"/>
              </a:spcBef>
            </a:pPr>
            <a:r>
              <a:rPr lang="fr-CH" dirty="0"/>
              <a:t>Nous sommes </a:t>
            </a:r>
            <a:r>
              <a:rPr lang="fr-CH" dirty="0" err="1"/>
              <a:t>consultant.e.s</a:t>
            </a:r>
            <a:r>
              <a:rPr lang="fr-CH" dirty="0"/>
              <a:t> et évaluateurs depuis maintenant 9 ans au sein de notre bureau éponyme, après avoir été nous-mêmes des acteurs de l’action publique dans différents domaines.</a:t>
            </a:r>
          </a:p>
          <a:p>
            <a:pPr eaLnBrk="1" hangingPunct="1">
              <a:spcBef>
                <a:spcPct val="0"/>
              </a:spcBef>
            </a:pPr>
            <a:endParaRPr lang="fr-CH" dirty="0"/>
          </a:p>
          <a:p>
            <a:pPr eaLnBrk="1" hangingPunct="1">
              <a:spcBef>
                <a:spcPct val="0"/>
              </a:spcBef>
            </a:pPr>
            <a:r>
              <a:rPr lang="fr-CH" dirty="0"/>
              <a:t>Aujourd’hui, nous nous plaisons donc à puiser, pour faire de l’évaluation, dans les méthodes que nous avons utilisées et développées ailleurs, dont la facilitation.</a:t>
            </a:r>
          </a:p>
        </p:txBody>
      </p:sp>
      <p:sp>
        <p:nvSpPr>
          <p:cNvPr id="1024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829067" indent="-318873">
              <a:defRPr>
                <a:solidFill>
                  <a:schemeClr val="tx1"/>
                </a:solidFill>
                <a:latin typeface="Calibri" pitchFamily="34" charset="0"/>
              </a:defRPr>
            </a:lvl2pPr>
            <a:lvl3pPr marL="1275486" indent="-255097">
              <a:defRPr>
                <a:solidFill>
                  <a:schemeClr val="tx1"/>
                </a:solidFill>
                <a:latin typeface="Calibri" pitchFamily="34" charset="0"/>
              </a:defRPr>
            </a:lvl3pPr>
            <a:lvl4pPr marL="1785682" indent="-255097">
              <a:defRPr>
                <a:solidFill>
                  <a:schemeClr val="tx1"/>
                </a:solidFill>
                <a:latin typeface="Calibri" pitchFamily="34" charset="0"/>
              </a:defRPr>
            </a:lvl4pPr>
            <a:lvl5pPr marL="2295878" indent="-255097">
              <a:defRPr>
                <a:solidFill>
                  <a:schemeClr val="tx1"/>
                </a:solidFill>
                <a:latin typeface="Calibri" pitchFamily="34" charset="0"/>
              </a:defRPr>
            </a:lvl5pPr>
            <a:lvl6pPr marL="2806070" indent="-255097" fontAlgn="base">
              <a:spcBef>
                <a:spcPct val="0"/>
              </a:spcBef>
              <a:spcAft>
                <a:spcPct val="0"/>
              </a:spcAft>
              <a:defRPr>
                <a:solidFill>
                  <a:schemeClr val="tx1"/>
                </a:solidFill>
                <a:latin typeface="Calibri" pitchFamily="34" charset="0"/>
              </a:defRPr>
            </a:lvl6pPr>
            <a:lvl7pPr marL="3316267" indent="-255097" fontAlgn="base">
              <a:spcBef>
                <a:spcPct val="0"/>
              </a:spcBef>
              <a:spcAft>
                <a:spcPct val="0"/>
              </a:spcAft>
              <a:defRPr>
                <a:solidFill>
                  <a:schemeClr val="tx1"/>
                </a:solidFill>
                <a:latin typeface="Calibri" pitchFamily="34" charset="0"/>
              </a:defRPr>
            </a:lvl7pPr>
            <a:lvl8pPr marL="3826462" indent="-255097" fontAlgn="base">
              <a:spcBef>
                <a:spcPct val="0"/>
              </a:spcBef>
              <a:spcAft>
                <a:spcPct val="0"/>
              </a:spcAft>
              <a:defRPr>
                <a:solidFill>
                  <a:schemeClr val="tx1"/>
                </a:solidFill>
                <a:latin typeface="Calibri" pitchFamily="34" charset="0"/>
              </a:defRPr>
            </a:lvl8pPr>
            <a:lvl9pPr marL="4336657" indent="-25509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64B4AC-BA48-4634-B32F-940B5FC4DB07}" type="slidenum">
              <a:rPr lang="fr-CH" smtClean="0"/>
              <a:pPr fontAlgn="base">
                <a:spcBef>
                  <a:spcPct val="0"/>
                </a:spcBef>
                <a:spcAft>
                  <a:spcPct val="0"/>
                </a:spcAft>
                <a:defRPr/>
              </a:pPr>
              <a:t>1</a:t>
            </a:fld>
            <a:endParaRPr lang="fr-CH" dirty="0"/>
          </a:p>
        </p:txBody>
      </p:sp>
    </p:spTree>
    <p:extLst>
      <p:ext uri="{BB962C8B-B14F-4D97-AF65-F5344CB8AC3E}">
        <p14:creationId xmlns:p14="http://schemas.microsoft.com/office/powerpoint/2010/main" val="3937561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Invitation individuelle à répondre aux 3 questions sur des post-it</a:t>
            </a:r>
          </a:p>
          <a:p>
            <a:endParaRPr lang="fr-CH" dirty="0"/>
          </a:p>
        </p:txBody>
      </p:sp>
      <p:sp>
        <p:nvSpPr>
          <p:cNvPr id="4" name="Espace réservé du numéro de diapositive 3"/>
          <p:cNvSpPr>
            <a:spLocks noGrp="1"/>
          </p:cNvSpPr>
          <p:nvPr>
            <p:ph type="sldNum" sz="quarter" idx="5"/>
          </p:nvPr>
        </p:nvSpPr>
        <p:spPr/>
        <p:txBody>
          <a:bodyPr/>
          <a:lstStyle/>
          <a:p>
            <a:fld id="{6CC6CF5B-4B60-4FBE-BFC8-0B68D99A7E0E}" type="slidenum">
              <a:rPr lang="fr-CH" smtClean="0"/>
              <a:t>10</a:t>
            </a:fld>
            <a:endParaRPr lang="fr-CH"/>
          </a:p>
        </p:txBody>
      </p:sp>
    </p:spTree>
    <p:extLst>
      <p:ext uri="{BB962C8B-B14F-4D97-AF65-F5344CB8AC3E}">
        <p14:creationId xmlns:p14="http://schemas.microsoft.com/office/powerpoint/2010/main" val="1291448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Travail collectif et présentation par les groupes.</a:t>
            </a:r>
          </a:p>
        </p:txBody>
      </p:sp>
      <p:sp>
        <p:nvSpPr>
          <p:cNvPr id="4" name="Espace réservé du numéro de diapositive 3"/>
          <p:cNvSpPr>
            <a:spLocks noGrp="1"/>
          </p:cNvSpPr>
          <p:nvPr>
            <p:ph type="sldNum" sz="quarter" idx="5"/>
          </p:nvPr>
        </p:nvSpPr>
        <p:spPr/>
        <p:txBody>
          <a:bodyPr/>
          <a:lstStyle/>
          <a:p>
            <a:fld id="{6CC6CF5B-4B60-4FBE-BFC8-0B68D99A7E0E}" type="slidenum">
              <a:rPr lang="fr-CH" smtClean="0"/>
              <a:t>11</a:t>
            </a:fld>
            <a:endParaRPr lang="fr-CH"/>
          </a:p>
        </p:txBody>
      </p:sp>
    </p:spTree>
    <p:extLst>
      <p:ext uri="{BB962C8B-B14F-4D97-AF65-F5344CB8AC3E}">
        <p14:creationId xmlns:p14="http://schemas.microsoft.com/office/powerpoint/2010/main" val="1397325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92213" y="1252538"/>
            <a:ext cx="4505325" cy="3379787"/>
          </a:xfrm>
        </p:spPr>
      </p:sp>
      <p:sp>
        <p:nvSpPr>
          <p:cNvPr id="3" name="Espace réservé des notes 2"/>
          <p:cNvSpPr>
            <a:spLocks noGrp="1"/>
          </p:cNvSpPr>
          <p:nvPr>
            <p:ph type="body" idx="1"/>
          </p:nvPr>
        </p:nvSpPr>
        <p:spPr/>
        <p:txBody>
          <a:bodyPr/>
          <a:lstStyle/>
          <a:p>
            <a:r>
              <a:rPr lang="fr-CH" dirty="0"/>
              <a:t>Nos objectifs du jour:</a:t>
            </a:r>
            <a:br>
              <a:rPr lang="fr-CH" dirty="0"/>
            </a:br>
            <a:endParaRPr lang="fr-CH" dirty="0"/>
          </a:p>
          <a:p>
            <a:pPr marL="514350" lvl="0" indent="-514350">
              <a:buFont typeface="+mj-lt"/>
              <a:buAutoNum type="arabicPeriod"/>
            </a:pPr>
            <a:r>
              <a:rPr lang="fr-CH" sz="1200" b="0" dirty="0"/>
              <a:t>Vous faire découvrir trois méthodes de facilitation simples et efficaces</a:t>
            </a:r>
          </a:p>
          <a:p>
            <a:pPr marL="514350" lvl="0" indent="-514350">
              <a:buFont typeface="+mj-lt"/>
              <a:buAutoNum type="arabicPeriod"/>
            </a:pPr>
            <a:r>
              <a:rPr lang="fr-CH" sz="1200" b="0" dirty="0"/>
              <a:t>Discuter des apports et limites de ces méthodes pour l’évaluation et des compétences nécessaires pour y recourir.</a:t>
            </a:r>
            <a:endParaRPr lang="fr-CH" b="0" dirty="0"/>
          </a:p>
          <a:p>
            <a:endParaRPr lang="fr-CH" dirty="0"/>
          </a:p>
          <a:p>
            <a:endParaRPr lang="fr-CH" dirty="0"/>
          </a:p>
        </p:txBody>
      </p:sp>
      <p:sp>
        <p:nvSpPr>
          <p:cNvPr id="4" name="Espace réservé du numéro de diapositive 3"/>
          <p:cNvSpPr>
            <a:spLocks noGrp="1"/>
          </p:cNvSpPr>
          <p:nvPr>
            <p:ph type="sldNum" sz="quarter" idx="5"/>
          </p:nvPr>
        </p:nvSpPr>
        <p:spPr/>
        <p:txBody>
          <a:bodyPr/>
          <a:lstStyle/>
          <a:p>
            <a:fld id="{6CC6CF5B-4B60-4FBE-BFC8-0B68D99A7E0E}" type="slidenum">
              <a:rPr lang="fr-CH" smtClean="0"/>
              <a:t>2</a:t>
            </a:fld>
            <a:endParaRPr lang="fr-CH"/>
          </a:p>
        </p:txBody>
      </p:sp>
    </p:spTree>
    <p:extLst>
      <p:ext uri="{BB962C8B-B14F-4D97-AF65-F5344CB8AC3E}">
        <p14:creationId xmlns:p14="http://schemas.microsoft.com/office/powerpoint/2010/main" val="2524683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92213" y="1252538"/>
            <a:ext cx="4505325" cy="3379787"/>
          </a:xfrm>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6CC6CF5B-4B60-4FBE-BFC8-0B68D99A7E0E}" type="slidenum">
              <a:rPr lang="fr-CH" smtClean="0"/>
              <a:t>3</a:t>
            </a:fld>
            <a:endParaRPr lang="fr-CH"/>
          </a:p>
        </p:txBody>
      </p:sp>
    </p:spTree>
    <p:extLst>
      <p:ext uri="{BB962C8B-B14F-4D97-AF65-F5344CB8AC3E}">
        <p14:creationId xmlns:p14="http://schemas.microsoft.com/office/powerpoint/2010/main" val="3218712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0" dirty="0"/>
              <a:t>Une méthode développée dans le cadre de la recherche en sciences sociales</a:t>
            </a:r>
          </a:p>
          <a:p>
            <a:pPr marL="171450" indent="-171450">
              <a:buFont typeface="Arial" panose="020B0604020202020204" pitchFamily="34" charset="0"/>
              <a:buChar char="•"/>
            </a:pPr>
            <a:r>
              <a:rPr lang="fr-CH" b="0" dirty="0"/>
              <a:t>que nous avons adaptée à des interventions sur des durées limitées, dans un contexte d’élaboration de projet ou d’évaluation.</a:t>
            </a:r>
          </a:p>
          <a:p>
            <a:endParaRPr lang="fr-CH" b="0" dirty="0"/>
          </a:p>
          <a:p>
            <a:r>
              <a:rPr lang="fr-CH" b="0" dirty="0"/>
              <a:t>La MAG est fondée sur le récit d’expérience, une méthode qui </a:t>
            </a:r>
            <a:r>
              <a:rPr lang="fr-FR" b="0" dirty="0"/>
              <a:t>aide à comprendre des situations complexes</a:t>
            </a:r>
          </a:p>
          <a:p>
            <a:pPr marL="171450" indent="-171450">
              <a:buFont typeface="Arial" panose="020B0604020202020204" pitchFamily="34" charset="0"/>
              <a:buChar char="•"/>
            </a:pPr>
            <a:r>
              <a:rPr lang="fr-FR" b="0" dirty="0"/>
              <a:t>ainsi que sur le co-développement qui favorise l’énoncé de solutions par les personnes concernées elles-mêmes.</a:t>
            </a:r>
          </a:p>
          <a:p>
            <a:endParaRPr lang="fr-FR" b="0" dirty="0"/>
          </a:p>
          <a:p>
            <a:r>
              <a:rPr lang="fr-FR" b="0" dirty="0"/>
              <a:t>C’est un outil qui permet de vérifier la pertinence d’un projet sur les aspects concernant les publics visés et leurs besoins</a:t>
            </a:r>
          </a:p>
          <a:p>
            <a:pPr marL="171450" indent="-171450">
              <a:buFont typeface="Arial" panose="020B0604020202020204" pitchFamily="34" charset="0"/>
              <a:buChar char="•"/>
            </a:pPr>
            <a:r>
              <a:rPr lang="fr-FR" b="0" dirty="0"/>
              <a:t>Soit en amont dans la phase de conception du projet</a:t>
            </a:r>
          </a:p>
          <a:p>
            <a:pPr marL="171450" indent="-171450">
              <a:buFont typeface="Arial" panose="020B0604020202020204" pitchFamily="34" charset="0"/>
              <a:buChar char="•"/>
            </a:pPr>
            <a:r>
              <a:rPr lang="fr-FR" b="0" dirty="0"/>
              <a:t>Soit lors d’une évaluation formative, en cours ou en fin de projet</a:t>
            </a:r>
          </a:p>
          <a:p>
            <a:pPr marL="171450" indent="-171450">
              <a:buFont typeface="Arial" panose="020B0604020202020204" pitchFamily="34" charset="0"/>
              <a:buChar char="•"/>
            </a:pPr>
            <a:r>
              <a:rPr lang="fr-FR" b="0" dirty="0"/>
              <a:t>Elle permet aussi de disposer d’éléments pour comprendre les raisons pour lesquelles une réalisation n’a pas atteint son public</a:t>
            </a:r>
          </a:p>
          <a:p>
            <a:endParaRPr lang="fr-FR" b="0" dirty="0"/>
          </a:p>
          <a:p>
            <a:endParaRPr lang="fr-CH" dirty="0"/>
          </a:p>
        </p:txBody>
      </p:sp>
      <p:sp>
        <p:nvSpPr>
          <p:cNvPr id="4" name="Espace réservé du numéro de diapositive 3"/>
          <p:cNvSpPr>
            <a:spLocks noGrp="1"/>
          </p:cNvSpPr>
          <p:nvPr>
            <p:ph type="sldNum" sz="quarter" idx="5"/>
          </p:nvPr>
        </p:nvSpPr>
        <p:spPr/>
        <p:txBody>
          <a:bodyPr/>
          <a:lstStyle/>
          <a:p>
            <a:fld id="{6CC6CF5B-4B60-4FBE-BFC8-0B68D99A7E0E}" type="slidenum">
              <a:rPr lang="fr-CH" smtClean="0"/>
              <a:t>4</a:t>
            </a:fld>
            <a:endParaRPr lang="fr-CH"/>
          </a:p>
        </p:txBody>
      </p:sp>
    </p:spTree>
    <p:extLst>
      <p:ext uri="{BB962C8B-B14F-4D97-AF65-F5344CB8AC3E}">
        <p14:creationId xmlns:p14="http://schemas.microsoft.com/office/powerpoint/2010/main" val="2955719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CH" b="0" dirty="0"/>
              <a:t>L’exemple choisi se situe dans une logique de vérification de la pertinence de certains aspects du modèle (et non pas de l’évaluation de ses effets)</a:t>
            </a:r>
          </a:p>
          <a:p>
            <a:pPr>
              <a:tabLst>
                <a:tab pos="3931920" algn="l"/>
              </a:tabLst>
            </a:pPr>
            <a:endParaRPr lang="fr-FR" sz="1800" b="1" dirty="0">
              <a:effectLst/>
              <a:latin typeface="Calibri" panose="020F0502020204030204" pitchFamily="34" charset="0"/>
              <a:ea typeface="Times New Roman" panose="02020603050405020304" pitchFamily="18" charset="0"/>
              <a:cs typeface="Arial" panose="020B0604020202020204" pitchFamily="34" charset="0"/>
            </a:endParaRPr>
          </a:p>
          <a:p>
            <a:pPr>
              <a:tabLst>
                <a:tab pos="3931920" algn="l"/>
              </a:tabLst>
            </a:pPr>
            <a:r>
              <a:rPr lang="fr-FR" sz="1800" b="0" dirty="0">
                <a:effectLst/>
                <a:latin typeface="Calibri" panose="020F0502020204030204" pitchFamily="34" charset="0"/>
                <a:ea typeface="Times New Roman" panose="02020603050405020304" pitchFamily="18" charset="0"/>
                <a:cs typeface="Arial" panose="020B0604020202020204" pitchFamily="34" charset="0"/>
              </a:rPr>
              <a:t>L’atelier a été conduit à plusieurs reprises dans des EMS différents, en</a:t>
            </a:r>
            <a:r>
              <a:rPr lang="fr-FR" sz="1800" dirty="0">
                <a:effectLst/>
                <a:latin typeface="Calibri" panose="020F0502020204030204" pitchFamily="34" charset="0"/>
                <a:ea typeface="Times New Roman" panose="02020603050405020304" pitchFamily="18" charset="0"/>
                <a:cs typeface="Arial" panose="020B0604020202020204" pitchFamily="34" charset="0"/>
              </a:rPr>
              <a:t> Suisse alémanique et en Suisse romande. </a:t>
            </a:r>
          </a:p>
          <a:p>
            <a:pPr>
              <a:tabLst>
                <a:tab pos="3931920" algn="l"/>
              </a:tabLst>
            </a:pPr>
            <a:r>
              <a:rPr lang="fr-FR" sz="1800" dirty="0">
                <a:effectLst/>
                <a:latin typeface="Calibri" panose="020F0502020204030204" pitchFamily="34" charset="0"/>
                <a:ea typeface="Times New Roman" panose="02020603050405020304" pitchFamily="18" charset="0"/>
                <a:cs typeface="Arial" panose="020B0604020202020204" pitchFamily="34" charset="0"/>
              </a:rPr>
              <a:t> </a:t>
            </a:r>
            <a:endParaRPr lang="fr-CH" sz="18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3931920" algn="l"/>
              </a:tabLst>
            </a:pPr>
            <a:r>
              <a:rPr lang="fr-FR" sz="18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Dans chaque EMS entre 2 à 4 résidents et 2 à 4 proches ont été recrutés par un membre de l’équipe de chaque EMS en appliquant des critères d'inclusion et d'exclusion.</a:t>
            </a:r>
          </a:p>
          <a:p>
            <a:pPr>
              <a:tabLst>
                <a:tab pos="3931920" algn="l"/>
              </a:tabLst>
            </a:pPr>
            <a:r>
              <a:rPr lang="fr-FR" sz="1800" dirty="0">
                <a:effectLst/>
                <a:latin typeface="Calibri" panose="020F0502020204030204" pitchFamily="34" charset="0"/>
                <a:ea typeface="Times New Roman" panose="02020603050405020304" pitchFamily="18" charset="0"/>
                <a:cs typeface="Arial" panose="020B0604020202020204" pitchFamily="34" charset="0"/>
              </a:rPr>
              <a:t>Le groupe comprenait, dans la mesure du possible, une diversité de profils : des proches de résidant.e.s avec et sans problèmes cognitifs, des résidents ayant des maladies chroniques différentes, et des deux sexes.</a:t>
            </a:r>
          </a:p>
          <a:p>
            <a:pPr>
              <a:tabLst>
                <a:tab pos="3931920" algn="l"/>
              </a:tabLst>
            </a:pPr>
            <a:endParaRPr lang="fr-FR" sz="1800" dirty="0">
              <a:effectLst/>
              <a:latin typeface="Calibri" panose="020F0502020204030204" pitchFamily="34" charset="0"/>
              <a:ea typeface="Times New Roman" panose="02020603050405020304" pitchFamily="18" charset="0"/>
              <a:cs typeface="Arial" panose="020B0604020202020204" pitchFamily="34" charset="0"/>
            </a:endParaRPr>
          </a:p>
          <a:p>
            <a:pPr algn="l">
              <a:tabLst>
                <a:tab pos="3931920" algn="l"/>
              </a:tabLst>
            </a:pPr>
            <a:r>
              <a:rPr lang="fr-FR" sz="1800" dirty="0">
                <a:effectLst/>
                <a:latin typeface="Calibri" panose="020F0502020204030204" pitchFamily="34" charset="0"/>
                <a:ea typeface="Times New Roman" panose="02020603050405020304" pitchFamily="18" charset="0"/>
                <a:cs typeface="Arial" panose="020B0604020202020204" pitchFamily="34" charset="0"/>
              </a:rPr>
              <a:t>L‘atelier durait 1h30, ce qui était considéré comme la longueur maximale par les professionnels de l’EMS pour les résidant.e.s.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tabLst>
                <a:tab pos="3931920" algn="l"/>
              </a:tabLst>
            </a:pPr>
            <a:endParaRPr lang="fr-C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fr-CH" dirty="0"/>
          </a:p>
        </p:txBody>
      </p:sp>
      <p:sp>
        <p:nvSpPr>
          <p:cNvPr id="4" name="Espace réservé du numéro de diapositive 3"/>
          <p:cNvSpPr>
            <a:spLocks noGrp="1"/>
          </p:cNvSpPr>
          <p:nvPr>
            <p:ph type="sldNum" sz="quarter" idx="5"/>
          </p:nvPr>
        </p:nvSpPr>
        <p:spPr/>
        <p:txBody>
          <a:bodyPr/>
          <a:lstStyle/>
          <a:p>
            <a:fld id="{6CC6CF5B-4B60-4FBE-BFC8-0B68D99A7E0E}" type="slidenum">
              <a:rPr lang="fr-CH" smtClean="0"/>
              <a:t>5</a:t>
            </a:fld>
            <a:endParaRPr lang="fr-CH"/>
          </a:p>
        </p:txBody>
      </p:sp>
    </p:spTree>
    <p:extLst>
      <p:ext uri="{BB962C8B-B14F-4D97-AF65-F5344CB8AC3E}">
        <p14:creationId xmlns:p14="http://schemas.microsoft.com/office/powerpoint/2010/main" val="3688137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CH" b="0" dirty="0"/>
              <a:t>Nous avons donc adapté la structure usuelle du récit de la MAG en une version plus simple, adaptée aux possibilités des résidant.e.s et des proches (qui sont parfois aussi âgés), en prenant appui sur les méthodes de facilitation</a:t>
            </a:r>
            <a:endParaRPr lang="fr-CH" b="1" dirty="0"/>
          </a:p>
          <a:p>
            <a:pPr marL="0" indent="0">
              <a:buFont typeface="Arial" panose="020B0604020202020204" pitchFamily="34" charset="0"/>
              <a:buNone/>
            </a:pPr>
            <a:endParaRPr lang="fr-CH" b="0" dirty="0"/>
          </a:p>
          <a:p>
            <a:pPr marL="0" indent="0">
              <a:buFont typeface="Arial" panose="020B0604020202020204" pitchFamily="34" charset="0"/>
              <a:buNone/>
            </a:pPr>
            <a:r>
              <a:rPr lang="fr-CH" b="0" dirty="0"/>
              <a:t>Phase individuelle</a:t>
            </a:r>
          </a:p>
        </p:txBody>
      </p:sp>
      <p:sp>
        <p:nvSpPr>
          <p:cNvPr id="4" name="Espace réservé du numéro de diapositive 3"/>
          <p:cNvSpPr>
            <a:spLocks noGrp="1"/>
          </p:cNvSpPr>
          <p:nvPr>
            <p:ph type="sldNum" sz="quarter" idx="5"/>
          </p:nvPr>
        </p:nvSpPr>
        <p:spPr/>
        <p:txBody>
          <a:bodyPr/>
          <a:lstStyle/>
          <a:p>
            <a:fld id="{6CC6CF5B-4B60-4FBE-BFC8-0B68D99A7E0E}" type="slidenum">
              <a:rPr lang="fr-CH" smtClean="0"/>
              <a:t>6</a:t>
            </a:fld>
            <a:endParaRPr lang="fr-CH"/>
          </a:p>
        </p:txBody>
      </p:sp>
    </p:spTree>
    <p:extLst>
      <p:ext uri="{BB962C8B-B14F-4D97-AF65-F5344CB8AC3E}">
        <p14:creationId xmlns:p14="http://schemas.microsoft.com/office/powerpoint/2010/main" val="1210632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spcAft>
                <a:spcPts val="600"/>
              </a:spcAft>
              <a:buFont typeface="Arial" panose="020B0604020202020204" pitchFamily="34" charset="0"/>
              <a:buNone/>
            </a:pPr>
            <a:r>
              <a:rPr lang="fr-CH" sz="1400" b="0" dirty="0"/>
              <a:t>Phase collective </a:t>
            </a:r>
          </a:p>
          <a:p>
            <a:pPr marL="0" indent="0">
              <a:spcAft>
                <a:spcPts val="600"/>
              </a:spcAft>
              <a:buFont typeface="Arial" panose="020B0604020202020204" pitchFamily="34" charset="0"/>
              <a:buNone/>
            </a:pPr>
            <a:r>
              <a:rPr lang="fr-FR" sz="1400" b="0" dirty="0"/>
              <a:t>Chaque personne effectue son récit </a:t>
            </a:r>
          </a:p>
          <a:p>
            <a:pPr marL="171450" indent="-171450">
              <a:spcAft>
                <a:spcPts val="600"/>
              </a:spcAft>
              <a:buFont typeface="Arial" panose="020B0604020202020204" pitchFamily="34" charset="0"/>
              <a:buChar char="•"/>
            </a:pPr>
            <a:r>
              <a:rPr lang="fr-FR" sz="1400" b="0" dirty="0"/>
              <a:t>Les participant.e.s sont ensuite invités à exprimer ce que chacun.e considère comme important au sujet des récits qu’il ou elle a entendus : "Qu'est-ce qui est important pour vous dans les histoires que vous avez entendues ? »</a:t>
            </a:r>
          </a:p>
          <a:p>
            <a:pPr marL="171450" indent="-171450">
              <a:spcAft>
                <a:spcPts val="600"/>
              </a:spcAft>
              <a:buFont typeface="Arial" panose="020B0604020202020204" pitchFamily="34" charset="0"/>
              <a:buChar char="•"/>
            </a:pPr>
            <a:endParaRPr lang="fr-CH" sz="1400" b="0" dirty="0"/>
          </a:p>
          <a:p>
            <a:pPr marL="171450" indent="-171450">
              <a:spcAft>
                <a:spcPts val="600"/>
              </a:spcAft>
              <a:buFont typeface="Arial" panose="020B0604020202020204" pitchFamily="34" charset="0"/>
              <a:buChar char="•"/>
            </a:pPr>
            <a:r>
              <a:rPr lang="fr-FR" sz="1400" b="0" dirty="0"/>
              <a:t>Dans une version complète, une fois les récits racontés par leurs auteurs, les participant.e.s vont choisir, selon une méthode adaptée à la taille du groupe, un certain nombre de récits. </a:t>
            </a:r>
          </a:p>
          <a:p>
            <a:pPr marL="171450" indent="-171450">
              <a:spcAft>
                <a:spcPts val="600"/>
              </a:spcAft>
              <a:buFont typeface="Arial" panose="020B0604020202020204" pitchFamily="34" charset="0"/>
              <a:buChar char="•"/>
            </a:pPr>
            <a:r>
              <a:rPr lang="fr-FR" sz="1400" b="0" dirty="0"/>
              <a:t>Le travail se poursuit en sous-groupes avec une étape de co-développement durant laquelle un récit va être travaillé avec des questions guides</a:t>
            </a:r>
          </a:p>
          <a:p>
            <a:pPr marL="628650" lvl="1" indent="-171450">
              <a:spcAft>
                <a:spcPts val="600"/>
              </a:spcAft>
              <a:buFont typeface="Arial" panose="020B0604020202020204" pitchFamily="34" charset="0"/>
              <a:buChar char="•"/>
            </a:pPr>
            <a:r>
              <a:rPr lang="fr-FR" sz="1400" b="0" dirty="0"/>
              <a:t>Qu’est-ce qui est important pour moi dans le récit que je viens d’entendre</a:t>
            </a:r>
          </a:p>
          <a:p>
            <a:pPr marL="628650" lvl="1" indent="-171450">
              <a:spcAft>
                <a:spcPts val="600"/>
              </a:spcAft>
              <a:buFont typeface="Arial" panose="020B0604020202020204" pitchFamily="34" charset="0"/>
              <a:buChar char="•"/>
            </a:pPr>
            <a:r>
              <a:rPr lang="fr-FR" sz="1400" b="0" dirty="0"/>
              <a:t>De quoi est-ce le signe ? (question importante, car on ne s’intéresse plus aux effets / conséquences, mais aux causes possibles)</a:t>
            </a:r>
          </a:p>
          <a:p>
            <a:pPr marL="628650" lvl="1" indent="-171450">
              <a:spcAft>
                <a:spcPts val="600"/>
              </a:spcAft>
              <a:buFont typeface="Arial" panose="020B0604020202020204" pitchFamily="34" charset="0"/>
              <a:buChar char="•"/>
            </a:pPr>
            <a:r>
              <a:rPr lang="fr-FR" sz="1400" b="0" dirty="0"/>
              <a:t>Quelles seraient les actions pour remédier à la situation décrite ?</a:t>
            </a:r>
          </a:p>
          <a:p>
            <a:pPr marL="171450" lvl="0" indent="-171450">
              <a:spcAft>
                <a:spcPts val="600"/>
              </a:spcAft>
              <a:buFont typeface="Arial" panose="020B0604020202020204" pitchFamily="34" charset="0"/>
              <a:buChar char="•"/>
            </a:pPr>
            <a:r>
              <a:rPr lang="fr-FR" sz="1400" b="0" dirty="0"/>
              <a:t>Le groupe expose son analyse, et l’auteur s’exprime à ce sujet: que retient-il des réflexions et des propositions qui sont faites ?</a:t>
            </a:r>
          </a:p>
          <a:p>
            <a:pPr marL="171450" lvl="0" indent="-171450">
              <a:spcAft>
                <a:spcPts val="600"/>
              </a:spcAft>
              <a:buFont typeface="Arial" panose="020B0604020202020204" pitchFamily="34" charset="0"/>
              <a:buChar char="•"/>
            </a:pPr>
            <a:r>
              <a:rPr lang="fr-FR" sz="1400" b="0" dirty="0"/>
              <a:t>Ces analyses et les retours des auteurs sont effectués collectivement</a:t>
            </a:r>
          </a:p>
          <a:p>
            <a:pPr marL="171450" lvl="0" indent="-171450">
              <a:spcAft>
                <a:spcPts val="600"/>
              </a:spcAft>
              <a:buFont typeface="Arial" panose="020B0604020202020204" pitchFamily="34" charset="0"/>
              <a:buChar char="•"/>
            </a:pPr>
            <a:endParaRPr lang="fr-FR" sz="1400" b="0" dirty="0"/>
          </a:p>
          <a:p>
            <a:pPr marL="0" lvl="0" indent="0">
              <a:spcAft>
                <a:spcPts val="600"/>
              </a:spcAft>
              <a:buFont typeface="Arial" panose="020B0604020202020204" pitchFamily="34" charset="0"/>
              <a:buNone/>
            </a:pPr>
            <a:r>
              <a:rPr lang="fr-FR" sz="1400" b="0" dirty="0"/>
              <a:t>Résultat principal dans le cas présenté</a:t>
            </a:r>
          </a:p>
          <a:p>
            <a:pPr marL="285750" lvl="0" indent="-285750">
              <a:spcAft>
                <a:spcPts val="600"/>
              </a:spcAft>
              <a:buFont typeface="Arial" panose="020B0604020202020204" pitchFamily="34" charset="0"/>
              <a:buChar char="•"/>
            </a:pPr>
            <a:r>
              <a:rPr lang="fr-FR" sz="1400" b="0" dirty="0"/>
              <a:t>La définition de ce qu’est une situation de crise par les résidant.e.s et les proches</a:t>
            </a:r>
          </a:p>
          <a:p>
            <a:pPr marL="285750" lvl="0" indent="-285750">
              <a:spcAft>
                <a:spcPts val="600"/>
              </a:spcAft>
              <a:buFont typeface="Arial" panose="020B0604020202020204" pitchFamily="34" charset="0"/>
              <a:buChar char="•"/>
            </a:pPr>
            <a:r>
              <a:rPr lang="fr-FR" sz="1400" b="0" dirty="0"/>
              <a:t>Surprise: leur perception de ce qu’elle recouvre ne correspond pas aux définitions des soignants</a:t>
            </a:r>
          </a:p>
          <a:p>
            <a:pPr marL="285750" lvl="0" indent="-285750">
              <a:spcAft>
                <a:spcPts val="600"/>
              </a:spcAft>
              <a:buFont typeface="Arial" panose="020B0604020202020204" pitchFamily="34" charset="0"/>
              <a:buChar char="•"/>
            </a:pPr>
            <a:r>
              <a:rPr lang="fr-FR" sz="1400" b="0" dirty="0"/>
              <a:t>Et elle met en évidence </a:t>
            </a:r>
          </a:p>
          <a:p>
            <a:pPr marL="742950" lvl="1" indent="-285750">
              <a:spcAft>
                <a:spcPts val="600"/>
              </a:spcAft>
              <a:buFont typeface="Arial" panose="020B0604020202020204" pitchFamily="34" charset="0"/>
              <a:buChar char="•"/>
            </a:pPr>
            <a:r>
              <a:rPr lang="fr-FR" sz="1400" b="0" dirty="0"/>
              <a:t>d’une part la non attention à une pluralité d’actions que l’on pourrait considérer comme des actions de prévention (alors que les soignants sont centrés sur l’intervention elle-même en situation aigue): par exemple, l’attention portée aux préférences alimentaires de la personne ou le placement d’objets dans la chambre et la salle de bains qui vont soutenir ou non son autonomie</a:t>
            </a:r>
          </a:p>
          <a:p>
            <a:pPr marL="742950" lvl="1" indent="-285750">
              <a:spcAft>
                <a:spcPts val="600"/>
              </a:spcAft>
              <a:buFont typeface="Arial" panose="020B0604020202020204" pitchFamily="34" charset="0"/>
              <a:buChar char="•"/>
            </a:pPr>
            <a:r>
              <a:rPr lang="fr-FR" sz="1400" b="0" dirty="0"/>
              <a:t>D’autre part, les moments-clés où le défaut de coordination entre les professionnels et les personnes concernées favorisent la crise</a:t>
            </a:r>
          </a:p>
        </p:txBody>
      </p:sp>
      <p:sp>
        <p:nvSpPr>
          <p:cNvPr id="4" name="Espace réservé du numéro de diapositive 3"/>
          <p:cNvSpPr>
            <a:spLocks noGrp="1"/>
          </p:cNvSpPr>
          <p:nvPr>
            <p:ph type="sldNum" sz="quarter" idx="5"/>
          </p:nvPr>
        </p:nvSpPr>
        <p:spPr/>
        <p:txBody>
          <a:bodyPr/>
          <a:lstStyle/>
          <a:p>
            <a:fld id="{6CC6CF5B-4B60-4FBE-BFC8-0B68D99A7E0E}" type="slidenum">
              <a:rPr lang="fr-CH" smtClean="0"/>
              <a:t>7</a:t>
            </a:fld>
            <a:endParaRPr lang="fr-CH"/>
          </a:p>
        </p:txBody>
      </p:sp>
    </p:spTree>
    <p:extLst>
      <p:ext uri="{BB962C8B-B14F-4D97-AF65-F5344CB8AC3E}">
        <p14:creationId xmlns:p14="http://schemas.microsoft.com/office/powerpoint/2010/main" val="3527179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92213" y="1252538"/>
            <a:ext cx="4505325" cy="3379787"/>
          </a:xfrm>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dirty="0"/>
              <a:t>Intuitif: </a:t>
            </a:r>
            <a:r>
              <a:rPr lang="fr-CH" sz="1200" kern="1200" dirty="0"/>
              <a:t>(part du quotidien des personnes, de leurs problèmes) : </a:t>
            </a:r>
            <a:r>
              <a:rPr lang="fr-CH" dirty="0"/>
              <a:t>«Quels types de problèmes rencontrez-vous?» est bien plus difficile que «Racontez-moi une situation-type problématique»</a:t>
            </a:r>
          </a:p>
          <a:p>
            <a:pPr marL="171450" indent="-171450">
              <a:buFont typeface="Arial" panose="020B0604020202020204" pitchFamily="34" charset="0"/>
              <a:buChar char="•"/>
            </a:pPr>
            <a:r>
              <a:rPr lang="fr-CH" dirty="0"/>
              <a:t>Bénéficiaires: </a:t>
            </a:r>
            <a:r>
              <a:rPr lang="fr-FR" dirty="0"/>
              <a:t>ne sont pas que des fournisseurs d’information</a:t>
            </a:r>
          </a:p>
          <a:p>
            <a:pPr marL="171450" indent="-171450">
              <a:buFont typeface="Arial" panose="020B0604020202020204" pitchFamily="34" charset="0"/>
              <a:buChar char="•"/>
            </a:pPr>
            <a:endParaRPr lang="fr-CH" dirty="0"/>
          </a:p>
          <a:p>
            <a:pPr marL="171450" indent="-171450">
              <a:buFont typeface="Arial" panose="020B0604020202020204" pitchFamily="34" charset="0"/>
              <a:buChar char="•"/>
            </a:pPr>
            <a:r>
              <a:rPr lang="fr-CH" dirty="0"/>
              <a:t>Focalisé sur les difficultés: doit être utilisé en complément d’une activité de bilan positif</a:t>
            </a:r>
          </a:p>
        </p:txBody>
      </p:sp>
      <p:sp>
        <p:nvSpPr>
          <p:cNvPr id="4" name="Espace réservé du numéro de diapositive 3"/>
          <p:cNvSpPr>
            <a:spLocks noGrp="1"/>
          </p:cNvSpPr>
          <p:nvPr>
            <p:ph type="sldNum" sz="quarter" idx="5"/>
          </p:nvPr>
        </p:nvSpPr>
        <p:spPr/>
        <p:txBody>
          <a:bodyPr/>
          <a:lstStyle/>
          <a:p>
            <a:fld id="{6CC6CF5B-4B60-4FBE-BFC8-0B68D99A7E0E}" type="slidenum">
              <a:rPr lang="fr-CH" smtClean="0"/>
              <a:t>8</a:t>
            </a:fld>
            <a:endParaRPr lang="fr-CH"/>
          </a:p>
        </p:txBody>
      </p:sp>
    </p:spTree>
    <p:extLst>
      <p:ext uri="{BB962C8B-B14F-4D97-AF65-F5344CB8AC3E}">
        <p14:creationId xmlns:p14="http://schemas.microsoft.com/office/powerpoint/2010/main" val="2386249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buFont typeface="Arial" panose="020B0604020202020204" pitchFamily="34" charset="0"/>
              <a:buNone/>
            </a:pPr>
            <a:r>
              <a:rPr lang="fr-FR" dirty="0"/>
              <a:t>Utilisation d’une technique de conversation collective qui utilise des post-it. Il y a au moins trois vertus </a:t>
            </a:r>
          </a:p>
          <a:p>
            <a:pPr marL="171450" lvl="0" indent="-171450">
              <a:buFont typeface="Arial" panose="020B0604020202020204" pitchFamily="34" charset="0"/>
              <a:buChar char="•"/>
            </a:pPr>
            <a:r>
              <a:rPr lang="fr-FR" dirty="0"/>
              <a:t>On sort de l'oralité, chacun peut s'exprimer en parallèle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tout le monde contribue, chacun </a:t>
            </a:r>
            <a:r>
              <a:rPr lang="fr-FR" dirty="0" err="1"/>
              <a:t>co-construit</a:t>
            </a:r>
            <a:r>
              <a:rPr lang="fr-FR" dirty="0"/>
              <a:t> la discussion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On garde une trace de ce qui s'est dit </a:t>
            </a:r>
          </a:p>
          <a:p>
            <a:pPr marL="171450" lvl="0" indent="-171450">
              <a:buFont typeface="Arial" panose="020B0604020202020204" pitchFamily="34" charset="0"/>
              <a:buChar char="•"/>
            </a:pPr>
            <a:endParaRPr lang="fr-FR" dirty="0"/>
          </a:p>
          <a:p>
            <a:pPr marL="0" lvl="0" indent="0">
              <a:buFont typeface="Arial" panose="020B0604020202020204" pitchFamily="34" charset="0"/>
              <a:buNone/>
            </a:pPr>
            <a:r>
              <a:rPr lang="fr-FR" dirty="0"/>
              <a:t>Donc, il y a quelques règles …</a:t>
            </a:r>
          </a:p>
          <a:p>
            <a:pPr marL="171450" lvl="0" indent="-171450">
              <a:buFont typeface="Arial" panose="020B0604020202020204" pitchFamily="34" charset="0"/>
              <a:buChar char="•"/>
            </a:pPr>
            <a:r>
              <a:rPr lang="fr-FR" dirty="0"/>
              <a:t>on écrit lisiblement et au feutre, une idée par post-it, et la conversation peut devenir collective </a:t>
            </a:r>
          </a:p>
          <a:p>
            <a:pPr marL="171450" lvl="0" indent="-171450">
              <a:buFont typeface="Arial" panose="020B0604020202020204" pitchFamily="34" charset="0"/>
              <a:buChar char="•"/>
            </a:pPr>
            <a:r>
              <a:rPr lang="fr-FR" dirty="0"/>
              <a:t>dans les moments d'échanges oraux, chacun dis JE et fais preuve d'écoute </a:t>
            </a:r>
          </a:p>
          <a:p>
            <a:pPr marL="171450" lvl="0" indent="-171450">
              <a:buFont typeface="Arial" panose="020B0604020202020204" pitchFamily="34" charset="0"/>
              <a:buChar char="•"/>
            </a:pPr>
            <a:r>
              <a:rPr lang="fr-FR" dirty="0"/>
              <a:t>Si on est en désaccord, on RAJOUTE son point de vue OUI ET plutôt que NON MAIS </a:t>
            </a:r>
          </a:p>
          <a:p>
            <a:pPr marL="171450" lvl="0" indent="-171450">
              <a:buFont typeface="Arial" panose="020B0604020202020204" pitchFamily="34" charset="0"/>
              <a:buChar char="•"/>
            </a:pPr>
            <a:r>
              <a:rPr lang="fr-FR" dirty="0"/>
              <a:t>Ce qui va être échangé aujourd’hui dans cette séance va rester entre nous: la confidentialité est le gage de la confiance. La rumeur sape les bases de toute collaboration.</a:t>
            </a:r>
          </a:p>
        </p:txBody>
      </p:sp>
      <p:sp>
        <p:nvSpPr>
          <p:cNvPr id="4" name="Espace réservé du numéro de diapositive 3"/>
          <p:cNvSpPr>
            <a:spLocks noGrp="1"/>
          </p:cNvSpPr>
          <p:nvPr>
            <p:ph type="sldNum" sz="quarter" idx="5"/>
          </p:nvPr>
        </p:nvSpPr>
        <p:spPr/>
        <p:txBody>
          <a:bodyPr/>
          <a:lstStyle/>
          <a:p>
            <a:fld id="{6CC6CF5B-4B60-4FBE-BFC8-0B68D99A7E0E}" type="slidenum">
              <a:rPr lang="fr-CH" smtClean="0"/>
              <a:t>9</a:t>
            </a:fld>
            <a:endParaRPr lang="fr-CH"/>
          </a:p>
        </p:txBody>
      </p:sp>
    </p:spTree>
    <p:extLst>
      <p:ext uri="{BB962C8B-B14F-4D97-AF65-F5344CB8AC3E}">
        <p14:creationId xmlns:p14="http://schemas.microsoft.com/office/powerpoint/2010/main" val="3662371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cxnSp>
        <p:nvCxnSpPr>
          <p:cNvPr id="4" name="Straight Connector 7"/>
          <p:cNvCxnSpPr/>
          <p:nvPr/>
        </p:nvCxnSpPr>
        <p:spPr>
          <a:xfrm>
            <a:off x="685800" y="3398840"/>
            <a:ext cx="7848600" cy="1587"/>
          </a:xfrm>
          <a:prstGeom prst="line">
            <a:avLst/>
          </a:prstGeom>
          <a:ln/>
        </p:spPr>
        <p:style>
          <a:lnRef idx="2">
            <a:schemeClr val="accent3"/>
          </a:lnRef>
          <a:fillRef idx="0">
            <a:schemeClr val="accent3"/>
          </a:fillRef>
          <a:effectRef idx="1">
            <a:schemeClr val="accent3"/>
          </a:effectRef>
          <a:fontRef idx="minor">
            <a:schemeClr val="tx1"/>
          </a:fontRef>
        </p:style>
      </p:cxnSp>
      <p:sp>
        <p:nvSpPr>
          <p:cNvPr id="2" name="Title 1"/>
          <p:cNvSpPr>
            <a:spLocks noGrp="1"/>
          </p:cNvSpPr>
          <p:nvPr>
            <p:ph type="ctrTitle"/>
          </p:nvPr>
        </p:nvSpPr>
        <p:spPr>
          <a:xfrm>
            <a:off x="685800" y="1371602"/>
            <a:ext cx="7848600" cy="1927225"/>
          </a:xfrm>
        </p:spPr>
        <p:txBody>
          <a:bodyPr anchor="b">
            <a:noAutofit/>
          </a:bodyPr>
          <a:lstStyle>
            <a:lvl1pPr>
              <a:defRPr sz="4050" cap="all" baseline="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endParaRPr lang="en-US" dirty="0"/>
          </a:p>
        </p:txBody>
      </p:sp>
      <p:pic>
        <p:nvPicPr>
          <p:cNvPr id="9" name="Image 8">
            <a:extLst>
              <a:ext uri="{FF2B5EF4-FFF2-40B4-BE49-F238E27FC236}">
                <a16:creationId xmlns:a16="http://schemas.microsoft.com/office/drawing/2014/main" id="{14FCC939-1DAE-4484-ABF6-3D4B7477A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5915" y="5054509"/>
            <a:ext cx="2648086" cy="1803493"/>
          </a:xfrm>
          <a:prstGeom prst="rect">
            <a:avLst/>
          </a:prstGeom>
        </p:spPr>
      </p:pic>
    </p:spTree>
    <p:extLst>
      <p:ext uri="{BB962C8B-B14F-4D97-AF65-F5344CB8AC3E}">
        <p14:creationId xmlns:p14="http://schemas.microsoft.com/office/powerpoint/2010/main" val="1467773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cxnSp>
        <p:nvCxnSpPr>
          <p:cNvPr id="4" name="Straight Connector 7"/>
          <p:cNvCxnSpPr/>
          <p:nvPr/>
        </p:nvCxnSpPr>
        <p:spPr>
          <a:xfrm>
            <a:off x="685800" y="339884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endParaRPr lang="en-US" dirty="0"/>
          </a:p>
        </p:txBody>
      </p:sp>
      <p:sp>
        <p:nvSpPr>
          <p:cNvPr id="8" name="Espace réservé de la date 7">
            <a:extLst>
              <a:ext uri="{FF2B5EF4-FFF2-40B4-BE49-F238E27FC236}">
                <a16:creationId xmlns:a16="http://schemas.microsoft.com/office/drawing/2014/main" id="{6BA7A35C-A358-434C-9A1C-F4105AC7C836}"/>
              </a:ext>
            </a:extLst>
          </p:cNvPr>
          <p:cNvSpPr>
            <a:spLocks noGrp="1"/>
          </p:cNvSpPr>
          <p:nvPr>
            <p:ph type="dt" sz="half" idx="10"/>
          </p:nvPr>
        </p:nvSpPr>
        <p:spPr>
          <a:xfrm>
            <a:off x="457200" y="19052"/>
            <a:ext cx="2895600" cy="328613"/>
          </a:xfrm>
          <a:prstGeom prst="rect">
            <a:avLst/>
          </a:prstGeom>
        </p:spPr>
        <p:txBody>
          <a:bodyPr/>
          <a:lstStyle/>
          <a:p>
            <a:fld id="{56768E4D-6DAC-4344-8943-EC55974F1F95}" type="datetime1">
              <a:rPr lang="fr-CH" smtClean="0"/>
              <a:t>11.09.2020</a:t>
            </a:fld>
            <a:endParaRPr lang="fr-CH"/>
          </a:p>
        </p:txBody>
      </p:sp>
      <p:sp>
        <p:nvSpPr>
          <p:cNvPr id="9" name="Espace réservé du pied de page 8">
            <a:extLst>
              <a:ext uri="{FF2B5EF4-FFF2-40B4-BE49-F238E27FC236}">
                <a16:creationId xmlns:a16="http://schemas.microsoft.com/office/drawing/2014/main" id="{06C6F412-DF94-4269-BB8D-8EE0469D4F03}"/>
              </a:ext>
            </a:extLst>
          </p:cNvPr>
          <p:cNvSpPr>
            <a:spLocks noGrp="1"/>
          </p:cNvSpPr>
          <p:nvPr>
            <p:ph type="ftr" sz="quarter" idx="11"/>
          </p:nvPr>
        </p:nvSpPr>
        <p:spPr>
          <a:xfrm>
            <a:off x="3429000" y="19052"/>
            <a:ext cx="4114800" cy="328613"/>
          </a:xfrm>
          <a:prstGeom prst="rect">
            <a:avLst/>
          </a:prstGeom>
        </p:spPr>
        <p:txBody>
          <a:bodyPr/>
          <a:lstStyle/>
          <a:p>
            <a:endParaRPr lang="fr-CH"/>
          </a:p>
        </p:txBody>
      </p:sp>
      <p:sp>
        <p:nvSpPr>
          <p:cNvPr id="10" name="Espace réservé du numéro de diapositive 9">
            <a:extLst>
              <a:ext uri="{FF2B5EF4-FFF2-40B4-BE49-F238E27FC236}">
                <a16:creationId xmlns:a16="http://schemas.microsoft.com/office/drawing/2014/main" id="{F4F6FBDA-C818-4EF0-AAE5-F2607C0C0024}"/>
              </a:ext>
            </a:extLst>
          </p:cNvPr>
          <p:cNvSpPr>
            <a:spLocks noGrp="1"/>
          </p:cNvSpPr>
          <p:nvPr>
            <p:ph type="sldNum" sz="quarter" idx="12"/>
          </p:nvPr>
        </p:nvSpPr>
        <p:spPr/>
        <p:txBody>
          <a:bodyPr/>
          <a:lstStyle/>
          <a:p>
            <a:fld id="{603BED4D-8072-4DA5-A81F-0C44EDBFA245}" type="slidenum">
              <a:rPr lang="fr-CH" smtClean="0"/>
              <a:t>‹N°›</a:t>
            </a:fld>
            <a:endParaRPr lang="fr-CH"/>
          </a:p>
        </p:txBody>
      </p:sp>
      <p:sp>
        <p:nvSpPr>
          <p:cNvPr id="13" name="Titre 12">
            <a:extLst>
              <a:ext uri="{FF2B5EF4-FFF2-40B4-BE49-F238E27FC236}">
                <a16:creationId xmlns:a16="http://schemas.microsoft.com/office/drawing/2014/main" id="{AB25CA60-B060-4959-9A4A-8B7838B7224C}"/>
              </a:ext>
            </a:extLst>
          </p:cNvPr>
          <p:cNvSpPr>
            <a:spLocks noGrp="1"/>
          </p:cNvSpPr>
          <p:nvPr>
            <p:ph type="title"/>
          </p:nvPr>
        </p:nvSpPr>
        <p:spPr/>
        <p:txBody>
          <a:bodyPr/>
          <a:lstStyle/>
          <a:p>
            <a:r>
              <a:rPr lang="fr-FR"/>
              <a:t>Modifiez le style du titre</a:t>
            </a:r>
            <a:endParaRPr lang="fr-CH"/>
          </a:p>
        </p:txBody>
      </p:sp>
    </p:spTree>
    <p:extLst>
      <p:ext uri="{BB962C8B-B14F-4D97-AF65-F5344CB8AC3E}">
        <p14:creationId xmlns:p14="http://schemas.microsoft.com/office/powerpoint/2010/main" val="366026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Titre 6">
            <a:extLst>
              <a:ext uri="{FF2B5EF4-FFF2-40B4-BE49-F238E27FC236}">
                <a16:creationId xmlns:a16="http://schemas.microsoft.com/office/drawing/2014/main" id="{7DE59995-2CDD-4D6D-A245-3C80034AB6C3}"/>
              </a:ext>
            </a:extLst>
          </p:cNvPr>
          <p:cNvSpPr>
            <a:spLocks noGrp="1"/>
          </p:cNvSpPr>
          <p:nvPr>
            <p:ph type="title"/>
          </p:nvPr>
        </p:nvSpPr>
        <p:spPr/>
        <p:txBody>
          <a:bodyPr/>
          <a:lstStyle/>
          <a:p>
            <a:r>
              <a:rPr lang="fr-FR"/>
              <a:t>Modifiez le style du titre</a:t>
            </a:r>
            <a:endParaRPr lang="fr-CH"/>
          </a:p>
        </p:txBody>
      </p:sp>
      <p:sp>
        <p:nvSpPr>
          <p:cNvPr id="14" name="Espace réservé de la date 13">
            <a:extLst>
              <a:ext uri="{FF2B5EF4-FFF2-40B4-BE49-F238E27FC236}">
                <a16:creationId xmlns:a16="http://schemas.microsoft.com/office/drawing/2014/main" id="{AC80FF53-D6FD-47DE-9141-A92C98FB197A}"/>
              </a:ext>
            </a:extLst>
          </p:cNvPr>
          <p:cNvSpPr>
            <a:spLocks noGrp="1"/>
          </p:cNvSpPr>
          <p:nvPr>
            <p:ph type="dt" sz="half" idx="10"/>
          </p:nvPr>
        </p:nvSpPr>
        <p:spPr>
          <a:xfrm>
            <a:off x="457200" y="19052"/>
            <a:ext cx="2895600" cy="328613"/>
          </a:xfrm>
          <a:prstGeom prst="rect">
            <a:avLst/>
          </a:prstGeom>
        </p:spPr>
        <p:txBody>
          <a:bodyPr/>
          <a:lstStyle/>
          <a:p>
            <a:fld id="{56768E4D-6DAC-4344-8943-EC55974F1F95}" type="datetime1">
              <a:rPr lang="fr-CH" smtClean="0"/>
              <a:t>11.09.2020</a:t>
            </a:fld>
            <a:endParaRPr lang="fr-CH"/>
          </a:p>
        </p:txBody>
      </p:sp>
      <p:sp>
        <p:nvSpPr>
          <p:cNvPr id="15" name="Espace réservé du pied de page 14">
            <a:extLst>
              <a:ext uri="{FF2B5EF4-FFF2-40B4-BE49-F238E27FC236}">
                <a16:creationId xmlns:a16="http://schemas.microsoft.com/office/drawing/2014/main" id="{D0DA48C4-65AD-4101-8CA8-9408526469E0}"/>
              </a:ext>
            </a:extLst>
          </p:cNvPr>
          <p:cNvSpPr>
            <a:spLocks noGrp="1"/>
          </p:cNvSpPr>
          <p:nvPr>
            <p:ph type="ftr" sz="quarter" idx="11"/>
          </p:nvPr>
        </p:nvSpPr>
        <p:spPr>
          <a:xfrm>
            <a:off x="3429000" y="19052"/>
            <a:ext cx="4114800" cy="328613"/>
          </a:xfrm>
          <a:prstGeom prst="rect">
            <a:avLst/>
          </a:prstGeom>
        </p:spPr>
        <p:txBody>
          <a:bodyPr/>
          <a:lstStyle/>
          <a:p>
            <a:endParaRPr lang="fr-CH"/>
          </a:p>
        </p:txBody>
      </p:sp>
      <p:sp>
        <p:nvSpPr>
          <p:cNvPr id="16" name="Espace réservé du numéro de diapositive 15">
            <a:extLst>
              <a:ext uri="{FF2B5EF4-FFF2-40B4-BE49-F238E27FC236}">
                <a16:creationId xmlns:a16="http://schemas.microsoft.com/office/drawing/2014/main" id="{61331CA5-FB91-40A9-9C85-4BB8F10C852F}"/>
              </a:ext>
            </a:extLst>
          </p:cNvPr>
          <p:cNvSpPr>
            <a:spLocks noGrp="1"/>
          </p:cNvSpPr>
          <p:nvPr>
            <p:ph type="sldNum" sz="quarter" idx="12"/>
          </p:nvPr>
        </p:nvSpPr>
        <p:spPr/>
        <p:txBody>
          <a:bodyPr/>
          <a:lstStyle/>
          <a:p>
            <a:fld id="{603BED4D-8072-4DA5-A81F-0C44EDBFA245}" type="slidenum">
              <a:rPr lang="fr-CH" smtClean="0"/>
              <a:t>‹N°›</a:t>
            </a:fld>
            <a:endParaRPr lang="fr-CH"/>
          </a:p>
        </p:txBody>
      </p:sp>
    </p:spTree>
    <p:extLst>
      <p:ext uri="{BB962C8B-B14F-4D97-AF65-F5344CB8AC3E}">
        <p14:creationId xmlns:p14="http://schemas.microsoft.com/office/powerpoint/2010/main" val="1204183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fr-FR"/>
              <a:t>Modifiez le style du titre</a:t>
            </a:r>
            <a:endParaRPr lang="en-US" dirty="0"/>
          </a:p>
        </p:txBody>
      </p:sp>
      <p:sp>
        <p:nvSpPr>
          <p:cNvPr id="3" name="Content Placeholder 2"/>
          <p:cNvSpPr>
            <a:spLocks noGrp="1"/>
          </p:cNvSpPr>
          <p:nvPr>
            <p:ph idx="1"/>
          </p:nvPr>
        </p:nvSpPr>
        <p:spPr/>
        <p:txBody>
          <a:bodyPr/>
          <a:lstStyle>
            <a:lvl2pPr marL="342900" indent="-136922">
              <a:buFont typeface="Courier New" panose="02070309020205020404" pitchFamily="49" charset="0"/>
              <a:buChar char="o"/>
              <a:defRPr sz="1600"/>
            </a:lvl2pPr>
            <a:lvl3pPr>
              <a:defRPr sz="1400"/>
            </a:lvl3pPr>
            <a:lvl5pPr>
              <a:defRPr sz="11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Slide Number Placeholder 5"/>
          <p:cNvSpPr>
            <a:spLocks noGrp="1"/>
          </p:cNvSpPr>
          <p:nvPr>
            <p:ph type="sldNum" sz="quarter" idx="12"/>
          </p:nvPr>
        </p:nvSpPr>
        <p:spPr/>
        <p:txBody>
          <a:bodyPr/>
          <a:lstStyle>
            <a:lvl1pPr>
              <a:defRPr/>
            </a:lvl1pPr>
          </a:lstStyle>
          <a:p>
            <a:fld id="{603BED4D-8072-4DA5-A81F-0C44EDBFA245}" type="slidenum">
              <a:rPr lang="fr-CH" smtClean="0"/>
              <a:t>‹N°›</a:t>
            </a:fld>
            <a:endParaRPr lang="fr-CH"/>
          </a:p>
        </p:txBody>
      </p:sp>
    </p:spTree>
    <p:extLst>
      <p:ext uri="{BB962C8B-B14F-4D97-AF65-F5344CB8AC3E}">
        <p14:creationId xmlns:p14="http://schemas.microsoft.com/office/powerpoint/2010/main" val="4210210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3">
            <a:alpha val="42000"/>
          </a:schemeClr>
        </a:solidFill>
        <a:effectLst/>
      </p:bgPr>
    </p:bg>
    <p:spTree>
      <p:nvGrpSpPr>
        <p:cNvPr id="1" name=""/>
        <p:cNvGrpSpPr/>
        <p:nvPr/>
      </p:nvGrpSpPr>
      <p:grpSpPr>
        <a:xfrm>
          <a:off x="0" y="0"/>
          <a:ext cx="0" cy="0"/>
          <a:chOff x="0" y="0"/>
          <a:chExt cx="0" cy="0"/>
        </a:xfrm>
      </p:grpSpPr>
      <p:cxnSp>
        <p:nvCxnSpPr>
          <p:cNvPr id="4" name="Straight Connector 6"/>
          <p:cNvCxnSpPr/>
          <p:nvPr/>
        </p:nvCxnSpPr>
        <p:spPr>
          <a:xfrm>
            <a:off x="731838" y="459899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marL="685800" indent="-685800" algn="l">
              <a:buFont typeface="+mj-lt"/>
              <a:buAutoNum type="arabicPeriod"/>
              <a:defRPr sz="3600" b="0" cap="all">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722313" y="4626866"/>
            <a:ext cx="7772400" cy="1500187"/>
          </a:xfrm>
        </p:spPr>
        <p:txBody>
          <a:bodyPr>
            <a:normAutofit/>
          </a:bodyPr>
          <a:lstStyle>
            <a:lvl1pPr marL="342900" indent="-342900">
              <a:buFont typeface="+mj-lt"/>
              <a:buAutoNum type="alphaLcPeriod"/>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dirty="0"/>
              <a:t>Cliquez pour modifier les styles du texte du masque</a:t>
            </a:r>
          </a:p>
          <a:p>
            <a:pPr lvl="1"/>
            <a:r>
              <a:rPr lang="fr-FR" dirty="0"/>
              <a:t>Deuxième niveau</a:t>
            </a:r>
          </a:p>
        </p:txBody>
      </p:sp>
      <p:sp>
        <p:nvSpPr>
          <p:cNvPr id="7" name="Slide Number Placeholder 5"/>
          <p:cNvSpPr>
            <a:spLocks noGrp="1"/>
          </p:cNvSpPr>
          <p:nvPr>
            <p:ph type="sldNum" sz="quarter" idx="12"/>
          </p:nvPr>
        </p:nvSpPr>
        <p:spPr/>
        <p:txBody>
          <a:bodyPr/>
          <a:lstStyle>
            <a:lvl1pPr>
              <a:defRPr/>
            </a:lvl1pPr>
          </a:lstStyle>
          <a:p>
            <a:fld id="{603BED4D-8072-4DA5-A81F-0C44EDBFA245}" type="slidenum">
              <a:rPr lang="fr-CH" smtClean="0"/>
              <a:t>‹N°›</a:t>
            </a:fld>
            <a:endParaRPr lang="fr-CH"/>
          </a:p>
        </p:txBody>
      </p:sp>
    </p:spTree>
    <p:extLst>
      <p:ext uri="{BB962C8B-B14F-4D97-AF65-F5344CB8AC3E}">
        <p14:creationId xmlns:p14="http://schemas.microsoft.com/office/powerpoint/2010/main" val="2386880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alpha val="32000"/>
            </a:schemeClr>
          </a:solidFill>
        </p:spPr>
        <p:txBody>
          <a:bodyPr/>
          <a:lstStyle>
            <a:lvl1pPr marL="557213" indent="-557213">
              <a:buFont typeface="+mj-lt"/>
              <a:buAutoNum type="alphaLcPeriod"/>
              <a:defRPr>
                <a:solidFill>
                  <a:schemeClr val="tx1"/>
                </a:solidFill>
              </a:defRPr>
            </a:lvl1pPr>
          </a:lstStyle>
          <a:p>
            <a:r>
              <a:rPr lang="fr-FR"/>
              <a:t>Modifiez le style du titre</a:t>
            </a:r>
            <a:endParaRPr lang="en-US" dirty="0"/>
          </a:p>
        </p:txBody>
      </p:sp>
      <p:sp>
        <p:nvSpPr>
          <p:cNvPr id="8" name="Espace réservé du numéro de diapositive 7"/>
          <p:cNvSpPr>
            <a:spLocks noGrp="1"/>
          </p:cNvSpPr>
          <p:nvPr>
            <p:ph type="sldNum" sz="quarter" idx="12"/>
          </p:nvPr>
        </p:nvSpPr>
        <p:spPr/>
        <p:txBody>
          <a:bodyPr/>
          <a:lstStyle/>
          <a:p>
            <a:fld id="{603BED4D-8072-4DA5-A81F-0C44EDBFA245}" type="slidenum">
              <a:rPr lang="fr-CH" smtClean="0"/>
              <a:t>‹N°›</a:t>
            </a:fld>
            <a:endParaRPr lang="fr-CH"/>
          </a:p>
        </p:txBody>
      </p:sp>
    </p:spTree>
    <p:extLst>
      <p:ext uri="{BB962C8B-B14F-4D97-AF65-F5344CB8AC3E}">
        <p14:creationId xmlns:p14="http://schemas.microsoft.com/office/powerpoint/2010/main" val="110263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fr-FR"/>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Slide Number Placeholder 5"/>
          <p:cNvSpPr>
            <a:spLocks noGrp="1"/>
          </p:cNvSpPr>
          <p:nvPr>
            <p:ph type="sldNum" sz="quarter" idx="12"/>
          </p:nvPr>
        </p:nvSpPr>
        <p:spPr/>
        <p:txBody>
          <a:bodyPr/>
          <a:lstStyle>
            <a:lvl1pPr>
              <a:defRPr/>
            </a:lvl1pPr>
          </a:lstStyle>
          <a:p>
            <a:fld id="{603BED4D-8072-4DA5-A81F-0C44EDBFA245}" type="slidenum">
              <a:rPr lang="fr-CH" smtClean="0"/>
              <a:t>‹N°›</a:t>
            </a:fld>
            <a:endParaRPr lang="fr-CH"/>
          </a:p>
        </p:txBody>
      </p:sp>
    </p:spTree>
    <p:extLst>
      <p:ext uri="{BB962C8B-B14F-4D97-AF65-F5344CB8AC3E}">
        <p14:creationId xmlns:p14="http://schemas.microsoft.com/office/powerpoint/2010/main" val="3462192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7" name="Straight Connector 10"/>
          <p:cNvCxnSpPr/>
          <p:nvPr/>
        </p:nvCxnSpPr>
        <p:spPr>
          <a:xfrm rot="5400000">
            <a:off x="2218532"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1"/>
                </a:solidFill>
              </a:defRPr>
            </a:lvl1pPr>
          </a:lstStyle>
          <a:p>
            <a:r>
              <a:rPr lang="fr-FR"/>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6"/>
          <p:cNvSpPr>
            <a:spLocks noGrp="1"/>
          </p:cNvSpPr>
          <p:nvPr>
            <p:ph type="dt" sz="half" idx="10"/>
          </p:nvPr>
        </p:nvSpPr>
        <p:spPr>
          <a:xfrm>
            <a:off x="457200" y="19052"/>
            <a:ext cx="2895600" cy="328613"/>
          </a:xfrm>
          <a:prstGeom prst="rect">
            <a:avLst/>
          </a:prstGeom>
        </p:spPr>
        <p:txBody>
          <a:bodyPr/>
          <a:lstStyle>
            <a:lvl1pPr>
              <a:defRPr/>
            </a:lvl1pPr>
          </a:lstStyle>
          <a:p>
            <a:fld id="{9F46DD90-365B-4E48-9A9D-7680C1C7AA4C}" type="datetime1">
              <a:rPr lang="fr-CH" smtClean="0"/>
              <a:t>11.09.2020</a:t>
            </a:fld>
            <a:endParaRPr lang="fr-CH"/>
          </a:p>
        </p:txBody>
      </p:sp>
      <p:sp>
        <p:nvSpPr>
          <p:cNvPr id="9" name="Footer Placeholder 7"/>
          <p:cNvSpPr>
            <a:spLocks noGrp="1"/>
          </p:cNvSpPr>
          <p:nvPr>
            <p:ph type="ftr" sz="quarter" idx="11"/>
          </p:nvPr>
        </p:nvSpPr>
        <p:spPr>
          <a:xfrm>
            <a:off x="3429000" y="19052"/>
            <a:ext cx="4114800" cy="328613"/>
          </a:xfrm>
          <a:prstGeom prst="rect">
            <a:avLst/>
          </a:prstGeom>
        </p:spPr>
        <p:txBody>
          <a:bodyPr/>
          <a:lstStyle>
            <a:lvl1pPr>
              <a:defRPr/>
            </a:lvl1pPr>
          </a:lstStyle>
          <a:p>
            <a:endParaRPr lang="fr-CH"/>
          </a:p>
        </p:txBody>
      </p:sp>
      <p:sp>
        <p:nvSpPr>
          <p:cNvPr id="10" name="Slide Number Placeholder 8"/>
          <p:cNvSpPr>
            <a:spLocks noGrp="1"/>
          </p:cNvSpPr>
          <p:nvPr>
            <p:ph type="sldNum" sz="quarter" idx="12"/>
          </p:nvPr>
        </p:nvSpPr>
        <p:spPr/>
        <p:txBody>
          <a:bodyPr/>
          <a:lstStyle>
            <a:lvl1pPr>
              <a:defRPr/>
            </a:lvl1pPr>
          </a:lstStyle>
          <a:p>
            <a:fld id="{603BED4D-8072-4DA5-A81F-0C44EDBFA245}" type="slidenum">
              <a:rPr lang="fr-CH" smtClean="0"/>
              <a:t>‹N°›</a:t>
            </a:fld>
            <a:endParaRPr lang="fr-CH"/>
          </a:p>
        </p:txBody>
      </p:sp>
    </p:spTree>
    <p:extLst>
      <p:ext uri="{BB962C8B-B14F-4D97-AF65-F5344CB8AC3E}">
        <p14:creationId xmlns:p14="http://schemas.microsoft.com/office/powerpoint/2010/main" val="49194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fld id="{603BED4D-8072-4DA5-A81F-0C44EDBFA245}" type="slidenum">
              <a:rPr lang="fr-CH" smtClean="0"/>
              <a:t>‹N°›</a:t>
            </a:fld>
            <a:endParaRPr lang="fr-CH"/>
          </a:p>
        </p:txBody>
      </p:sp>
    </p:spTree>
    <p:extLst>
      <p:ext uri="{BB962C8B-B14F-4D97-AF65-F5344CB8AC3E}">
        <p14:creationId xmlns:p14="http://schemas.microsoft.com/office/powerpoint/2010/main" val="415756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cxnSp>
        <p:nvCxnSpPr>
          <p:cNvPr id="5" name="Straight Connector 8"/>
          <p:cNvCxnSpPr/>
          <p:nvPr/>
        </p:nvCxnSpPr>
        <p:spPr>
          <a:xfrm rot="5400000">
            <a:off x="-13494" y="3580608"/>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1800" b="0">
                <a:solidFill>
                  <a:schemeClr val="accent1"/>
                </a:solidFill>
              </a:defRPr>
            </a:lvl1pPr>
          </a:lstStyle>
          <a:p>
            <a:r>
              <a:rPr lang="fr-FR"/>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8" name="Slide Number Placeholder 6"/>
          <p:cNvSpPr>
            <a:spLocks noGrp="1"/>
          </p:cNvSpPr>
          <p:nvPr>
            <p:ph type="sldNum" sz="quarter" idx="12"/>
          </p:nvPr>
        </p:nvSpPr>
        <p:spPr/>
        <p:txBody>
          <a:bodyPr/>
          <a:lstStyle>
            <a:lvl1pPr>
              <a:defRPr/>
            </a:lvl1pPr>
          </a:lstStyle>
          <a:p>
            <a:fld id="{603BED4D-8072-4DA5-A81F-0C44EDBFA245}" type="slidenum">
              <a:rPr lang="fr-CH" smtClean="0"/>
              <a:t>‹N°›</a:t>
            </a:fld>
            <a:endParaRPr lang="fr-CH"/>
          </a:p>
        </p:txBody>
      </p:sp>
    </p:spTree>
    <p:extLst>
      <p:ext uri="{BB962C8B-B14F-4D97-AF65-F5344CB8AC3E}">
        <p14:creationId xmlns:p14="http://schemas.microsoft.com/office/powerpoint/2010/main" val="3140325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lstStyle>
            <a:lvl1pPr algn="l">
              <a:defRPr sz="1800" b="0">
                <a:solidFill>
                  <a:schemeClr val="accent1"/>
                </a:solidFill>
              </a:defRPr>
            </a:lvl1pPr>
          </a:lstStyle>
          <a:p>
            <a:r>
              <a:rPr lang="fr-FR"/>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7" name="Slide Number Placeholder 5"/>
          <p:cNvSpPr>
            <a:spLocks noGrp="1"/>
          </p:cNvSpPr>
          <p:nvPr>
            <p:ph type="sldNum" sz="quarter" idx="12"/>
          </p:nvPr>
        </p:nvSpPr>
        <p:spPr/>
        <p:txBody>
          <a:bodyPr/>
          <a:lstStyle>
            <a:lvl1pPr>
              <a:defRPr/>
            </a:lvl1pPr>
          </a:lstStyle>
          <a:p>
            <a:fld id="{603BED4D-8072-4DA5-A81F-0C44EDBFA245}" type="slidenum">
              <a:rPr lang="fr-CH" smtClean="0"/>
              <a:t>‹N°›</a:t>
            </a:fld>
            <a:endParaRPr lang="fr-CH"/>
          </a:p>
        </p:txBody>
      </p:sp>
    </p:spTree>
    <p:extLst>
      <p:ext uri="{BB962C8B-B14F-4D97-AF65-F5344CB8AC3E}">
        <p14:creationId xmlns:p14="http://schemas.microsoft.com/office/powerpoint/2010/main" val="3203748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Rectangle 6"/>
          <p:cNvSpPr/>
          <p:nvPr/>
        </p:nvSpPr>
        <p:spPr>
          <a:xfrm>
            <a:off x="0" y="2"/>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6" name="Slide Number Placeholder 5"/>
          <p:cNvSpPr>
            <a:spLocks noGrp="1"/>
          </p:cNvSpPr>
          <p:nvPr>
            <p:ph type="sldNum" sz="quarter" idx="4"/>
          </p:nvPr>
        </p:nvSpPr>
        <p:spPr>
          <a:xfrm>
            <a:off x="7620000" y="19052"/>
            <a:ext cx="1066800" cy="328613"/>
          </a:xfrm>
          <a:prstGeom prst="rect">
            <a:avLst/>
          </a:prstGeom>
        </p:spPr>
        <p:txBody>
          <a:bodyPr vert="horz" lIns="91440" tIns="45720" rIns="91440" bIns="45720" rtlCol="0" anchor="ctr"/>
          <a:lstStyle>
            <a:lvl1pPr algn="l" fontAlgn="auto">
              <a:spcBef>
                <a:spcPts val="0"/>
              </a:spcBef>
              <a:spcAft>
                <a:spcPts val="0"/>
              </a:spcAft>
              <a:defRPr sz="1050" b="1">
                <a:solidFill>
                  <a:srgbClr val="FFFFFF"/>
                </a:solidFill>
                <a:latin typeface="+mn-lt"/>
                <a:cs typeface="+mn-cs"/>
              </a:defRPr>
            </a:lvl1pPr>
          </a:lstStyle>
          <a:p>
            <a:fld id="{603BED4D-8072-4DA5-A81F-0C44EDBFA245}" type="slidenum">
              <a:rPr lang="fr-CH" smtClean="0"/>
              <a:t>‹N°›</a:t>
            </a:fld>
            <a:endParaRPr lang="fr-CH"/>
          </a:p>
        </p:txBody>
      </p:sp>
    </p:spTree>
    <p:extLst>
      <p:ext uri="{BB962C8B-B14F-4D97-AF65-F5344CB8AC3E}">
        <p14:creationId xmlns:p14="http://schemas.microsoft.com/office/powerpoint/2010/main" val="22938905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4" r:id="rId5"/>
    <p:sldLayoutId id="2147483695" r:id="rId6"/>
    <p:sldLayoutId id="2147483696" r:id="rId7"/>
    <p:sldLayoutId id="2147483697" r:id="rId8"/>
    <p:sldLayoutId id="2147483698" r:id="rId9"/>
    <p:sldLayoutId id="2147483675" r:id="rId10"/>
    <p:sldLayoutId id="2147483676" r:id="rId11"/>
  </p:sldLayoutIdLst>
  <p:hf hdr="0" ftr="0" dt="0"/>
  <p:txStyles>
    <p:titleStyle>
      <a:lvl1pPr algn="l" rtl="0" eaLnBrk="1" fontAlgn="base" hangingPunct="1">
        <a:spcBef>
          <a:spcPct val="0"/>
        </a:spcBef>
        <a:spcAft>
          <a:spcPct val="0"/>
        </a:spcAft>
        <a:defRPr sz="3000" kern="1200" spc="-75">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Calibri" pitchFamily="34" charset="0"/>
        </a:defRPr>
      </a:lvl2pPr>
      <a:lvl3pPr algn="l" rtl="0" eaLnBrk="1" fontAlgn="base" hangingPunct="1">
        <a:spcBef>
          <a:spcPct val="0"/>
        </a:spcBef>
        <a:spcAft>
          <a:spcPct val="0"/>
        </a:spcAft>
        <a:defRPr sz="3000">
          <a:solidFill>
            <a:schemeClr val="tx2"/>
          </a:solidFill>
          <a:latin typeface="Calibri" pitchFamily="34" charset="0"/>
        </a:defRPr>
      </a:lvl3pPr>
      <a:lvl4pPr algn="l" rtl="0" eaLnBrk="1" fontAlgn="base" hangingPunct="1">
        <a:spcBef>
          <a:spcPct val="0"/>
        </a:spcBef>
        <a:spcAft>
          <a:spcPct val="0"/>
        </a:spcAft>
        <a:defRPr sz="3000">
          <a:solidFill>
            <a:schemeClr val="tx2"/>
          </a:solidFill>
          <a:latin typeface="Calibri" pitchFamily="34" charset="0"/>
        </a:defRPr>
      </a:lvl4pPr>
      <a:lvl5pPr algn="l" rtl="0" eaLnBrk="1" fontAlgn="base" hangingPunct="1">
        <a:spcBef>
          <a:spcPct val="0"/>
        </a:spcBef>
        <a:spcAft>
          <a:spcPct val="0"/>
        </a:spcAft>
        <a:defRPr sz="3000">
          <a:solidFill>
            <a:schemeClr val="tx2"/>
          </a:solidFill>
          <a:latin typeface="Calibri" pitchFamily="34" charset="0"/>
        </a:defRPr>
      </a:lvl5pPr>
      <a:lvl6pPr marL="342900" algn="l" rtl="0" eaLnBrk="1" fontAlgn="base" hangingPunct="1">
        <a:spcBef>
          <a:spcPct val="0"/>
        </a:spcBef>
        <a:spcAft>
          <a:spcPct val="0"/>
        </a:spcAft>
        <a:defRPr sz="3000">
          <a:solidFill>
            <a:schemeClr val="tx2"/>
          </a:solidFill>
          <a:latin typeface="Calibri" pitchFamily="34" charset="0"/>
        </a:defRPr>
      </a:lvl6pPr>
      <a:lvl7pPr marL="685800" algn="l" rtl="0" eaLnBrk="1" fontAlgn="base" hangingPunct="1">
        <a:spcBef>
          <a:spcPct val="0"/>
        </a:spcBef>
        <a:spcAft>
          <a:spcPct val="0"/>
        </a:spcAft>
        <a:defRPr sz="3000">
          <a:solidFill>
            <a:schemeClr val="tx2"/>
          </a:solidFill>
          <a:latin typeface="Calibri" pitchFamily="34" charset="0"/>
        </a:defRPr>
      </a:lvl7pPr>
      <a:lvl8pPr marL="1028700" algn="l" rtl="0" eaLnBrk="1" fontAlgn="base" hangingPunct="1">
        <a:spcBef>
          <a:spcPct val="0"/>
        </a:spcBef>
        <a:spcAft>
          <a:spcPct val="0"/>
        </a:spcAft>
        <a:defRPr sz="3000">
          <a:solidFill>
            <a:schemeClr val="tx2"/>
          </a:solidFill>
          <a:latin typeface="Calibri" pitchFamily="34" charset="0"/>
        </a:defRPr>
      </a:lvl8pPr>
      <a:lvl9pPr marL="1371600" algn="l" rtl="0" eaLnBrk="1" fontAlgn="base" hangingPunct="1">
        <a:spcBef>
          <a:spcPct val="0"/>
        </a:spcBef>
        <a:spcAft>
          <a:spcPct val="0"/>
        </a:spcAft>
        <a:defRPr sz="3000">
          <a:solidFill>
            <a:schemeClr val="tx2"/>
          </a:solidFill>
          <a:latin typeface="Calibri" pitchFamily="34" charset="0"/>
        </a:defRPr>
      </a:lvl9pPr>
    </p:titleStyle>
    <p:bodyStyle>
      <a:lvl1pPr marL="136922" indent="-136922" algn="l" rtl="0" eaLnBrk="1" fontAlgn="base" hangingPunct="1">
        <a:spcBef>
          <a:spcPct val="20000"/>
        </a:spcBef>
        <a:spcAft>
          <a:spcPct val="0"/>
        </a:spcAft>
        <a:buClr>
          <a:schemeClr val="accent1"/>
        </a:buClr>
        <a:buSzPct val="85000"/>
        <a:buFont typeface="Arial" charset="0"/>
        <a:buChar char="•"/>
        <a:defRPr sz="1800" kern="1200">
          <a:solidFill>
            <a:schemeClr val="tx1"/>
          </a:solidFill>
          <a:latin typeface="+mn-lt"/>
          <a:ea typeface="+mn-ea"/>
          <a:cs typeface="+mn-cs"/>
        </a:defRPr>
      </a:lvl1pPr>
      <a:lvl2pPr marL="342900" indent="-136922" algn="l" rtl="0" eaLnBrk="1" fontAlgn="base" hangingPunct="1">
        <a:spcBef>
          <a:spcPct val="20000"/>
        </a:spcBef>
        <a:spcAft>
          <a:spcPct val="0"/>
        </a:spcAft>
        <a:buClr>
          <a:schemeClr val="accent1"/>
        </a:buClr>
        <a:buSzPct val="85000"/>
        <a:buFont typeface="Arial" charset="0"/>
        <a:buChar char="•"/>
        <a:defRPr sz="1500" kern="1200">
          <a:solidFill>
            <a:schemeClr val="tx1"/>
          </a:solidFill>
          <a:latin typeface="+mn-lt"/>
          <a:ea typeface="+mn-ea"/>
          <a:cs typeface="+mn-cs"/>
        </a:defRPr>
      </a:lvl2pPr>
      <a:lvl3pPr marL="547688" indent="-136922"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753666" indent="-136922" algn="l" rtl="0" eaLnBrk="1" fontAlgn="base" hangingPunct="1">
        <a:spcBef>
          <a:spcPct val="20000"/>
        </a:spcBef>
        <a:spcAft>
          <a:spcPct val="0"/>
        </a:spcAft>
        <a:buClr>
          <a:schemeClr val="accent1"/>
        </a:buClr>
        <a:buFont typeface="Arial" charset="0"/>
        <a:buChar char="•"/>
        <a:defRPr sz="1200" kern="1200">
          <a:solidFill>
            <a:schemeClr val="tx1"/>
          </a:solidFill>
          <a:latin typeface="+mn-lt"/>
          <a:ea typeface="+mn-ea"/>
          <a:cs typeface="+mn-cs"/>
        </a:defRPr>
      </a:lvl4pPr>
      <a:lvl5pPr marL="890588" indent="-102394" algn="l" rtl="0" eaLnBrk="1" fontAlgn="base" hangingPunct="1">
        <a:spcBef>
          <a:spcPct val="20000"/>
        </a:spcBef>
        <a:spcAft>
          <a:spcPct val="0"/>
        </a:spcAft>
        <a:buClr>
          <a:schemeClr val="accent1"/>
        </a:buClr>
        <a:buSzPct val="100000"/>
        <a:buFont typeface="Arial" charset="0"/>
        <a:buChar char="•"/>
        <a:defRPr sz="1050" kern="120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885951"/>
            <a:ext cx="7848600" cy="1445419"/>
          </a:xfrm>
        </p:spPr>
        <p:txBody>
          <a:bodyPr>
            <a:normAutofit/>
          </a:bodyPr>
          <a:lstStyle/>
          <a:p>
            <a:r>
              <a:rPr lang="fr-CH" sz="3600" cap="small" dirty="0"/>
              <a:t>CONGRES SEVAL / GREVAL 2020</a:t>
            </a:r>
            <a:br>
              <a:rPr lang="fr-CH" sz="3600" cap="small" dirty="0"/>
            </a:br>
            <a:r>
              <a:rPr lang="fr-CH" sz="3600" cap="small" dirty="0"/>
              <a:t>La participation en évaluation</a:t>
            </a:r>
          </a:p>
        </p:txBody>
      </p:sp>
      <p:sp>
        <p:nvSpPr>
          <p:cNvPr id="3" name="Sous-titre 2"/>
          <p:cNvSpPr>
            <a:spLocks noGrp="1"/>
          </p:cNvSpPr>
          <p:nvPr>
            <p:ph type="subTitle" idx="1"/>
          </p:nvPr>
        </p:nvSpPr>
        <p:spPr>
          <a:xfrm>
            <a:off x="685800" y="3505857"/>
            <a:ext cx="7196328" cy="2325414"/>
          </a:xfrm>
        </p:spPr>
        <p:txBody>
          <a:bodyPr/>
          <a:lstStyle/>
          <a:p>
            <a:endParaRPr lang="fr-CH" dirty="0"/>
          </a:p>
          <a:p>
            <a:r>
              <a:rPr lang="fr-CH" sz="2700" dirty="0"/>
              <a:t>La facilitation: un outil au service de l’évaluation</a:t>
            </a:r>
            <a:br>
              <a:rPr lang="fr-CH" sz="2700" dirty="0"/>
            </a:br>
            <a:r>
              <a:rPr lang="fr-CH" sz="2700" dirty="0"/>
              <a:t>Atelier méthodologique </a:t>
            </a:r>
            <a:endParaRPr lang="fr-CH" sz="2100" dirty="0"/>
          </a:p>
          <a:p>
            <a:r>
              <a:rPr lang="fr-CH" sz="2100" dirty="0"/>
              <a:t>3 septembre 2020</a:t>
            </a:r>
          </a:p>
          <a:p>
            <a:endParaRPr lang="fr-CH" sz="2100" dirty="0"/>
          </a:p>
          <a:p>
            <a:r>
              <a:rPr lang="fr-CH" sz="2100" dirty="0"/>
              <a:t>Christine Serdaly &amp; Neil Ankers</a:t>
            </a:r>
            <a:endParaRPr lang="fr-CH" dirty="0"/>
          </a:p>
        </p:txBody>
      </p:sp>
      <p:sp>
        <p:nvSpPr>
          <p:cNvPr id="7" name="Espace réservé du numéro de diapositive 6">
            <a:extLst>
              <a:ext uri="{FF2B5EF4-FFF2-40B4-BE49-F238E27FC236}">
                <a16:creationId xmlns:a16="http://schemas.microsoft.com/office/drawing/2014/main" id="{3AFAC018-8B8A-4AB6-9087-0E453549A201}"/>
              </a:ext>
            </a:extLst>
          </p:cNvPr>
          <p:cNvSpPr>
            <a:spLocks noGrp="1"/>
          </p:cNvSpPr>
          <p:nvPr>
            <p:ph type="sldNum" sz="quarter" idx="4294967295"/>
          </p:nvPr>
        </p:nvSpPr>
        <p:spPr>
          <a:xfrm>
            <a:off x="8077200" y="871538"/>
            <a:ext cx="1066800" cy="246460"/>
          </a:xfrm>
        </p:spPr>
        <p:txBody>
          <a:bodyPr/>
          <a:lstStyle/>
          <a:p>
            <a:fld id="{603BED4D-8072-4DA5-A81F-0C44EDBFA245}" type="slidenum">
              <a:rPr lang="fr-CH" smtClean="0"/>
              <a:t>1</a:t>
            </a:fld>
            <a:endParaRPr lang="fr-CH"/>
          </a:p>
        </p:txBody>
      </p:sp>
    </p:spTree>
    <p:extLst>
      <p:ext uri="{BB962C8B-B14F-4D97-AF65-F5344CB8AC3E}">
        <p14:creationId xmlns:p14="http://schemas.microsoft.com/office/powerpoint/2010/main" val="119856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CDC9D7-BD51-4FC1-B5CC-5508E9500F2D}"/>
              </a:ext>
            </a:extLst>
          </p:cNvPr>
          <p:cNvSpPr>
            <a:spLocks noGrp="1"/>
          </p:cNvSpPr>
          <p:nvPr>
            <p:ph type="title"/>
          </p:nvPr>
        </p:nvSpPr>
        <p:spPr/>
        <p:txBody>
          <a:bodyPr/>
          <a:lstStyle/>
          <a:p>
            <a:r>
              <a:rPr lang="fr-CH" dirty="0"/>
              <a:t>Consigne</a:t>
            </a:r>
          </a:p>
        </p:txBody>
      </p:sp>
      <p:pic>
        <p:nvPicPr>
          <p:cNvPr id="6" name="Espace réservé du contenu 5">
            <a:extLst>
              <a:ext uri="{FF2B5EF4-FFF2-40B4-BE49-F238E27FC236}">
                <a16:creationId xmlns:a16="http://schemas.microsoft.com/office/drawing/2014/main" id="{78AF1C4C-AF7B-41DA-9A0F-CD925599BF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7631" y="2416297"/>
            <a:ext cx="3048738" cy="3197103"/>
          </a:xfrm>
        </p:spPr>
      </p:pic>
      <p:sp>
        <p:nvSpPr>
          <p:cNvPr id="4" name="Espace réservé du numéro de diapositive 3">
            <a:extLst>
              <a:ext uri="{FF2B5EF4-FFF2-40B4-BE49-F238E27FC236}">
                <a16:creationId xmlns:a16="http://schemas.microsoft.com/office/drawing/2014/main" id="{524DAE19-F431-4D1D-980E-7227ABA4A23A}"/>
              </a:ext>
            </a:extLst>
          </p:cNvPr>
          <p:cNvSpPr>
            <a:spLocks noGrp="1"/>
          </p:cNvSpPr>
          <p:nvPr>
            <p:ph type="sldNum" sz="quarter" idx="12"/>
          </p:nvPr>
        </p:nvSpPr>
        <p:spPr/>
        <p:txBody>
          <a:bodyPr/>
          <a:lstStyle/>
          <a:p>
            <a:fld id="{603BED4D-8072-4DA5-A81F-0C44EDBFA245}" type="slidenum">
              <a:rPr lang="fr-CH" smtClean="0"/>
              <a:t>10</a:t>
            </a:fld>
            <a:endParaRPr lang="fr-CH"/>
          </a:p>
        </p:txBody>
      </p:sp>
      <p:pic>
        <p:nvPicPr>
          <p:cNvPr id="8" name="Image 7">
            <a:extLst>
              <a:ext uri="{FF2B5EF4-FFF2-40B4-BE49-F238E27FC236}">
                <a16:creationId xmlns:a16="http://schemas.microsoft.com/office/drawing/2014/main" id="{847D32F8-4787-4822-8F37-A9ED9DA1B5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750" y="1524000"/>
            <a:ext cx="3413550" cy="2970153"/>
          </a:xfrm>
          <a:prstGeom prst="rect">
            <a:avLst/>
          </a:prstGeom>
        </p:spPr>
      </p:pic>
      <p:pic>
        <p:nvPicPr>
          <p:cNvPr id="10" name="Image 9">
            <a:extLst>
              <a:ext uri="{FF2B5EF4-FFF2-40B4-BE49-F238E27FC236}">
                <a16:creationId xmlns:a16="http://schemas.microsoft.com/office/drawing/2014/main" id="{0782E240-84D0-4CC2-9F72-162B2EFFEB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356" y="3095683"/>
            <a:ext cx="3727456" cy="3197103"/>
          </a:xfrm>
          <a:prstGeom prst="rect">
            <a:avLst/>
          </a:prstGeom>
        </p:spPr>
      </p:pic>
    </p:spTree>
    <p:extLst>
      <p:ext uri="{BB962C8B-B14F-4D97-AF65-F5344CB8AC3E}">
        <p14:creationId xmlns:p14="http://schemas.microsoft.com/office/powerpoint/2010/main" val="3815671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37B76A-3E22-4913-B8A9-B75FB0B45826}"/>
              </a:ext>
            </a:extLst>
          </p:cNvPr>
          <p:cNvSpPr>
            <a:spLocks noGrp="1"/>
          </p:cNvSpPr>
          <p:nvPr>
            <p:ph type="title"/>
          </p:nvPr>
        </p:nvSpPr>
        <p:spPr/>
        <p:txBody>
          <a:bodyPr/>
          <a:lstStyle/>
          <a:p>
            <a:r>
              <a:rPr lang="fr-CH" dirty="0"/>
              <a:t>Atelier 1 et 2</a:t>
            </a:r>
          </a:p>
        </p:txBody>
      </p:sp>
      <p:pic>
        <p:nvPicPr>
          <p:cNvPr id="6" name="Espace réservé du contenu 5">
            <a:extLst>
              <a:ext uri="{FF2B5EF4-FFF2-40B4-BE49-F238E27FC236}">
                <a16:creationId xmlns:a16="http://schemas.microsoft.com/office/drawing/2014/main" id="{F54906E8-6928-480F-B1E8-7F9216F34BFB}"/>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rot="5400000">
            <a:off x="-478636" y="2732481"/>
            <a:ext cx="4105278" cy="3078959"/>
          </a:xfrm>
        </p:spPr>
      </p:pic>
      <p:sp>
        <p:nvSpPr>
          <p:cNvPr id="4" name="Espace réservé du numéro de diapositive 3">
            <a:extLst>
              <a:ext uri="{FF2B5EF4-FFF2-40B4-BE49-F238E27FC236}">
                <a16:creationId xmlns:a16="http://schemas.microsoft.com/office/drawing/2014/main" id="{C951C898-1037-42CB-ABED-5C1EC5CB8238}"/>
              </a:ext>
            </a:extLst>
          </p:cNvPr>
          <p:cNvSpPr>
            <a:spLocks noGrp="1"/>
          </p:cNvSpPr>
          <p:nvPr>
            <p:ph type="sldNum" sz="quarter" idx="12"/>
          </p:nvPr>
        </p:nvSpPr>
        <p:spPr/>
        <p:txBody>
          <a:bodyPr/>
          <a:lstStyle/>
          <a:p>
            <a:fld id="{603BED4D-8072-4DA5-A81F-0C44EDBFA245}" type="slidenum">
              <a:rPr lang="fr-CH" smtClean="0"/>
              <a:t>11</a:t>
            </a:fld>
            <a:endParaRPr lang="fr-CH"/>
          </a:p>
        </p:txBody>
      </p:sp>
      <p:pic>
        <p:nvPicPr>
          <p:cNvPr id="8" name="Image 7">
            <a:extLst>
              <a:ext uri="{FF2B5EF4-FFF2-40B4-BE49-F238E27FC236}">
                <a16:creationId xmlns:a16="http://schemas.microsoft.com/office/drawing/2014/main" id="{F8472732-2668-4246-8013-ED3ACDD4C4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400000">
            <a:off x="2655688" y="1031677"/>
            <a:ext cx="3986213" cy="2989660"/>
          </a:xfrm>
          <a:prstGeom prst="rect">
            <a:avLst/>
          </a:prstGeom>
        </p:spPr>
      </p:pic>
      <p:pic>
        <p:nvPicPr>
          <p:cNvPr id="10" name="Image 9">
            <a:extLst>
              <a:ext uri="{FF2B5EF4-FFF2-40B4-BE49-F238E27FC236}">
                <a16:creationId xmlns:a16="http://schemas.microsoft.com/office/drawing/2014/main" id="{F632F348-95D6-42C3-82F0-CDCAE15EC4D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400000">
            <a:off x="5724525" y="2697952"/>
            <a:ext cx="3829050" cy="2871788"/>
          </a:xfrm>
          <a:prstGeom prst="rect">
            <a:avLst/>
          </a:prstGeom>
        </p:spPr>
      </p:pic>
    </p:spTree>
    <p:extLst>
      <p:ext uri="{BB962C8B-B14F-4D97-AF65-F5344CB8AC3E}">
        <p14:creationId xmlns:p14="http://schemas.microsoft.com/office/powerpoint/2010/main" val="998722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A3DF61-BA18-4A81-BA19-0FD65B9C7CBB}"/>
              </a:ext>
            </a:extLst>
          </p:cNvPr>
          <p:cNvSpPr>
            <a:spLocks noGrp="1"/>
          </p:cNvSpPr>
          <p:nvPr>
            <p:ph type="title"/>
          </p:nvPr>
        </p:nvSpPr>
        <p:spPr/>
        <p:txBody>
          <a:bodyPr/>
          <a:lstStyle/>
          <a:p>
            <a:r>
              <a:rPr lang="fr-CH" dirty="0"/>
              <a:t>Atelier 1 et 2 (2)</a:t>
            </a:r>
          </a:p>
        </p:txBody>
      </p:sp>
      <p:pic>
        <p:nvPicPr>
          <p:cNvPr id="6" name="Espace réservé du contenu 5">
            <a:extLst>
              <a:ext uri="{FF2B5EF4-FFF2-40B4-BE49-F238E27FC236}">
                <a16:creationId xmlns:a16="http://schemas.microsoft.com/office/drawing/2014/main" id="{09209FA2-E56F-4023-9371-46694EB09FEA}"/>
              </a:ext>
            </a:extLst>
          </p:cNvPr>
          <p:cNvPicPr>
            <a:picLocks noGrp="1" noChangeAspect="1"/>
          </p:cNvPicPr>
          <p:nvPr>
            <p:ph idx="1"/>
          </p:nvPr>
        </p:nvPicPr>
        <p:blipFill rotWithShape="1">
          <a:blip r:embed="rId2" cstate="hqprint">
            <a:extLst>
              <a:ext uri="{28A0092B-C50C-407E-A947-70E740481C1C}">
                <a14:useLocalDpi xmlns:a14="http://schemas.microsoft.com/office/drawing/2010/main" val="0"/>
              </a:ext>
            </a:extLst>
          </a:blip>
          <a:srcRect t="8146" r="7084" b="10390"/>
          <a:stretch/>
        </p:blipFill>
        <p:spPr>
          <a:xfrm rot="5400000">
            <a:off x="-436660" y="3136993"/>
            <a:ext cx="4052285" cy="2664621"/>
          </a:xfrm>
        </p:spPr>
      </p:pic>
      <p:sp>
        <p:nvSpPr>
          <p:cNvPr id="4" name="Espace réservé du numéro de diapositive 3">
            <a:extLst>
              <a:ext uri="{FF2B5EF4-FFF2-40B4-BE49-F238E27FC236}">
                <a16:creationId xmlns:a16="http://schemas.microsoft.com/office/drawing/2014/main" id="{B3F5B529-35E0-4D92-92D1-49B2C3048A15}"/>
              </a:ext>
            </a:extLst>
          </p:cNvPr>
          <p:cNvSpPr>
            <a:spLocks noGrp="1"/>
          </p:cNvSpPr>
          <p:nvPr>
            <p:ph type="sldNum" sz="quarter" idx="12"/>
          </p:nvPr>
        </p:nvSpPr>
        <p:spPr/>
        <p:txBody>
          <a:bodyPr/>
          <a:lstStyle/>
          <a:p>
            <a:fld id="{603BED4D-8072-4DA5-A81F-0C44EDBFA245}" type="slidenum">
              <a:rPr lang="fr-CH" smtClean="0"/>
              <a:t>12</a:t>
            </a:fld>
            <a:endParaRPr lang="fr-CH"/>
          </a:p>
        </p:txBody>
      </p:sp>
      <p:pic>
        <p:nvPicPr>
          <p:cNvPr id="8" name="Image 7">
            <a:extLst>
              <a:ext uri="{FF2B5EF4-FFF2-40B4-BE49-F238E27FC236}">
                <a16:creationId xmlns:a16="http://schemas.microsoft.com/office/drawing/2014/main" id="{12F9C4F7-332B-49B6-BDBE-4C4EA0D9631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4824" b="9620"/>
          <a:stretch/>
        </p:blipFill>
        <p:spPr>
          <a:xfrm rot="5400000">
            <a:off x="2445843" y="1555256"/>
            <a:ext cx="4052286" cy="2886077"/>
          </a:xfrm>
          <a:prstGeom prst="rect">
            <a:avLst/>
          </a:prstGeom>
        </p:spPr>
      </p:pic>
      <p:pic>
        <p:nvPicPr>
          <p:cNvPr id="10" name="Image 9">
            <a:extLst>
              <a:ext uri="{FF2B5EF4-FFF2-40B4-BE49-F238E27FC236}">
                <a16:creationId xmlns:a16="http://schemas.microsoft.com/office/drawing/2014/main" id="{C3589095-EC8C-4233-A911-F6256BE35C5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8170"/>
          <a:stretch/>
        </p:blipFill>
        <p:spPr>
          <a:xfrm rot="5400000">
            <a:off x="5341738" y="2633067"/>
            <a:ext cx="4371975" cy="3011092"/>
          </a:xfrm>
          <a:prstGeom prst="rect">
            <a:avLst/>
          </a:prstGeom>
        </p:spPr>
      </p:pic>
    </p:spTree>
    <p:extLst>
      <p:ext uri="{BB962C8B-B14F-4D97-AF65-F5344CB8AC3E}">
        <p14:creationId xmlns:p14="http://schemas.microsoft.com/office/powerpoint/2010/main" val="1048452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5F6BC2-50AA-4212-BED4-C0EAAB04336D}"/>
              </a:ext>
            </a:extLst>
          </p:cNvPr>
          <p:cNvSpPr>
            <a:spLocks noGrp="1"/>
          </p:cNvSpPr>
          <p:nvPr>
            <p:ph type="title"/>
          </p:nvPr>
        </p:nvSpPr>
        <p:spPr/>
        <p:txBody>
          <a:bodyPr/>
          <a:lstStyle/>
          <a:p>
            <a:r>
              <a:rPr lang="fr-CH" dirty="0"/>
              <a:t>Atelier 1 et 2 (3)</a:t>
            </a:r>
          </a:p>
        </p:txBody>
      </p:sp>
      <p:pic>
        <p:nvPicPr>
          <p:cNvPr id="6" name="Espace réservé du contenu 5">
            <a:extLst>
              <a:ext uri="{FF2B5EF4-FFF2-40B4-BE49-F238E27FC236}">
                <a16:creationId xmlns:a16="http://schemas.microsoft.com/office/drawing/2014/main" id="{116260BF-B26A-4FF7-BD98-16DDD3F87455}"/>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rot="5400000">
            <a:off x="275033" y="2343147"/>
            <a:ext cx="4514852" cy="3386139"/>
          </a:xfrm>
        </p:spPr>
      </p:pic>
      <p:sp>
        <p:nvSpPr>
          <p:cNvPr id="4" name="Espace réservé du numéro de diapositive 3">
            <a:extLst>
              <a:ext uri="{FF2B5EF4-FFF2-40B4-BE49-F238E27FC236}">
                <a16:creationId xmlns:a16="http://schemas.microsoft.com/office/drawing/2014/main" id="{DDE6D0F4-EB39-473C-AFC7-EF9BFBA6CB07}"/>
              </a:ext>
            </a:extLst>
          </p:cNvPr>
          <p:cNvSpPr>
            <a:spLocks noGrp="1"/>
          </p:cNvSpPr>
          <p:nvPr>
            <p:ph type="sldNum" sz="quarter" idx="12"/>
          </p:nvPr>
        </p:nvSpPr>
        <p:spPr/>
        <p:txBody>
          <a:bodyPr/>
          <a:lstStyle/>
          <a:p>
            <a:fld id="{603BED4D-8072-4DA5-A81F-0C44EDBFA245}" type="slidenum">
              <a:rPr lang="fr-CH" smtClean="0"/>
              <a:t>13</a:t>
            </a:fld>
            <a:endParaRPr lang="fr-CH"/>
          </a:p>
        </p:txBody>
      </p:sp>
      <p:pic>
        <p:nvPicPr>
          <p:cNvPr id="8" name="Image 7">
            <a:extLst>
              <a:ext uri="{FF2B5EF4-FFF2-40B4-BE49-F238E27FC236}">
                <a16:creationId xmlns:a16="http://schemas.microsoft.com/office/drawing/2014/main" id="{ECF64742-2F1D-4E6C-B054-7D20DA5D5E3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4736305" y="2343148"/>
            <a:ext cx="4514851" cy="3386138"/>
          </a:xfrm>
          <a:prstGeom prst="rect">
            <a:avLst/>
          </a:prstGeom>
        </p:spPr>
      </p:pic>
    </p:spTree>
    <p:extLst>
      <p:ext uri="{BB962C8B-B14F-4D97-AF65-F5344CB8AC3E}">
        <p14:creationId xmlns:p14="http://schemas.microsoft.com/office/powerpoint/2010/main" val="2747158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E9BECE-8E21-4F60-8BCE-2741B17A16E1}"/>
              </a:ext>
            </a:extLst>
          </p:cNvPr>
          <p:cNvSpPr>
            <a:spLocks noGrp="1"/>
          </p:cNvSpPr>
          <p:nvPr>
            <p:ph type="title"/>
          </p:nvPr>
        </p:nvSpPr>
        <p:spPr/>
        <p:txBody>
          <a:bodyPr/>
          <a:lstStyle/>
          <a:p>
            <a:r>
              <a:rPr lang="fr-CH" dirty="0"/>
              <a:t>Atelier 1 et 2 (4)</a:t>
            </a:r>
          </a:p>
        </p:txBody>
      </p:sp>
      <p:pic>
        <p:nvPicPr>
          <p:cNvPr id="6" name="Espace réservé du contenu 5">
            <a:extLst>
              <a:ext uri="{FF2B5EF4-FFF2-40B4-BE49-F238E27FC236}">
                <a16:creationId xmlns:a16="http://schemas.microsoft.com/office/drawing/2014/main" id="{FDA99375-D314-4829-85C2-43F05C0EBF49}"/>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49451" y="1604960"/>
            <a:ext cx="2969016" cy="4571998"/>
          </a:xfrm>
        </p:spPr>
      </p:pic>
      <p:sp>
        <p:nvSpPr>
          <p:cNvPr id="4" name="Espace réservé du numéro de diapositive 3">
            <a:extLst>
              <a:ext uri="{FF2B5EF4-FFF2-40B4-BE49-F238E27FC236}">
                <a16:creationId xmlns:a16="http://schemas.microsoft.com/office/drawing/2014/main" id="{6E21DFF0-7734-44FE-B3DC-9E7B16A29700}"/>
              </a:ext>
            </a:extLst>
          </p:cNvPr>
          <p:cNvSpPr>
            <a:spLocks noGrp="1"/>
          </p:cNvSpPr>
          <p:nvPr>
            <p:ph type="sldNum" sz="quarter" idx="12"/>
          </p:nvPr>
        </p:nvSpPr>
        <p:spPr/>
        <p:txBody>
          <a:bodyPr/>
          <a:lstStyle/>
          <a:p>
            <a:fld id="{603BED4D-8072-4DA5-A81F-0C44EDBFA245}" type="slidenum">
              <a:rPr lang="fr-CH" smtClean="0"/>
              <a:t>14</a:t>
            </a:fld>
            <a:endParaRPr lang="fr-CH"/>
          </a:p>
        </p:txBody>
      </p:sp>
      <p:pic>
        <p:nvPicPr>
          <p:cNvPr id="8" name="Image 7">
            <a:extLst>
              <a:ext uri="{FF2B5EF4-FFF2-40B4-BE49-F238E27FC236}">
                <a16:creationId xmlns:a16="http://schemas.microsoft.com/office/drawing/2014/main" id="{72410EB5-C675-4B77-8DF6-DE4AB861A47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78852" y="1790695"/>
            <a:ext cx="2931150" cy="4386263"/>
          </a:xfrm>
          <a:prstGeom prst="rect">
            <a:avLst/>
          </a:prstGeom>
        </p:spPr>
      </p:pic>
      <p:pic>
        <p:nvPicPr>
          <p:cNvPr id="10" name="Image 9">
            <a:extLst>
              <a:ext uri="{FF2B5EF4-FFF2-40B4-BE49-F238E27FC236}">
                <a16:creationId xmlns:a16="http://schemas.microsoft.com/office/drawing/2014/main" id="{B284FB1C-41B1-449C-B736-7AA2FB31877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07919" y="1752109"/>
            <a:ext cx="2824162" cy="4424849"/>
          </a:xfrm>
          <a:prstGeom prst="rect">
            <a:avLst/>
          </a:prstGeom>
        </p:spPr>
      </p:pic>
    </p:spTree>
    <p:extLst>
      <p:ext uri="{BB962C8B-B14F-4D97-AF65-F5344CB8AC3E}">
        <p14:creationId xmlns:p14="http://schemas.microsoft.com/office/powerpoint/2010/main" val="3770119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D2A595-88F4-47D9-9E48-0A34654B2647}"/>
              </a:ext>
            </a:extLst>
          </p:cNvPr>
          <p:cNvSpPr>
            <a:spLocks noGrp="1"/>
          </p:cNvSpPr>
          <p:nvPr>
            <p:ph type="title"/>
          </p:nvPr>
        </p:nvSpPr>
        <p:spPr/>
        <p:txBody>
          <a:bodyPr>
            <a:normAutofit/>
          </a:bodyPr>
          <a:lstStyle/>
          <a:p>
            <a:r>
              <a:rPr lang="fr-CH" sz="3300" dirty="0"/>
              <a:t>La facilitation </a:t>
            </a:r>
          </a:p>
        </p:txBody>
      </p:sp>
      <p:sp>
        <p:nvSpPr>
          <p:cNvPr id="3" name="Espace réservé du contenu 2">
            <a:extLst>
              <a:ext uri="{FF2B5EF4-FFF2-40B4-BE49-F238E27FC236}">
                <a16:creationId xmlns:a16="http://schemas.microsoft.com/office/drawing/2014/main" id="{E227DE50-6C74-40D5-BDA8-57C7C32AE764}"/>
              </a:ext>
            </a:extLst>
          </p:cNvPr>
          <p:cNvSpPr>
            <a:spLocks noGrp="1"/>
          </p:cNvSpPr>
          <p:nvPr>
            <p:ph idx="1"/>
          </p:nvPr>
        </p:nvSpPr>
        <p:spPr/>
        <p:txBody>
          <a:bodyPr/>
          <a:lstStyle/>
          <a:p>
            <a:pPr>
              <a:spcBef>
                <a:spcPts val="0"/>
              </a:spcBef>
              <a:spcAft>
                <a:spcPts val="450"/>
              </a:spcAft>
            </a:pPr>
            <a:r>
              <a:rPr lang="fr-CH" sz="3000" dirty="0"/>
              <a:t>Un ensemble de méthodes pour animer une réunion structurée …</a:t>
            </a:r>
          </a:p>
          <a:p>
            <a:pPr lvl="1">
              <a:spcBef>
                <a:spcPts val="0"/>
              </a:spcBef>
              <a:spcAft>
                <a:spcPts val="450"/>
              </a:spcAft>
            </a:pPr>
            <a:r>
              <a:rPr lang="fr-CH" sz="2800" dirty="0"/>
              <a:t>…dans laquelle l'</a:t>
            </a:r>
            <a:r>
              <a:rPr lang="fr-CH" sz="2800" dirty="0" err="1"/>
              <a:t>animateur.trice</a:t>
            </a:r>
            <a:r>
              <a:rPr lang="fr-CH" sz="2800" dirty="0"/>
              <a:t> (le / la </a:t>
            </a:r>
            <a:r>
              <a:rPr lang="fr-CH" sz="2800" dirty="0" err="1"/>
              <a:t>facilitateur.trice</a:t>
            </a:r>
            <a:r>
              <a:rPr lang="fr-CH" sz="2800" dirty="0"/>
              <a:t>) guide les participant.e.s à travers une série d'étapes prédéfinies…</a:t>
            </a:r>
          </a:p>
          <a:p>
            <a:pPr lvl="1">
              <a:spcBef>
                <a:spcPts val="0"/>
              </a:spcBef>
              <a:spcAft>
                <a:spcPts val="450"/>
              </a:spcAft>
            </a:pPr>
            <a:r>
              <a:rPr lang="fr-CH" sz="2800" dirty="0"/>
              <a:t>…pour arriver à un résultat qui est créé, compris et accepté par tous les participant.e.s.</a:t>
            </a:r>
          </a:p>
          <a:p>
            <a:pPr marL="205978" lvl="1" indent="0" algn="ctr">
              <a:spcBef>
                <a:spcPts val="0"/>
              </a:spcBef>
              <a:spcAft>
                <a:spcPts val="450"/>
              </a:spcAft>
              <a:buNone/>
            </a:pPr>
            <a:endParaRPr lang="fr-CH" sz="3000" dirty="0"/>
          </a:p>
          <a:p>
            <a:pPr marL="205978" lvl="1" indent="0" algn="ctr">
              <a:spcBef>
                <a:spcPts val="0"/>
              </a:spcBef>
              <a:spcAft>
                <a:spcPts val="450"/>
              </a:spcAft>
              <a:buNone/>
            </a:pPr>
            <a:endParaRPr lang="fr-CH" sz="3000" dirty="0"/>
          </a:p>
          <a:p>
            <a:pPr marL="205978" lvl="1" indent="0" algn="r">
              <a:spcBef>
                <a:spcPts val="0"/>
              </a:spcBef>
              <a:spcAft>
                <a:spcPts val="450"/>
              </a:spcAft>
              <a:buNone/>
            </a:pPr>
            <a:r>
              <a:rPr lang="fr-CH" sz="2400" dirty="0"/>
              <a:t>D’après Michael Wilkinson, cité par l’IAF</a:t>
            </a:r>
          </a:p>
        </p:txBody>
      </p:sp>
      <p:sp>
        <p:nvSpPr>
          <p:cNvPr id="4" name="Espace réservé du numéro de diapositive 3">
            <a:extLst>
              <a:ext uri="{FF2B5EF4-FFF2-40B4-BE49-F238E27FC236}">
                <a16:creationId xmlns:a16="http://schemas.microsoft.com/office/drawing/2014/main" id="{A7D40256-4249-45E8-A578-D9DB12C5D36A}"/>
              </a:ext>
            </a:extLst>
          </p:cNvPr>
          <p:cNvSpPr>
            <a:spLocks noGrp="1"/>
          </p:cNvSpPr>
          <p:nvPr>
            <p:ph type="sldNum" sz="quarter" idx="12"/>
          </p:nvPr>
        </p:nvSpPr>
        <p:spPr/>
        <p:txBody>
          <a:bodyPr/>
          <a:lstStyle/>
          <a:p>
            <a:fld id="{603BED4D-8072-4DA5-A81F-0C44EDBFA245}" type="slidenum">
              <a:rPr lang="fr-CH" smtClean="0"/>
              <a:pPr/>
              <a:t>2</a:t>
            </a:fld>
            <a:endParaRPr lang="fr-CH"/>
          </a:p>
        </p:txBody>
      </p:sp>
    </p:spTree>
    <p:extLst>
      <p:ext uri="{BB962C8B-B14F-4D97-AF65-F5344CB8AC3E}">
        <p14:creationId xmlns:p14="http://schemas.microsoft.com/office/powerpoint/2010/main" val="114802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D2A595-88F4-47D9-9E48-0A34654B2647}"/>
              </a:ext>
            </a:extLst>
          </p:cNvPr>
          <p:cNvSpPr>
            <a:spLocks noGrp="1"/>
          </p:cNvSpPr>
          <p:nvPr>
            <p:ph type="title"/>
          </p:nvPr>
        </p:nvSpPr>
        <p:spPr/>
        <p:txBody>
          <a:bodyPr>
            <a:normAutofit fontScale="90000"/>
          </a:bodyPr>
          <a:lstStyle/>
          <a:p>
            <a:r>
              <a:rPr lang="fr-CH" sz="3600" dirty="0"/>
              <a:t>Les méthodes de facilitation utilisées aujourd’hui </a:t>
            </a:r>
          </a:p>
        </p:txBody>
      </p:sp>
      <p:sp>
        <p:nvSpPr>
          <p:cNvPr id="3" name="Espace réservé du contenu 2">
            <a:extLst>
              <a:ext uri="{FF2B5EF4-FFF2-40B4-BE49-F238E27FC236}">
                <a16:creationId xmlns:a16="http://schemas.microsoft.com/office/drawing/2014/main" id="{E227DE50-6C74-40D5-BDA8-57C7C32AE764}"/>
              </a:ext>
            </a:extLst>
          </p:cNvPr>
          <p:cNvSpPr>
            <a:spLocks noGrp="1"/>
          </p:cNvSpPr>
          <p:nvPr>
            <p:ph idx="1"/>
          </p:nvPr>
        </p:nvSpPr>
        <p:spPr/>
        <p:txBody>
          <a:bodyPr/>
          <a:lstStyle/>
          <a:p>
            <a:r>
              <a:rPr lang="fr-FR" sz="2800" dirty="0"/>
              <a:t>Récits d’expérience (Méthode d’analyse de groupe)</a:t>
            </a:r>
          </a:p>
          <a:p>
            <a:r>
              <a:rPr lang="fr-CH" sz="2800" dirty="0"/>
              <a:t>Retour structuré (Tête –cœur –main)</a:t>
            </a:r>
          </a:p>
          <a:p>
            <a:r>
              <a:rPr lang="fr-CH" sz="2800" dirty="0"/>
              <a:t>Appréciation (La ligne de démarcation)*</a:t>
            </a:r>
            <a:br>
              <a:rPr lang="fr-CH" sz="2800" dirty="0"/>
            </a:br>
            <a:endParaRPr lang="fr-CH" sz="2800" dirty="0"/>
          </a:p>
          <a:p>
            <a:endParaRPr lang="fr-CH" sz="2800" dirty="0"/>
          </a:p>
          <a:p>
            <a:endParaRPr lang="fr-CH" sz="2800" dirty="0"/>
          </a:p>
          <a:p>
            <a:endParaRPr lang="fr-CH" sz="2800" dirty="0"/>
          </a:p>
          <a:p>
            <a:endParaRPr lang="fr-CH" sz="2800" dirty="0"/>
          </a:p>
          <a:p>
            <a:r>
              <a:rPr lang="fr-CH" sz="2800" dirty="0"/>
              <a:t>* </a:t>
            </a:r>
            <a:r>
              <a:rPr lang="fr-CH" sz="2800" i="1" dirty="0"/>
              <a:t>Pas réalisé au cours de l’atelier</a:t>
            </a:r>
          </a:p>
        </p:txBody>
      </p:sp>
      <p:sp>
        <p:nvSpPr>
          <p:cNvPr id="4" name="Espace réservé du numéro de diapositive 3">
            <a:extLst>
              <a:ext uri="{FF2B5EF4-FFF2-40B4-BE49-F238E27FC236}">
                <a16:creationId xmlns:a16="http://schemas.microsoft.com/office/drawing/2014/main" id="{A7D40256-4249-45E8-A578-D9DB12C5D36A}"/>
              </a:ext>
            </a:extLst>
          </p:cNvPr>
          <p:cNvSpPr>
            <a:spLocks noGrp="1"/>
          </p:cNvSpPr>
          <p:nvPr>
            <p:ph type="sldNum" sz="quarter" idx="12"/>
          </p:nvPr>
        </p:nvSpPr>
        <p:spPr/>
        <p:txBody>
          <a:bodyPr/>
          <a:lstStyle/>
          <a:p>
            <a:fld id="{603BED4D-8072-4DA5-A81F-0C44EDBFA245}" type="slidenum">
              <a:rPr lang="fr-CH" smtClean="0"/>
              <a:pPr/>
              <a:t>3</a:t>
            </a:fld>
            <a:endParaRPr lang="fr-CH"/>
          </a:p>
        </p:txBody>
      </p:sp>
    </p:spTree>
    <p:extLst>
      <p:ext uri="{BB962C8B-B14F-4D97-AF65-F5344CB8AC3E}">
        <p14:creationId xmlns:p14="http://schemas.microsoft.com/office/powerpoint/2010/main" val="380921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88D7C6-A7B5-42C4-89AE-7C3B1F50D8FB}"/>
              </a:ext>
            </a:extLst>
          </p:cNvPr>
          <p:cNvSpPr>
            <a:spLocks noGrp="1"/>
          </p:cNvSpPr>
          <p:nvPr>
            <p:ph type="title"/>
          </p:nvPr>
        </p:nvSpPr>
        <p:spPr/>
        <p:txBody>
          <a:bodyPr>
            <a:normAutofit/>
          </a:bodyPr>
          <a:lstStyle/>
          <a:p>
            <a:r>
              <a:rPr lang="fr-CH" dirty="0"/>
              <a:t>La méthode d’analyse de groupe (MAG)</a:t>
            </a:r>
          </a:p>
        </p:txBody>
      </p:sp>
      <p:sp>
        <p:nvSpPr>
          <p:cNvPr id="3" name="Espace réservé du numéro de diapositive 2">
            <a:extLst>
              <a:ext uri="{FF2B5EF4-FFF2-40B4-BE49-F238E27FC236}">
                <a16:creationId xmlns:a16="http://schemas.microsoft.com/office/drawing/2014/main" id="{6674AAEC-4816-4B55-96A7-1BD9569871FE}"/>
              </a:ext>
            </a:extLst>
          </p:cNvPr>
          <p:cNvSpPr>
            <a:spLocks noGrp="1"/>
          </p:cNvSpPr>
          <p:nvPr>
            <p:ph type="sldNum" sz="quarter" idx="12"/>
          </p:nvPr>
        </p:nvSpPr>
        <p:spPr/>
        <p:txBody>
          <a:bodyPr/>
          <a:lstStyle/>
          <a:p>
            <a:fld id="{603BED4D-8072-4DA5-A81F-0C44EDBFA245}" type="slidenum">
              <a:rPr lang="fr-CH" smtClean="0"/>
              <a:t>4</a:t>
            </a:fld>
            <a:endParaRPr lang="fr-CH"/>
          </a:p>
        </p:txBody>
      </p:sp>
      <p:sp>
        <p:nvSpPr>
          <p:cNvPr id="4" name="ZoneTexte 3">
            <a:extLst>
              <a:ext uri="{FF2B5EF4-FFF2-40B4-BE49-F238E27FC236}">
                <a16:creationId xmlns:a16="http://schemas.microsoft.com/office/drawing/2014/main" id="{64662C7A-A407-4761-BD7E-F9A48C6E10E6}"/>
              </a:ext>
            </a:extLst>
          </p:cNvPr>
          <p:cNvSpPr txBox="1"/>
          <p:nvPr/>
        </p:nvSpPr>
        <p:spPr>
          <a:xfrm>
            <a:off x="457200" y="1955800"/>
            <a:ext cx="8229600" cy="2585323"/>
          </a:xfrm>
          <a:prstGeom prst="rect">
            <a:avLst/>
          </a:prstGeom>
          <a:noFill/>
        </p:spPr>
        <p:txBody>
          <a:bodyPr wrap="square" rtlCol="0">
            <a:spAutoFit/>
          </a:bodyPr>
          <a:lstStyle/>
          <a:p>
            <a:r>
              <a:rPr lang="fr-CH" dirty="0"/>
              <a:t>D’après </a:t>
            </a:r>
          </a:p>
          <a:p>
            <a:r>
              <a:rPr lang="fr-FR" dirty="0"/>
              <a:t>« La méthode d'analyse en groupe - Applications aux phénomènes sociaux »</a:t>
            </a:r>
          </a:p>
          <a:p>
            <a:r>
              <a:rPr lang="fr-FR" dirty="0"/>
              <a:t>Psycho Sup, Dunod, août 2005</a:t>
            </a:r>
          </a:p>
          <a:p>
            <a:r>
              <a:rPr lang="fr-FR" dirty="0"/>
              <a:t>Luc Van Campenhoudt, Jean-Michel Chaumont, Abraham </a:t>
            </a:r>
            <a:r>
              <a:rPr lang="fr-FR" dirty="0" err="1"/>
              <a:t>Franssen</a:t>
            </a:r>
            <a:endParaRPr lang="fr-FR" dirty="0"/>
          </a:p>
          <a:p>
            <a:endParaRPr lang="fr-FR" dirty="0"/>
          </a:p>
          <a:p>
            <a:r>
              <a:rPr lang="fr-FR" dirty="0"/>
              <a:t>Et</a:t>
            </a:r>
          </a:p>
          <a:p>
            <a:r>
              <a:rPr lang="fr-FR" dirty="0"/>
              <a:t>« Le groupe de co-développement professionnel »,  Adrien Payette et</a:t>
            </a:r>
            <a:br>
              <a:rPr lang="fr-FR" dirty="0"/>
            </a:br>
            <a:r>
              <a:rPr lang="fr-FR" dirty="0"/>
              <a:t>Claude Champagne, PUQ, 1997</a:t>
            </a:r>
          </a:p>
          <a:p>
            <a:endParaRPr lang="fr-CH" dirty="0"/>
          </a:p>
        </p:txBody>
      </p:sp>
    </p:spTree>
    <p:extLst>
      <p:ext uri="{BB962C8B-B14F-4D97-AF65-F5344CB8AC3E}">
        <p14:creationId xmlns:p14="http://schemas.microsoft.com/office/powerpoint/2010/main" val="1724086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1036BED-4409-439C-BA54-A6569487F37F}"/>
              </a:ext>
            </a:extLst>
          </p:cNvPr>
          <p:cNvSpPr>
            <a:spLocks noGrp="1"/>
          </p:cNvSpPr>
          <p:nvPr>
            <p:ph type="title"/>
          </p:nvPr>
        </p:nvSpPr>
        <p:spPr/>
        <p:txBody>
          <a:bodyPr>
            <a:normAutofit/>
          </a:bodyPr>
          <a:lstStyle/>
          <a:p>
            <a:r>
              <a:rPr lang="fr-CH" dirty="0"/>
              <a:t>Les ingrédients d’une MAG dans un projet spécifique</a:t>
            </a:r>
          </a:p>
        </p:txBody>
      </p:sp>
      <p:sp>
        <p:nvSpPr>
          <p:cNvPr id="5" name="Espace réservé du contenu 4">
            <a:extLst>
              <a:ext uri="{FF2B5EF4-FFF2-40B4-BE49-F238E27FC236}">
                <a16:creationId xmlns:a16="http://schemas.microsoft.com/office/drawing/2014/main" id="{E0492AEC-F3CE-42F3-A3E1-C5282089AF16}"/>
              </a:ext>
            </a:extLst>
          </p:cNvPr>
          <p:cNvSpPr>
            <a:spLocks noGrp="1"/>
          </p:cNvSpPr>
          <p:nvPr>
            <p:ph idx="1"/>
          </p:nvPr>
        </p:nvSpPr>
        <p:spPr/>
        <p:txBody>
          <a:bodyPr/>
          <a:lstStyle/>
          <a:p>
            <a:pPr marL="0" indent="0">
              <a:buNone/>
            </a:pPr>
            <a:r>
              <a:rPr lang="fr-CH" sz="2000" dirty="0"/>
              <a:t>Contexte</a:t>
            </a:r>
          </a:p>
          <a:p>
            <a:r>
              <a:rPr lang="fr-CH" sz="2000" b="1" dirty="0"/>
              <a:t>Une recherche-action autour de la validation d’un modèle de soins en EMS </a:t>
            </a:r>
            <a:r>
              <a:rPr lang="fr-CH" sz="2000" dirty="0"/>
              <a:t>pour renforcer les compétences des soignants et la coordination</a:t>
            </a:r>
          </a:p>
          <a:p>
            <a:pPr marL="0" indent="0">
              <a:spcBef>
                <a:spcPts val="1200"/>
              </a:spcBef>
              <a:buNone/>
            </a:pPr>
            <a:r>
              <a:rPr lang="fr-CH" sz="2000" dirty="0"/>
              <a:t>Objectifs d’un atelier avec des résidant.e.s e des proches dans un EMS</a:t>
            </a:r>
          </a:p>
          <a:p>
            <a:pPr marL="171450" indent="-171450">
              <a:buFont typeface="Arial" panose="020B0604020202020204" pitchFamily="34" charset="0"/>
              <a:buChar char="•"/>
            </a:pPr>
            <a:r>
              <a:rPr lang="fr-FR" sz="2000" b="1" dirty="0"/>
              <a:t>Obtenir un aperçu de l'expérience de soins des résidant.e.s et de leurs proches </a:t>
            </a:r>
            <a:r>
              <a:rPr lang="fr-FR" sz="2000" dirty="0"/>
              <a:t>lors d’une modification de leur état de santé</a:t>
            </a:r>
          </a:p>
          <a:p>
            <a:pPr marL="171450" indent="-171450">
              <a:buFont typeface="Arial" panose="020B0604020202020204" pitchFamily="34" charset="0"/>
              <a:buChar char="•"/>
            </a:pPr>
            <a:r>
              <a:rPr lang="fr-FR" sz="2000" b="1" dirty="0"/>
              <a:t>Identifier les personnes impliquées </a:t>
            </a:r>
            <a:r>
              <a:rPr lang="fr-FR" sz="2000" dirty="0"/>
              <a:t>dans les soins prodigués au cours de ces situations.</a:t>
            </a:r>
          </a:p>
          <a:p>
            <a:pPr marL="171450" indent="-171450">
              <a:buFont typeface="Arial" panose="020B0604020202020204" pitchFamily="34" charset="0"/>
              <a:buChar char="•"/>
            </a:pPr>
            <a:r>
              <a:rPr lang="fr-FR" sz="2000" b="1" dirty="0"/>
              <a:t>Apprécier les différences et les points communs entre les expériences vécues </a:t>
            </a:r>
            <a:r>
              <a:rPr lang="fr-FR" sz="2000" dirty="0"/>
              <a:t>par les résidents et les proches</a:t>
            </a:r>
            <a:endParaRPr lang="fr-CH" sz="2000" dirty="0"/>
          </a:p>
          <a:p>
            <a:pPr marL="0" indent="0">
              <a:spcBef>
                <a:spcPts val="1200"/>
              </a:spcBef>
              <a:buNone/>
            </a:pPr>
            <a:r>
              <a:rPr lang="fr-CH" sz="2000" dirty="0"/>
              <a:t>Méthode</a:t>
            </a:r>
          </a:p>
          <a:p>
            <a:r>
              <a:rPr lang="fr-CH" sz="2000" b="1" dirty="0"/>
              <a:t>Récolte de récits d’expériences des </a:t>
            </a:r>
            <a:r>
              <a:rPr lang="fr-FR" sz="2000" b="1" dirty="0"/>
              <a:t>résidant.e.s et de proches </a:t>
            </a:r>
            <a:r>
              <a:rPr lang="fr-CH" sz="2000" dirty="0"/>
              <a:t>à l’aide d’une version simplifiée de la Méthode d’analyse de groupe</a:t>
            </a:r>
          </a:p>
        </p:txBody>
      </p:sp>
      <p:sp>
        <p:nvSpPr>
          <p:cNvPr id="3" name="Espace réservé du numéro de diapositive 2">
            <a:extLst>
              <a:ext uri="{FF2B5EF4-FFF2-40B4-BE49-F238E27FC236}">
                <a16:creationId xmlns:a16="http://schemas.microsoft.com/office/drawing/2014/main" id="{0E95AB44-5A7C-433A-9539-60F18A3E324E}"/>
              </a:ext>
            </a:extLst>
          </p:cNvPr>
          <p:cNvSpPr>
            <a:spLocks noGrp="1"/>
          </p:cNvSpPr>
          <p:nvPr>
            <p:ph type="sldNum" sz="quarter" idx="12"/>
          </p:nvPr>
        </p:nvSpPr>
        <p:spPr/>
        <p:txBody>
          <a:bodyPr/>
          <a:lstStyle/>
          <a:p>
            <a:fld id="{603BED4D-8072-4DA5-A81F-0C44EDBFA245}" type="slidenum">
              <a:rPr lang="fr-CH" smtClean="0"/>
              <a:t>5</a:t>
            </a:fld>
            <a:endParaRPr lang="fr-CH"/>
          </a:p>
        </p:txBody>
      </p:sp>
    </p:spTree>
    <p:extLst>
      <p:ext uri="{BB962C8B-B14F-4D97-AF65-F5344CB8AC3E}">
        <p14:creationId xmlns:p14="http://schemas.microsoft.com/office/powerpoint/2010/main" val="101009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75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75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75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75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75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75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5">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75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D267C1-04E9-4CCA-869C-EBCFBC9DED5C}"/>
              </a:ext>
            </a:extLst>
          </p:cNvPr>
          <p:cNvSpPr>
            <a:spLocks noGrp="1"/>
          </p:cNvSpPr>
          <p:nvPr>
            <p:ph type="title"/>
          </p:nvPr>
        </p:nvSpPr>
        <p:spPr/>
        <p:txBody>
          <a:bodyPr/>
          <a:lstStyle/>
          <a:p>
            <a:r>
              <a:rPr lang="fr-CH" dirty="0"/>
              <a:t>Zoom sur l’étape de la MAG de l’atelier</a:t>
            </a:r>
          </a:p>
        </p:txBody>
      </p:sp>
      <p:sp>
        <p:nvSpPr>
          <p:cNvPr id="5" name="Espace réservé du texte 4">
            <a:extLst>
              <a:ext uri="{FF2B5EF4-FFF2-40B4-BE49-F238E27FC236}">
                <a16:creationId xmlns:a16="http://schemas.microsoft.com/office/drawing/2014/main" id="{06CAF5AC-7C4B-49DA-8658-4C1D371D30D8}"/>
              </a:ext>
            </a:extLst>
          </p:cNvPr>
          <p:cNvSpPr>
            <a:spLocks noGrp="1"/>
          </p:cNvSpPr>
          <p:nvPr>
            <p:ph type="body" idx="1"/>
          </p:nvPr>
        </p:nvSpPr>
        <p:spPr>
          <a:xfrm>
            <a:off x="457200" y="1524000"/>
            <a:ext cx="3931920" cy="914400"/>
          </a:xfrm>
          <a:solidFill>
            <a:schemeClr val="accent3">
              <a:lumMod val="20000"/>
              <a:lumOff val="80000"/>
            </a:schemeClr>
          </a:solidFill>
        </p:spPr>
        <p:txBody>
          <a:bodyPr>
            <a:noAutofit/>
          </a:bodyPr>
          <a:lstStyle/>
          <a:p>
            <a:r>
              <a:rPr lang="fr-FR" sz="1600" b="1" dirty="0"/>
              <a:t>"J'aimerais que vous nous racontiez une situation où vous avez eu un important problème de santé, ici à l’EMS"</a:t>
            </a:r>
            <a:endParaRPr lang="fr-CH" sz="1600" b="1" dirty="0"/>
          </a:p>
        </p:txBody>
      </p:sp>
      <p:sp>
        <p:nvSpPr>
          <p:cNvPr id="3" name="Espace réservé du contenu 2">
            <a:extLst>
              <a:ext uri="{FF2B5EF4-FFF2-40B4-BE49-F238E27FC236}">
                <a16:creationId xmlns:a16="http://schemas.microsoft.com/office/drawing/2014/main" id="{8FDF3D91-C0A1-4111-B50E-52F799B728A0}"/>
              </a:ext>
            </a:extLst>
          </p:cNvPr>
          <p:cNvSpPr>
            <a:spLocks noGrp="1"/>
          </p:cNvSpPr>
          <p:nvPr>
            <p:ph sz="half" idx="2"/>
          </p:nvPr>
        </p:nvSpPr>
        <p:spPr>
          <a:xfrm>
            <a:off x="457200" y="2552700"/>
            <a:ext cx="3931920" cy="4162425"/>
          </a:xfrm>
          <a:solidFill>
            <a:schemeClr val="accent3">
              <a:lumMod val="20000"/>
              <a:lumOff val="80000"/>
            </a:schemeClr>
          </a:solidFill>
        </p:spPr>
        <p:txBody>
          <a:bodyPr/>
          <a:lstStyle/>
          <a:p>
            <a:pPr marL="0" indent="0">
              <a:buNone/>
            </a:pPr>
            <a:r>
              <a:rPr lang="fr-FR" dirty="0"/>
              <a:t>« Pour vous aider à raconter votre histoire, j'aimerais que vous décriviez la situation en répondant aux questions suivantes » :</a:t>
            </a:r>
          </a:p>
          <a:p>
            <a:pPr marL="342900" indent="-342900">
              <a:buFont typeface="+mj-lt"/>
              <a:buAutoNum type="arabicPeriod"/>
            </a:pPr>
            <a:r>
              <a:rPr lang="fr-FR" dirty="0"/>
              <a:t>Que s'est-il passé ? </a:t>
            </a:r>
            <a:r>
              <a:rPr lang="fr-FR" sz="1600" dirty="0"/>
              <a:t>(Relance : quand, où, l'événement, les faits, les personnes impliquées) ?</a:t>
            </a:r>
          </a:p>
          <a:p>
            <a:pPr marL="342900" indent="-342900">
              <a:buFont typeface="+mj-lt"/>
              <a:buAutoNum type="arabicPeriod"/>
            </a:pPr>
            <a:r>
              <a:rPr lang="fr-FR" dirty="0"/>
              <a:t>Quelles ont été les conséquences pour vous ?  </a:t>
            </a:r>
          </a:p>
          <a:p>
            <a:pPr marL="342900" indent="-342900">
              <a:buFont typeface="+mj-lt"/>
              <a:buAutoNum type="arabicPeriod"/>
            </a:pPr>
            <a:r>
              <a:rPr lang="fr-FR" dirty="0"/>
              <a:t>Quels ont été vos sentiments à ce moment-là ?</a:t>
            </a:r>
          </a:p>
          <a:p>
            <a:pPr marL="0" indent="0">
              <a:spcBef>
                <a:spcPts val="0"/>
              </a:spcBef>
              <a:buNone/>
            </a:pPr>
            <a:endParaRPr lang="fr-FR" dirty="0"/>
          </a:p>
          <a:p>
            <a:pPr marL="0" indent="0">
              <a:buNone/>
            </a:pPr>
            <a:r>
              <a:rPr lang="fr-FR" dirty="0"/>
              <a:t>Les participants sont invités à donner un titre à leur récit, s'ils le souhaitent.</a:t>
            </a:r>
          </a:p>
          <a:p>
            <a:pPr marL="0" indent="0">
              <a:buNone/>
            </a:pPr>
            <a:endParaRPr lang="fr-CH" dirty="0"/>
          </a:p>
        </p:txBody>
      </p:sp>
      <p:sp>
        <p:nvSpPr>
          <p:cNvPr id="6" name="Espace réservé du texte 5">
            <a:extLst>
              <a:ext uri="{FF2B5EF4-FFF2-40B4-BE49-F238E27FC236}">
                <a16:creationId xmlns:a16="http://schemas.microsoft.com/office/drawing/2014/main" id="{F7E59507-21AE-4039-B248-3DEAB5F973BE}"/>
              </a:ext>
            </a:extLst>
          </p:cNvPr>
          <p:cNvSpPr>
            <a:spLocks noGrp="1"/>
          </p:cNvSpPr>
          <p:nvPr>
            <p:ph type="body" sz="quarter" idx="3"/>
          </p:nvPr>
        </p:nvSpPr>
        <p:spPr/>
        <p:txBody>
          <a:bodyPr>
            <a:normAutofit/>
          </a:bodyPr>
          <a:lstStyle/>
          <a:p>
            <a:r>
              <a:rPr lang="fr-CH" dirty="0"/>
              <a:t>Structure complète usuelle d’un récit</a:t>
            </a:r>
          </a:p>
        </p:txBody>
      </p:sp>
      <p:sp>
        <p:nvSpPr>
          <p:cNvPr id="7" name="Espace réservé du contenu 6">
            <a:extLst>
              <a:ext uri="{FF2B5EF4-FFF2-40B4-BE49-F238E27FC236}">
                <a16:creationId xmlns:a16="http://schemas.microsoft.com/office/drawing/2014/main" id="{88F0538E-550A-4F51-A524-5CFC7475A4F7}"/>
              </a:ext>
            </a:extLst>
          </p:cNvPr>
          <p:cNvSpPr>
            <a:spLocks noGrp="1"/>
          </p:cNvSpPr>
          <p:nvPr>
            <p:ph sz="quarter" idx="4"/>
          </p:nvPr>
        </p:nvSpPr>
        <p:spPr/>
        <p:txBody>
          <a:bodyPr/>
          <a:lstStyle/>
          <a:p>
            <a:r>
              <a:rPr lang="fr-CH" dirty="0"/>
              <a:t>Le contexte</a:t>
            </a:r>
          </a:p>
          <a:p>
            <a:r>
              <a:rPr lang="fr-CH" b="1" dirty="0"/>
              <a:t>Les faits</a:t>
            </a:r>
          </a:p>
          <a:p>
            <a:r>
              <a:rPr lang="fr-CH" b="1" dirty="0"/>
              <a:t>Les conséquences</a:t>
            </a:r>
          </a:p>
          <a:p>
            <a:r>
              <a:rPr lang="fr-CH" b="1" dirty="0"/>
              <a:t>Les sentiments</a:t>
            </a:r>
            <a:r>
              <a:rPr lang="fr-CH" dirty="0"/>
              <a:t> que cela a provoqué chez vous</a:t>
            </a:r>
          </a:p>
          <a:p>
            <a:r>
              <a:rPr lang="fr-CH" dirty="0"/>
              <a:t>De quoi est-ce le signe ?</a:t>
            </a:r>
          </a:p>
          <a:p>
            <a:endParaRPr lang="fr-CH" dirty="0"/>
          </a:p>
          <a:p>
            <a:r>
              <a:rPr lang="fr-CH" dirty="0"/>
              <a:t>Donner un titre à son récit</a:t>
            </a:r>
          </a:p>
          <a:p>
            <a:endParaRPr lang="fr-CH" dirty="0"/>
          </a:p>
        </p:txBody>
      </p:sp>
      <p:sp>
        <p:nvSpPr>
          <p:cNvPr id="4" name="Espace réservé du numéro de diapositive 3">
            <a:extLst>
              <a:ext uri="{FF2B5EF4-FFF2-40B4-BE49-F238E27FC236}">
                <a16:creationId xmlns:a16="http://schemas.microsoft.com/office/drawing/2014/main" id="{C6536BAC-ABF7-4B91-BDCE-8E3E50732731}"/>
              </a:ext>
            </a:extLst>
          </p:cNvPr>
          <p:cNvSpPr>
            <a:spLocks noGrp="1"/>
          </p:cNvSpPr>
          <p:nvPr>
            <p:ph type="sldNum" sz="quarter" idx="12"/>
          </p:nvPr>
        </p:nvSpPr>
        <p:spPr/>
        <p:txBody>
          <a:bodyPr/>
          <a:lstStyle/>
          <a:p>
            <a:fld id="{603BED4D-8072-4DA5-A81F-0C44EDBFA245}" type="slidenum">
              <a:rPr lang="fr-CH" smtClean="0"/>
              <a:t>6</a:t>
            </a:fld>
            <a:endParaRPr lang="fr-CH"/>
          </a:p>
        </p:txBody>
      </p:sp>
    </p:spTree>
    <p:extLst>
      <p:ext uri="{BB962C8B-B14F-4D97-AF65-F5344CB8AC3E}">
        <p14:creationId xmlns:p14="http://schemas.microsoft.com/office/powerpoint/2010/main" val="73329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7">
                                            <p:txEl>
                                              <p:pRg st="4" end="4"/>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10EACA4-6D27-483B-9378-CC492BDD3C98}"/>
              </a:ext>
            </a:extLst>
          </p:cNvPr>
          <p:cNvSpPr>
            <a:spLocks noGrp="1"/>
          </p:cNvSpPr>
          <p:nvPr>
            <p:ph type="sldNum" sz="quarter" idx="12"/>
          </p:nvPr>
        </p:nvSpPr>
        <p:spPr/>
        <p:txBody>
          <a:bodyPr/>
          <a:lstStyle/>
          <a:p>
            <a:fld id="{603BED4D-8072-4DA5-A81F-0C44EDBFA245}" type="slidenum">
              <a:rPr lang="fr-CH" smtClean="0"/>
              <a:t>7</a:t>
            </a:fld>
            <a:endParaRPr lang="fr-CH"/>
          </a:p>
        </p:txBody>
      </p:sp>
      <p:pic>
        <p:nvPicPr>
          <p:cNvPr id="11" name="Espace réservé du contenu 10">
            <a:extLst>
              <a:ext uri="{FF2B5EF4-FFF2-40B4-BE49-F238E27FC236}">
                <a16:creationId xmlns:a16="http://schemas.microsoft.com/office/drawing/2014/main" id="{BBEBC066-83E0-4FD2-8210-2AC34340265E}"/>
              </a:ext>
            </a:extLst>
          </p:cNvPr>
          <p:cNvPicPr>
            <a:picLocks noGrp="1" noChangeAspect="1"/>
          </p:cNvPicPr>
          <p:nvPr>
            <p:ph idx="4294967295"/>
          </p:nvPr>
        </p:nvPicPr>
        <p:blipFill>
          <a:blip r:embed="rId3" cstate="hqprint">
            <a:extLst>
              <a:ext uri="{28A0092B-C50C-407E-A947-70E740481C1C}">
                <a14:useLocalDpi xmlns:a14="http://schemas.microsoft.com/office/drawing/2010/main" val="0"/>
              </a:ext>
            </a:extLst>
          </a:blip>
          <a:stretch>
            <a:fillRect/>
          </a:stretch>
        </p:blipFill>
        <p:spPr>
          <a:xfrm rot="5400000">
            <a:off x="4448460" y="1699654"/>
            <a:ext cx="5255522" cy="3941642"/>
          </a:xfrm>
        </p:spPr>
      </p:pic>
      <p:pic>
        <p:nvPicPr>
          <p:cNvPr id="13" name="Image 12">
            <a:extLst>
              <a:ext uri="{FF2B5EF4-FFF2-40B4-BE49-F238E27FC236}">
                <a16:creationId xmlns:a16="http://schemas.microsoft.com/office/drawing/2014/main" id="{95A43112-E012-4455-9350-71B519ED79B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7729" t="3123" r="4215" b="6323"/>
          <a:stretch/>
        </p:blipFill>
        <p:spPr>
          <a:xfrm rot="5400000">
            <a:off x="-94595" y="1645307"/>
            <a:ext cx="5269187" cy="4064001"/>
          </a:xfrm>
          <a:prstGeom prst="rect">
            <a:avLst/>
          </a:prstGeom>
        </p:spPr>
      </p:pic>
    </p:spTree>
    <p:extLst>
      <p:ext uri="{BB962C8B-B14F-4D97-AF65-F5344CB8AC3E}">
        <p14:creationId xmlns:p14="http://schemas.microsoft.com/office/powerpoint/2010/main" val="1193584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7D40256-4249-45E8-A578-D9DB12C5D36A}"/>
              </a:ext>
            </a:extLst>
          </p:cNvPr>
          <p:cNvSpPr>
            <a:spLocks noGrp="1"/>
          </p:cNvSpPr>
          <p:nvPr>
            <p:ph type="sldNum" sz="quarter" idx="12"/>
          </p:nvPr>
        </p:nvSpPr>
        <p:spPr/>
        <p:txBody>
          <a:bodyPr/>
          <a:lstStyle/>
          <a:p>
            <a:fld id="{603BED4D-8072-4DA5-A81F-0C44EDBFA245}" type="slidenum">
              <a:rPr lang="fr-CH" smtClean="0"/>
              <a:pPr/>
              <a:t>8</a:t>
            </a:fld>
            <a:endParaRPr lang="fr-CH"/>
          </a:p>
        </p:txBody>
      </p:sp>
      <p:sp>
        <p:nvSpPr>
          <p:cNvPr id="3" name="Forme libre : forme 2">
            <a:extLst>
              <a:ext uri="{FF2B5EF4-FFF2-40B4-BE49-F238E27FC236}">
                <a16:creationId xmlns:a16="http://schemas.microsoft.com/office/drawing/2014/main" id="{653658C0-0C53-4997-AFFC-3210EBC4B947}"/>
              </a:ext>
            </a:extLst>
          </p:cNvPr>
          <p:cNvSpPr/>
          <p:nvPr/>
        </p:nvSpPr>
        <p:spPr>
          <a:xfrm>
            <a:off x="267299" y="812671"/>
            <a:ext cx="2552101" cy="555726"/>
          </a:xfrm>
          <a:custGeom>
            <a:avLst/>
            <a:gdLst>
              <a:gd name="connsiteX0" fmla="*/ 0 w 2605536"/>
              <a:gd name="connsiteY0" fmla="*/ 0 h 460800"/>
              <a:gd name="connsiteX1" fmla="*/ 2605536 w 2605536"/>
              <a:gd name="connsiteY1" fmla="*/ 0 h 460800"/>
              <a:gd name="connsiteX2" fmla="*/ 2605536 w 2605536"/>
              <a:gd name="connsiteY2" fmla="*/ 460800 h 460800"/>
              <a:gd name="connsiteX3" fmla="*/ 0 w 2605536"/>
              <a:gd name="connsiteY3" fmla="*/ 460800 h 460800"/>
              <a:gd name="connsiteX4" fmla="*/ 0 w 2605536"/>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536" h="460800">
                <a:moveTo>
                  <a:pt x="0" y="0"/>
                </a:moveTo>
                <a:lnTo>
                  <a:pt x="2605536" y="0"/>
                </a:lnTo>
                <a:lnTo>
                  <a:pt x="2605536" y="460800"/>
                </a:lnTo>
                <a:lnTo>
                  <a:pt x="0" y="4608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CH" kern="1200" dirty="0"/>
              <a:t>Les vertus</a:t>
            </a:r>
          </a:p>
        </p:txBody>
      </p:sp>
      <p:sp>
        <p:nvSpPr>
          <p:cNvPr id="6" name="Forme libre : forme 5">
            <a:extLst>
              <a:ext uri="{FF2B5EF4-FFF2-40B4-BE49-F238E27FC236}">
                <a16:creationId xmlns:a16="http://schemas.microsoft.com/office/drawing/2014/main" id="{22DB6A67-5507-43BB-AA9B-C1212F565B78}"/>
              </a:ext>
            </a:extLst>
          </p:cNvPr>
          <p:cNvSpPr/>
          <p:nvPr/>
        </p:nvSpPr>
        <p:spPr>
          <a:xfrm>
            <a:off x="267299" y="1368396"/>
            <a:ext cx="2552101" cy="5388003"/>
          </a:xfrm>
          <a:custGeom>
            <a:avLst/>
            <a:gdLst>
              <a:gd name="connsiteX0" fmla="*/ 0 w 2605536"/>
              <a:gd name="connsiteY0" fmla="*/ 0 h 4304160"/>
              <a:gd name="connsiteX1" fmla="*/ 2605536 w 2605536"/>
              <a:gd name="connsiteY1" fmla="*/ 0 h 4304160"/>
              <a:gd name="connsiteX2" fmla="*/ 2605536 w 2605536"/>
              <a:gd name="connsiteY2" fmla="*/ 4304160 h 4304160"/>
              <a:gd name="connsiteX3" fmla="*/ 0 w 2605536"/>
              <a:gd name="connsiteY3" fmla="*/ 4304160 h 4304160"/>
              <a:gd name="connsiteX4" fmla="*/ 0 w 2605536"/>
              <a:gd name="connsiteY4" fmla="*/ 0 h 4304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536" h="4304160">
                <a:moveTo>
                  <a:pt x="0" y="0"/>
                </a:moveTo>
                <a:lnTo>
                  <a:pt x="2605536" y="0"/>
                </a:lnTo>
                <a:lnTo>
                  <a:pt x="2605536" y="4304160"/>
                </a:lnTo>
                <a:lnTo>
                  <a:pt x="0" y="4304160"/>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CH" sz="2000" kern="1200" dirty="0"/>
              <a:t>Intuitif </a:t>
            </a:r>
          </a:p>
          <a:p>
            <a:pPr marL="171450" lvl="1" indent="-171450" algn="l" defTabSz="711200">
              <a:lnSpc>
                <a:spcPct val="90000"/>
              </a:lnSpc>
              <a:spcBef>
                <a:spcPct val="0"/>
              </a:spcBef>
              <a:spcAft>
                <a:spcPct val="15000"/>
              </a:spcAft>
              <a:buChar char="•"/>
            </a:pPr>
            <a:r>
              <a:rPr lang="fr-CH" sz="2000" kern="1200" dirty="0"/>
              <a:t>Récits individuels enrichis par le groupe, émulation</a:t>
            </a:r>
          </a:p>
          <a:p>
            <a:pPr marL="171450" lvl="1" indent="-171450" algn="l" defTabSz="711200">
              <a:lnSpc>
                <a:spcPct val="90000"/>
              </a:lnSpc>
              <a:spcBef>
                <a:spcPct val="0"/>
              </a:spcBef>
              <a:spcAft>
                <a:spcPct val="15000"/>
              </a:spcAft>
              <a:buChar char="•"/>
            </a:pPr>
            <a:r>
              <a:rPr lang="fr-CH" sz="2000" kern="1200" dirty="0"/>
              <a:t>Analyse et priorisation PAR le groupe</a:t>
            </a:r>
          </a:p>
          <a:p>
            <a:pPr marL="171450" lvl="1" indent="-171450" algn="l" defTabSz="711200">
              <a:lnSpc>
                <a:spcPct val="90000"/>
              </a:lnSpc>
              <a:spcBef>
                <a:spcPct val="0"/>
              </a:spcBef>
              <a:spcAft>
                <a:spcPct val="15000"/>
              </a:spcAft>
              <a:buChar char="•"/>
            </a:pPr>
            <a:r>
              <a:rPr lang="fr-CH" sz="2000" kern="1200" dirty="0"/>
              <a:t>Consensus et dissensus mis en évidence</a:t>
            </a:r>
          </a:p>
          <a:p>
            <a:pPr marL="171450" lvl="1" indent="-171450" algn="l" defTabSz="711200">
              <a:lnSpc>
                <a:spcPct val="90000"/>
              </a:lnSpc>
              <a:spcBef>
                <a:spcPct val="0"/>
              </a:spcBef>
              <a:spcAft>
                <a:spcPct val="15000"/>
              </a:spcAft>
              <a:buChar char="•"/>
            </a:pPr>
            <a:r>
              <a:rPr lang="fr-CH" sz="2000" kern="1200" dirty="0"/>
              <a:t>Identification: besoins, personnes impliquées, fonctionnements</a:t>
            </a:r>
          </a:p>
          <a:p>
            <a:pPr marL="171450" lvl="1" indent="-171450" algn="l" defTabSz="711200">
              <a:lnSpc>
                <a:spcPct val="90000"/>
              </a:lnSpc>
              <a:spcBef>
                <a:spcPct val="0"/>
              </a:spcBef>
              <a:spcAft>
                <a:spcPct val="15000"/>
              </a:spcAft>
              <a:buChar char="•"/>
            </a:pPr>
            <a:r>
              <a:rPr lang="fr-CH" sz="2000" kern="1200" dirty="0"/>
              <a:t>Lecture systémique de situations</a:t>
            </a:r>
          </a:p>
          <a:p>
            <a:pPr marL="171450" lvl="1" indent="-171450" algn="l" defTabSz="711200">
              <a:lnSpc>
                <a:spcPct val="90000"/>
              </a:lnSpc>
              <a:spcBef>
                <a:spcPct val="0"/>
              </a:spcBef>
              <a:spcAft>
                <a:spcPct val="15000"/>
              </a:spcAft>
              <a:buChar char="•"/>
            </a:pPr>
            <a:r>
              <a:rPr lang="fr-CH" sz="2000" kern="1200" dirty="0"/>
              <a:t>Les </a:t>
            </a:r>
            <a:r>
              <a:rPr lang="fr-CH" sz="2000" dirty="0"/>
              <a:t>participants</a:t>
            </a:r>
            <a:r>
              <a:rPr lang="fr-CH" sz="2000" kern="1200" dirty="0"/>
              <a:t> </a:t>
            </a:r>
            <a:r>
              <a:rPr lang="fr-CH" sz="2000" kern="1200" dirty="0" err="1"/>
              <a:t>co-construisent</a:t>
            </a:r>
            <a:endParaRPr lang="fr-CH" sz="2000" kern="1200" dirty="0"/>
          </a:p>
        </p:txBody>
      </p:sp>
      <p:sp>
        <p:nvSpPr>
          <p:cNvPr id="7" name="Forme libre : forme 6">
            <a:extLst>
              <a:ext uri="{FF2B5EF4-FFF2-40B4-BE49-F238E27FC236}">
                <a16:creationId xmlns:a16="http://schemas.microsoft.com/office/drawing/2014/main" id="{5D082376-E41C-46CE-86BC-5637D5029E04}"/>
              </a:ext>
            </a:extLst>
          </p:cNvPr>
          <p:cNvSpPr/>
          <p:nvPr/>
        </p:nvSpPr>
        <p:spPr>
          <a:xfrm>
            <a:off x="3237611" y="812671"/>
            <a:ext cx="2552101" cy="555726"/>
          </a:xfrm>
          <a:custGeom>
            <a:avLst/>
            <a:gdLst>
              <a:gd name="connsiteX0" fmla="*/ 0 w 2605536"/>
              <a:gd name="connsiteY0" fmla="*/ 0 h 460800"/>
              <a:gd name="connsiteX1" fmla="*/ 2605536 w 2605536"/>
              <a:gd name="connsiteY1" fmla="*/ 0 h 460800"/>
              <a:gd name="connsiteX2" fmla="*/ 2605536 w 2605536"/>
              <a:gd name="connsiteY2" fmla="*/ 460800 h 460800"/>
              <a:gd name="connsiteX3" fmla="*/ 0 w 2605536"/>
              <a:gd name="connsiteY3" fmla="*/ 460800 h 460800"/>
              <a:gd name="connsiteX4" fmla="*/ 0 w 2605536"/>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536" h="460800">
                <a:moveTo>
                  <a:pt x="0" y="0"/>
                </a:moveTo>
                <a:lnTo>
                  <a:pt x="2605536" y="0"/>
                </a:lnTo>
                <a:lnTo>
                  <a:pt x="2605536" y="460800"/>
                </a:lnTo>
                <a:lnTo>
                  <a:pt x="0" y="460800"/>
                </a:lnTo>
                <a:lnTo>
                  <a:pt x="0" y="0"/>
                </a:lnTo>
                <a:close/>
              </a:path>
            </a:pathLst>
          </a:custGeom>
        </p:spPr>
        <p:style>
          <a:lnRef idx="2">
            <a:schemeClr val="accent3">
              <a:hueOff val="5340995"/>
              <a:satOff val="-16329"/>
              <a:lumOff val="-2549"/>
              <a:alphaOff val="0"/>
            </a:schemeClr>
          </a:lnRef>
          <a:fillRef idx="1">
            <a:schemeClr val="accent3">
              <a:hueOff val="5340995"/>
              <a:satOff val="-16329"/>
              <a:lumOff val="-2549"/>
              <a:alphaOff val="0"/>
            </a:schemeClr>
          </a:fillRef>
          <a:effectRef idx="0">
            <a:schemeClr val="accent3">
              <a:hueOff val="5340995"/>
              <a:satOff val="-16329"/>
              <a:lumOff val="-2549"/>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CH" kern="1200" dirty="0"/>
              <a:t>Les limites</a:t>
            </a:r>
          </a:p>
        </p:txBody>
      </p:sp>
      <p:sp>
        <p:nvSpPr>
          <p:cNvPr id="9" name="Forme libre : forme 8">
            <a:extLst>
              <a:ext uri="{FF2B5EF4-FFF2-40B4-BE49-F238E27FC236}">
                <a16:creationId xmlns:a16="http://schemas.microsoft.com/office/drawing/2014/main" id="{CCD9EA39-43F4-4121-A8D3-ECE854BE174D}"/>
              </a:ext>
            </a:extLst>
          </p:cNvPr>
          <p:cNvSpPr/>
          <p:nvPr/>
        </p:nvSpPr>
        <p:spPr>
          <a:xfrm>
            <a:off x="6207923" y="812671"/>
            <a:ext cx="2552101" cy="555726"/>
          </a:xfrm>
          <a:custGeom>
            <a:avLst/>
            <a:gdLst>
              <a:gd name="connsiteX0" fmla="*/ 0 w 2605536"/>
              <a:gd name="connsiteY0" fmla="*/ 0 h 460800"/>
              <a:gd name="connsiteX1" fmla="*/ 2605536 w 2605536"/>
              <a:gd name="connsiteY1" fmla="*/ 0 h 460800"/>
              <a:gd name="connsiteX2" fmla="*/ 2605536 w 2605536"/>
              <a:gd name="connsiteY2" fmla="*/ 460800 h 460800"/>
              <a:gd name="connsiteX3" fmla="*/ 0 w 2605536"/>
              <a:gd name="connsiteY3" fmla="*/ 460800 h 460800"/>
              <a:gd name="connsiteX4" fmla="*/ 0 w 2605536"/>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536" h="460800">
                <a:moveTo>
                  <a:pt x="0" y="0"/>
                </a:moveTo>
                <a:lnTo>
                  <a:pt x="2605536" y="0"/>
                </a:lnTo>
                <a:lnTo>
                  <a:pt x="2605536" y="460800"/>
                </a:lnTo>
                <a:lnTo>
                  <a:pt x="0" y="460800"/>
                </a:lnTo>
                <a:lnTo>
                  <a:pt x="0" y="0"/>
                </a:lnTo>
                <a:close/>
              </a:path>
            </a:pathLst>
          </a:custGeom>
        </p:spPr>
        <p:style>
          <a:lnRef idx="2">
            <a:schemeClr val="accent3">
              <a:hueOff val="10681990"/>
              <a:satOff val="-32658"/>
              <a:lumOff val="-5098"/>
              <a:alphaOff val="0"/>
            </a:schemeClr>
          </a:lnRef>
          <a:fillRef idx="1">
            <a:schemeClr val="accent3">
              <a:hueOff val="10681990"/>
              <a:satOff val="-32658"/>
              <a:lumOff val="-5098"/>
              <a:alphaOff val="0"/>
            </a:schemeClr>
          </a:fillRef>
          <a:effectRef idx="0">
            <a:schemeClr val="accent3">
              <a:hueOff val="10681990"/>
              <a:satOff val="-32658"/>
              <a:lumOff val="-5098"/>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CH" kern="1200" dirty="0"/>
              <a:t>Les compétences</a:t>
            </a:r>
          </a:p>
        </p:txBody>
      </p:sp>
      <p:sp>
        <p:nvSpPr>
          <p:cNvPr id="12" name="Forme libre : forme 11">
            <a:extLst>
              <a:ext uri="{FF2B5EF4-FFF2-40B4-BE49-F238E27FC236}">
                <a16:creationId xmlns:a16="http://schemas.microsoft.com/office/drawing/2014/main" id="{7EE8423A-7E79-40A3-8B2B-DE71A1131175}"/>
              </a:ext>
            </a:extLst>
          </p:cNvPr>
          <p:cNvSpPr/>
          <p:nvPr/>
        </p:nvSpPr>
        <p:spPr>
          <a:xfrm>
            <a:off x="3237611" y="1368396"/>
            <a:ext cx="2552101" cy="5095901"/>
          </a:xfrm>
          <a:custGeom>
            <a:avLst/>
            <a:gdLst>
              <a:gd name="connsiteX0" fmla="*/ 0 w 2605536"/>
              <a:gd name="connsiteY0" fmla="*/ 0 h 1614060"/>
              <a:gd name="connsiteX1" fmla="*/ 2605536 w 2605536"/>
              <a:gd name="connsiteY1" fmla="*/ 0 h 1614060"/>
              <a:gd name="connsiteX2" fmla="*/ 2605536 w 2605536"/>
              <a:gd name="connsiteY2" fmla="*/ 1614060 h 1614060"/>
              <a:gd name="connsiteX3" fmla="*/ 0 w 2605536"/>
              <a:gd name="connsiteY3" fmla="*/ 1614060 h 1614060"/>
              <a:gd name="connsiteX4" fmla="*/ 0 w 2605536"/>
              <a:gd name="connsiteY4" fmla="*/ 0 h 161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536" h="1614060">
                <a:moveTo>
                  <a:pt x="0" y="0"/>
                </a:moveTo>
                <a:lnTo>
                  <a:pt x="2605536" y="0"/>
                </a:lnTo>
                <a:lnTo>
                  <a:pt x="2605536" y="1614060"/>
                </a:lnTo>
                <a:lnTo>
                  <a:pt x="0" y="1614060"/>
                </a:lnTo>
                <a:lnTo>
                  <a:pt x="0" y="0"/>
                </a:lnTo>
                <a:close/>
              </a:path>
            </a:pathLst>
          </a:custGeom>
        </p:spPr>
        <p:style>
          <a:lnRef idx="2">
            <a:schemeClr val="accent3">
              <a:tint val="40000"/>
              <a:alpha val="90000"/>
              <a:hueOff val="5012132"/>
              <a:satOff val="-14369"/>
              <a:lumOff val="-1082"/>
              <a:alphaOff val="0"/>
            </a:schemeClr>
          </a:lnRef>
          <a:fillRef idx="1">
            <a:schemeClr val="accent3">
              <a:tint val="40000"/>
              <a:alpha val="90000"/>
              <a:hueOff val="5012132"/>
              <a:satOff val="-14369"/>
              <a:lumOff val="-1082"/>
              <a:alphaOff val="0"/>
            </a:schemeClr>
          </a:fillRef>
          <a:effectRef idx="0">
            <a:schemeClr val="accent3">
              <a:tint val="40000"/>
              <a:alpha val="90000"/>
              <a:hueOff val="5012132"/>
              <a:satOff val="-14369"/>
              <a:lumOff val="-1082"/>
              <a:alphaOff val="0"/>
            </a:schemeClr>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285750" lvl="1" indent="-285750" defTabSz="1244600">
              <a:lnSpc>
                <a:spcPct val="90000"/>
              </a:lnSpc>
              <a:spcBef>
                <a:spcPct val="0"/>
              </a:spcBef>
              <a:spcAft>
                <a:spcPct val="15000"/>
              </a:spcAft>
              <a:buFontTx/>
              <a:buChar char="•"/>
            </a:pPr>
            <a:r>
              <a:rPr lang="fr-CH" sz="2200" dirty="0"/>
              <a:t>Forme écrite</a:t>
            </a:r>
          </a:p>
          <a:p>
            <a:pPr marL="285750" lvl="1" indent="-285750" defTabSz="1244600">
              <a:lnSpc>
                <a:spcPct val="90000"/>
              </a:lnSpc>
              <a:spcBef>
                <a:spcPct val="0"/>
              </a:spcBef>
              <a:spcAft>
                <a:spcPct val="15000"/>
              </a:spcAft>
              <a:buFontTx/>
              <a:buChar char="•"/>
            </a:pPr>
            <a:r>
              <a:rPr lang="fr-CH" sz="2200" dirty="0"/>
              <a:t>Capacités cognitives</a:t>
            </a:r>
          </a:p>
          <a:p>
            <a:pPr marL="285750" lvl="1" indent="-285750" algn="l" defTabSz="1244600">
              <a:lnSpc>
                <a:spcPct val="90000"/>
              </a:lnSpc>
              <a:spcBef>
                <a:spcPct val="0"/>
              </a:spcBef>
              <a:spcAft>
                <a:spcPct val="15000"/>
              </a:spcAft>
              <a:buChar char="•"/>
            </a:pPr>
            <a:r>
              <a:rPr lang="fr-CH" sz="2200" kern="1200" dirty="0"/>
              <a:t>Focalisé sur les difficultés</a:t>
            </a:r>
          </a:p>
        </p:txBody>
      </p:sp>
      <p:sp>
        <p:nvSpPr>
          <p:cNvPr id="14" name="Forme libre : forme 13">
            <a:extLst>
              <a:ext uri="{FF2B5EF4-FFF2-40B4-BE49-F238E27FC236}">
                <a16:creationId xmlns:a16="http://schemas.microsoft.com/office/drawing/2014/main" id="{E262D0C5-3DD3-494A-A607-83F1CB78B996}"/>
              </a:ext>
            </a:extLst>
          </p:cNvPr>
          <p:cNvSpPr/>
          <p:nvPr/>
        </p:nvSpPr>
        <p:spPr>
          <a:xfrm>
            <a:off x="6207923" y="1362465"/>
            <a:ext cx="2552101" cy="5095900"/>
          </a:xfrm>
          <a:custGeom>
            <a:avLst/>
            <a:gdLst>
              <a:gd name="connsiteX0" fmla="*/ 0 w 2605536"/>
              <a:gd name="connsiteY0" fmla="*/ 0 h 2294819"/>
              <a:gd name="connsiteX1" fmla="*/ 2605536 w 2605536"/>
              <a:gd name="connsiteY1" fmla="*/ 0 h 2294819"/>
              <a:gd name="connsiteX2" fmla="*/ 2605536 w 2605536"/>
              <a:gd name="connsiteY2" fmla="*/ 2294819 h 2294819"/>
              <a:gd name="connsiteX3" fmla="*/ 0 w 2605536"/>
              <a:gd name="connsiteY3" fmla="*/ 2294819 h 2294819"/>
              <a:gd name="connsiteX4" fmla="*/ 0 w 2605536"/>
              <a:gd name="connsiteY4" fmla="*/ 0 h 229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536" h="2294819">
                <a:moveTo>
                  <a:pt x="0" y="0"/>
                </a:moveTo>
                <a:lnTo>
                  <a:pt x="2605536" y="0"/>
                </a:lnTo>
                <a:lnTo>
                  <a:pt x="2605536" y="2294819"/>
                </a:lnTo>
                <a:lnTo>
                  <a:pt x="0" y="2294819"/>
                </a:lnTo>
                <a:lnTo>
                  <a:pt x="0" y="0"/>
                </a:lnTo>
                <a:close/>
              </a:path>
            </a:pathLst>
          </a:custGeom>
        </p:spPr>
        <p:style>
          <a:lnRef idx="2">
            <a:schemeClr val="accent3">
              <a:tint val="40000"/>
              <a:alpha val="90000"/>
              <a:hueOff val="10024265"/>
              <a:satOff val="-28738"/>
              <a:lumOff val="-2165"/>
              <a:alphaOff val="0"/>
            </a:schemeClr>
          </a:lnRef>
          <a:fillRef idx="1">
            <a:schemeClr val="accent3">
              <a:tint val="40000"/>
              <a:alpha val="90000"/>
              <a:hueOff val="10024265"/>
              <a:satOff val="-28738"/>
              <a:lumOff val="-2165"/>
              <a:alphaOff val="0"/>
            </a:schemeClr>
          </a:fillRef>
          <a:effectRef idx="0">
            <a:schemeClr val="accent3">
              <a:tint val="40000"/>
              <a:alpha val="90000"/>
              <a:hueOff val="10024265"/>
              <a:satOff val="-28738"/>
              <a:lumOff val="-2165"/>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fr-CH" sz="2200" kern="1200" dirty="0"/>
              <a:t>Méthodologiques</a:t>
            </a:r>
          </a:p>
          <a:p>
            <a:pPr marL="228600" lvl="1" indent="-228600" algn="l" defTabSz="977900">
              <a:lnSpc>
                <a:spcPct val="90000"/>
              </a:lnSpc>
              <a:spcBef>
                <a:spcPct val="0"/>
              </a:spcBef>
              <a:spcAft>
                <a:spcPct val="15000"/>
              </a:spcAft>
              <a:buChar char="•"/>
            </a:pPr>
            <a:r>
              <a:rPr lang="fr-CH" sz="2200" kern="1200" dirty="0"/>
              <a:t>Dynamique de groupe / Communication</a:t>
            </a:r>
          </a:p>
          <a:p>
            <a:pPr marL="228600" lvl="1" indent="-228600" algn="l" defTabSz="977900">
              <a:lnSpc>
                <a:spcPct val="90000"/>
              </a:lnSpc>
              <a:spcBef>
                <a:spcPct val="0"/>
              </a:spcBef>
              <a:spcAft>
                <a:spcPct val="15000"/>
              </a:spcAft>
              <a:buChar char="•"/>
            </a:pPr>
            <a:r>
              <a:rPr lang="fr-CH" sz="2200" kern="1200" dirty="0"/>
              <a:t>Posture personnelle</a:t>
            </a:r>
          </a:p>
        </p:txBody>
      </p:sp>
    </p:spTree>
    <p:extLst>
      <p:ext uri="{BB962C8B-B14F-4D97-AF65-F5344CB8AC3E}">
        <p14:creationId xmlns:p14="http://schemas.microsoft.com/office/powerpoint/2010/main" val="350564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F92AB2-F636-49DD-BED3-318C5CF7318D}"/>
              </a:ext>
            </a:extLst>
          </p:cNvPr>
          <p:cNvSpPr>
            <a:spLocks noGrp="1"/>
          </p:cNvSpPr>
          <p:nvPr>
            <p:ph type="title"/>
          </p:nvPr>
        </p:nvSpPr>
        <p:spPr/>
        <p:txBody>
          <a:bodyPr/>
          <a:lstStyle/>
          <a:p>
            <a:pPr>
              <a:buFont typeface="+mj-lt"/>
              <a:buAutoNum type="alphaLcPeriod" startAt="2"/>
            </a:pPr>
            <a:r>
              <a:rPr lang="fr-CH" dirty="0"/>
              <a:t>Retour structuré (Tête – cœur – main)</a:t>
            </a:r>
          </a:p>
        </p:txBody>
      </p:sp>
      <p:sp>
        <p:nvSpPr>
          <p:cNvPr id="4" name="Espace réservé du numéro de diapositive 3">
            <a:extLst>
              <a:ext uri="{FF2B5EF4-FFF2-40B4-BE49-F238E27FC236}">
                <a16:creationId xmlns:a16="http://schemas.microsoft.com/office/drawing/2014/main" id="{30F57615-D7B6-48E1-A3A4-F7F0C8E09485}"/>
              </a:ext>
            </a:extLst>
          </p:cNvPr>
          <p:cNvSpPr>
            <a:spLocks noGrp="1"/>
          </p:cNvSpPr>
          <p:nvPr>
            <p:ph type="sldNum" sz="quarter" idx="12"/>
          </p:nvPr>
        </p:nvSpPr>
        <p:spPr/>
        <p:txBody>
          <a:bodyPr/>
          <a:lstStyle/>
          <a:p>
            <a:fld id="{603BED4D-8072-4DA5-A81F-0C44EDBFA245}" type="slidenum">
              <a:rPr lang="fr-CH" smtClean="0"/>
              <a:t>9</a:t>
            </a:fld>
            <a:endParaRPr lang="fr-CH"/>
          </a:p>
        </p:txBody>
      </p:sp>
    </p:spTree>
    <p:extLst>
      <p:ext uri="{BB962C8B-B14F-4D97-AF65-F5344CB8AC3E}">
        <p14:creationId xmlns:p14="http://schemas.microsoft.com/office/powerpoint/2010/main" val="35338950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_s&amp;a_PPT">
  <a:themeElements>
    <a:clrScheme name="s&amp;a">
      <a:dk1>
        <a:sysClr val="windowText" lastClr="000000"/>
      </a:dk1>
      <a:lt1>
        <a:sysClr val="window" lastClr="FFFFFF"/>
      </a:lt1>
      <a:dk2>
        <a:srgbClr val="1F497D"/>
      </a:dk2>
      <a:lt2>
        <a:srgbClr val="EEECE1"/>
      </a:lt2>
      <a:accent1>
        <a:srgbClr val="229E98"/>
      </a:accent1>
      <a:accent2>
        <a:srgbClr val="C0504D"/>
      </a:accent2>
      <a:accent3>
        <a:srgbClr val="92D050"/>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hème_s&amp;a_PPT" id="{27CCEB27-D6D5-4477-9466-0B5813FE41F4}" vid="{1310FC65-3D37-4429-999F-0CCAD806FD9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Thème_s&amp;a_PPT</Template>
  <TotalTime>0</TotalTime>
  <Words>1509</Words>
  <Application>Microsoft Office PowerPoint</Application>
  <PresentationFormat>Affichage à l'écran (4:3)</PresentationFormat>
  <Paragraphs>165</Paragraphs>
  <Slides>14</Slides>
  <Notes>11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Courier New</vt:lpstr>
      <vt:lpstr>Times New Roman</vt:lpstr>
      <vt:lpstr>Thème_s&amp;a_PPT</vt:lpstr>
      <vt:lpstr>CONGRES SEVAL / GREVAL 2020 La participation en évaluation</vt:lpstr>
      <vt:lpstr>La facilitation </vt:lpstr>
      <vt:lpstr>Les méthodes de facilitation utilisées aujourd’hui </vt:lpstr>
      <vt:lpstr>La méthode d’analyse de groupe (MAG)</vt:lpstr>
      <vt:lpstr>Les ingrédients d’une MAG dans un projet spécifique</vt:lpstr>
      <vt:lpstr>Zoom sur l’étape de la MAG de l’atelier</vt:lpstr>
      <vt:lpstr>Présentation PowerPoint</vt:lpstr>
      <vt:lpstr>Présentation PowerPoint</vt:lpstr>
      <vt:lpstr>Retour structuré (Tête – cœur – main)</vt:lpstr>
      <vt:lpstr>Consigne</vt:lpstr>
      <vt:lpstr>Atelier 1 et 2</vt:lpstr>
      <vt:lpstr>Atelier 1 et 2 (2)</vt:lpstr>
      <vt:lpstr>Atelier 1 et 2 (3)</vt:lpstr>
      <vt:lpstr>Atelier 1 et 2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SPAS Evaluation des MIS JAD (2)</dc:title>
  <dc:creator>s&amp;a</dc:creator>
  <cp:lastModifiedBy>pz </cp:lastModifiedBy>
  <cp:revision>349</cp:revision>
  <cp:lastPrinted>2020-09-03T07:40:11Z</cp:lastPrinted>
  <dcterms:created xsi:type="dcterms:W3CDTF">2017-04-22T11:47:04Z</dcterms:created>
  <dcterms:modified xsi:type="dcterms:W3CDTF">2020-09-11T09:46:44Z</dcterms:modified>
</cp:coreProperties>
</file>